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70" r:id="rId4"/>
    <p:sldId id="257" r:id="rId5"/>
    <p:sldId id="264" r:id="rId6"/>
    <p:sldId id="265" r:id="rId7"/>
    <p:sldId id="266" r:id="rId8"/>
    <p:sldId id="267" r:id="rId9"/>
    <p:sldId id="268" r:id="rId10"/>
    <p:sldId id="258" r:id="rId11"/>
    <p:sldId id="271" r:id="rId12"/>
    <p:sldId id="269" r:id="rId13"/>
    <p:sldId id="261" r:id="rId14"/>
    <p:sldId id="260" r:id="rId15"/>
  </p:sldIdLst>
  <p:sldSz cx="9144000" cy="6858000" type="screen4x3"/>
  <p:notesSz cx="7026275" cy="9312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16" y="4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3395E-C7A5-4886-B45C-EFE3EE388F32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29C4A-3FA5-4FB4-BABB-555ABA71EE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693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3395E-C7A5-4886-B45C-EFE3EE388F32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29C4A-3FA5-4FB4-BABB-555ABA71EE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02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3395E-C7A5-4886-B45C-EFE3EE388F32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29C4A-3FA5-4FB4-BABB-555ABA71EE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695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3395E-C7A5-4886-B45C-EFE3EE388F32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29C4A-3FA5-4FB4-BABB-555ABA71EE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359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3395E-C7A5-4886-B45C-EFE3EE388F32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29C4A-3FA5-4FB4-BABB-555ABA71EE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589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3395E-C7A5-4886-B45C-EFE3EE388F32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29C4A-3FA5-4FB4-BABB-555ABA71EE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345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3395E-C7A5-4886-B45C-EFE3EE388F32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29C4A-3FA5-4FB4-BABB-555ABA71EE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533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3395E-C7A5-4886-B45C-EFE3EE388F32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29C4A-3FA5-4FB4-BABB-555ABA71EE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082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3395E-C7A5-4886-B45C-EFE3EE388F32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29C4A-3FA5-4FB4-BABB-555ABA71EE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078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3395E-C7A5-4886-B45C-EFE3EE388F32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29C4A-3FA5-4FB4-BABB-555ABA71EE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21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3395E-C7A5-4886-B45C-EFE3EE388F32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29C4A-3FA5-4FB4-BABB-555ABA71EE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752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63395E-C7A5-4886-B45C-EFE3EE388F32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929C4A-3FA5-4FB4-BABB-555ABA71EE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437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Pelagic-Benthic Coupling and Carbon Cycle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040990" y="3741234"/>
            <a:ext cx="160653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Project team:</a:t>
            </a:r>
          </a:p>
          <a:p>
            <a:r>
              <a:rPr lang="en-US" dirty="0" smtClean="0"/>
              <a:t>Alana Sherman</a:t>
            </a:r>
          </a:p>
          <a:p>
            <a:r>
              <a:rPr lang="en-US" dirty="0" smtClean="0"/>
              <a:t>Paul McGill</a:t>
            </a:r>
          </a:p>
          <a:p>
            <a:r>
              <a:rPr lang="en-US" dirty="0" smtClean="0"/>
              <a:t>Rich Henthorn</a:t>
            </a:r>
          </a:p>
          <a:p>
            <a:r>
              <a:rPr lang="en-US" dirty="0" smtClean="0"/>
              <a:t>Brett Hobson</a:t>
            </a:r>
          </a:p>
          <a:p>
            <a:r>
              <a:rPr lang="en-US" dirty="0" smtClean="0"/>
              <a:t>John Ferreira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17390" y="3765395"/>
            <a:ext cx="168341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Crissy</a:t>
            </a:r>
            <a:r>
              <a:rPr lang="en-US" dirty="0"/>
              <a:t> </a:t>
            </a:r>
            <a:r>
              <a:rPr lang="en-US" dirty="0" err="1"/>
              <a:t>Huffard</a:t>
            </a:r>
            <a:endParaRPr lang="en-US" dirty="0"/>
          </a:p>
          <a:p>
            <a:r>
              <a:rPr lang="en-US" dirty="0"/>
              <a:t>Kathy Dunlop</a:t>
            </a:r>
          </a:p>
          <a:p>
            <a:r>
              <a:rPr lang="en-US" dirty="0"/>
              <a:t>Linda </a:t>
            </a:r>
            <a:r>
              <a:rPr lang="en-US" dirty="0" err="1"/>
              <a:t>Kuhnz</a:t>
            </a:r>
            <a:endParaRPr lang="en-US" dirty="0"/>
          </a:p>
          <a:p>
            <a:r>
              <a:rPr lang="en-US" dirty="0"/>
              <a:t>Susan Von Thun</a:t>
            </a:r>
          </a:p>
          <a:p>
            <a:r>
              <a:rPr lang="en-US" dirty="0"/>
              <a:t>Brian </a:t>
            </a:r>
            <a:r>
              <a:rPr lang="en-US" dirty="0" err="1"/>
              <a:t>Schlining</a:t>
            </a:r>
            <a:endParaRPr lang="en-US" dirty="0"/>
          </a:p>
          <a:p>
            <a:r>
              <a:rPr lang="en-US" dirty="0"/>
              <a:t>Ken Smith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655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sz="2700" dirty="0"/>
              <a:t>Continue time-series </a:t>
            </a:r>
            <a:r>
              <a:rPr lang="en-US" sz="2700" dirty="0" smtClean="0"/>
              <a:t>using </a:t>
            </a:r>
            <a:r>
              <a:rPr lang="en-US" sz="2700" dirty="0"/>
              <a:t>time-lapse camera, SES, Rover with yearly servicing to monitor carbon cycle. </a:t>
            </a:r>
            <a:endParaRPr lang="en-US" sz="2700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sz="2700" dirty="0" smtClean="0"/>
              <a:t>Use Wave </a:t>
            </a:r>
            <a:r>
              <a:rPr lang="en-US" sz="2700" dirty="0"/>
              <a:t>Glider for status </a:t>
            </a:r>
            <a:r>
              <a:rPr lang="en-US" sz="2700" dirty="0" smtClean="0"/>
              <a:t>updates (Rover, SES).</a:t>
            </a:r>
            <a:endParaRPr lang="en-US" sz="2700" dirty="0"/>
          </a:p>
          <a:p>
            <a:pPr marL="514350" lvl="0" indent="-514350">
              <a:buFont typeface="+mj-lt"/>
              <a:buAutoNum type="arabicPeriod"/>
            </a:pPr>
            <a:r>
              <a:rPr lang="en-US" sz="2700" dirty="0"/>
              <a:t>Continue incorporating time-series data into VARS for processing </a:t>
            </a:r>
            <a:r>
              <a:rPr lang="en-US" sz="2700" dirty="0" smtClean="0"/>
              <a:t>and </a:t>
            </a:r>
            <a:r>
              <a:rPr lang="en-US" sz="2700" dirty="0"/>
              <a:t>into </a:t>
            </a:r>
            <a:r>
              <a:rPr lang="en-US" sz="2700" dirty="0" smtClean="0"/>
              <a:t>ITS.</a:t>
            </a:r>
            <a:endParaRPr lang="en-US" sz="2700" dirty="0"/>
          </a:p>
          <a:p>
            <a:pPr marL="514350" lvl="0" indent="-514350">
              <a:buFont typeface="+mj-lt"/>
              <a:buAutoNum type="arabicPeriod"/>
            </a:pPr>
            <a:r>
              <a:rPr lang="en-US" sz="2700" dirty="0"/>
              <a:t>Continue planning a benthic component </a:t>
            </a:r>
            <a:r>
              <a:rPr lang="en-US" sz="2700" dirty="0" smtClean="0"/>
              <a:t>for ITS with </a:t>
            </a:r>
            <a:r>
              <a:rPr lang="en-US" sz="2700" dirty="0"/>
              <a:t>sampling from surface to </a:t>
            </a:r>
            <a:r>
              <a:rPr lang="en-US" sz="2700" dirty="0" smtClean="0"/>
              <a:t>bottom</a:t>
            </a:r>
            <a:endParaRPr lang="en-US" sz="27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research</a:t>
            </a:r>
          </a:p>
        </p:txBody>
      </p:sp>
    </p:spTree>
    <p:extLst>
      <p:ext uri="{BB962C8B-B14F-4D97-AF65-F5344CB8AC3E}">
        <p14:creationId xmlns:p14="http://schemas.microsoft.com/office/powerpoint/2010/main" val="2514329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research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2700" dirty="0" smtClean="0"/>
              <a:t>5.   Expand time-series measurements to include </a:t>
            </a:r>
            <a:r>
              <a:rPr lang="en-US" sz="2700" dirty="0" err="1" smtClean="0"/>
              <a:t>benthopelagic</a:t>
            </a:r>
            <a:r>
              <a:rPr lang="en-US" sz="2700" dirty="0" smtClean="0"/>
              <a:t> community, critical component </a:t>
            </a:r>
            <a:r>
              <a:rPr lang="en-US" sz="2700" dirty="0"/>
              <a:t>of deep-sea ecosystems (</a:t>
            </a:r>
            <a:r>
              <a:rPr lang="en-US" sz="2700" dirty="0" err="1"/>
              <a:t>Aquadopp</a:t>
            </a:r>
            <a:r>
              <a:rPr lang="en-US" sz="2700" dirty="0"/>
              <a:t> </a:t>
            </a:r>
            <a:r>
              <a:rPr lang="en-US" sz="2700" dirty="0" smtClean="0"/>
              <a:t>current meter backscatter)</a:t>
            </a:r>
            <a:endParaRPr lang="en-US" sz="2700" dirty="0"/>
          </a:p>
          <a:p>
            <a:pPr marL="0" lvl="0" indent="0">
              <a:buNone/>
            </a:pPr>
            <a:r>
              <a:rPr lang="en-US" sz="2700" dirty="0" smtClean="0"/>
              <a:t>6.   Continue </a:t>
            </a:r>
            <a:r>
              <a:rPr lang="en-US" sz="2700" dirty="0"/>
              <a:t>attempts to deploy mapping AUV to </a:t>
            </a:r>
            <a:r>
              <a:rPr lang="en-US" sz="2700" dirty="0" smtClean="0"/>
              <a:t>measure </a:t>
            </a:r>
            <a:r>
              <a:rPr lang="en-US" sz="2700" dirty="0" err="1"/>
              <a:t>benthopelagic</a:t>
            </a:r>
            <a:r>
              <a:rPr lang="en-US" sz="2700" dirty="0"/>
              <a:t> </a:t>
            </a:r>
            <a:r>
              <a:rPr lang="en-US" sz="2700" dirty="0" smtClean="0"/>
              <a:t>community (backscatter)</a:t>
            </a:r>
            <a:endParaRPr lang="en-US" sz="2700" dirty="0"/>
          </a:p>
          <a:p>
            <a:pPr marL="0" lvl="0" indent="0">
              <a:buNone/>
            </a:pPr>
            <a:r>
              <a:rPr lang="en-US" sz="2700" dirty="0" smtClean="0"/>
              <a:t>7. Evaluate </a:t>
            </a:r>
            <a:r>
              <a:rPr lang="en-US" sz="2700" dirty="0"/>
              <a:t>McLane Remote Access Sampler on </a:t>
            </a:r>
            <a:r>
              <a:rPr lang="en-US" sz="2700" dirty="0" smtClean="0"/>
              <a:t>mooring for </a:t>
            </a:r>
            <a:r>
              <a:rPr lang="en-US" sz="2700" dirty="0"/>
              <a:t>microbial </a:t>
            </a:r>
            <a:r>
              <a:rPr lang="en-US" sz="2700" dirty="0" smtClean="0"/>
              <a:t>analyses</a:t>
            </a:r>
            <a:endParaRPr lang="en-US" sz="2700" dirty="0"/>
          </a:p>
          <a:p>
            <a:pPr marL="0" lvl="0" indent="0">
              <a:buNone/>
            </a:pPr>
            <a:r>
              <a:rPr lang="en-US" sz="2700" dirty="0" smtClean="0"/>
              <a:t>8. Research </a:t>
            </a:r>
            <a:r>
              <a:rPr lang="en-US" sz="2700" dirty="0"/>
              <a:t>use of other sensors on Rover (e.g. </a:t>
            </a:r>
            <a:r>
              <a:rPr lang="en-US" sz="2700" dirty="0" err="1" smtClean="0"/>
              <a:t>Durafet</a:t>
            </a:r>
            <a:r>
              <a:rPr lang="en-US" sz="2700" dirty="0" smtClean="0"/>
              <a:t> </a:t>
            </a:r>
            <a:r>
              <a:rPr lang="en-US" sz="2700" dirty="0"/>
              <a:t>CO</a:t>
            </a:r>
            <a:r>
              <a:rPr lang="en-US" sz="2700" baseline="-25000" dirty="0"/>
              <a:t>2</a:t>
            </a:r>
            <a:r>
              <a:rPr lang="en-US" sz="2700" dirty="0"/>
              <a:t> sensor)</a:t>
            </a:r>
          </a:p>
          <a:p>
            <a:endParaRPr lang="en-GB" sz="2700" dirty="0"/>
          </a:p>
        </p:txBody>
      </p:sp>
    </p:spTree>
    <p:extLst>
      <p:ext uri="{BB962C8B-B14F-4D97-AF65-F5344CB8AC3E}">
        <p14:creationId xmlns:p14="http://schemas.microsoft.com/office/powerpoint/2010/main" val="2228358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Relevance to </a:t>
            </a:r>
            <a:r>
              <a:rPr lang="en-US" b="1" dirty="0" smtClean="0"/>
              <a:t>MBARI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i="1" dirty="0" smtClean="0"/>
              <a:t>Strategic </a:t>
            </a:r>
            <a:r>
              <a:rPr lang="en-US" b="1" i="1" dirty="0"/>
              <a:t>Plan:</a:t>
            </a:r>
            <a:r>
              <a:rPr lang="en-US" b="1" dirty="0"/>
              <a:t> </a:t>
            </a:r>
            <a:r>
              <a:rPr lang="en-US" b="1" dirty="0" smtClean="0"/>
              <a:t>Ecosystem </a:t>
            </a:r>
            <a:r>
              <a:rPr lang="en-US" b="1" dirty="0"/>
              <a:t>dynamics </a:t>
            </a:r>
            <a:r>
              <a:rPr lang="en-US" b="1" dirty="0" smtClean="0"/>
              <a:t>– </a:t>
            </a:r>
            <a:r>
              <a:rPr lang="en-US" dirty="0" smtClean="0"/>
              <a:t>We </a:t>
            </a:r>
            <a:r>
              <a:rPr lang="en-US" dirty="0"/>
              <a:t>are the only research group making long time-series measurements of carbon flux to the abyssal sea floor and its utilization by the benthic community, and by subtraction estimating carbon sequestration.  A specific example is the salp bloom study we published in 2014 (L&amp;O 59:745-757).   </a:t>
            </a:r>
            <a:endParaRPr lang="en-GB" dirty="0"/>
          </a:p>
          <a:p>
            <a:r>
              <a:rPr lang="en-US" b="1" i="1" dirty="0"/>
              <a:t>Technology Roadmap</a:t>
            </a:r>
            <a:r>
              <a:rPr lang="en-US" b="1" dirty="0"/>
              <a:t>: </a:t>
            </a:r>
            <a:r>
              <a:rPr lang="en-US" b="1" dirty="0" smtClean="0"/>
              <a:t>Problem </a:t>
            </a:r>
            <a:r>
              <a:rPr lang="en-US" b="1" dirty="0"/>
              <a:t>statement #</a:t>
            </a:r>
            <a:r>
              <a:rPr lang="en-US" b="1" dirty="0" smtClean="0"/>
              <a:t>6 </a:t>
            </a:r>
            <a:r>
              <a:rPr lang="en-US" i="1" dirty="0" smtClean="0"/>
              <a:t>relating </a:t>
            </a:r>
            <a:r>
              <a:rPr lang="en-US" i="1" dirty="0"/>
              <a:t>water column conditions and variability to the abundance, distribution and activity of organisms</a:t>
            </a:r>
            <a:r>
              <a:rPr lang="en-US" dirty="0"/>
              <a:t>. Our time-series research also addresses </a:t>
            </a:r>
            <a:r>
              <a:rPr lang="en-US" b="1" dirty="0" smtClean="0"/>
              <a:t>Problem </a:t>
            </a:r>
            <a:r>
              <a:rPr lang="en-US" b="1" dirty="0"/>
              <a:t>statement #8</a:t>
            </a:r>
            <a:r>
              <a:rPr lang="en-US" i="1" dirty="0"/>
              <a:t>, providing insights into the future ocean</a:t>
            </a:r>
            <a:r>
              <a:rPr lang="en-US" dirty="0"/>
              <a:t>. Additionally, our collaboration with the integrated time series (ITS) project forms an essential role addressing </a:t>
            </a:r>
            <a:r>
              <a:rPr lang="en-US" b="1" dirty="0" smtClean="0"/>
              <a:t>Problem </a:t>
            </a:r>
            <a:r>
              <a:rPr lang="en-US" b="1" dirty="0"/>
              <a:t>statement #3 </a:t>
            </a:r>
            <a:r>
              <a:rPr lang="en-US" dirty="0"/>
              <a:t>in </a:t>
            </a:r>
            <a:r>
              <a:rPr lang="en-US" i="1" dirty="0"/>
              <a:t>advancing a detailed quantitative view of the biological pump</a:t>
            </a:r>
            <a:r>
              <a:rPr lang="en-US" dirty="0"/>
              <a:t>.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1582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Productivity 2011-2015 (24 papers)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14400"/>
            <a:ext cx="9144000" cy="5715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800" b="1" dirty="0"/>
              <a:t>2015</a:t>
            </a:r>
          </a:p>
          <a:p>
            <a:pPr marL="0" indent="0">
              <a:buNone/>
            </a:pPr>
            <a:r>
              <a:rPr lang="en-US" sz="800" dirty="0"/>
              <a:t>K.L. Smith, Jr., M. </a:t>
            </a:r>
            <a:r>
              <a:rPr lang="en-US" sz="800" dirty="0" err="1"/>
              <a:t>Messié</a:t>
            </a:r>
            <a:r>
              <a:rPr lang="en-US" sz="800" dirty="0"/>
              <a:t>, A.D. Sherman, </a:t>
            </a:r>
            <a:r>
              <a:rPr lang="en-US" sz="800" b="1" dirty="0"/>
              <a:t>C.L. Huffard,</a:t>
            </a:r>
            <a:r>
              <a:rPr lang="en-US" sz="800" dirty="0"/>
              <a:t> B.W. Hobson, H.A. Ruhl, &amp; A. </a:t>
            </a:r>
            <a:r>
              <a:rPr lang="en-US" sz="800" dirty="0" err="1"/>
              <a:t>Boetius</a:t>
            </a:r>
            <a:r>
              <a:rPr lang="en-US" sz="800" dirty="0"/>
              <a:t>. Navigating the vital but imperiled future of global oceanic time-series. </a:t>
            </a:r>
            <a:r>
              <a:rPr lang="en-US" sz="800" dirty="0" smtClean="0"/>
              <a:t>EOS (in press)</a:t>
            </a:r>
            <a:endParaRPr lang="en-GB" sz="800" dirty="0"/>
          </a:p>
          <a:p>
            <a:pPr marL="0" indent="0">
              <a:buNone/>
            </a:pPr>
            <a:r>
              <a:rPr lang="en-GB" sz="800" dirty="0" err="1"/>
              <a:t>Laguionie-Marchais</a:t>
            </a:r>
            <a:r>
              <a:rPr lang="en-GB" sz="800" dirty="0"/>
              <a:t>, C., L.A. </a:t>
            </a:r>
            <a:r>
              <a:rPr lang="en-GB" sz="800" dirty="0" err="1"/>
              <a:t>Kuhnz</a:t>
            </a:r>
            <a:r>
              <a:rPr lang="en-GB" sz="800" dirty="0"/>
              <a:t>, L.A., C.L. Huffard, H.A. Ruhl, K.L. Smith, Jr. Spatial and temporal variation in sponge spicule patches at Station M, North East Pacific Mar. Biol. 162:617-624 </a:t>
            </a:r>
          </a:p>
          <a:p>
            <a:pPr marL="0" indent="0">
              <a:buNone/>
            </a:pPr>
            <a:r>
              <a:rPr lang="en-GB" sz="800" dirty="0"/>
              <a:t>K.M. Dunlop, L.A. </a:t>
            </a:r>
            <a:r>
              <a:rPr lang="en-GB" sz="800" dirty="0" err="1"/>
              <a:t>Kuhnz</a:t>
            </a:r>
            <a:r>
              <a:rPr lang="en-GB" sz="800" dirty="0"/>
              <a:t>, H.A. Ruhl, C.L. Huffard, D.W. Caress, R.G. Henthorn, B.W. Hobson, P. McGill, K.L. Smith, Jr. An evaluation of deep-sea benthic megafauna length measurements obtained with laser and stereo camera methods. Deep Sea Res. Pt. I. 96:38-48 </a:t>
            </a:r>
            <a:endParaRPr lang="en-GB" sz="800" dirty="0" smtClean="0"/>
          </a:p>
          <a:p>
            <a:pPr marL="0" indent="0">
              <a:buNone/>
            </a:pPr>
            <a:r>
              <a:rPr lang="en-GB" sz="800" dirty="0"/>
              <a:t/>
            </a:r>
            <a:br>
              <a:rPr lang="en-GB" sz="800" dirty="0"/>
            </a:br>
            <a:r>
              <a:rPr lang="en-GB" sz="800" b="1" dirty="0" smtClean="0"/>
              <a:t>2014</a:t>
            </a:r>
            <a:r>
              <a:rPr lang="en-GB" sz="800" dirty="0"/>
              <a:t/>
            </a:r>
            <a:br>
              <a:rPr lang="en-GB" sz="800" dirty="0"/>
            </a:br>
            <a:r>
              <a:rPr lang="en-GB" sz="800" dirty="0"/>
              <a:t>K.L. Smith, Jr., A.D. Sherman, C.L. Huffard, P.R. McGill, R. Henthorn, S. Von Thun, H.A. Ruhl, M. </a:t>
            </a:r>
            <a:r>
              <a:rPr lang="en-GB" sz="800" dirty="0" err="1"/>
              <a:t>Kahru</a:t>
            </a:r>
            <a:r>
              <a:rPr lang="en-GB" sz="800" dirty="0"/>
              <a:t> and M.D. </a:t>
            </a:r>
            <a:r>
              <a:rPr lang="en-GB" sz="800" dirty="0" err="1"/>
              <a:t>Ohman</a:t>
            </a:r>
            <a:r>
              <a:rPr lang="en-GB" sz="800" dirty="0"/>
              <a:t>. Large salp bloom export from the upper ocean and benthic community response in the abyssal northeast Pacific: Day to week resolution. </a:t>
            </a:r>
            <a:r>
              <a:rPr lang="en-GB" sz="800" dirty="0" err="1"/>
              <a:t>Limnol</a:t>
            </a:r>
            <a:r>
              <a:rPr lang="en-GB" sz="800" dirty="0"/>
              <a:t>. </a:t>
            </a:r>
            <a:r>
              <a:rPr lang="en-GB" sz="800" dirty="0" err="1"/>
              <a:t>Oceanogr</a:t>
            </a:r>
            <a:r>
              <a:rPr lang="en-GB" sz="800" dirty="0"/>
              <a:t>. 59: 745-757. </a:t>
            </a:r>
          </a:p>
          <a:p>
            <a:pPr marL="0" indent="0">
              <a:buNone/>
            </a:pPr>
            <a:r>
              <a:rPr lang="en-GB" sz="800" dirty="0" smtClean="0"/>
              <a:t>C.L</a:t>
            </a:r>
            <a:r>
              <a:rPr lang="en-GB" sz="800" dirty="0"/>
              <a:t>. Huffard, S. von Thun, A.D. Sherman, K. </a:t>
            </a:r>
            <a:r>
              <a:rPr lang="en-GB" sz="800" dirty="0" err="1"/>
              <a:t>Sealey</a:t>
            </a:r>
            <a:r>
              <a:rPr lang="en-GB" sz="800" dirty="0"/>
              <a:t>, and K.L. Smith, Jr. Pelagic Sargassum community change over a 40-year period: temporal and spatial variability. Mar. Biol. 161:2735–2751 </a:t>
            </a:r>
          </a:p>
          <a:p>
            <a:pPr marL="0" indent="0">
              <a:buNone/>
            </a:pPr>
            <a:r>
              <a:rPr lang="en-GB" sz="800" dirty="0"/>
              <a:t>L.A. </a:t>
            </a:r>
            <a:r>
              <a:rPr lang="en-GB" sz="800" dirty="0" err="1"/>
              <a:t>Kuhnz</a:t>
            </a:r>
            <a:r>
              <a:rPr lang="en-GB" sz="800" dirty="0"/>
              <a:t>, H.A. Ruhl, C.L. Huffard and K.L. Smith, Jr. Rapid changes and long-term cycles in the benthic megafaunal community observed over 24 years in the abyssal northeast Pacific. </a:t>
            </a:r>
            <a:r>
              <a:rPr lang="en-GB" sz="800" dirty="0" err="1"/>
              <a:t>Prog</a:t>
            </a:r>
            <a:r>
              <a:rPr lang="en-GB" sz="800" dirty="0"/>
              <a:t>. </a:t>
            </a:r>
            <a:r>
              <a:rPr lang="en-GB" sz="800" dirty="0" err="1"/>
              <a:t>Oceanogr</a:t>
            </a:r>
            <a:r>
              <a:rPr lang="en-GB" sz="800" dirty="0"/>
              <a:t>. 124:1–11. </a:t>
            </a:r>
          </a:p>
          <a:p>
            <a:pPr marL="0" indent="0">
              <a:buNone/>
            </a:pPr>
            <a:r>
              <a:rPr lang="en-GB" sz="800" dirty="0"/>
              <a:t>H.A. Ruhl, B.J. </a:t>
            </a:r>
            <a:r>
              <a:rPr lang="en-GB" sz="800" dirty="0" err="1"/>
              <a:t>Bett</a:t>
            </a:r>
            <a:r>
              <a:rPr lang="en-GB" sz="800" dirty="0"/>
              <a:t>, S.J.M. Hughes, C.H.S. Alt, E.J. Ross, R.S. </a:t>
            </a:r>
            <a:r>
              <a:rPr lang="en-GB" sz="800" dirty="0" err="1"/>
              <a:t>Lampitt</a:t>
            </a:r>
            <a:r>
              <a:rPr lang="en-GB" sz="800" dirty="0"/>
              <a:t>, C.A. </a:t>
            </a:r>
            <a:r>
              <a:rPr lang="en-GB" sz="800" dirty="0" err="1"/>
              <a:t>Pebody</a:t>
            </a:r>
            <a:r>
              <a:rPr lang="en-GB" sz="800" dirty="0"/>
              <a:t>, K.L. Smith, Jr. and D.S.M. </a:t>
            </a:r>
            <a:r>
              <a:rPr lang="en-GB" sz="800" dirty="0" err="1"/>
              <a:t>Billett</a:t>
            </a:r>
            <a:r>
              <a:rPr lang="en-GB" sz="800" dirty="0"/>
              <a:t>. Links between deep-sea respiration and community dynamics. Ecology. 95(6):1651-1662. </a:t>
            </a:r>
          </a:p>
          <a:p>
            <a:pPr marL="0" indent="0">
              <a:buNone/>
            </a:pPr>
            <a:endParaRPr lang="en-GB" sz="800" dirty="0"/>
          </a:p>
          <a:p>
            <a:pPr marL="0" indent="0">
              <a:buNone/>
            </a:pPr>
            <a:r>
              <a:rPr lang="en-US" sz="800" b="1" dirty="0"/>
              <a:t>2013</a:t>
            </a:r>
          </a:p>
          <a:p>
            <a:pPr marL="0" indent="0">
              <a:buNone/>
            </a:pPr>
            <a:r>
              <a:rPr lang="en-GB" sz="800" dirty="0"/>
              <a:t>K.L. Smith, Jr., H.A. Ruhl, M. </a:t>
            </a:r>
            <a:r>
              <a:rPr lang="en-GB" sz="800" dirty="0" err="1"/>
              <a:t>Kahru</a:t>
            </a:r>
            <a:r>
              <a:rPr lang="en-GB" sz="800" dirty="0"/>
              <a:t>, C.L. Huffard and A.D. Sherman. Deep ocean communities impacted by changing climate over 24 y in the abyssal northeast Pacific. Proc. Nat. Acad. Sci. 110: 19838-19841. </a:t>
            </a:r>
          </a:p>
          <a:p>
            <a:pPr marL="0" indent="0">
              <a:buNone/>
            </a:pPr>
            <a:r>
              <a:rPr lang="en-GB" sz="800" dirty="0"/>
              <a:t>R.M. </a:t>
            </a:r>
            <a:r>
              <a:rPr lang="en-GB" sz="800" dirty="0" err="1"/>
              <a:t>Jeffreys</a:t>
            </a:r>
            <a:r>
              <a:rPr lang="en-GB" sz="800" dirty="0"/>
              <a:t>, C. Burke, A.J. Jamieson, B.E. </a:t>
            </a:r>
            <a:r>
              <a:rPr lang="en-GB" sz="800" dirty="0" err="1"/>
              <a:t>Narayanaswamy</a:t>
            </a:r>
            <a:r>
              <a:rPr lang="en-GB" sz="800" dirty="0"/>
              <a:t>, H.A. Ruhl, K.L. Smith Jr and U. Witte. Feeding preferences of abyssal macrofauna inferred from in situ pulse chase experiments. </a:t>
            </a:r>
            <a:r>
              <a:rPr lang="en-GB" sz="800" dirty="0" err="1"/>
              <a:t>PLoS</a:t>
            </a:r>
            <a:r>
              <a:rPr lang="en-GB" sz="800" dirty="0"/>
              <a:t> One 8: e80510. Doi:10.1371/journal.pone0080510. </a:t>
            </a:r>
          </a:p>
          <a:p>
            <a:pPr marL="0" indent="0">
              <a:buNone/>
            </a:pPr>
            <a:r>
              <a:rPr lang="en-GB" sz="800" dirty="0"/>
              <a:t>M.F. </a:t>
            </a:r>
            <a:r>
              <a:rPr lang="en-GB" sz="800" dirty="0" err="1"/>
              <a:t>Vardaro</a:t>
            </a:r>
            <a:r>
              <a:rPr lang="en-GB" sz="800" dirty="0"/>
              <a:t>, P.M. Bagley, D.M. Bailey, B.J. </a:t>
            </a:r>
            <a:r>
              <a:rPr lang="en-GB" sz="800" dirty="0" err="1"/>
              <a:t>Bett</a:t>
            </a:r>
            <a:r>
              <a:rPr lang="en-GB" sz="800" dirty="0"/>
              <a:t>, D.O.B. Jones, R.J. Milligan, I.G. </a:t>
            </a:r>
            <a:r>
              <a:rPr lang="en-GB" sz="800" dirty="0" err="1"/>
              <a:t>Priede</a:t>
            </a:r>
            <a:r>
              <a:rPr lang="en-GB" sz="800" dirty="0"/>
              <a:t>, C.M. </a:t>
            </a:r>
            <a:r>
              <a:rPr lang="en-GB" sz="800" dirty="0" err="1"/>
              <a:t>Risien</a:t>
            </a:r>
            <a:r>
              <a:rPr lang="en-GB" sz="800" dirty="0"/>
              <a:t>, G.T. Rowe, H.A. Ruhl, B.B. </a:t>
            </a:r>
            <a:r>
              <a:rPr lang="en-GB" sz="800" dirty="0" err="1"/>
              <a:t>Sangolay</a:t>
            </a:r>
            <a:r>
              <a:rPr lang="en-GB" sz="800" dirty="0"/>
              <a:t>, K.L. Smith, Jr., A. Walls and J. Clarke. A southeast Atlantic deep-ocean observatory: first experiences and results. </a:t>
            </a:r>
            <a:r>
              <a:rPr lang="en-GB" sz="800" dirty="0" err="1"/>
              <a:t>Limnol</a:t>
            </a:r>
            <a:r>
              <a:rPr lang="en-GB" sz="800" dirty="0"/>
              <a:t>. </a:t>
            </a:r>
            <a:r>
              <a:rPr lang="en-GB" sz="800" dirty="0" err="1"/>
              <a:t>Oceanogr</a:t>
            </a:r>
            <a:r>
              <a:rPr lang="en-GB" sz="800" dirty="0"/>
              <a:t>. Meth. 11: 304-315. </a:t>
            </a:r>
          </a:p>
          <a:p>
            <a:pPr marL="0" indent="0">
              <a:buNone/>
            </a:pPr>
            <a:r>
              <a:rPr lang="en-GB" sz="800" dirty="0" err="1"/>
              <a:t>S.E.Wilson</a:t>
            </a:r>
            <a:r>
              <a:rPr lang="en-GB" sz="800" dirty="0"/>
              <a:t>, H.A. Ruhl and K.L. Smith, Jr. Zooplankton </a:t>
            </a:r>
            <a:r>
              <a:rPr lang="en-GB" sz="800" dirty="0" err="1"/>
              <a:t>fecal</a:t>
            </a:r>
            <a:r>
              <a:rPr lang="en-GB" sz="800" dirty="0"/>
              <a:t> pellet flux in the abyssal northeast Pacific: a 15 year time-series study. </a:t>
            </a:r>
            <a:r>
              <a:rPr lang="en-GB" sz="800" dirty="0" err="1"/>
              <a:t>Limnol</a:t>
            </a:r>
            <a:r>
              <a:rPr lang="en-GB" sz="800" dirty="0"/>
              <a:t>. </a:t>
            </a:r>
            <a:r>
              <a:rPr lang="en-GB" sz="800" dirty="0" err="1"/>
              <a:t>Oceanogr</a:t>
            </a:r>
            <a:r>
              <a:rPr lang="en-GB" sz="800" dirty="0"/>
              <a:t>. 58: 881 -892. </a:t>
            </a:r>
          </a:p>
          <a:p>
            <a:pPr marL="0" indent="0">
              <a:buNone/>
            </a:pPr>
            <a:r>
              <a:rPr lang="en-GB" sz="800" dirty="0"/>
              <a:t>A.S. Kahn, J.B. Geller, H.M. </a:t>
            </a:r>
            <a:r>
              <a:rPr lang="en-GB" sz="800" dirty="0" err="1"/>
              <a:t>Reiswig</a:t>
            </a:r>
            <a:r>
              <a:rPr lang="en-GB" sz="800" dirty="0"/>
              <a:t> and K.L. Smith, Jr. </a:t>
            </a:r>
            <a:r>
              <a:rPr lang="en-GB" sz="800" dirty="0" err="1"/>
              <a:t>Bathydorus</a:t>
            </a:r>
            <a:r>
              <a:rPr lang="en-GB" sz="800" dirty="0"/>
              <a:t> </a:t>
            </a:r>
            <a:r>
              <a:rPr lang="en-GB" sz="800" dirty="0" err="1"/>
              <a:t>laniger</a:t>
            </a:r>
            <a:r>
              <a:rPr lang="en-GB" sz="800" dirty="0"/>
              <a:t> and </a:t>
            </a:r>
            <a:r>
              <a:rPr lang="en-GB" sz="800" dirty="0" err="1"/>
              <a:t>Docosaccus</a:t>
            </a:r>
            <a:r>
              <a:rPr lang="en-GB" sz="800" dirty="0"/>
              <a:t> </a:t>
            </a:r>
            <a:r>
              <a:rPr lang="en-GB" sz="800" dirty="0" err="1"/>
              <a:t>maculatus</a:t>
            </a:r>
            <a:r>
              <a:rPr lang="en-GB" sz="800" dirty="0"/>
              <a:t> (</a:t>
            </a:r>
            <a:r>
              <a:rPr lang="en-GB" sz="800" dirty="0" err="1"/>
              <a:t>Lyssacinosida</a:t>
            </a:r>
            <a:r>
              <a:rPr lang="en-GB" sz="800" dirty="0"/>
              <a:t>; </a:t>
            </a:r>
            <a:r>
              <a:rPr lang="en-GB" sz="800" dirty="0" err="1"/>
              <a:t>Hexactinellida</a:t>
            </a:r>
            <a:r>
              <a:rPr lang="en-GB" sz="800" dirty="0"/>
              <a:t>): two new species of glass sponge from the abyssal eastern North Pacific Ocean. </a:t>
            </a:r>
            <a:r>
              <a:rPr lang="en-GB" sz="800" dirty="0" err="1"/>
              <a:t>Zootaxa</a:t>
            </a:r>
            <a:r>
              <a:rPr lang="en-GB" sz="800" dirty="0"/>
              <a:t> 3646 (4): 386-400. </a:t>
            </a:r>
          </a:p>
          <a:p>
            <a:pPr marL="0" indent="0">
              <a:buNone/>
            </a:pPr>
            <a:r>
              <a:rPr lang="en-GB" sz="800" dirty="0"/>
              <a:t>C. </a:t>
            </a:r>
            <a:r>
              <a:rPr lang="en-GB" sz="800" dirty="0" err="1"/>
              <a:t>Laguionie-Marchais</a:t>
            </a:r>
            <a:r>
              <a:rPr lang="en-GB" sz="800" dirty="0"/>
              <a:t>, D.S.M. </a:t>
            </a:r>
            <a:r>
              <a:rPr lang="en-GB" sz="800" dirty="0" err="1"/>
              <a:t>Billett</a:t>
            </a:r>
            <a:r>
              <a:rPr lang="en-GB" sz="800" dirty="0"/>
              <a:t>, G.L.D. Paterson, H.A. Ruhl, E.H. Soto, K.L. Smith Jr. and S. </a:t>
            </a:r>
            <a:r>
              <a:rPr lang="en-GB" sz="800" dirty="0" err="1"/>
              <a:t>Thatje</a:t>
            </a:r>
            <a:r>
              <a:rPr lang="en-GB" sz="800" dirty="0"/>
              <a:t>. </a:t>
            </a:r>
            <a:r>
              <a:rPr lang="en-GB" sz="800" dirty="0" err="1"/>
              <a:t>Interannual</a:t>
            </a:r>
            <a:r>
              <a:rPr lang="en-GB" sz="800" dirty="0"/>
              <a:t> dynamics of abyssal polychaete communities in the north east Pacific and north east Atlantic – a family level study. Deep-Sea Res.1 75: 175- 186. </a:t>
            </a:r>
          </a:p>
          <a:p>
            <a:pPr marL="0" indent="0">
              <a:buNone/>
            </a:pPr>
            <a:r>
              <a:rPr lang="en-GB" sz="800" dirty="0"/>
              <a:t>K.L. Smith, Jr., A.D. Sherman, T.J. Shaw and J. </a:t>
            </a:r>
            <a:r>
              <a:rPr lang="en-GB" sz="800" dirty="0" err="1"/>
              <a:t>Sprintall</a:t>
            </a:r>
            <a:r>
              <a:rPr lang="en-GB" sz="800" dirty="0"/>
              <a:t>. Icebergs as unique </a:t>
            </a:r>
            <a:r>
              <a:rPr lang="en-GB" sz="800" dirty="0" err="1"/>
              <a:t>Lagrangian</a:t>
            </a:r>
            <a:r>
              <a:rPr lang="en-GB" sz="800" dirty="0"/>
              <a:t> ecosystems in polar seas. </a:t>
            </a:r>
            <a:r>
              <a:rPr lang="en-GB" sz="800" dirty="0" err="1"/>
              <a:t>Annu</a:t>
            </a:r>
            <a:r>
              <a:rPr lang="en-GB" sz="800" dirty="0"/>
              <a:t>. Rev. Mar. Sci. 5: 269-287. </a:t>
            </a:r>
            <a:endParaRPr lang="en-GB" sz="800" dirty="0" smtClean="0"/>
          </a:p>
          <a:p>
            <a:pPr marL="0" indent="0">
              <a:buNone/>
            </a:pPr>
            <a:endParaRPr lang="en-GB" sz="800" dirty="0"/>
          </a:p>
          <a:p>
            <a:pPr marL="0" indent="0">
              <a:buNone/>
            </a:pPr>
            <a:r>
              <a:rPr lang="en-GB" sz="800" b="1" dirty="0"/>
              <a:t>2012</a:t>
            </a:r>
          </a:p>
          <a:p>
            <a:pPr marL="0" indent="0">
              <a:buNone/>
            </a:pPr>
            <a:r>
              <a:rPr lang="en-GB" sz="800" dirty="0"/>
              <a:t>M. </a:t>
            </a:r>
            <a:r>
              <a:rPr lang="en-GB" sz="800" dirty="0" err="1"/>
              <a:t>Vernet</a:t>
            </a:r>
            <a:r>
              <a:rPr lang="en-GB" sz="800" dirty="0"/>
              <a:t>, K.L. Smith, Jr. et al. Islands of ice: Influence of free-drifting Antarctic icebergs on pelagic marine ecosystems. Oceanography 25 (3): 38-39. (2 pages) </a:t>
            </a:r>
          </a:p>
          <a:p>
            <a:pPr marL="0" indent="0">
              <a:buNone/>
            </a:pPr>
            <a:r>
              <a:rPr lang="en-GB" sz="800" dirty="0"/>
              <a:t>J.C. Drazen, D.M. Bailey, H.A. Ruhl and K.L. Smith, Jr. The role of carrion supply in the abundance of deep-water fish off California. </a:t>
            </a:r>
            <a:r>
              <a:rPr lang="en-GB" sz="800" dirty="0" err="1"/>
              <a:t>PLoS</a:t>
            </a:r>
            <a:r>
              <a:rPr lang="en-GB" sz="800" dirty="0"/>
              <a:t> One 7(11): e49332.doi:10.1371/journal.pone.0049332. </a:t>
            </a:r>
          </a:p>
          <a:p>
            <a:pPr marL="0" indent="0">
              <a:buNone/>
            </a:pPr>
            <a:r>
              <a:rPr lang="en-GB" sz="800" dirty="0"/>
              <a:t>M.M. </a:t>
            </a:r>
            <a:r>
              <a:rPr lang="en-GB" sz="800" dirty="0" err="1"/>
              <a:t>Moeseneder</a:t>
            </a:r>
            <a:r>
              <a:rPr lang="en-GB" sz="800" dirty="0"/>
              <a:t>, K.L. Smith, Jr., H.A. Ruhl, D.O.B. Jones, U. Witte and J.I. Prosser. Temporal and depth-related differences in prokaryotic communities in abyssal sediments associated with particulate organic carbon flux. Deep-Sea Res. I 70: 26-35. </a:t>
            </a:r>
          </a:p>
          <a:p>
            <a:pPr marL="0" indent="0">
              <a:buNone/>
            </a:pPr>
            <a:r>
              <a:rPr lang="en-GB" sz="800" dirty="0"/>
              <a:t>A.S. Kahn, H.A. Ruhl and K.L. Smith, Jr. Temporal changes in deep-sea sponge populations are correlated to changes in surface climate and food supply. Deep-Sea Res. I 70: 36-41</a:t>
            </a:r>
            <a:r>
              <a:rPr lang="en-GB" sz="800" dirty="0" smtClean="0"/>
              <a:t>.</a:t>
            </a:r>
          </a:p>
          <a:p>
            <a:pPr marL="0" indent="0">
              <a:buNone/>
            </a:pPr>
            <a:endParaRPr lang="en-GB" sz="800" dirty="0"/>
          </a:p>
          <a:p>
            <a:pPr marL="0" indent="0">
              <a:buNone/>
            </a:pPr>
            <a:r>
              <a:rPr lang="en-US" sz="800" b="1" dirty="0" smtClean="0"/>
              <a:t>2011</a:t>
            </a:r>
          </a:p>
          <a:p>
            <a:pPr marL="0" indent="0">
              <a:buNone/>
            </a:pPr>
            <a:r>
              <a:rPr lang="en-GB" sz="800" dirty="0" smtClean="0"/>
              <a:t>K.L</a:t>
            </a:r>
            <a:r>
              <a:rPr lang="en-GB" sz="800" dirty="0"/>
              <a:t>. Smith, Jr. Free-drifting icebergs in the Southern Ocean: an overview. Deep-Sea Res. II 58: 1277-1284. </a:t>
            </a:r>
            <a:endParaRPr lang="en-GB" sz="800" dirty="0" smtClean="0"/>
          </a:p>
          <a:p>
            <a:pPr marL="0" indent="0">
              <a:buNone/>
            </a:pPr>
            <a:r>
              <a:rPr lang="en-GB" sz="800" dirty="0" smtClean="0"/>
              <a:t>A.D</a:t>
            </a:r>
            <a:r>
              <a:rPr lang="en-GB" sz="800" dirty="0"/>
              <a:t>. Sherman, B.W. Hobson, P.R. McGill, R.E. Davis, M.C. </a:t>
            </a:r>
            <a:r>
              <a:rPr lang="en-GB" sz="800" dirty="0" err="1"/>
              <a:t>McClune</a:t>
            </a:r>
            <a:r>
              <a:rPr lang="en-GB" sz="800" dirty="0"/>
              <a:t> and K.L. Smith, Jr. </a:t>
            </a:r>
            <a:r>
              <a:rPr lang="en-GB" sz="800" dirty="0" err="1"/>
              <a:t>Lagrangian</a:t>
            </a:r>
            <a:r>
              <a:rPr lang="en-GB" sz="800" dirty="0"/>
              <a:t> sediment traps for sampling at discrete depths beneath free-drifting icebergs. Deep-Sea Res. II 58: 1327-1335. </a:t>
            </a:r>
            <a:endParaRPr lang="en-GB" sz="800" dirty="0" smtClean="0"/>
          </a:p>
          <a:p>
            <a:pPr marL="0" indent="0">
              <a:buNone/>
            </a:pPr>
            <a:r>
              <a:rPr lang="en-GB" sz="800" dirty="0" smtClean="0"/>
              <a:t>T.J</a:t>
            </a:r>
            <a:r>
              <a:rPr lang="en-GB" sz="800" dirty="0"/>
              <a:t>. Shaw, R. </a:t>
            </a:r>
            <a:r>
              <a:rPr lang="en-GB" sz="800" dirty="0" err="1"/>
              <a:t>Raiswell</a:t>
            </a:r>
            <a:r>
              <a:rPr lang="en-GB" sz="800" dirty="0"/>
              <a:t>, C.R. </a:t>
            </a:r>
            <a:r>
              <a:rPr lang="en-GB" sz="800" dirty="0" err="1"/>
              <a:t>Hexel</a:t>
            </a:r>
            <a:r>
              <a:rPr lang="en-GB" sz="800" dirty="0"/>
              <a:t>, H.P. Vu, W.S. Moore, R. Dudgeon and K.L. Smith, Jr. Input, composition, and potential impact of </a:t>
            </a:r>
            <a:r>
              <a:rPr lang="en-GB" sz="800" dirty="0" err="1"/>
              <a:t>terrigenous</a:t>
            </a:r>
            <a:r>
              <a:rPr lang="en-GB" sz="800" dirty="0"/>
              <a:t> material from free-drifting icebergs in the Weddell Sea. Deep-Sea Res. II 58: 1376-1383. </a:t>
            </a:r>
          </a:p>
          <a:p>
            <a:pPr marL="0" indent="0">
              <a:buNone/>
            </a:pPr>
            <a:r>
              <a:rPr lang="en-GB" sz="800" dirty="0" smtClean="0"/>
              <a:t>T.J</a:t>
            </a:r>
            <a:r>
              <a:rPr lang="en-GB" sz="800" dirty="0"/>
              <a:t>. Shaw, K.L. Smith, Jr., C.R. </a:t>
            </a:r>
            <a:r>
              <a:rPr lang="en-GB" sz="800" dirty="0" err="1"/>
              <a:t>Hexel</a:t>
            </a:r>
            <a:r>
              <a:rPr lang="en-GB" sz="800" dirty="0"/>
              <a:t>, R. Dudgeon, A.D. Sherman, M. </a:t>
            </a:r>
            <a:r>
              <a:rPr lang="en-GB" sz="800" dirty="0" err="1"/>
              <a:t>Vernet</a:t>
            </a:r>
            <a:r>
              <a:rPr lang="en-GB" sz="800" dirty="0"/>
              <a:t>, R.S. Kaufmann. 234Th-Based Carbon Export around Free-Drifting Icebergs in the Southern Ocean. Deep-Sea Res. II 58: 1384-1391. </a:t>
            </a:r>
            <a:endParaRPr lang="en-GB" sz="800" dirty="0" smtClean="0"/>
          </a:p>
          <a:p>
            <a:pPr marL="0" indent="0">
              <a:buNone/>
            </a:pPr>
            <a:r>
              <a:rPr lang="en-GB" sz="800" dirty="0" smtClean="0"/>
              <a:t>B.H</a:t>
            </a:r>
            <a:r>
              <a:rPr lang="en-GB" sz="800" dirty="0"/>
              <a:t>. Robison, M. </a:t>
            </a:r>
            <a:r>
              <a:rPr lang="en-GB" sz="800" dirty="0" err="1"/>
              <a:t>Vernet</a:t>
            </a:r>
            <a:r>
              <a:rPr lang="en-GB" sz="800" dirty="0"/>
              <a:t> and K.L. Smith, Jr. Algal communities attached to free-drifting, Antarctic icebergs. Deep-Sea Res. II 58: 1451 -1456. </a:t>
            </a:r>
            <a:endParaRPr lang="en-GB" sz="800" dirty="0" smtClean="0"/>
          </a:p>
          <a:p>
            <a:pPr marL="0" indent="0">
              <a:buNone/>
            </a:pPr>
            <a:r>
              <a:rPr lang="en-GB" sz="800" dirty="0" smtClean="0"/>
              <a:t>K.L</a:t>
            </a:r>
            <a:r>
              <a:rPr lang="en-GB" sz="800" dirty="0"/>
              <a:t>. Smith, Jr., A.D. Sherman, T.J. Shaw, A.E. Murray, M. </a:t>
            </a:r>
            <a:r>
              <a:rPr lang="en-GB" sz="800" dirty="0" err="1"/>
              <a:t>Vernet</a:t>
            </a:r>
            <a:r>
              <a:rPr lang="en-GB" sz="800" dirty="0"/>
              <a:t> and A.O. </a:t>
            </a:r>
            <a:r>
              <a:rPr lang="en-GB" sz="800" dirty="0" err="1"/>
              <a:t>Cefarelli</a:t>
            </a:r>
            <a:r>
              <a:rPr lang="en-GB" sz="800" dirty="0"/>
              <a:t>. Carbon export associated with free-drifting icebergs in the southern Ocean. Deep-Sea Res II 58: 1485-1496. </a:t>
            </a:r>
            <a:br>
              <a:rPr lang="en-GB" sz="800" dirty="0"/>
            </a:br>
            <a:r>
              <a:rPr lang="en-GB" sz="800" dirty="0"/>
              <a:t/>
            </a:r>
            <a:br>
              <a:rPr lang="en-GB" sz="800" dirty="0"/>
            </a:br>
            <a:r>
              <a:rPr lang="en-GB" sz="800" dirty="0"/>
              <a:t/>
            </a:r>
            <a:br>
              <a:rPr lang="en-GB" sz="800" dirty="0"/>
            </a:br>
            <a:endParaRPr lang="en-GB" sz="800" dirty="0" smtClean="0"/>
          </a:p>
          <a:p>
            <a:pPr marL="0" indent="0">
              <a:buNone/>
            </a:pPr>
            <a:endParaRPr lang="en-GB" sz="800" dirty="0" smtClean="0"/>
          </a:p>
          <a:p>
            <a:pPr marL="0" indent="0">
              <a:buNone/>
            </a:pPr>
            <a:endParaRPr lang="en-GB" sz="800" dirty="0"/>
          </a:p>
          <a:p>
            <a:pPr marL="0" indent="0">
              <a:buNone/>
            </a:pPr>
            <a:r>
              <a:rPr lang="en-GB" sz="800" dirty="0"/>
              <a:t/>
            </a:r>
            <a:br>
              <a:rPr lang="en-GB" sz="800" dirty="0"/>
            </a:br>
            <a:r>
              <a:rPr lang="en-GB" sz="800" dirty="0"/>
              <a:t/>
            </a:r>
            <a:br>
              <a:rPr lang="en-GB" sz="800" dirty="0"/>
            </a:br>
            <a:r>
              <a:rPr lang="en-GB" sz="800" dirty="0"/>
              <a:t/>
            </a:r>
            <a:br>
              <a:rPr lang="en-GB" sz="800" dirty="0"/>
            </a:b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376956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Sta. M is one of only two abyssal long time-series stations in the world ocean, and the only one providing time-series monitoring of sediment community utilization of organic carbon to achieve estimates of carbon sequestration. 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U</a:t>
            </a:r>
            <a:r>
              <a:rPr lang="en-US" dirty="0" smtClean="0"/>
              <a:t>nprecedented </a:t>
            </a:r>
            <a:r>
              <a:rPr lang="en-US" dirty="0"/>
              <a:t>duration of this time-series has provided the necessary data to show strong relationships between surface ocean changes and those associated with deep ocean communities. 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Continuing </a:t>
            </a:r>
            <a:r>
              <a:rPr lang="en-US" dirty="0"/>
              <a:t>efforts to increase autonomy while reducing overall cost of collecting time-series data is critical to the success of long-term monitoring in the world ocean (Smith et al., in press</a:t>
            </a:r>
            <a:r>
              <a:rPr lang="en-US" dirty="0" smtClean="0"/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8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dirty="0"/>
              <a:t>C</a:t>
            </a:r>
            <a:r>
              <a:rPr lang="en-US" dirty="0" smtClean="0"/>
              <a:t>ontinuing </a:t>
            </a:r>
            <a:r>
              <a:rPr lang="en-US" dirty="0"/>
              <a:t>26-year time-series study at 4000 m on the Monterey Deep-Sea Fan (Sta. M). (Fig. 1 – Sta. M chart</a:t>
            </a:r>
            <a:r>
              <a:rPr lang="en-US" dirty="0" smtClean="0"/>
              <a:t>)</a:t>
            </a:r>
          </a:p>
          <a:p>
            <a:pPr marL="514350" lvl="0" indent="-514350">
              <a:buFont typeface="+mj-lt"/>
              <a:buAutoNum type="arabicPeriod"/>
            </a:pPr>
            <a:endParaRPr lang="en-US" dirty="0"/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ADD CHART</a:t>
            </a:r>
          </a:p>
          <a:p>
            <a:pPr lvl="0"/>
            <a:r>
              <a:rPr lang="en-US" dirty="0" smtClean="0">
                <a:solidFill>
                  <a:schemeClr val="bg1"/>
                </a:solidFill>
              </a:rPr>
              <a:t>Global warming influencing abyssal areas of world ocean (Fig. 2 – Figure 1 from 2013 PNAS )</a:t>
            </a:r>
          </a:p>
          <a:p>
            <a:pPr lvl="0"/>
            <a:r>
              <a:rPr lang="en-US" dirty="0" smtClean="0">
                <a:solidFill>
                  <a:schemeClr val="bg1"/>
                </a:solidFill>
              </a:rPr>
              <a:t>Continue to increase the duration of autonomous instrumentation to successfully operate for periods of one year.</a:t>
            </a:r>
          </a:p>
          <a:p>
            <a:pPr lvl="0"/>
            <a:r>
              <a:rPr lang="en-US" dirty="0" smtClean="0">
                <a:solidFill>
                  <a:schemeClr val="bg1"/>
                </a:solidFill>
              </a:rPr>
              <a:t>Rover – 8-month record of 102 incubation stations from October 2014 to June 2015 (Now has been deployed for &gt; 3 years at Sta. M</a:t>
            </a:r>
          </a:p>
          <a:p>
            <a:pPr lvl="0"/>
            <a:r>
              <a:rPr lang="en-US" dirty="0" smtClean="0">
                <a:solidFill>
                  <a:schemeClr val="bg1"/>
                </a:solidFill>
              </a:rPr>
              <a:t>SES  - 8-month deployment of ??? sampling periods from October 2014 to June 2015 (Total deployment period ??)</a:t>
            </a:r>
          </a:p>
          <a:p>
            <a:pPr lvl="0"/>
            <a:r>
              <a:rPr lang="en-US" dirty="0" smtClean="0">
                <a:solidFill>
                  <a:schemeClr val="bg1"/>
                </a:solidFill>
              </a:rPr>
              <a:t>Time-lapse camera mooring – 6000 hourly sea floor pictures taken October to June</a:t>
            </a:r>
          </a:p>
          <a:p>
            <a:pPr lvl="0"/>
            <a:r>
              <a:rPr lang="en-US" dirty="0" smtClean="0">
                <a:solidFill>
                  <a:schemeClr val="bg1"/>
                </a:solidFill>
              </a:rPr>
              <a:t>All data are now being incorporated into  VARS data base and ultimately integrated time-series project</a:t>
            </a:r>
          </a:p>
          <a:p>
            <a:endParaRPr lang="en-US" dirty="0"/>
          </a:p>
        </p:txBody>
      </p:sp>
      <p:pic>
        <p:nvPicPr>
          <p:cNvPr id="1026" name="Picture 2" descr="W:\STORE\Files\Proposals\MBARI proposals, 2016\Images\StationM_CHART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208666"/>
            <a:ext cx="6705600" cy="4470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1965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:\STORE\Files\Images Illustrations and videos_General\Station M 2015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8200" y="850476"/>
            <a:ext cx="4572000" cy="6159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8580623" cy="1143000"/>
          </a:xfrm>
          <a:noFill/>
        </p:spPr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000" dirty="0"/>
              <a:t>Continuing 26-year time-series </a:t>
            </a:r>
            <a:r>
              <a:rPr lang="en-US" sz="2000" dirty="0" smtClean="0"/>
              <a:t>study</a:t>
            </a:r>
          </a:p>
          <a:p>
            <a:pPr marL="0" lvl="0" indent="0">
              <a:buNone/>
            </a:pPr>
            <a:r>
              <a:rPr lang="en-US" sz="2000" dirty="0" smtClean="0"/>
              <a:t>at 4000 </a:t>
            </a:r>
            <a:r>
              <a:rPr lang="en-US" sz="2000" dirty="0"/>
              <a:t>m on the Monterey Deep-Sea </a:t>
            </a:r>
            <a:endParaRPr lang="en-US" sz="2000" dirty="0" smtClean="0"/>
          </a:p>
          <a:p>
            <a:pPr marL="0" lvl="0" indent="0">
              <a:buNone/>
            </a:pPr>
            <a:r>
              <a:rPr lang="en-US" sz="2000" dirty="0" smtClean="0"/>
              <a:t>Fan (</a:t>
            </a:r>
            <a:r>
              <a:rPr lang="en-US" sz="2000" dirty="0"/>
              <a:t>Sta. M). </a:t>
            </a:r>
          </a:p>
        </p:txBody>
      </p:sp>
    </p:spTree>
    <p:extLst>
      <p:ext uri="{BB962C8B-B14F-4D97-AF65-F5344CB8AC3E}">
        <p14:creationId xmlns:p14="http://schemas.microsoft.com/office/powerpoint/2010/main" val="13435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800600" cy="4525963"/>
          </a:xfrm>
        </p:spPr>
        <p:txBody>
          <a:bodyPr>
            <a:normAutofit fontScale="4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Continuing 26-year time-series study at 4000 m on the Monterey Deep-Sea Fan (Sta. M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). (Fig. 1 – Sta. M chart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)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Global warming influencing abyssal areas of world ocean (Fig. 2 – Figure 1 from 2013 PNAS)</a:t>
            </a:r>
            <a:r>
              <a:rPr lang="en-US" dirty="0" smtClean="0">
                <a:solidFill>
                  <a:schemeClr val="bg1"/>
                </a:solidFill>
              </a:rPr>
              <a:t>Continue to increase the duration of autonomous instrumentation to successfully operate for periods of one year.</a:t>
            </a:r>
          </a:p>
          <a:p>
            <a:pPr lvl="0"/>
            <a:r>
              <a:rPr lang="en-US" dirty="0" smtClean="0">
                <a:solidFill>
                  <a:schemeClr val="bg1"/>
                </a:solidFill>
              </a:rPr>
              <a:t>Rover </a:t>
            </a:r>
            <a:r>
              <a:rPr lang="en-US" dirty="0">
                <a:solidFill>
                  <a:schemeClr val="bg1"/>
                </a:solidFill>
              </a:rPr>
              <a:t>– 8-month record of 102 incubation stations from October 2014 to June 2015 (Now has been deployed for &gt; 3 years at Sta. M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SES  - 8-month deployment of ??? sampling periods from October 2014 to June 2015 (Total deployment period ??)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Time-lapse camera mooring – 6000 hourly sea floor pictures taken October to June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All data are now being incorporated into  VARS data base and ultimately integrated time-series project</a:t>
            </a:r>
          </a:p>
          <a:p>
            <a:endParaRPr lang="en-US" dirty="0"/>
          </a:p>
        </p:txBody>
      </p:sp>
      <p:pic>
        <p:nvPicPr>
          <p:cNvPr id="2050" name="Picture 2" descr="W:\STORE\Files\Proposals\MBARI proposals, 2016\Images\Figure 1 PNAS starvation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127311"/>
            <a:ext cx="3617206" cy="5612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2715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C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ontinuing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26-year time-series study at 4000 m on the Monterey Deep-Sea Fan (Sta.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M). 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Global warming influencing abyssal areas of world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ocean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Continue </a:t>
            </a:r>
            <a:r>
              <a:rPr lang="en-US" dirty="0"/>
              <a:t>to increase the duration of autonomous instrumentation to </a:t>
            </a:r>
            <a:r>
              <a:rPr lang="en-US" dirty="0" smtClean="0"/>
              <a:t>operate </a:t>
            </a:r>
            <a:r>
              <a:rPr lang="en-US" dirty="0"/>
              <a:t>for periods of one year.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Rover – </a:t>
            </a:r>
            <a:r>
              <a:rPr lang="en-US" dirty="0" smtClean="0">
                <a:solidFill>
                  <a:schemeClr val="bg1"/>
                </a:solidFill>
              </a:rPr>
              <a:t>8-mo </a:t>
            </a:r>
            <a:r>
              <a:rPr lang="en-US" dirty="0">
                <a:solidFill>
                  <a:schemeClr val="bg1"/>
                </a:solidFill>
              </a:rPr>
              <a:t>record of 102 incubation </a:t>
            </a:r>
            <a:r>
              <a:rPr lang="en-US" dirty="0" err="1" smtClean="0">
                <a:solidFill>
                  <a:schemeClr val="bg1"/>
                </a:solidFill>
              </a:rPr>
              <a:t>stas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from </a:t>
            </a:r>
            <a:r>
              <a:rPr lang="en-US" dirty="0" smtClean="0">
                <a:solidFill>
                  <a:schemeClr val="bg1"/>
                </a:solidFill>
              </a:rPr>
              <a:t>Oct </a:t>
            </a:r>
            <a:r>
              <a:rPr lang="en-US" dirty="0">
                <a:solidFill>
                  <a:schemeClr val="bg1"/>
                </a:solidFill>
              </a:rPr>
              <a:t>2014 to June 2015 </a:t>
            </a:r>
            <a:r>
              <a:rPr lang="en-US" dirty="0" smtClean="0">
                <a:solidFill>
                  <a:schemeClr val="bg1"/>
                </a:solidFill>
              </a:rPr>
              <a:t>(</a:t>
            </a:r>
            <a:r>
              <a:rPr lang="en-US" dirty="0">
                <a:solidFill>
                  <a:schemeClr val="bg1"/>
                </a:solidFill>
              </a:rPr>
              <a:t>d</a:t>
            </a:r>
            <a:r>
              <a:rPr lang="en-US" dirty="0" smtClean="0">
                <a:solidFill>
                  <a:schemeClr val="bg1"/>
                </a:solidFill>
              </a:rPr>
              <a:t>eployed </a:t>
            </a:r>
            <a:r>
              <a:rPr lang="en-US" dirty="0">
                <a:solidFill>
                  <a:schemeClr val="bg1"/>
                </a:solidFill>
              </a:rPr>
              <a:t>for &gt; 3 </a:t>
            </a:r>
            <a:r>
              <a:rPr lang="en-US" dirty="0" err="1" smtClean="0">
                <a:solidFill>
                  <a:schemeClr val="bg1"/>
                </a:solidFill>
              </a:rPr>
              <a:t>yr</a:t>
            </a:r>
            <a:r>
              <a:rPr lang="en-US" dirty="0" smtClean="0">
                <a:solidFill>
                  <a:schemeClr val="bg1"/>
                </a:solidFill>
              </a:rPr>
              <a:t> total at </a:t>
            </a:r>
            <a:r>
              <a:rPr lang="en-US" dirty="0">
                <a:solidFill>
                  <a:schemeClr val="bg1"/>
                </a:solidFill>
              </a:rPr>
              <a:t>Sta. </a:t>
            </a:r>
            <a:r>
              <a:rPr lang="en-US" dirty="0" smtClean="0">
                <a:solidFill>
                  <a:schemeClr val="bg1"/>
                </a:solidFill>
              </a:rPr>
              <a:t>M)</a:t>
            </a:r>
            <a:endParaRPr lang="en-US" dirty="0">
              <a:solidFill>
                <a:schemeClr val="bg1"/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SES  - </a:t>
            </a:r>
            <a:r>
              <a:rPr lang="en-US" dirty="0" smtClean="0">
                <a:solidFill>
                  <a:schemeClr val="bg1"/>
                </a:solidFill>
              </a:rPr>
              <a:t>8-mo </a:t>
            </a:r>
            <a:r>
              <a:rPr lang="en-US" dirty="0">
                <a:solidFill>
                  <a:schemeClr val="bg1"/>
                </a:solidFill>
              </a:rPr>
              <a:t>deployment of </a:t>
            </a:r>
            <a:r>
              <a:rPr lang="en-US" dirty="0" smtClean="0">
                <a:solidFill>
                  <a:schemeClr val="bg1"/>
                </a:solidFill>
              </a:rPr>
              <a:t>1550 </a:t>
            </a:r>
            <a:r>
              <a:rPr lang="en-US" dirty="0">
                <a:solidFill>
                  <a:schemeClr val="bg1"/>
                </a:solidFill>
              </a:rPr>
              <a:t>sampling periods from </a:t>
            </a:r>
            <a:r>
              <a:rPr lang="en-US" dirty="0" smtClean="0">
                <a:solidFill>
                  <a:schemeClr val="bg1"/>
                </a:solidFill>
              </a:rPr>
              <a:t>Oct </a:t>
            </a:r>
            <a:r>
              <a:rPr lang="en-US" dirty="0">
                <a:solidFill>
                  <a:schemeClr val="bg1"/>
                </a:solidFill>
              </a:rPr>
              <a:t>2014 to June 2015 (Total deployment period </a:t>
            </a:r>
            <a:r>
              <a:rPr lang="en-US" dirty="0" smtClean="0">
                <a:solidFill>
                  <a:schemeClr val="bg1"/>
                </a:solidFill>
              </a:rPr>
              <a:t>(deployed </a:t>
            </a:r>
            <a:r>
              <a:rPr lang="en-US" dirty="0">
                <a:solidFill>
                  <a:schemeClr val="bg1"/>
                </a:solidFill>
              </a:rPr>
              <a:t>for </a:t>
            </a:r>
            <a:r>
              <a:rPr lang="en-US" dirty="0" smtClean="0">
                <a:solidFill>
                  <a:schemeClr val="bg1"/>
                </a:solidFill>
              </a:rPr>
              <a:t>~ 2.5 </a:t>
            </a:r>
            <a:r>
              <a:rPr lang="en-US" dirty="0" err="1" smtClean="0">
                <a:solidFill>
                  <a:schemeClr val="bg1"/>
                </a:solidFill>
              </a:rPr>
              <a:t>yr</a:t>
            </a:r>
            <a:r>
              <a:rPr lang="en-US" dirty="0" smtClean="0">
                <a:solidFill>
                  <a:schemeClr val="bg1"/>
                </a:solidFill>
              </a:rPr>
              <a:t> total at </a:t>
            </a:r>
            <a:r>
              <a:rPr lang="en-US" dirty="0">
                <a:solidFill>
                  <a:schemeClr val="bg1"/>
                </a:solidFill>
              </a:rPr>
              <a:t>Sta. M</a:t>
            </a:r>
            <a:r>
              <a:rPr lang="en-US" dirty="0" smtClean="0">
                <a:solidFill>
                  <a:schemeClr val="bg1"/>
                </a:solidFill>
              </a:rPr>
              <a:t>)</a:t>
            </a:r>
            <a:endParaRPr lang="en-US" dirty="0">
              <a:solidFill>
                <a:schemeClr val="bg1"/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Time-lapse camera 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– </a:t>
            </a:r>
            <a:r>
              <a:rPr lang="en-US" dirty="0" smtClean="0">
                <a:solidFill>
                  <a:schemeClr val="bg1"/>
                </a:solidFill>
              </a:rPr>
              <a:t>6000 </a:t>
            </a:r>
            <a:r>
              <a:rPr lang="en-US" dirty="0">
                <a:solidFill>
                  <a:schemeClr val="bg1"/>
                </a:solidFill>
              </a:rPr>
              <a:t>sea floor pictures taken </a:t>
            </a:r>
            <a:r>
              <a:rPr lang="en-US" dirty="0" smtClean="0">
                <a:solidFill>
                  <a:schemeClr val="bg1"/>
                </a:solidFill>
              </a:rPr>
              <a:t>Oct 2014 to June 2015</a:t>
            </a:r>
            <a:endParaRPr lang="en-US" dirty="0">
              <a:solidFill>
                <a:schemeClr val="bg1"/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All data are </a:t>
            </a:r>
            <a:r>
              <a:rPr lang="en-US" dirty="0" smtClean="0">
                <a:solidFill>
                  <a:schemeClr val="bg1"/>
                </a:solidFill>
              </a:rPr>
              <a:t>incorporated </a:t>
            </a:r>
            <a:r>
              <a:rPr lang="en-US" dirty="0">
                <a:solidFill>
                  <a:schemeClr val="bg1"/>
                </a:solidFill>
              </a:rPr>
              <a:t>into </a:t>
            </a:r>
            <a:r>
              <a:rPr lang="en-US" dirty="0" smtClean="0">
                <a:solidFill>
                  <a:schemeClr val="bg1"/>
                </a:solidFill>
              </a:rPr>
              <a:t>VARS </a:t>
            </a:r>
            <a:r>
              <a:rPr lang="en-US" dirty="0">
                <a:solidFill>
                  <a:schemeClr val="bg1"/>
                </a:solidFill>
              </a:rPr>
              <a:t>data base and </a:t>
            </a:r>
            <a:r>
              <a:rPr lang="en-US" dirty="0" smtClean="0">
                <a:solidFill>
                  <a:schemeClr val="bg1"/>
                </a:solidFill>
              </a:rPr>
              <a:t>ITS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625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C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ontinuing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26-year time-series study at 4000 m on the Monterey Deep-Sea Fan (Sta.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M). 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Global warming influencing abyssal areas of world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ocean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Continue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to increase the duration of autonomous instrumentation to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operate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for periods of one year.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Rover – 8-mo record of 102 incubation </a:t>
            </a:r>
            <a:r>
              <a:rPr lang="en-US" dirty="0" err="1" smtClean="0"/>
              <a:t>stas</a:t>
            </a:r>
            <a:r>
              <a:rPr lang="en-US" dirty="0" smtClean="0"/>
              <a:t>. </a:t>
            </a:r>
            <a:r>
              <a:rPr lang="en-US" dirty="0"/>
              <a:t>from Oct 2014 to </a:t>
            </a:r>
            <a:r>
              <a:rPr lang="en-US" dirty="0" smtClean="0"/>
              <a:t>Jun </a:t>
            </a:r>
            <a:r>
              <a:rPr lang="en-US" dirty="0"/>
              <a:t>2015 (deployed for &gt; 3 </a:t>
            </a:r>
            <a:r>
              <a:rPr lang="en-US" dirty="0" err="1"/>
              <a:t>yr</a:t>
            </a:r>
            <a:r>
              <a:rPr lang="en-US" dirty="0"/>
              <a:t> total at Sta. M)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SES  - 8-mo deployment of 1550 sampling periods from Oct 2014 to June 2015 (Total deployment period (deployed for ~ 2.5 </a:t>
            </a:r>
            <a:r>
              <a:rPr lang="en-US" dirty="0" err="1">
                <a:solidFill>
                  <a:schemeClr val="bg1"/>
                </a:solidFill>
              </a:rPr>
              <a:t>yr</a:t>
            </a:r>
            <a:r>
              <a:rPr lang="en-US" dirty="0">
                <a:solidFill>
                  <a:schemeClr val="bg1"/>
                </a:solidFill>
              </a:rPr>
              <a:t> total at Sta. M)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Time-lapse camera  – 6000 sea floor pictures taken Oct 2014 to June 2015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All data are incorporated into VARS data base and ITS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827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C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ontinuing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26-year time-series study at 4000 m on the Monterey Deep-Sea Fan (Sta.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M). 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Global warming influencing abyssal areas of world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ocean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Continue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to increase the duration of autonomous instrumentation to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operate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for periods of one year.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Rover – 8-mo record of 102 incubation </a:t>
            </a:r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</a:rPr>
              <a:t>stas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from Oct 2014 to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Jun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2015 (deployed for &gt; 3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yr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total at Sta. M)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SES  - 8-mo deployment of 1550 sampling periods from Oct 2014 to </a:t>
            </a:r>
            <a:r>
              <a:rPr lang="en-US" dirty="0" smtClean="0"/>
              <a:t>Jun </a:t>
            </a:r>
            <a:r>
              <a:rPr lang="en-US" dirty="0"/>
              <a:t>2015 (Total deployment </a:t>
            </a:r>
            <a:r>
              <a:rPr lang="en-US" dirty="0" smtClean="0"/>
              <a:t>period, </a:t>
            </a:r>
            <a:r>
              <a:rPr lang="en-US" dirty="0"/>
              <a:t>~ 2.5 </a:t>
            </a:r>
            <a:r>
              <a:rPr lang="en-US" dirty="0" err="1"/>
              <a:t>yr</a:t>
            </a:r>
            <a:r>
              <a:rPr lang="en-US" dirty="0"/>
              <a:t> total at Sta. M)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Time-lapse camera  – 6000 sea floor pictures taken Oct 2014 to June 2015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All data are incorporated into VARS data base and ITS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557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C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ontinuing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26-year time-series study at 4000 m on the Monterey Deep-Sea Fan (Sta.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M). 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Global warming influencing abyssal areas of world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ocean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Continue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to increase the duration of autonomous instrumentation to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operate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for periods of one year.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Rover – 8-mo record of 102 incubation </a:t>
            </a:r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</a:rPr>
              <a:t>stas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from Oct 2014 to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Jun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2015 (deployed for &gt; 3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yr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total at Sta. M)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SES  - 8-mo deployment of 1550 sampling periods from Oct 2014 to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Jun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2015 (Total deployment period (deployed for ~ 2.5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yr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total at Sta. M)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Time-lapse camera  – 6000 sea floor pictures taken Oct 2014 to </a:t>
            </a:r>
            <a:r>
              <a:rPr lang="en-US" dirty="0" smtClean="0"/>
              <a:t>Jun </a:t>
            </a:r>
            <a:r>
              <a:rPr lang="en-US" dirty="0"/>
              <a:t>2015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All data are incorporated into VARS data base and ITS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2909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C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ontinuing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26-year time-series study at 4000 m on the Monterey Deep-Sea Fan (Sta.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M). 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Global warming influencing abyssal areas of world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ocean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Continue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to increase the duration of autonomous instrumentation to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operate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for periods of one year.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Rover – 8-mo record of 102 incubation </a:t>
            </a:r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</a:rPr>
              <a:t>stas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. from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Oct 2014 to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Jun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2015 (deployed for &gt; 3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yr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total at Sta. M)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SES  - 8-mo deployment of 1550 sampling periods from Oct 2014 to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Jun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2015 (Total deployment period (deployed for ~ 2.5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yr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total at Sta. M)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Time-lapse camera  – 6000 sea floor pictures taken Oct 2014 to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Jun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2015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All data are incorporated into VARS data base and ITS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5908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ECECE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1443</Words>
  <Application>Microsoft Office PowerPoint</Application>
  <PresentationFormat>On-screen Show (4:3)</PresentationFormat>
  <Paragraphs>126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Pelagic-Benthic Coupling and Carbon Cycle</vt:lpstr>
      <vt:lpstr>Overview</vt:lpstr>
      <vt:lpstr>Overview</vt:lpstr>
      <vt:lpstr>Overview</vt:lpstr>
      <vt:lpstr>Overview</vt:lpstr>
      <vt:lpstr>Overview</vt:lpstr>
      <vt:lpstr>Overview</vt:lpstr>
      <vt:lpstr>Overview</vt:lpstr>
      <vt:lpstr>Overview</vt:lpstr>
      <vt:lpstr>Proposed research</vt:lpstr>
      <vt:lpstr>Proposed research</vt:lpstr>
      <vt:lpstr>Relevance to MBARI</vt:lpstr>
      <vt:lpstr>Productivity 2011-2015 (24 papers)</vt:lpstr>
      <vt:lpstr>Summary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Pelagic-Benthic Coupling</dc:title>
  <dc:creator>ksmith</dc:creator>
  <cp:lastModifiedBy>Christine Huffard</cp:lastModifiedBy>
  <cp:revision>34</cp:revision>
  <dcterms:created xsi:type="dcterms:W3CDTF">2015-07-06T20:04:14Z</dcterms:created>
  <dcterms:modified xsi:type="dcterms:W3CDTF">2015-07-07T16:37:57Z</dcterms:modified>
</cp:coreProperties>
</file>