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62" r:id="rId3"/>
    <p:sldId id="263" r:id="rId4"/>
    <p:sldId id="261" r:id="rId5"/>
    <p:sldId id="257" r:id="rId6"/>
    <p:sldId id="260" r:id="rId7"/>
    <p:sldId id="267" r:id="rId8"/>
    <p:sldId id="264" r:id="rId9"/>
    <p:sldId id="266" r:id="rId10"/>
    <p:sldId id="259" r:id="rId11"/>
    <p:sldId id="265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69" r:id="rId20"/>
    <p:sldId id="258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79" d="100"/>
          <a:sy n="79" d="100"/>
        </p:scale>
        <p:origin x="-2032" y="-104"/>
      </p:cViewPr>
      <p:guideLst>
        <p:guide orient="horz" pos="2160"/>
        <p:guide pos="365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7EBC44-5F35-0F4A-A1A2-535888E6E2EC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8F2A74-C9EB-BA41-AD49-782181E7B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88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Instrument comparisons - Improved </a:t>
            </a:r>
            <a:r>
              <a:rPr lang="en-US" dirty="0" err="1" smtClean="0"/>
              <a:t>Seaflow</a:t>
            </a:r>
            <a:r>
              <a:rPr lang="en-US" dirty="0" smtClean="0"/>
              <a:t> calibration, new Submersible Microscope hardware/software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F2A74-C9EB-BA41-AD49-782181E7BE9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704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Lopez participated</a:t>
            </a:r>
            <a:r>
              <a:rPr lang="en-US" baseline="0" dirty="0" smtClean="0"/>
              <a:t> in MTS Ocean Sensors </a:t>
            </a:r>
            <a:r>
              <a:rPr lang="en-US" baseline="0" dirty="0" err="1" smtClean="0"/>
              <a:t>TechSurge</a:t>
            </a:r>
            <a:r>
              <a:rPr lang="en-US" baseline="0" dirty="0" smtClean="0"/>
              <a:t> workshop 2014 with Bellingham. Lopez was invited MBARI seminar speaker in 2014.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F2A74-C9EB-BA41-AD49-782181E7BE9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368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PipeCyte</a:t>
            </a:r>
            <a:r>
              <a:rPr lang="en-US" dirty="0" smtClean="0"/>
              <a:t> has 3-year NSF funding</a:t>
            </a:r>
          </a:p>
          <a:p>
            <a:r>
              <a:rPr lang="en-US" dirty="0" smtClean="0"/>
              <a:t>PSI-FI apparently being commercialized in China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F2A74-C9EB-BA41-AD49-782181E7BE9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072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Functional</a:t>
            </a:r>
            <a:r>
              <a:rPr lang="en-US" baseline="0" dirty="0" smtClean="0"/>
              <a:t> prototype – not ready for deployment (no pressure vessel, vehicle interfaces).</a:t>
            </a:r>
          </a:p>
          <a:p>
            <a:r>
              <a:rPr lang="en-US" baseline="0" dirty="0" smtClean="0"/>
              <a:t>E.g. some of </a:t>
            </a:r>
            <a:r>
              <a:rPr lang="en-US" baseline="0" dirty="0" err="1" smtClean="0"/>
              <a:t>Klimov’s</a:t>
            </a:r>
            <a:r>
              <a:rPr lang="en-US" baseline="0" dirty="0" smtClean="0"/>
              <a:t> time could be spent studying feasibility of submersible WG microscope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F2A74-C9EB-BA41-AD49-782181E7BE9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44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BC1D6-1080-E441-9F75-A58C929622D7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447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BC1D6-1080-E441-9F75-A58C929622D7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730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BC1D6-1080-E441-9F75-A58C929622D7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345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BC1D6-1080-E441-9F75-A58C929622D7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702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BC1D6-1080-E441-9F75-A58C929622D7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438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BC1D6-1080-E441-9F75-A58C929622D7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015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BC1D6-1080-E441-9F75-A58C929622D7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989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BC1D6-1080-E441-9F75-A58C929622D7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664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BC1D6-1080-E441-9F75-A58C929622D7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88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BC1D6-1080-E441-9F75-A58C929622D7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737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BC1D6-1080-E441-9F75-A58C929622D7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278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BC1D6-1080-E441-9F75-A58C929622D7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206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901303</a:t>
            </a:r>
            <a:br>
              <a:rPr lang="en-US" dirty="0" smtClean="0"/>
            </a:br>
            <a:r>
              <a:rPr lang="en-US" dirty="0" smtClean="0"/>
              <a:t>Cytometer technology for autonomous platforms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Tom O’Reilly</a:t>
            </a:r>
          </a:p>
          <a:p>
            <a:r>
              <a:rPr lang="en-US" dirty="0" smtClean="0"/>
              <a:t>Denis Klimov</a:t>
            </a:r>
          </a:p>
          <a:p>
            <a:r>
              <a:rPr lang="en-US" dirty="0" smtClean="0"/>
              <a:t>Francisco Chavez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2030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2016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735" y="1600200"/>
            <a:ext cx="6678622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Host mobile cytometer workshop at MBARI</a:t>
            </a:r>
          </a:p>
          <a:p>
            <a:r>
              <a:rPr lang="en-US" dirty="0" smtClean="0"/>
              <a:t>Survey cell image identification software (e.g. IFCB)</a:t>
            </a:r>
          </a:p>
          <a:p>
            <a:r>
              <a:rPr lang="en-US" dirty="0" smtClean="0"/>
              <a:t>Refine functional prototype</a:t>
            </a:r>
          </a:p>
          <a:p>
            <a:pPr lvl="1"/>
            <a:r>
              <a:rPr lang="en-US" dirty="0" smtClean="0"/>
              <a:t>Cell phone fluorescent microscope </a:t>
            </a:r>
            <a:br>
              <a:rPr lang="en-US" dirty="0" smtClean="0"/>
            </a:br>
            <a:r>
              <a:rPr lang="en-US" dirty="0" smtClean="0"/>
              <a:t>(low cost, size,</a:t>
            </a:r>
            <a:r>
              <a:rPr lang="en-US" dirty="0"/>
              <a:t> </a:t>
            </a:r>
            <a:r>
              <a:rPr lang="en-US" dirty="0" smtClean="0"/>
              <a:t>power) </a:t>
            </a:r>
          </a:p>
          <a:p>
            <a:pPr lvl="1"/>
            <a:r>
              <a:rPr lang="en-US" dirty="0" smtClean="0"/>
              <a:t>Sample flow design, lighting, software</a:t>
            </a:r>
          </a:p>
          <a:p>
            <a:r>
              <a:rPr lang="en-US" dirty="0" smtClean="0"/>
              <a:t>Monitor developments, possible collaborations</a:t>
            </a:r>
          </a:p>
          <a:p>
            <a:endParaRPr lang="en-US" dirty="0" smtClean="0"/>
          </a:p>
          <a:p>
            <a:r>
              <a:rPr lang="en-US" dirty="0" smtClean="0"/>
              <a:t>Some activity might be subsumed by </a:t>
            </a:r>
            <a:br>
              <a:rPr lang="en-US" dirty="0" smtClean="0"/>
            </a:br>
            <a:r>
              <a:rPr lang="en-US" i="1" dirty="0" smtClean="0"/>
              <a:t>JRF collaboration project</a:t>
            </a:r>
            <a:endParaRPr lang="en-US" i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921" y="2655072"/>
            <a:ext cx="2755552" cy="3209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326945" y="5789219"/>
            <a:ext cx="2556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Bench-top fluorescent microscope prototype</a:t>
            </a:r>
            <a:r>
              <a:rPr lang="en-US" i="1" dirty="0" smtClean="0"/>
              <a:t>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114873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6266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Synergy with JRF collaboration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Might develop test-bed with JRF</a:t>
            </a:r>
          </a:p>
          <a:p>
            <a:r>
              <a:rPr lang="en-US" dirty="0" smtClean="0"/>
              <a:t>MBARI has strong interest in subsurface sampling – instrument integration with AUV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6372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Cell phone microscope (4x objective)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21551" b="21551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>
            <a:off x="457200" y="6285328"/>
            <a:ext cx="42802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Fine scale in 100 </a:t>
            </a:r>
            <a:r>
              <a:rPr lang="en-US" sz="2400" dirty="0" smtClean="0">
                <a:latin typeface="Symbol"/>
              </a:rPr>
              <a:t>m</a:t>
            </a:r>
            <a:r>
              <a:rPr lang="en-US" sz="2400" dirty="0" smtClean="0"/>
              <a:t>m increments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29849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Testbed</a:t>
            </a:r>
            <a:endParaRPr lang="en-US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1493838"/>
            <a:ext cx="4096914" cy="4771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95"/>
          <p:cNvSpPr>
            <a:spLocks noChangeShapeType="1"/>
          </p:cNvSpPr>
          <p:nvPr/>
        </p:nvSpPr>
        <p:spPr bwMode="auto">
          <a:xfrm flipH="1">
            <a:off x="6184899" y="1595469"/>
            <a:ext cx="599280" cy="292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6951662" y="4434207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X-Y-Z stage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6951661" y="5780407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Base plate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6946498" y="2427790"/>
            <a:ext cx="1989929" cy="120032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Imaging Source cameras: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BW and Color 1600x1200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234947" y="2427790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Blue LED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234945" y="4494666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White LED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234946" y="5926690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Microscope objective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234948" y="3456882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Lens tube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2" name="Line 95"/>
          <p:cNvSpPr>
            <a:spLocks noChangeShapeType="1"/>
          </p:cNvSpPr>
          <p:nvPr/>
        </p:nvSpPr>
        <p:spPr bwMode="auto">
          <a:xfrm flipH="1">
            <a:off x="4832350" y="4603484"/>
            <a:ext cx="2051049" cy="18441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3" name="Line 95"/>
          <p:cNvSpPr>
            <a:spLocks noChangeShapeType="1"/>
          </p:cNvSpPr>
          <p:nvPr/>
        </p:nvSpPr>
        <p:spPr bwMode="auto">
          <a:xfrm flipH="1">
            <a:off x="3619500" y="2980344"/>
            <a:ext cx="3263900" cy="60105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4" name="Line 95"/>
          <p:cNvSpPr>
            <a:spLocks noChangeShapeType="1"/>
          </p:cNvSpPr>
          <p:nvPr/>
        </p:nvSpPr>
        <p:spPr bwMode="auto">
          <a:xfrm flipH="1" flipV="1">
            <a:off x="5295898" y="5552116"/>
            <a:ext cx="1587501" cy="39756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>
            <a:off x="2279650" y="2597066"/>
            <a:ext cx="939800" cy="119837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Line 95"/>
          <p:cNvSpPr>
            <a:spLocks noChangeShapeType="1"/>
          </p:cNvSpPr>
          <p:nvPr/>
        </p:nvSpPr>
        <p:spPr bwMode="auto">
          <a:xfrm>
            <a:off x="2279650" y="3626159"/>
            <a:ext cx="1270000" cy="51404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7" name="Line 95"/>
          <p:cNvSpPr>
            <a:spLocks noChangeShapeType="1"/>
          </p:cNvSpPr>
          <p:nvPr/>
        </p:nvSpPr>
        <p:spPr bwMode="auto">
          <a:xfrm>
            <a:off x="2279650" y="4647935"/>
            <a:ext cx="1441450" cy="18528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8" name="Line 95"/>
          <p:cNvSpPr>
            <a:spLocks noChangeShapeType="1"/>
          </p:cNvSpPr>
          <p:nvPr/>
        </p:nvSpPr>
        <p:spPr bwMode="auto">
          <a:xfrm flipV="1">
            <a:off x="2279650" y="5054599"/>
            <a:ext cx="1270000" cy="1064359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674596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Testbed</a:t>
            </a:r>
            <a:r>
              <a:rPr lang="en-US" dirty="0" smtClean="0"/>
              <a:t>: BW imaging, slide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310847" y="3432176"/>
            <a:ext cx="3490127" cy="1446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4x objective</a:t>
            </a:r>
            <a:endParaRPr lang="en-US" sz="1600" dirty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1600x1200 pixel, 1 um / pixel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RG630 filter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BW camera: </a:t>
            </a: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all pigments – one color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9" name="Line 95"/>
          <p:cNvSpPr>
            <a:spLocks noChangeShapeType="1"/>
          </p:cNvSpPr>
          <p:nvPr/>
        </p:nvSpPr>
        <p:spPr bwMode="auto">
          <a:xfrm flipH="1">
            <a:off x="3019420" y="6013450"/>
            <a:ext cx="539752" cy="0"/>
          </a:xfrm>
          <a:prstGeom prst="line">
            <a:avLst/>
          </a:prstGeom>
          <a:noFill/>
          <a:ln w="15875">
            <a:solidFill>
              <a:srgbClr val="00B0F0"/>
            </a:solidFill>
            <a:round/>
            <a:headEnd type="triangle"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4106724"/>
            <a:ext cx="3343823" cy="2508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508126"/>
            <a:ext cx="3343823" cy="2514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847699" y="1508126"/>
            <a:ext cx="125770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Fluorescence</a:t>
            </a: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3847699" y="6276559"/>
            <a:ext cx="132755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“White” light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5314849" y="1417638"/>
            <a:ext cx="343872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Samples courtesy of Holly Bowers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638" y="4987925"/>
            <a:ext cx="1590675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212" y="1799554"/>
            <a:ext cx="153352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979885" y="2768640"/>
            <a:ext cx="273050" cy="2603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986235" y="5367308"/>
            <a:ext cx="273050" cy="2603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ine 95"/>
          <p:cNvSpPr>
            <a:spLocks noChangeShapeType="1"/>
          </p:cNvSpPr>
          <p:nvPr/>
        </p:nvSpPr>
        <p:spPr bwMode="auto">
          <a:xfrm flipV="1">
            <a:off x="2259286" y="1799555"/>
            <a:ext cx="4774926" cy="965910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9" name="Line 95"/>
          <p:cNvSpPr>
            <a:spLocks noChangeShapeType="1"/>
          </p:cNvSpPr>
          <p:nvPr/>
        </p:nvSpPr>
        <p:spPr bwMode="auto">
          <a:xfrm>
            <a:off x="2230712" y="3028990"/>
            <a:ext cx="4803500" cy="313614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 flipV="1">
            <a:off x="2259286" y="4987925"/>
            <a:ext cx="4746352" cy="371090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1" name="Line 95"/>
          <p:cNvSpPr>
            <a:spLocks noChangeShapeType="1"/>
          </p:cNvSpPr>
          <p:nvPr/>
        </p:nvSpPr>
        <p:spPr bwMode="auto">
          <a:xfrm>
            <a:off x="2287860" y="5633543"/>
            <a:ext cx="4717778" cy="1049831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5314849" y="5576687"/>
            <a:ext cx="15353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160 x 160 um</a:t>
            </a:r>
            <a:r>
              <a:rPr lang="en-US" sz="1600" dirty="0">
                <a:latin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</a:rPr>
              <a:t>region</a:t>
            </a:r>
            <a:endParaRPr lang="en-US" sz="1600" dirty="0" smtClean="0"/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5288252" y="2434519"/>
            <a:ext cx="15353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160 x 160 um</a:t>
            </a:r>
            <a:r>
              <a:rPr lang="en-US" sz="1600" dirty="0">
                <a:latin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</a:rPr>
              <a:t>region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3862728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Testbed</a:t>
            </a:r>
            <a:r>
              <a:rPr lang="en-US" dirty="0" smtClean="0"/>
              <a:t>: color, net tow sample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310847" y="3432176"/>
            <a:ext cx="3490127" cy="1446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10x objective</a:t>
            </a:r>
            <a:endParaRPr lang="en-US" sz="1600" dirty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1600x1200 pixel, 0.4 um / pixel</a:t>
            </a:r>
          </a:p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Delvie</a:t>
            </a:r>
            <a:r>
              <a:rPr lang="en-US" sz="1600" dirty="0" smtClean="0">
                <a:latin typeface="Times New Roman" pitchFamily="18" charset="0"/>
              </a:rPr>
              <a:t> 2422 filter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Color camera: ID pigment group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847699" y="1508126"/>
            <a:ext cx="125770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Fluorescence</a:t>
            </a: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3847699" y="6276559"/>
            <a:ext cx="132755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White light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5314849" y="1417638"/>
            <a:ext cx="343872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Samples courtesy of </a:t>
            </a:r>
            <a:r>
              <a:rPr lang="en-US" sz="1600" dirty="0"/>
              <a:t>Julio Harvey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17835" y="2566543"/>
            <a:ext cx="273050" cy="2603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817835" y="5203603"/>
            <a:ext cx="273050" cy="2603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526155"/>
            <a:ext cx="3340101" cy="2508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4123104"/>
            <a:ext cx="3340101" cy="2492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Line 95"/>
          <p:cNvSpPr>
            <a:spLocks noChangeShapeType="1"/>
          </p:cNvSpPr>
          <p:nvPr/>
        </p:nvSpPr>
        <p:spPr bwMode="auto">
          <a:xfrm flipV="1">
            <a:off x="2838450" y="5391747"/>
            <a:ext cx="2400300" cy="170851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5238750" y="5171565"/>
            <a:ext cx="30974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Multiple cells per slide, each in its own bubble! </a:t>
            </a:r>
            <a:endParaRPr lang="en-US" sz="1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933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Comparison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09819"/>
            <a:ext cx="1808449" cy="126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269" y="1297732"/>
            <a:ext cx="1664108" cy="127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457200" y="2861677"/>
            <a:ext cx="33972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Includes processing platform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457200" y="4714736"/>
            <a:ext cx="33972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</a:rPr>
              <a:t>Limited control of camera</a:t>
            </a:r>
            <a:endParaRPr lang="en-US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4795269" y="2852985"/>
            <a:ext cx="3618482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Better camera control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4795269" y="3465899"/>
            <a:ext cx="3618482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Access to image trigger signals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4795269" y="4088199"/>
            <a:ext cx="3618482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Multi-camera architecture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4795269" y="4710499"/>
            <a:ext cx="3618482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Use of microscope objectives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457200" y="3463786"/>
            <a:ext cx="33972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Compact, low power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4795269" y="5364549"/>
            <a:ext cx="3618482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</a:rPr>
              <a:t>Need processor board</a:t>
            </a:r>
            <a:endParaRPr lang="en-US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457200" y="5364549"/>
            <a:ext cx="33972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</a:rPr>
              <a:t>Cell phone obsolescence</a:t>
            </a:r>
            <a:endParaRPr lang="en-US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457200" y="4088199"/>
            <a:ext cx="33972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Single camera? 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412750" y="6071373"/>
            <a:ext cx="22574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“Cell phone level”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4728594" y="6059342"/>
            <a:ext cx="15398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Entry level 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7255894" y="6050754"/>
            <a:ext cx="132613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High end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>
            <a:off x="6105526" y="6273897"/>
            <a:ext cx="1121794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lg" len="med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" name="Line 95"/>
          <p:cNvSpPr>
            <a:spLocks noChangeShapeType="1"/>
          </p:cNvSpPr>
          <p:nvPr/>
        </p:nvSpPr>
        <p:spPr bwMode="auto">
          <a:xfrm>
            <a:off x="2809875" y="6297497"/>
            <a:ext cx="18192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lg" len="med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6795519" y="1235998"/>
            <a:ext cx="189128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microscope components</a:t>
            </a:r>
            <a:endParaRPr lang="en-US" sz="2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849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Next steps</a:t>
            </a:r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0070C0"/>
                </a:solidFill>
              </a:rPr>
              <a:t>Energy: sensitivity, power, exposure</a:t>
            </a:r>
          </a:p>
          <a:p>
            <a:pPr eaLnBrk="1" hangingPunct="1"/>
            <a:r>
              <a:rPr lang="en-US" dirty="0" smtClean="0"/>
              <a:t>Architecture</a:t>
            </a:r>
          </a:p>
          <a:p>
            <a:pPr lvl="1" eaLnBrk="1" hangingPunct="1"/>
            <a:r>
              <a:rPr lang="en-US" dirty="0" smtClean="0"/>
              <a:t>Software: image processing</a:t>
            </a:r>
          </a:p>
          <a:p>
            <a:pPr lvl="1" eaLnBrk="1" hangingPunct="1"/>
            <a:r>
              <a:rPr lang="en-US" dirty="0" smtClean="0"/>
              <a:t>Flow cell design</a:t>
            </a:r>
          </a:p>
          <a:p>
            <a:pPr lvl="1" eaLnBrk="1" hangingPunct="1"/>
            <a:r>
              <a:rPr lang="en-US" dirty="0" smtClean="0"/>
              <a:t>Processing platform</a:t>
            </a:r>
          </a:p>
          <a:p>
            <a:pPr eaLnBrk="1" hangingPunct="1"/>
            <a:r>
              <a:rPr lang="en-US" dirty="0" smtClean="0"/>
              <a:t>Capability  </a:t>
            </a:r>
            <a:r>
              <a:rPr lang="en-US" dirty="0" smtClean="0">
                <a:sym typeface="Wingdings" panose="05000000000000000000" pitchFamily="2" charset="2"/>
              </a:rPr>
              <a:t> requirements</a:t>
            </a:r>
          </a:p>
          <a:p>
            <a:pPr lvl="1" eaLnBrk="1" hangingPunct="1"/>
            <a:r>
              <a:rPr lang="en-US" dirty="0" smtClean="0">
                <a:sym typeface="Wingdings" panose="05000000000000000000" pitchFamily="2" charset="2"/>
              </a:rPr>
              <a:t>Search for middle ground</a:t>
            </a:r>
          </a:p>
          <a:p>
            <a:pPr lvl="1" eaLnBrk="1" hangingPunct="1"/>
            <a:r>
              <a:rPr lang="en-US" dirty="0" smtClean="0">
                <a:sym typeface="Wingdings" panose="05000000000000000000" pitchFamily="2" charset="2"/>
              </a:rPr>
              <a:t>Multidisciplinary team</a:t>
            </a:r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4" name="Text Box 15"/>
          <p:cNvSpPr txBox="1">
            <a:spLocks noChangeArrowheads="1"/>
          </p:cNvSpPr>
          <p:nvPr/>
        </p:nvSpPr>
        <p:spPr bwMode="auto">
          <a:xfrm>
            <a:off x="6803231" y="1120773"/>
            <a:ext cx="2058988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Have some idea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5" name="Line 95"/>
          <p:cNvSpPr>
            <a:spLocks noChangeShapeType="1"/>
          </p:cNvSpPr>
          <p:nvPr/>
        </p:nvSpPr>
        <p:spPr bwMode="auto">
          <a:xfrm flipV="1">
            <a:off x="6010274" y="1293809"/>
            <a:ext cx="792957" cy="4873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6803231" y="2281451"/>
            <a:ext cx="2058988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Running out of time this year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8" name="Line 95"/>
          <p:cNvSpPr>
            <a:spLocks noChangeShapeType="1"/>
          </p:cNvSpPr>
          <p:nvPr/>
        </p:nvSpPr>
        <p:spPr bwMode="auto">
          <a:xfrm flipV="1">
            <a:off x="5353049" y="2573837"/>
            <a:ext cx="1450182" cy="54877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6803231" y="3064749"/>
            <a:ext cx="2058988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Very important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0" name="Line 95"/>
          <p:cNvSpPr>
            <a:spLocks noChangeShapeType="1"/>
          </p:cNvSpPr>
          <p:nvPr/>
        </p:nvSpPr>
        <p:spPr bwMode="auto">
          <a:xfrm flipV="1">
            <a:off x="3743323" y="3234025"/>
            <a:ext cx="3059907" cy="30768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599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Bench top test bed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7390" y="1600200"/>
            <a:ext cx="4269409" cy="4525963"/>
          </a:xfrm>
        </p:spPr>
        <p:txBody>
          <a:bodyPr/>
          <a:lstStyle/>
          <a:p>
            <a:r>
              <a:rPr lang="en-US" dirty="0" smtClean="0"/>
              <a:t>Smart phone microscope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77" y="1711802"/>
            <a:ext cx="4020455" cy="2816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6182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goals and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03885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Look at available and emerging cytometers, microscopes potentially compatible with AUV, ASV</a:t>
            </a:r>
          </a:p>
          <a:p>
            <a:r>
              <a:rPr lang="en-US" dirty="0" smtClean="0"/>
              <a:t>Collaborate with instrument developers and users</a:t>
            </a:r>
          </a:p>
          <a:p>
            <a:r>
              <a:rPr lang="en-US" dirty="0" smtClean="0"/>
              <a:t>Evaluate instruments in lab, at sea</a:t>
            </a:r>
          </a:p>
          <a:p>
            <a:r>
              <a:rPr lang="en-US" dirty="0" smtClean="0"/>
              <a:t>Develop bench-top test bed </a:t>
            </a:r>
          </a:p>
          <a:p>
            <a:r>
              <a:rPr lang="en-US" dirty="0" smtClean="0"/>
              <a:t>Formulate implementation path</a:t>
            </a:r>
          </a:p>
          <a:p>
            <a:pPr lvl="1"/>
            <a:r>
              <a:rPr lang="en-US" dirty="0" smtClean="0"/>
              <a:t>Science use cases</a:t>
            </a:r>
          </a:p>
          <a:p>
            <a:pPr lvl="1"/>
            <a:r>
              <a:rPr lang="en-US" dirty="0" smtClean="0"/>
              <a:t>Buy-</a:t>
            </a:r>
            <a:r>
              <a:rPr lang="en-US" dirty="0" err="1" smtClean="0"/>
              <a:t>vs</a:t>
            </a:r>
            <a:r>
              <a:rPr lang="en-US" dirty="0" smtClean="0"/>
              <a:t>-build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050" y="1600200"/>
            <a:ext cx="2416175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050" y="3906838"/>
            <a:ext cx="2416175" cy="246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8093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Some emerging mobile instruments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PipeCyte</a:t>
            </a:r>
            <a:r>
              <a:rPr lang="en-US" dirty="0" smtClean="0"/>
              <a:t> flow cytometer (Swalwell/UW)</a:t>
            </a:r>
          </a:p>
          <a:p>
            <a:pPr lvl="1"/>
            <a:r>
              <a:rPr lang="en-US" dirty="0" smtClean="0"/>
              <a:t>NSF funding (3 years)</a:t>
            </a:r>
          </a:p>
          <a:p>
            <a:r>
              <a:rPr lang="en-US" dirty="0" smtClean="0"/>
              <a:t>Psi-Fi light-sheet imaging cytometer</a:t>
            </a:r>
          </a:p>
          <a:p>
            <a:pPr lvl="1"/>
            <a:r>
              <a:rPr lang="en-US" dirty="0" smtClean="0"/>
              <a:t>Commercial venture underway?</a:t>
            </a:r>
          </a:p>
          <a:p>
            <a:r>
              <a:rPr lang="en-US" dirty="0" smtClean="0"/>
              <a:t>Mobile Imaging Flow </a:t>
            </a:r>
            <a:r>
              <a:rPr lang="en-US" dirty="0" err="1" smtClean="0"/>
              <a:t>Cytobot</a:t>
            </a:r>
            <a:r>
              <a:rPr lang="en-US" dirty="0" smtClean="0"/>
              <a:t> (</a:t>
            </a:r>
            <a:r>
              <a:rPr lang="en-US" dirty="0" err="1" smtClean="0"/>
              <a:t>Sosik</a:t>
            </a:r>
            <a:r>
              <a:rPr lang="en-US" dirty="0" smtClean="0"/>
              <a:t>/WHOI)</a:t>
            </a:r>
          </a:p>
          <a:p>
            <a:pPr lvl="1"/>
            <a:r>
              <a:rPr lang="en-US" dirty="0" smtClean="0"/>
              <a:t>Integration with Wave Glider, other mobile platforms</a:t>
            </a:r>
          </a:p>
          <a:p>
            <a:r>
              <a:rPr lang="en-US" dirty="0" smtClean="0"/>
              <a:t>Wave Glider Microscope (JRF)</a:t>
            </a:r>
          </a:p>
          <a:p>
            <a:pPr lvl="1"/>
            <a:r>
              <a:rPr lang="en-US" dirty="0" smtClean="0"/>
              <a:t>MBARI/JRF collaboration project in 2016?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11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Denis Klimov: Electrical/optical engineering</a:t>
            </a:r>
          </a:p>
          <a:p>
            <a:r>
              <a:rPr lang="en-US" dirty="0" smtClean="0"/>
              <a:t>Francisco Chavez: Science applications</a:t>
            </a:r>
          </a:p>
          <a:p>
            <a:r>
              <a:rPr lang="en-US" dirty="0" smtClean="0"/>
              <a:t>Tom O’Reilly: Project manager, software</a:t>
            </a:r>
          </a:p>
          <a:p>
            <a:endParaRPr lang="en-US" dirty="0" smtClean="0"/>
          </a:p>
          <a:p>
            <a:r>
              <a:rPr lang="en-US" dirty="0" smtClean="0"/>
              <a:t>Worden, </a:t>
            </a:r>
            <a:r>
              <a:rPr lang="en-US" dirty="0" err="1" smtClean="0"/>
              <a:t>Scholin</a:t>
            </a:r>
            <a:r>
              <a:rPr lang="en-US" dirty="0" smtClean="0"/>
              <a:t>, Chavez labs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323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600200"/>
            <a:ext cx="5933682" cy="4525963"/>
          </a:xfrm>
        </p:spPr>
        <p:txBody>
          <a:bodyPr/>
          <a:lstStyle/>
          <a:p>
            <a:r>
              <a:rPr lang="en-US" dirty="0" smtClean="0"/>
              <a:t>Borrowed, evaluated, compared multiple instruments onboard </a:t>
            </a:r>
            <a:r>
              <a:rPr lang="en-US" i="1" dirty="0" smtClean="0"/>
              <a:t>Rachel Carson</a:t>
            </a:r>
            <a:r>
              <a:rPr lang="en-US" dirty="0" smtClean="0"/>
              <a:t>, in the lab</a:t>
            </a:r>
          </a:p>
          <a:p>
            <a:r>
              <a:rPr lang="en-US" dirty="0" smtClean="0"/>
              <a:t>Bench-top cell phone, fluorescent microscope test-beds</a:t>
            </a:r>
          </a:p>
          <a:p>
            <a:r>
              <a:rPr lang="en-US" dirty="0" smtClean="0"/>
              <a:t>Presented results at project update, 11/2014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1455" y="1833166"/>
            <a:ext cx="2222438" cy="39485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77789" y="5781716"/>
            <a:ext cx="27351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Cytometer/microscope evaluations aboard the </a:t>
            </a:r>
            <a:r>
              <a:rPr lang="en-US" i="1" dirty="0" smtClean="0"/>
              <a:t>Carson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5350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988742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Collaborating with Jupiter Research Foundation, Wave Glider microscope</a:t>
            </a:r>
          </a:p>
          <a:p>
            <a:r>
              <a:rPr lang="en-US" dirty="0" smtClean="0"/>
              <a:t>Publication with </a:t>
            </a:r>
            <a:r>
              <a:rPr lang="en-US" dirty="0" err="1" smtClean="0"/>
              <a:t>Dr</a:t>
            </a:r>
            <a:r>
              <a:rPr lang="en-US" dirty="0" smtClean="0"/>
              <a:t> Peter Lopez (NYU)</a:t>
            </a:r>
          </a:p>
          <a:p>
            <a:r>
              <a:rPr lang="en-US" dirty="0" smtClean="0"/>
              <a:t>Refine test-bed microscopes </a:t>
            </a:r>
          </a:p>
          <a:p>
            <a:r>
              <a:rPr lang="en-US" dirty="0" smtClean="0"/>
              <a:t>Complete analysis of 2014 instrument comparisons </a:t>
            </a:r>
          </a:p>
          <a:p>
            <a:r>
              <a:rPr lang="en-US" dirty="0" smtClean="0"/>
              <a:t>Evaluate </a:t>
            </a:r>
            <a:r>
              <a:rPr lang="en-US" dirty="0" err="1" smtClean="0"/>
              <a:t>CellScope</a:t>
            </a:r>
            <a:r>
              <a:rPr lang="en-US" dirty="0"/>
              <a:t> </a:t>
            </a:r>
            <a:r>
              <a:rPr lang="en-US" dirty="0" smtClean="0"/>
              <a:t>(UCB, SCCWRP)</a:t>
            </a:r>
          </a:p>
          <a:p>
            <a:r>
              <a:rPr lang="en-US" dirty="0" smtClean="0"/>
              <a:t>Evaluate improved 4Deep Submersible Microscope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408417" y="5214944"/>
            <a:ext cx="27907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CellScope</a:t>
            </a:r>
            <a:r>
              <a:rPr lang="en-US" dirty="0" smtClean="0"/>
              <a:t>: </a:t>
            </a:r>
            <a:r>
              <a:rPr lang="en-US" i="1" dirty="0" smtClean="0"/>
              <a:t>pseudo </a:t>
            </a:r>
            <a:r>
              <a:rPr lang="en-US" i="1" dirty="0" err="1" smtClean="0"/>
              <a:t>nitzschia</a:t>
            </a:r>
            <a:endParaRPr lang="en-US" i="1" dirty="0" smtClean="0"/>
          </a:p>
          <a:p>
            <a:r>
              <a:rPr lang="en-US" dirty="0" smtClean="0"/>
              <a:t>(photo: A. </a:t>
            </a:r>
            <a:r>
              <a:rPr lang="en-US" dirty="0" err="1" smtClean="0"/>
              <a:t>Gellene</a:t>
            </a:r>
            <a:r>
              <a:rPr lang="en-US" dirty="0" smtClean="0"/>
              <a:t>, USC)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6376" y="1998874"/>
            <a:ext cx="2416817" cy="323573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531652" y="6515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6701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MTS Journal article (</a:t>
            </a:r>
            <a:r>
              <a:rPr lang="en-US" i="1" dirty="0" err="1" smtClean="0"/>
              <a:t>TechSurge</a:t>
            </a:r>
            <a:r>
              <a:rPr lang="en-US" i="1" dirty="0" smtClean="0"/>
              <a:t> </a:t>
            </a:r>
            <a:r>
              <a:rPr lang="en-US" dirty="0" smtClean="0"/>
              <a:t>issue)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772" y="1600200"/>
            <a:ext cx="5923796" cy="50646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Invited by Peter Lopez (Flow Cytometry and Cell Sorting Center, NYU School of Medicine)</a:t>
            </a:r>
          </a:p>
          <a:p>
            <a:pPr lvl="1"/>
            <a:r>
              <a:rPr lang="en-US" dirty="0" smtClean="0"/>
              <a:t>Lopez, O’Reilly, Klimov (2015), “</a:t>
            </a:r>
            <a:r>
              <a:rPr lang="en-US" dirty="0"/>
              <a:t>Cytometers set sail with sea-going mobile </a:t>
            </a:r>
            <a:r>
              <a:rPr lang="en-US" dirty="0" smtClean="0"/>
              <a:t>robots”, </a:t>
            </a:r>
            <a:r>
              <a:rPr lang="en-US" i="1" dirty="0" smtClean="0"/>
              <a:t>Marine Technology Society Journal, </a:t>
            </a:r>
            <a:r>
              <a:rPr lang="en-US" dirty="0" smtClean="0"/>
              <a:t>volume 49, no 3</a:t>
            </a:r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Unplanned, opportunistic activity</a:t>
            </a:r>
          </a:p>
          <a:p>
            <a:pPr lvl="1"/>
            <a:r>
              <a:rPr lang="en-US" dirty="0" smtClean="0"/>
              <a:t>Some 2015 deliverables likely not delivered this year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825" y="3489731"/>
            <a:ext cx="2395221" cy="1536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825" y="5091054"/>
            <a:ext cx="2395222" cy="1388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825" y="1600200"/>
            <a:ext cx="2395222" cy="18287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0878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JRF WG microscope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11845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Coordinated meetings, </a:t>
            </a:r>
            <a:br>
              <a:rPr lang="en-US" dirty="0" smtClean="0"/>
            </a:br>
            <a:r>
              <a:rPr lang="en-US" dirty="0" smtClean="0"/>
              <a:t>discussions with JRF</a:t>
            </a:r>
          </a:p>
          <a:p>
            <a:r>
              <a:rPr lang="en-US" dirty="0" smtClean="0"/>
              <a:t>Technical advice to JRF</a:t>
            </a:r>
          </a:p>
          <a:p>
            <a:pPr lvl="1"/>
            <a:r>
              <a:rPr lang="en-US" dirty="0" smtClean="0"/>
              <a:t>Fluorescence imaging, optics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ample preparation, etc.</a:t>
            </a:r>
          </a:p>
          <a:p>
            <a:r>
              <a:rPr lang="en-US" dirty="0" smtClean="0"/>
              <a:t> </a:t>
            </a:r>
            <a:r>
              <a:rPr lang="en-US" dirty="0"/>
              <a:t>S</a:t>
            </a:r>
            <a:r>
              <a:rPr lang="en-US" dirty="0" smtClean="0"/>
              <a:t>cience application advice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iscussions with scientists </a:t>
            </a:r>
            <a:br>
              <a:rPr lang="en-US" dirty="0" smtClean="0"/>
            </a:br>
            <a:r>
              <a:rPr lang="en-US" dirty="0" err="1" smtClean="0"/>
              <a:t>Scholin</a:t>
            </a:r>
            <a:r>
              <a:rPr lang="en-US" dirty="0"/>
              <a:t>,</a:t>
            </a:r>
            <a:r>
              <a:rPr lang="en-US" dirty="0" smtClean="0"/>
              <a:t> Chavez, </a:t>
            </a:r>
            <a:r>
              <a:rPr lang="en-US" dirty="0" err="1" smtClean="0"/>
              <a:t>Vrijenhoek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labs</a:t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en-US" dirty="0" smtClean="0"/>
              <a:t>Sampling at depth, statistics, image analysis, etc.</a:t>
            </a:r>
          </a:p>
          <a:p>
            <a:endParaRPr lang="en-US" dirty="0" smtClean="0"/>
          </a:p>
          <a:p>
            <a:r>
              <a:rPr lang="en-US" dirty="0" smtClean="0"/>
              <a:t>Discussed plans for 2016 collaboration</a:t>
            </a:r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524" y="1869132"/>
            <a:ext cx="3430058" cy="2572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9264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Application scales</a:t>
            </a:r>
            <a:endParaRPr lang="en-US" dirty="0">
              <a:latin typeface="+mn-lt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572000" y="1600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/>
          </a:p>
        </p:txBody>
      </p:sp>
      <p:sp>
        <p:nvSpPr>
          <p:cNvPr id="5" name="Line 57"/>
          <p:cNvSpPr>
            <a:spLocks noChangeShapeType="1"/>
          </p:cNvSpPr>
          <p:nvPr/>
        </p:nvSpPr>
        <p:spPr bwMode="auto">
          <a:xfrm>
            <a:off x="541338" y="1600200"/>
            <a:ext cx="781526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Box 58"/>
          <p:cNvSpPr txBox="1">
            <a:spLocks noChangeArrowheads="1"/>
          </p:cNvSpPr>
          <p:nvPr/>
        </p:nvSpPr>
        <p:spPr bwMode="auto">
          <a:xfrm>
            <a:off x="1532924" y="1752600"/>
            <a:ext cx="7858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 1 um</a:t>
            </a:r>
          </a:p>
        </p:txBody>
      </p:sp>
      <p:sp>
        <p:nvSpPr>
          <p:cNvPr id="7" name="Text Box 59"/>
          <p:cNvSpPr txBox="1">
            <a:spLocks noChangeArrowheads="1"/>
          </p:cNvSpPr>
          <p:nvPr/>
        </p:nvSpPr>
        <p:spPr bwMode="auto">
          <a:xfrm>
            <a:off x="3183924" y="1752600"/>
            <a:ext cx="9292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 10 um</a:t>
            </a:r>
          </a:p>
        </p:txBody>
      </p:sp>
      <p:sp>
        <p:nvSpPr>
          <p:cNvPr id="8" name="Text Box 60"/>
          <p:cNvSpPr txBox="1">
            <a:spLocks noChangeArrowheads="1"/>
          </p:cNvSpPr>
          <p:nvPr/>
        </p:nvSpPr>
        <p:spPr bwMode="auto">
          <a:xfrm>
            <a:off x="4634899" y="1752600"/>
            <a:ext cx="10514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 100 um</a:t>
            </a:r>
          </a:p>
        </p:txBody>
      </p:sp>
      <p:sp>
        <p:nvSpPr>
          <p:cNvPr id="9" name="Text Box 61"/>
          <p:cNvSpPr txBox="1">
            <a:spLocks noChangeArrowheads="1"/>
          </p:cNvSpPr>
          <p:nvPr/>
        </p:nvSpPr>
        <p:spPr bwMode="auto">
          <a:xfrm>
            <a:off x="6136674" y="1752600"/>
            <a:ext cx="10514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 1000 um</a:t>
            </a:r>
          </a:p>
        </p:txBody>
      </p:sp>
      <p:sp>
        <p:nvSpPr>
          <p:cNvPr id="10" name="Line 62"/>
          <p:cNvSpPr>
            <a:spLocks noChangeShapeType="1"/>
          </p:cNvSpPr>
          <p:nvPr/>
        </p:nvSpPr>
        <p:spPr bwMode="auto">
          <a:xfrm>
            <a:off x="1957388" y="1600200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Line 63"/>
          <p:cNvSpPr>
            <a:spLocks noChangeShapeType="1"/>
          </p:cNvSpPr>
          <p:nvPr/>
        </p:nvSpPr>
        <p:spPr bwMode="auto">
          <a:xfrm>
            <a:off x="3608388" y="1595438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Line 64"/>
          <p:cNvSpPr>
            <a:spLocks noChangeShapeType="1"/>
          </p:cNvSpPr>
          <p:nvPr/>
        </p:nvSpPr>
        <p:spPr bwMode="auto">
          <a:xfrm>
            <a:off x="5194300" y="1595438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" name="Line 65"/>
          <p:cNvSpPr>
            <a:spLocks noChangeShapeType="1"/>
          </p:cNvSpPr>
          <p:nvPr/>
        </p:nvSpPr>
        <p:spPr bwMode="auto">
          <a:xfrm>
            <a:off x="6677025" y="1600200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Box 66"/>
          <p:cNvSpPr txBox="1">
            <a:spLocks noChangeArrowheads="1"/>
          </p:cNvSpPr>
          <p:nvPr/>
        </p:nvSpPr>
        <p:spPr bwMode="auto">
          <a:xfrm>
            <a:off x="7459060" y="1752600"/>
            <a:ext cx="157133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/>
              <a:t> particle  size</a:t>
            </a:r>
          </a:p>
        </p:txBody>
      </p:sp>
      <p:sp>
        <p:nvSpPr>
          <p:cNvPr id="15" name="Line 67"/>
          <p:cNvSpPr>
            <a:spLocks noChangeShapeType="1"/>
          </p:cNvSpPr>
          <p:nvPr/>
        </p:nvSpPr>
        <p:spPr bwMode="auto">
          <a:xfrm>
            <a:off x="541338" y="1600200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Box 68"/>
          <p:cNvSpPr txBox="1">
            <a:spLocks noChangeArrowheads="1"/>
          </p:cNvSpPr>
          <p:nvPr/>
        </p:nvSpPr>
        <p:spPr bwMode="auto">
          <a:xfrm>
            <a:off x="261336" y="1752600"/>
            <a:ext cx="10241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 0.1 um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1040634" y="2508710"/>
            <a:ext cx="2448788" cy="219554"/>
            <a:chOff x="1040633" y="3674076"/>
            <a:chExt cx="2600325" cy="215900"/>
          </a:xfrm>
        </p:grpSpPr>
        <p:sp>
          <p:nvSpPr>
            <p:cNvPr id="28" name="Line 72"/>
            <p:cNvSpPr>
              <a:spLocks noChangeShapeType="1"/>
            </p:cNvSpPr>
            <p:nvPr/>
          </p:nvSpPr>
          <p:spPr bwMode="auto">
            <a:xfrm>
              <a:off x="1040633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73"/>
            <p:cNvSpPr>
              <a:spLocks noChangeShapeType="1"/>
            </p:cNvSpPr>
            <p:nvPr/>
          </p:nvSpPr>
          <p:spPr bwMode="auto">
            <a:xfrm>
              <a:off x="3640958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74"/>
            <p:cNvSpPr>
              <a:spLocks noChangeShapeType="1"/>
            </p:cNvSpPr>
            <p:nvPr/>
          </p:nvSpPr>
          <p:spPr bwMode="auto">
            <a:xfrm>
              <a:off x="1040633" y="3889976"/>
              <a:ext cx="2582863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1540850" y="2693199"/>
            <a:ext cx="949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Worden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3515556" y="2905184"/>
            <a:ext cx="2306299" cy="215900"/>
            <a:chOff x="1040633" y="3674076"/>
            <a:chExt cx="2600325" cy="215900"/>
          </a:xfrm>
        </p:grpSpPr>
        <p:sp>
          <p:nvSpPr>
            <p:cNvPr id="34" name="Line 72"/>
            <p:cNvSpPr>
              <a:spLocks noChangeShapeType="1"/>
            </p:cNvSpPr>
            <p:nvPr/>
          </p:nvSpPr>
          <p:spPr bwMode="auto">
            <a:xfrm>
              <a:off x="1040633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73"/>
            <p:cNvSpPr>
              <a:spLocks noChangeShapeType="1"/>
            </p:cNvSpPr>
            <p:nvPr/>
          </p:nvSpPr>
          <p:spPr bwMode="auto">
            <a:xfrm>
              <a:off x="3640958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74"/>
            <p:cNvSpPr>
              <a:spLocks noChangeShapeType="1"/>
            </p:cNvSpPr>
            <p:nvPr/>
          </p:nvSpPr>
          <p:spPr bwMode="auto">
            <a:xfrm>
              <a:off x="1040633" y="3889976"/>
              <a:ext cx="2582863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3934486" y="2763975"/>
            <a:ext cx="1430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Scholin</a:t>
            </a:r>
            <a:r>
              <a:rPr lang="en-US" dirty="0" smtClean="0">
                <a:solidFill>
                  <a:srgbClr val="FF0000"/>
                </a:solidFill>
              </a:rPr>
              <a:t>, Ryan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5841746" y="2508710"/>
            <a:ext cx="2014145" cy="219554"/>
            <a:chOff x="1040633" y="3674076"/>
            <a:chExt cx="2600325" cy="215900"/>
          </a:xfrm>
        </p:grpSpPr>
        <p:sp>
          <p:nvSpPr>
            <p:cNvPr id="39" name="Line 72"/>
            <p:cNvSpPr>
              <a:spLocks noChangeShapeType="1"/>
            </p:cNvSpPr>
            <p:nvPr/>
          </p:nvSpPr>
          <p:spPr bwMode="auto">
            <a:xfrm>
              <a:off x="1040633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73"/>
            <p:cNvSpPr>
              <a:spLocks noChangeShapeType="1"/>
            </p:cNvSpPr>
            <p:nvPr/>
          </p:nvSpPr>
          <p:spPr bwMode="auto">
            <a:xfrm>
              <a:off x="3640958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74"/>
            <p:cNvSpPr>
              <a:spLocks noChangeShapeType="1"/>
            </p:cNvSpPr>
            <p:nvPr/>
          </p:nvSpPr>
          <p:spPr bwMode="auto">
            <a:xfrm>
              <a:off x="1040633" y="3889976"/>
              <a:ext cx="2582863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5704694" y="2709561"/>
            <a:ext cx="2238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Vrijenhoek</a:t>
            </a:r>
            <a:r>
              <a:rPr lang="en-US" dirty="0" smtClean="0">
                <a:solidFill>
                  <a:srgbClr val="FF0000"/>
                </a:solidFill>
              </a:rPr>
              <a:t>, Haddock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1040633" y="3140195"/>
            <a:ext cx="6815257" cy="219554"/>
            <a:chOff x="1040633" y="3674076"/>
            <a:chExt cx="2600325" cy="215900"/>
          </a:xfrm>
        </p:grpSpPr>
        <p:sp>
          <p:nvSpPr>
            <p:cNvPr id="44" name="Line 72"/>
            <p:cNvSpPr>
              <a:spLocks noChangeShapeType="1"/>
            </p:cNvSpPr>
            <p:nvPr/>
          </p:nvSpPr>
          <p:spPr bwMode="auto">
            <a:xfrm>
              <a:off x="1040633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Line 73"/>
            <p:cNvSpPr>
              <a:spLocks noChangeShapeType="1"/>
            </p:cNvSpPr>
            <p:nvPr/>
          </p:nvSpPr>
          <p:spPr bwMode="auto">
            <a:xfrm>
              <a:off x="3640958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Line 74"/>
            <p:cNvSpPr>
              <a:spLocks noChangeShapeType="1"/>
            </p:cNvSpPr>
            <p:nvPr/>
          </p:nvSpPr>
          <p:spPr bwMode="auto">
            <a:xfrm>
              <a:off x="1040633" y="3889976"/>
              <a:ext cx="2582863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3863632" y="3302409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Chavez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1558099" y="3933621"/>
            <a:ext cx="3066684" cy="314141"/>
            <a:chOff x="1040633" y="3674076"/>
            <a:chExt cx="2600325" cy="215900"/>
          </a:xfrm>
        </p:grpSpPr>
        <p:sp>
          <p:nvSpPr>
            <p:cNvPr id="53" name="Line 72"/>
            <p:cNvSpPr>
              <a:spLocks noChangeShapeType="1"/>
            </p:cNvSpPr>
            <p:nvPr/>
          </p:nvSpPr>
          <p:spPr bwMode="auto">
            <a:xfrm>
              <a:off x="1040633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Line 73"/>
            <p:cNvSpPr>
              <a:spLocks noChangeShapeType="1"/>
            </p:cNvSpPr>
            <p:nvPr/>
          </p:nvSpPr>
          <p:spPr bwMode="auto">
            <a:xfrm>
              <a:off x="3640958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Line 74"/>
            <p:cNvSpPr>
              <a:spLocks noChangeShapeType="1"/>
            </p:cNvSpPr>
            <p:nvPr/>
          </p:nvSpPr>
          <p:spPr bwMode="auto">
            <a:xfrm>
              <a:off x="1040633" y="3889976"/>
              <a:ext cx="2582863" cy="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3034029" y="4586522"/>
            <a:ext cx="2453674" cy="219554"/>
            <a:chOff x="1040633" y="3674076"/>
            <a:chExt cx="2600325" cy="215900"/>
          </a:xfrm>
        </p:grpSpPr>
        <p:sp>
          <p:nvSpPr>
            <p:cNvPr id="57" name="Line 72"/>
            <p:cNvSpPr>
              <a:spLocks noChangeShapeType="1"/>
            </p:cNvSpPr>
            <p:nvPr/>
          </p:nvSpPr>
          <p:spPr bwMode="auto">
            <a:xfrm>
              <a:off x="1040633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Line 73"/>
            <p:cNvSpPr>
              <a:spLocks noChangeShapeType="1"/>
            </p:cNvSpPr>
            <p:nvPr/>
          </p:nvSpPr>
          <p:spPr bwMode="auto">
            <a:xfrm>
              <a:off x="3640958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Line 74"/>
            <p:cNvSpPr>
              <a:spLocks noChangeShapeType="1"/>
            </p:cNvSpPr>
            <p:nvPr/>
          </p:nvSpPr>
          <p:spPr bwMode="auto">
            <a:xfrm>
              <a:off x="1040633" y="3889976"/>
              <a:ext cx="2582863" cy="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5592447" y="4530539"/>
            <a:ext cx="2156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Mobile IFCB - funded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793612" y="3941992"/>
            <a:ext cx="1858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008000"/>
                </a:solidFill>
              </a:rPr>
              <a:t>PipeCyte</a:t>
            </a:r>
            <a:r>
              <a:rPr lang="en-US" dirty="0" smtClean="0">
                <a:solidFill>
                  <a:srgbClr val="008000"/>
                </a:solidFill>
              </a:rPr>
              <a:t> - funded</a:t>
            </a:r>
            <a:endParaRPr lang="en-US" dirty="0">
              <a:solidFill>
                <a:srgbClr val="008000"/>
              </a:solidFill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3670870" y="5563844"/>
            <a:ext cx="2875756" cy="218991"/>
            <a:chOff x="1040633" y="3674076"/>
            <a:chExt cx="2600325" cy="215900"/>
          </a:xfrm>
        </p:grpSpPr>
        <p:sp>
          <p:nvSpPr>
            <p:cNvPr id="62" name="Line 72"/>
            <p:cNvSpPr>
              <a:spLocks noChangeShapeType="1"/>
            </p:cNvSpPr>
            <p:nvPr/>
          </p:nvSpPr>
          <p:spPr bwMode="auto">
            <a:xfrm>
              <a:off x="1040633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Line 73"/>
            <p:cNvSpPr>
              <a:spLocks noChangeShapeType="1"/>
            </p:cNvSpPr>
            <p:nvPr/>
          </p:nvSpPr>
          <p:spPr bwMode="auto">
            <a:xfrm>
              <a:off x="3640958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Line 74"/>
            <p:cNvSpPr>
              <a:spLocks noChangeShapeType="1"/>
            </p:cNvSpPr>
            <p:nvPr/>
          </p:nvSpPr>
          <p:spPr bwMode="auto">
            <a:xfrm>
              <a:off x="1040633" y="3889976"/>
              <a:ext cx="2582863" cy="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6622338" y="5455485"/>
            <a:ext cx="1670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WG microscope</a:t>
            </a:r>
            <a:endParaRPr lang="en-US" dirty="0">
              <a:solidFill>
                <a:srgbClr val="008000"/>
              </a:solidFill>
            </a:endParaRPr>
          </a:p>
        </p:txBody>
      </p:sp>
      <p:grpSp>
        <p:nvGrpSpPr>
          <p:cNvPr id="66" name="Group 65"/>
          <p:cNvGrpSpPr/>
          <p:nvPr/>
        </p:nvGrpSpPr>
        <p:grpSpPr>
          <a:xfrm>
            <a:off x="3055498" y="4987707"/>
            <a:ext cx="3276902" cy="328471"/>
            <a:chOff x="1040633" y="3674076"/>
            <a:chExt cx="2600325" cy="215900"/>
          </a:xfrm>
        </p:grpSpPr>
        <p:sp>
          <p:nvSpPr>
            <p:cNvPr id="67" name="Line 72"/>
            <p:cNvSpPr>
              <a:spLocks noChangeShapeType="1"/>
            </p:cNvSpPr>
            <p:nvPr/>
          </p:nvSpPr>
          <p:spPr bwMode="auto">
            <a:xfrm>
              <a:off x="1040633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Line 73"/>
            <p:cNvSpPr>
              <a:spLocks noChangeShapeType="1"/>
            </p:cNvSpPr>
            <p:nvPr/>
          </p:nvSpPr>
          <p:spPr bwMode="auto">
            <a:xfrm>
              <a:off x="3640958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Line 74"/>
            <p:cNvSpPr>
              <a:spLocks noChangeShapeType="1"/>
            </p:cNvSpPr>
            <p:nvPr/>
          </p:nvSpPr>
          <p:spPr bwMode="auto">
            <a:xfrm>
              <a:off x="1040633" y="3889976"/>
              <a:ext cx="2582863" cy="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0" name="TextBox 69"/>
          <p:cNvSpPr txBox="1"/>
          <p:nvPr/>
        </p:nvSpPr>
        <p:spPr>
          <a:xfrm>
            <a:off x="6399757" y="4971007"/>
            <a:ext cx="703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PSI-FI </a:t>
            </a:r>
            <a:endParaRPr lang="en-US" dirty="0">
              <a:solidFill>
                <a:srgbClr val="008000"/>
              </a:solidFill>
            </a:endParaRPr>
          </a:p>
        </p:txBody>
      </p:sp>
      <p:grpSp>
        <p:nvGrpSpPr>
          <p:cNvPr id="71" name="Group 70"/>
          <p:cNvGrpSpPr/>
          <p:nvPr/>
        </p:nvGrpSpPr>
        <p:grpSpPr>
          <a:xfrm>
            <a:off x="3063874" y="5951935"/>
            <a:ext cx="4124235" cy="328471"/>
            <a:chOff x="1040633" y="3674076"/>
            <a:chExt cx="2600325" cy="215900"/>
          </a:xfrm>
        </p:grpSpPr>
        <p:sp>
          <p:nvSpPr>
            <p:cNvPr id="72" name="Line 72"/>
            <p:cNvSpPr>
              <a:spLocks noChangeShapeType="1"/>
            </p:cNvSpPr>
            <p:nvPr/>
          </p:nvSpPr>
          <p:spPr bwMode="auto">
            <a:xfrm>
              <a:off x="1040633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Line 73"/>
            <p:cNvSpPr>
              <a:spLocks noChangeShapeType="1"/>
            </p:cNvSpPr>
            <p:nvPr/>
          </p:nvSpPr>
          <p:spPr bwMode="auto">
            <a:xfrm>
              <a:off x="3640958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Line 74"/>
            <p:cNvSpPr>
              <a:spLocks noChangeShapeType="1"/>
            </p:cNvSpPr>
            <p:nvPr/>
          </p:nvSpPr>
          <p:spPr bwMode="auto">
            <a:xfrm>
              <a:off x="1040633" y="3889976"/>
              <a:ext cx="2582863" cy="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5" name="TextBox 74"/>
          <p:cNvSpPr txBox="1"/>
          <p:nvPr/>
        </p:nvSpPr>
        <p:spPr>
          <a:xfrm>
            <a:off x="7240482" y="5817389"/>
            <a:ext cx="2147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Submersible microscope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018" y="4987707"/>
            <a:ext cx="2246754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8000"/>
                </a:solidFill>
              </a:rPr>
              <a:t>Emerging AUV/ASV cytometer/microscopes</a:t>
            </a:r>
            <a:endParaRPr lang="en-US" sz="24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0439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60" grpId="0"/>
      <p:bldP spid="65" grpId="0"/>
      <p:bldP spid="70" grpId="0"/>
      <p:bldP spid="7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MBARI 2016 mobile cytometer/microscope workshop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1362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Instrument and vehicle experts discuss latest developments</a:t>
            </a:r>
          </a:p>
          <a:p>
            <a:pPr lvl="1"/>
            <a:r>
              <a:rPr lang="en-US" dirty="0" smtClean="0"/>
              <a:t>Instrument designs</a:t>
            </a:r>
          </a:p>
          <a:p>
            <a:pPr lvl="1"/>
            <a:r>
              <a:rPr lang="en-US" dirty="0" smtClean="0"/>
              <a:t>Science applications</a:t>
            </a:r>
          </a:p>
          <a:p>
            <a:pPr lvl="1"/>
            <a:r>
              <a:rPr lang="en-US" dirty="0" smtClean="0"/>
              <a:t>Adaptive sampling with AUV</a:t>
            </a:r>
          </a:p>
          <a:p>
            <a:pPr lvl="1"/>
            <a:r>
              <a:rPr lang="en-US" dirty="0" smtClean="0"/>
              <a:t>Instrument demos?</a:t>
            </a:r>
          </a:p>
          <a:p>
            <a:pPr lvl="1"/>
            <a:endParaRPr lang="en-US" dirty="0" smtClean="0"/>
          </a:p>
          <a:p>
            <a:r>
              <a:rPr lang="en-US" dirty="0" err="1" smtClean="0"/>
              <a:t>Sosik</a:t>
            </a:r>
            <a:r>
              <a:rPr lang="en-US" dirty="0" smtClean="0"/>
              <a:t> and Swalwell are enthusiastic about this</a:t>
            </a:r>
          </a:p>
          <a:p>
            <a:endParaRPr lang="en-US" dirty="0" smtClean="0"/>
          </a:p>
          <a:p>
            <a:r>
              <a:rPr lang="en-US" dirty="0" smtClean="0"/>
              <a:t>~2-3 days, 10 guests</a:t>
            </a: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954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11429</TotalTime>
  <Words>765</Words>
  <Application>Microsoft Macintosh PowerPoint</Application>
  <PresentationFormat>On-screen Show (4:3)</PresentationFormat>
  <Paragraphs>168</Paragraphs>
  <Slides>20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901303 Cytometer technology for autonomous platforms</vt:lpstr>
      <vt:lpstr>Project goals and activities</vt:lpstr>
      <vt:lpstr>Project team</vt:lpstr>
      <vt:lpstr>2014</vt:lpstr>
      <vt:lpstr>2015</vt:lpstr>
      <vt:lpstr>MTS Journal article (TechSurge issue)</vt:lpstr>
      <vt:lpstr>JRF WG microscope</vt:lpstr>
      <vt:lpstr>Application scales</vt:lpstr>
      <vt:lpstr>MBARI 2016 mobile cytometer/microscope workshop</vt:lpstr>
      <vt:lpstr>Proposed 2016 plan</vt:lpstr>
      <vt:lpstr>Questions?</vt:lpstr>
      <vt:lpstr>Synergy with JRF collaboration project</vt:lpstr>
      <vt:lpstr>Cell phone microscope (4x objective)</vt:lpstr>
      <vt:lpstr>Testbed</vt:lpstr>
      <vt:lpstr>Testbed: BW imaging, slide</vt:lpstr>
      <vt:lpstr>Testbed: color, net tow sample</vt:lpstr>
      <vt:lpstr>Comparison</vt:lpstr>
      <vt:lpstr>Next steps</vt:lpstr>
      <vt:lpstr>Bench top test bed</vt:lpstr>
      <vt:lpstr>Some emerging mobile instruments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Cytometer technology for autonomous platforms</dc:title>
  <dc:creator>Tom O'Reilly</dc:creator>
  <cp:lastModifiedBy>Tom O'Reilly</cp:lastModifiedBy>
  <cp:revision>112</cp:revision>
  <dcterms:created xsi:type="dcterms:W3CDTF">2015-06-29T18:36:16Z</dcterms:created>
  <dcterms:modified xsi:type="dcterms:W3CDTF">2015-07-07T21:58:26Z</dcterms:modified>
</cp:coreProperties>
</file>