
<file path=[Content_Types].xml><?xml version="1.0" encoding="utf-8"?>
<Types xmlns="http://schemas.openxmlformats.org/package/2006/content-types">
  <Default ContentType="image/jpeg" Extension="jpg"/>
  <Default ContentType="application/vnd.openxmlformats-package.relationships+xml" Extension="rels"/>
  <Default ContentType="image/png" Extension="png"/>
  <Default ContentType="application/xml" Extension="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3.xml"/>
  <Override ContentType="application/vnd.openxmlformats-officedocument.theme+xml" PartName="/ppt/theme/theme2.xml"/>
  <Override ContentType="application/vnd.openxmlformats-officedocument.theme+xml" PartName="/ppt/theme/theme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7.xml"/>
  <Override ContentType="application/vnd.openxmlformats-officedocument.presentationml.slide+xml" PartName="/ppt/slides/slide1.xml"/>
  <Override ContentType="application/vnd.openxmlformats-officedocument.presentationml.slide+xml" PartName="/ppt/slides/slide8.xml"/>
  <Override ContentType="application/vnd.openxmlformats-officedocument.presentationml.slide+xml" PartName="/ppt/slides/slide4.xml"/>
  <Override ContentType="application/vnd.openxmlformats-officedocument.presentationml.slide+xml" PartName="/ppt/slides/slide2.xml"/>
  <Override ContentType="application/vnd.openxmlformats-officedocument.presentationml.slide+xml" PartName="/ppt/slides/slide9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3.xml"/>
  <Override ContentType="application/vnd.openxmlformats-officedocument.presentationml.tableStyles+xml" PartName="/ppt/tableStyle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4" Type="http://schemas.openxmlformats.org/officeDocument/2006/relationships/slide" Target="slides/slide9.xml"/><Relationship Id="rId2" Type="http://schemas.openxmlformats.org/officeDocument/2006/relationships/presProps" Target="presProps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" Type="http://schemas.openxmlformats.org/officeDocument/2006/relationships/theme" Target="theme/theme2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3" Type="http://schemas.openxmlformats.org/officeDocument/2006/relationships/tableStyles" Target="tableStyles.xml"/><Relationship Id="rId11" Type="http://schemas.openxmlformats.org/officeDocument/2006/relationships/slide" Target="slides/slide6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4" name="Shape 3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I’m approaching this first from the perspective of CANON with LRAUV and wave glider operations, because that’s where we’ve done some of the work so far.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>
              <a:spcBef>
                <a:spcPts val="0"/>
              </a:spcBef>
              <a:buNone/>
            </a:pPr>
            <a:r>
              <a:rPr lang="en"/>
              <a:t>Our initial basic work has been focused on enabling LRAUVs and wave gliders to track each other using the Benthos DAT USBL.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Complementary extension to HotSpot project.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/>
          <p:nvPr>
            <p:ph idx="1" type="subTitle"/>
          </p:nvPr>
        </p:nvSpPr>
        <p:spPr>
          <a:xfrm>
            <a:off x="685800" y="3786737"/>
            <a:ext cx="7772400" cy="104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0"/>
              </a:spcBef>
              <a:buClr>
                <a:schemeClr val="lt2"/>
              </a:buClr>
              <a:buNone/>
              <a:defRPr>
                <a:solidFill>
                  <a:schemeClr val="lt2"/>
                </a:solidFill>
              </a:defRPr>
            </a:lvl1pPr>
            <a:lvl2pPr algn="ctr">
              <a:spcBef>
                <a:spcPts val="0"/>
              </a:spcBef>
              <a:buClr>
                <a:schemeClr val="lt2"/>
              </a:buClr>
              <a:buSzPct val="100000"/>
              <a:buNone/>
              <a:defRPr sz="3000">
                <a:solidFill>
                  <a:schemeClr val="lt2"/>
                </a:solidFill>
              </a:defRPr>
            </a:lvl2pPr>
            <a:lvl3pPr algn="ctr">
              <a:spcBef>
                <a:spcPts val="0"/>
              </a:spcBef>
              <a:buClr>
                <a:schemeClr val="lt2"/>
              </a:buClr>
              <a:buSzPct val="100000"/>
              <a:buNone/>
              <a:defRPr sz="3000">
                <a:solidFill>
                  <a:schemeClr val="lt2"/>
                </a:solidFill>
              </a:defRPr>
            </a:lvl3pPr>
            <a:lvl4pPr algn="ctr">
              <a:spcBef>
                <a:spcPts val="0"/>
              </a:spcBef>
              <a:buClr>
                <a:schemeClr val="lt2"/>
              </a:buClr>
              <a:buSzPct val="100000"/>
              <a:buNone/>
              <a:defRPr sz="3000">
                <a:solidFill>
                  <a:schemeClr val="lt2"/>
                </a:solidFill>
              </a:defRPr>
            </a:lvl4pPr>
            <a:lvl5pPr algn="ctr">
              <a:spcBef>
                <a:spcPts val="0"/>
              </a:spcBef>
              <a:buClr>
                <a:schemeClr val="lt2"/>
              </a:buClr>
              <a:buSzPct val="100000"/>
              <a:buNone/>
              <a:defRPr sz="3000">
                <a:solidFill>
                  <a:schemeClr val="lt2"/>
                </a:solidFill>
              </a:defRPr>
            </a:lvl5pPr>
            <a:lvl6pPr algn="ctr">
              <a:spcBef>
                <a:spcPts val="0"/>
              </a:spcBef>
              <a:buClr>
                <a:schemeClr val="lt2"/>
              </a:buClr>
              <a:buSzPct val="100000"/>
              <a:buNone/>
              <a:defRPr sz="3000">
                <a:solidFill>
                  <a:schemeClr val="lt2"/>
                </a:solidFill>
              </a:defRPr>
            </a:lvl6pPr>
            <a:lvl7pPr algn="ctr">
              <a:spcBef>
                <a:spcPts val="0"/>
              </a:spcBef>
              <a:buClr>
                <a:schemeClr val="lt2"/>
              </a:buClr>
              <a:buSzPct val="100000"/>
              <a:buNone/>
              <a:defRPr sz="3000">
                <a:solidFill>
                  <a:schemeClr val="lt2"/>
                </a:solidFill>
              </a:defRPr>
            </a:lvl7pPr>
            <a:lvl8pPr algn="ctr">
              <a:spcBef>
                <a:spcPts val="0"/>
              </a:spcBef>
              <a:buClr>
                <a:schemeClr val="lt2"/>
              </a:buClr>
              <a:buSzPct val="100000"/>
              <a:buNone/>
              <a:defRPr sz="3000">
                <a:solidFill>
                  <a:schemeClr val="lt2"/>
                </a:solidFill>
              </a:defRPr>
            </a:lvl8pPr>
            <a:lvl9pPr algn="ctr">
              <a:spcBef>
                <a:spcPts val="0"/>
              </a:spcBef>
              <a:buClr>
                <a:schemeClr val="lt2"/>
              </a:buClr>
              <a:buSzPct val="100000"/>
              <a:buNone/>
              <a:defRPr sz="30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0" name="Shape 10"/>
          <p:cNvSpPr txBox="1"/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1" name="Shape 11"/>
          <p:cNvSpPr txBox="1"/>
          <p:nvPr>
            <p:ph idx="12" type="sldNum"/>
          </p:nvPr>
        </p:nvSpPr>
        <p:spPr>
          <a:xfrm>
            <a:off x="8556791" y="6333134"/>
            <a:ext cx="548699" cy="5246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/>
          <p:nvPr>
            <p:ph type="title"/>
          </p:nvPr>
        </p:nvSpPr>
        <p:spPr>
          <a:xfrm>
            <a:off x="457200" y="274637"/>
            <a:ext cx="8229600" cy="11432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4" name="Shape 14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556791" y="6333134"/>
            <a:ext cx="548699" cy="5246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457200" y="274637"/>
            <a:ext cx="8229600" cy="11432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2" type="body"/>
          </p:nvPr>
        </p:nvSpPr>
        <p:spPr>
          <a:xfrm>
            <a:off x="4692273" y="1600200"/>
            <a:ext cx="3994500" cy="4967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8556791" y="6333134"/>
            <a:ext cx="548699" cy="5246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x="457200" y="274637"/>
            <a:ext cx="8229600" cy="11432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x="8556791" y="6333134"/>
            <a:ext cx="548699" cy="5246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/>
          <p:nvPr>
            <p:ph idx="1" type="body"/>
          </p:nvPr>
        </p:nvSpPr>
        <p:spPr>
          <a:xfrm>
            <a:off x="457200" y="5875078"/>
            <a:ext cx="8229600" cy="69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0"/>
              </a:spcBef>
              <a:buSzPct val="100000"/>
              <a:buNone/>
              <a:defRPr sz="1800"/>
            </a:lvl1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8556791" y="6333134"/>
            <a:ext cx="548699" cy="5246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idx="12" type="sldNum"/>
          </p:nvPr>
        </p:nvSpPr>
        <p:spPr>
          <a:xfrm>
            <a:off x="8556791" y="6333134"/>
            <a:ext cx="548699" cy="5246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7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dk1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457200" y="274637"/>
            <a:ext cx="8229600" cy="11432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1pPr>
            <a:lvl2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2pPr>
            <a:lvl3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3pPr>
            <a:lvl4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4pPr>
            <a:lvl5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5pPr>
            <a:lvl6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6pPr>
            <a:lvl7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7pPr>
            <a:lvl8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8pPr>
            <a:lvl9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600"/>
              </a:spcBef>
              <a:buClr>
                <a:schemeClr val="lt1"/>
              </a:buClr>
              <a:buSzPct val="100000"/>
              <a:defRPr sz="3000">
                <a:solidFill>
                  <a:schemeClr val="lt1"/>
                </a:solidFill>
              </a:defRPr>
            </a:lvl1pPr>
            <a:lvl2pPr>
              <a:spcBef>
                <a:spcPts val="480"/>
              </a:spcBef>
              <a:buClr>
                <a:schemeClr val="lt1"/>
              </a:buClr>
              <a:buSzPct val="100000"/>
              <a:defRPr sz="2400">
                <a:solidFill>
                  <a:schemeClr val="lt1"/>
                </a:solidFill>
              </a:defRPr>
            </a:lvl2pPr>
            <a:lvl3pPr>
              <a:spcBef>
                <a:spcPts val="480"/>
              </a:spcBef>
              <a:buClr>
                <a:schemeClr val="lt1"/>
              </a:buClr>
              <a:buSzPct val="100000"/>
              <a:defRPr sz="2400">
                <a:solidFill>
                  <a:schemeClr val="lt1"/>
                </a:solidFill>
              </a:defRPr>
            </a:lvl3pPr>
            <a:lvl4pPr>
              <a:spcBef>
                <a:spcPts val="360"/>
              </a:spcBef>
              <a:buClr>
                <a:schemeClr val="lt1"/>
              </a:buClr>
              <a:buSzPct val="100000"/>
              <a:defRPr sz="1800">
                <a:solidFill>
                  <a:schemeClr val="lt1"/>
                </a:solidFill>
              </a:defRPr>
            </a:lvl4pPr>
            <a:lvl5pPr>
              <a:spcBef>
                <a:spcPts val="360"/>
              </a:spcBef>
              <a:buClr>
                <a:schemeClr val="lt1"/>
              </a:buClr>
              <a:buSzPct val="100000"/>
              <a:defRPr sz="1800">
                <a:solidFill>
                  <a:schemeClr val="lt1"/>
                </a:solidFill>
              </a:defRPr>
            </a:lvl5pPr>
            <a:lvl6pPr>
              <a:spcBef>
                <a:spcPts val="360"/>
              </a:spcBef>
              <a:buClr>
                <a:schemeClr val="lt1"/>
              </a:buClr>
              <a:buSzPct val="100000"/>
              <a:defRPr sz="1800">
                <a:solidFill>
                  <a:schemeClr val="lt1"/>
                </a:solidFill>
              </a:defRPr>
            </a:lvl6pPr>
            <a:lvl7pPr>
              <a:spcBef>
                <a:spcPts val="360"/>
              </a:spcBef>
              <a:buClr>
                <a:schemeClr val="lt1"/>
              </a:buClr>
              <a:buSzPct val="100000"/>
              <a:defRPr sz="1800">
                <a:solidFill>
                  <a:schemeClr val="lt1"/>
                </a:solidFill>
              </a:defRPr>
            </a:lvl7pPr>
            <a:lvl8pPr>
              <a:spcBef>
                <a:spcPts val="360"/>
              </a:spcBef>
              <a:buClr>
                <a:schemeClr val="lt1"/>
              </a:buClr>
              <a:buSzPct val="100000"/>
              <a:defRPr sz="1800">
                <a:solidFill>
                  <a:schemeClr val="lt1"/>
                </a:solidFill>
              </a:defRPr>
            </a:lvl8pPr>
            <a:lvl9pPr>
              <a:spcBef>
                <a:spcPts val="360"/>
              </a:spcBef>
              <a:buClr>
                <a:schemeClr val="lt1"/>
              </a:buClr>
              <a:buSzPct val="100000"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x="8556791" y="6333134"/>
            <a:ext cx="548699" cy="5246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lt1"/>
                </a:solidFill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01.png"/><Relationship Id="rId3" Type="http://schemas.openxmlformats.org/officeDocument/2006/relationships/image" Target="../media/image03.png"/><Relationship Id="rId6" Type="http://schemas.openxmlformats.org/officeDocument/2006/relationships/image" Target="../media/image02.jpg"/><Relationship Id="rId5" Type="http://schemas.openxmlformats.org/officeDocument/2006/relationships/image" Target="../media/image04.png"/><Relationship Id="rId7" Type="http://schemas.openxmlformats.org/officeDocument/2006/relationships/image" Target="../media/image00.jpg"/></Relationships>
</file>

<file path=ppt/slides/_rels/slide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06.png"/></Relationships>
</file>

<file path=ppt/slides/_rels/slide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01.png"/><Relationship Id="rId3" Type="http://schemas.openxmlformats.org/officeDocument/2006/relationships/image" Target="../media/image05.png"/><Relationship Id="rId6" Type="http://schemas.openxmlformats.org/officeDocument/2006/relationships/image" Target="../media/image02.jpg"/><Relationship Id="rId5" Type="http://schemas.openxmlformats.org/officeDocument/2006/relationships/image" Target="../media/image04.png"/><Relationship Id="rId7" Type="http://schemas.openxmlformats.org/officeDocument/2006/relationships/image" Target="../media/image0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600"/>
              <a:t>Integrated acoustic tracking and communication system for multi-platform operations</a:t>
            </a:r>
          </a:p>
        </p:txBody>
      </p:sp>
      <p:sp>
        <p:nvSpPr>
          <p:cNvPr id="31" name="Shape 31"/>
          <p:cNvSpPr txBox="1"/>
          <p:nvPr>
            <p:ph idx="1" type="subTitle"/>
          </p:nvPr>
        </p:nvSpPr>
        <p:spPr>
          <a:xfrm>
            <a:off x="685800" y="3786737"/>
            <a:ext cx="7772400" cy="104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MBARI Internal Proposals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abstract presentation</a:t>
            </a:r>
          </a:p>
          <a:p>
            <a:pPr>
              <a:spcBef>
                <a:spcPts val="0"/>
              </a:spcBef>
              <a:buNone/>
            </a:pPr>
            <a:r>
              <a:rPr lang="en"/>
              <a:t>2015-07-07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57200" y="274637"/>
            <a:ext cx="8229600" cy="11432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motivation:</a:t>
            </a:r>
          </a:p>
          <a:p>
            <a:pPr>
              <a:spcBef>
                <a:spcPts val="0"/>
              </a:spcBef>
              <a:buNone/>
            </a:pPr>
            <a:r>
              <a:rPr lang="en" sz="2400"/>
              <a:t>coordinated and cooperative operations</a:t>
            </a:r>
          </a:p>
        </p:txBody>
      </p:sp>
      <p:pic>
        <p:nvPicPr>
          <p:cNvPr id="37" name="Shape 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199" y="1722751"/>
            <a:ext cx="6314671" cy="44188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Shape 38"/>
          <p:cNvGrpSpPr/>
          <p:nvPr/>
        </p:nvGrpSpPr>
        <p:grpSpPr>
          <a:xfrm>
            <a:off x="2330500" y="1722750"/>
            <a:ext cx="3399075" cy="2498149"/>
            <a:chOff x="2330500" y="1722750"/>
            <a:chExt cx="3399075" cy="2498149"/>
          </a:xfrm>
        </p:grpSpPr>
        <p:sp>
          <p:nvSpPr>
            <p:cNvPr id="39" name="Shape 39"/>
            <p:cNvSpPr/>
            <p:nvPr/>
          </p:nvSpPr>
          <p:spPr>
            <a:xfrm>
              <a:off x="3665575" y="3077600"/>
              <a:ext cx="2064000" cy="1143299"/>
            </a:xfrm>
            <a:prstGeom prst="ellipse">
              <a:avLst/>
            </a:prstGeom>
            <a:noFill/>
            <a:ln cap="flat" cmpd="sng" w="76200">
              <a:solidFill>
                <a:srgbClr val="6AA84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0" name="Shape 40"/>
            <p:cNvSpPr/>
            <p:nvPr/>
          </p:nvSpPr>
          <p:spPr>
            <a:xfrm>
              <a:off x="2330500" y="1722750"/>
              <a:ext cx="2064000" cy="1143299"/>
            </a:xfrm>
            <a:prstGeom prst="ellipse">
              <a:avLst/>
            </a:prstGeom>
            <a:noFill/>
            <a:ln cap="flat" cmpd="sng" w="76200">
              <a:solidFill>
                <a:srgbClr val="6AA84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41" name="Shape 41"/>
          <p:cNvSpPr txBox="1"/>
          <p:nvPr/>
        </p:nvSpPr>
        <p:spPr>
          <a:xfrm>
            <a:off x="0" y="6190450"/>
            <a:ext cx="9144000" cy="2864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1000">
                <a:solidFill>
                  <a:srgbClr val="D9D9D9"/>
                </a:solidFill>
              </a:rPr>
              <a:t>CANON Fall 2014 experiment schematic from MBARI 2014 Annual Report at http://www.mbari.org/news/publications/ar/2014ann_rpt.pdf</a:t>
            </a:r>
          </a:p>
        </p:txBody>
      </p:sp>
      <p:grpSp>
        <p:nvGrpSpPr>
          <p:cNvPr id="42" name="Shape 42"/>
          <p:cNvGrpSpPr/>
          <p:nvPr/>
        </p:nvGrpSpPr>
        <p:grpSpPr>
          <a:xfrm>
            <a:off x="0" y="1417947"/>
            <a:ext cx="9144000" cy="5440002"/>
            <a:chOff x="0" y="1417947"/>
            <a:chExt cx="9144000" cy="5440002"/>
          </a:xfrm>
        </p:grpSpPr>
        <p:pic>
          <p:nvPicPr>
            <p:cNvPr id="43" name="Shape 4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45425" y="5175277"/>
              <a:ext cx="1366698" cy="966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" name="Shape 44"/>
            <p:cNvSpPr txBox="1"/>
            <p:nvPr/>
          </p:nvSpPr>
          <p:spPr>
            <a:xfrm>
              <a:off x="0" y="6476950"/>
              <a:ext cx="9144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91425" lIns="91425" rIns="91425" tIns="91425">
              <a:noAutofit/>
            </a:bodyPr>
            <a:lstStyle/>
            <a:p>
              <a:pPr rtl="0">
                <a:spcBef>
                  <a:spcPts val="0"/>
                </a:spcBef>
                <a:buNone/>
              </a:pPr>
              <a:r>
                <a:rPr lang="en" sz="1000">
                  <a:solidFill>
                    <a:srgbClr val="D9D9D9"/>
                  </a:solidFill>
                </a:rPr>
                <a:t>BEDS &amp; CPF photos from MBARI 2013 Annual Report at http://www.mbari.org/news/publications/ar/2013ann_rpt.pdf</a:t>
              </a:r>
            </a:p>
            <a:p>
              <a:pPr lvl="0" rtl="0">
                <a:spcBef>
                  <a:spcPts val="0"/>
                </a:spcBef>
                <a:buNone/>
              </a:pPr>
              <a:r>
                <a:rPr lang="en" sz="1000">
                  <a:solidFill>
                    <a:srgbClr val="D9D9D9"/>
                  </a:solidFill>
                </a:rPr>
                <a:t>R/V Paragon &amp; Benthic Rover photos from MBARI website at http://www.mbari.org</a:t>
              </a:r>
            </a:p>
          </p:txBody>
        </p:sp>
        <p:pic>
          <p:nvPicPr>
            <p:cNvPr id="45" name="Shape 4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627202" y="3843099"/>
              <a:ext cx="1059600" cy="22984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" name="Shape 4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478097" y="1417947"/>
              <a:ext cx="2624575" cy="1747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Shape 4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148062" y="4806026"/>
              <a:ext cx="1763950" cy="13355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>
            <p:ph type="title"/>
          </p:nvPr>
        </p:nvSpPr>
        <p:spPr>
          <a:xfrm>
            <a:off x="457200" y="274637"/>
            <a:ext cx="8229600" cy="11432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000"/>
              <a:t>prerequisite to cooperative operations between autonomous platforms</a:t>
            </a:r>
          </a:p>
        </p:txBody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2400"/>
              <a:t>To effectively execute a cooperative task, team members need:</a:t>
            </a:r>
          </a:p>
          <a:p>
            <a:pPr indent="-3810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2400"/>
              <a:t>to know where each other are</a:t>
            </a:r>
          </a:p>
          <a:p>
            <a:pPr indent="-3810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2400"/>
              <a:t>to be able to exchange information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 rtl="0">
              <a:spcBef>
                <a:spcPts val="0"/>
              </a:spcBef>
              <a:buNone/>
            </a:pPr>
            <a:r>
              <a:rPr lang="en" sz="2400"/>
              <a:t>Right now we primarily do this through satellite and cellular links on the surface, and often with a human in the loop.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Shape 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38261"/>
            <a:ext cx="9144000" cy="5719728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Shape 59"/>
          <p:cNvSpPr txBox="1"/>
          <p:nvPr>
            <p:ph type="title"/>
          </p:nvPr>
        </p:nvSpPr>
        <p:spPr>
          <a:xfrm>
            <a:off x="457200" y="-30162"/>
            <a:ext cx="8229600" cy="11432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where are we right now?</a:t>
            </a:r>
          </a:p>
        </p:txBody>
      </p:sp>
      <p:sp>
        <p:nvSpPr>
          <p:cNvPr id="60" name="Shape 60"/>
          <p:cNvSpPr txBox="1"/>
          <p:nvPr/>
        </p:nvSpPr>
        <p:spPr>
          <a:xfrm>
            <a:off x="3323425" y="4677875"/>
            <a:ext cx="5507999" cy="1969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buClr>
                <a:srgbClr val="F6B26B"/>
              </a:buClr>
              <a:buSzPct val="100000"/>
              <a:buFont typeface="Arial"/>
              <a:buChar char="●"/>
            </a:pPr>
            <a:r>
              <a:rPr lang="en" sz="1800">
                <a:solidFill>
                  <a:srgbClr val="F6B26B"/>
                </a:solidFill>
              </a:rPr>
              <a:t>basic tracking</a:t>
            </a:r>
          </a:p>
          <a:p>
            <a:pPr indent="-342900" lvl="0" marL="457200" rtl="0">
              <a:spcBef>
                <a:spcPts val="0"/>
              </a:spcBef>
              <a:buClr>
                <a:srgbClr val="F6B26B"/>
              </a:buClr>
              <a:buSzPct val="100000"/>
              <a:buFont typeface="Arial"/>
              <a:buChar char="●"/>
            </a:pPr>
            <a:r>
              <a:rPr lang="en" sz="1800">
                <a:solidFill>
                  <a:srgbClr val="F6B26B"/>
                </a:solidFill>
              </a:rPr>
              <a:t>no real communication</a:t>
            </a:r>
          </a:p>
          <a:p>
            <a:pPr indent="-342900" lvl="0" marL="457200" rtl="0">
              <a:spcBef>
                <a:spcPts val="0"/>
              </a:spcBef>
              <a:buClr>
                <a:srgbClr val="F6B26B"/>
              </a:buClr>
              <a:buSzPct val="100000"/>
              <a:buFont typeface="Arial"/>
              <a:buChar char="●"/>
            </a:pPr>
            <a:r>
              <a:rPr lang="en" sz="1800">
                <a:solidFill>
                  <a:srgbClr val="F6B26B"/>
                </a:solidFill>
              </a:rPr>
              <a:t>proof-of-concept sensor integration</a:t>
            </a:r>
          </a:p>
          <a:p>
            <a:pPr indent="-342900" lvl="0" marL="457200" rtl="0">
              <a:spcBef>
                <a:spcPts val="0"/>
              </a:spcBef>
              <a:buClr>
                <a:srgbClr val="F6B26B"/>
              </a:buClr>
              <a:buSzPct val="100000"/>
              <a:buFont typeface="Arial"/>
              <a:buChar char="●"/>
            </a:pPr>
            <a:r>
              <a:rPr lang="en" sz="1800">
                <a:solidFill>
                  <a:srgbClr val="F6B26B"/>
                </a:solidFill>
              </a:rPr>
              <a:t>rewrite software for each platform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F6B26B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rPr b="1" lang="en" sz="1800">
                <a:solidFill>
                  <a:srgbClr val="F6B26B"/>
                </a:solidFill>
              </a:rPr>
              <a:t>We can already do a lot with just what we have.</a:t>
            </a:r>
          </a:p>
        </p:txBody>
      </p:sp>
      <p:sp>
        <p:nvSpPr>
          <p:cNvPr id="61" name="Shape 61"/>
          <p:cNvSpPr txBox="1"/>
          <p:nvPr/>
        </p:nvSpPr>
        <p:spPr>
          <a:xfrm>
            <a:off x="0" y="6647650"/>
            <a:ext cx="9144000" cy="2864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>
                <a:solidFill>
                  <a:srgbClr val="D9D9D9"/>
                </a:solidFill>
              </a:rPr>
              <a:t>CANON Fall 2014 experiment illustration from MBARI 2014 Annual Report at http://www.mbari.org/news/publications/ar/2014ann_rpt.pdf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457200" y="274637"/>
            <a:ext cx="8229600" cy="11432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where do we want to be?</a:t>
            </a:r>
          </a:p>
        </p:txBody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800"/>
              <a:t>Tracking</a:t>
            </a:r>
          </a:p>
          <a:p>
            <a:pPr indent="-3429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1800"/>
              <a:t>integrated, portable hardware package</a:t>
            </a:r>
          </a:p>
          <a:p>
            <a:pPr indent="-342900" lvl="1" marL="914400" rtl="0">
              <a:spcBef>
                <a:spcPts val="0"/>
              </a:spcBef>
              <a:buClr>
                <a:schemeClr val="lt1"/>
              </a:buClr>
              <a:buSzPct val="100000"/>
              <a:buFont typeface="Courier New"/>
              <a:buChar char="o"/>
            </a:pPr>
            <a:r>
              <a:rPr lang="en" sz="1800"/>
              <a:t>minimize and calibrate offsets and misalignments between components</a:t>
            </a:r>
          </a:p>
          <a:p>
            <a:pPr indent="-342900" lvl="1" marL="914400" rtl="0">
              <a:spcBef>
                <a:spcPts val="0"/>
              </a:spcBef>
              <a:buClr>
                <a:schemeClr val="lt1"/>
              </a:buClr>
              <a:buSzPct val="100000"/>
              <a:buFont typeface="Courier New"/>
              <a:buChar char="o"/>
            </a:pPr>
            <a:r>
              <a:rPr lang="en" sz="1800"/>
              <a:t>mountable on wave glider, R/V Paragon, surface buoy, etc.</a:t>
            </a:r>
          </a:p>
          <a:p>
            <a:pPr indent="-3429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1800"/>
              <a:t>portable software</a:t>
            </a:r>
          </a:p>
          <a:p>
            <a:pPr indent="-342900" lvl="1" marL="914400" rtl="0">
              <a:spcBef>
                <a:spcPts val="0"/>
              </a:spcBef>
              <a:buClr>
                <a:schemeClr val="lt1"/>
              </a:buClr>
              <a:buSzPct val="100000"/>
              <a:buFont typeface="Courier New"/>
              <a:buChar char="o"/>
            </a:pPr>
            <a:r>
              <a:rPr lang="en" sz="1800"/>
              <a:t>stop rewriting basic USBL solution for each platform</a:t>
            </a:r>
          </a:p>
          <a:p>
            <a:pPr indent="-342900" lvl="1" marL="914400">
              <a:spcBef>
                <a:spcPts val="0"/>
              </a:spcBef>
              <a:buClr>
                <a:schemeClr val="lt1"/>
              </a:buClr>
              <a:buSzPct val="100000"/>
              <a:buFont typeface="Courier New"/>
              <a:buChar char="o"/>
            </a:pPr>
            <a:r>
              <a:rPr lang="en" sz="1800"/>
              <a:t>start leveraging more sophisticated approaches and keeping track of uncertainty</a:t>
            </a:r>
          </a:p>
        </p:txBody>
      </p:sp>
      <p:sp>
        <p:nvSpPr>
          <p:cNvPr id="68" name="Shape 68"/>
          <p:cNvSpPr txBox="1"/>
          <p:nvPr>
            <p:ph idx="2" type="body"/>
          </p:nvPr>
        </p:nvSpPr>
        <p:spPr>
          <a:xfrm>
            <a:off x="4692273" y="1600200"/>
            <a:ext cx="3994500" cy="4967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800"/>
              <a:t>Communication</a:t>
            </a:r>
          </a:p>
          <a:p>
            <a:pPr indent="-3429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1800"/>
              <a:t>get human out of the loop</a:t>
            </a:r>
          </a:p>
          <a:p>
            <a:pPr indent="-3429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1800"/>
              <a:t>leverage existing open-source frameworks where possible</a:t>
            </a:r>
          </a:p>
          <a:p>
            <a:pPr indent="-342900" lvl="1" marL="914400" rtl="0">
              <a:spcBef>
                <a:spcPts val="0"/>
              </a:spcBef>
              <a:buClr>
                <a:schemeClr val="lt1"/>
              </a:buClr>
              <a:buSzPct val="100000"/>
              <a:buFont typeface="Courier New"/>
              <a:buChar char="o"/>
            </a:pPr>
            <a:r>
              <a:rPr lang="en" sz="1800"/>
              <a:t>evaluate gobysoft &amp; DCCL</a:t>
            </a:r>
          </a:p>
          <a:p>
            <a:pPr indent="-3429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1800"/>
              <a:t>avoid screen-scraping</a:t>
            </a:r>
          </a:p>
          <a:p>
            <a:pPr indent="-342900" lvl="1" marL="914400" rtl="0">
              <a:spcBef>
                <a:spcPts val="0"/>
              </a:spcBef>
              <a:buClr>
                <a:schemeClr val="lt1"/>
              </a:buClr>
              <a:buSzPct val="100000"/>
              <a:buFont typeface="Courier New"/>
              <a:buChar char="o"/>
            </a:pPr>
            <a:r>
              <a:rPr lang="en" sz="1800"/>
              <a:t>evaluate Benthos MMP</a:t>
            </a:r>
          </a:p>
          <a:p>
            <a:pPr indent="-3429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1800"/>
              <a:t>enable other platforms</a:t>
            </a:r>
          </a:p>
          <a:p>
            <a:pPr indent="-342900" lvl="1" marL="914400" rtl="0">
              <a:spcBef>
                <a:spcPts val="0"/>
              </a:spcBef>
              <a:buClr>
                <a:schemeClr val="lt1"/>
              </a:buClr>
              <a:buSzPct val="100000"/>
              <a:buFont typeface="Courier New"/>
              <a:buChar char="o"/>
            </a:pPr>
            <a:r>
              <a:rPr lang="en" sz="1800"/>
              <a:t>evaluate Micromodem</a:t>
            </a:r>
            <a:br>
              <a:rPr lang="en" sz="1800"/>
            </a:br>
            <a:r>
              <a:rPr lang="en" sz="1800"/>
              <a:t>(users include  WHOI, JHU, NPS, U Michigan)</a:t>
            </a:r>
          </a:p>
          <a:p>
            <a:pPr indent="-342900" lvl="0" marL="457200" rtl="0">
              <a:spcBef>
                <a:spcPts val="0"/>
              </a:spcBef>
              <a:buClr>
                <a:schemeClr val="lt1"/>
              </a:buClr>
              <a:buFont typeface="Arial"/>
              <a:buChar char="●"/>
            </a:pPr>
            <a:r>
              <a:t/>
            </a:r>
            <a:endParaRPr sz="1800"/>
          </a:p>
          <a:p>
            <a:pPr>
              <a:spcBef>
                <a:spcPts val="0"/>
              </a:spcBef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x="457200" y="274637"/>
            <a:ext cx="8229600" cy="11432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3000"/>
              <a:t>how will we get there?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3000">
                <a:solidFill>
                  <a:schemeClr val="lt2"/>
                </a:solidFill>
              </a:rPr>
              <a:t>Hardware</a:t>
            </a:r>
          </a:p>
        </p:txBody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2400"/>
              <a:t>Required:</a:t>
            </a:r>
          </a:p>
          <a:p>
            <a:pPr indent="-3810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2400"/>
              <a:t>Benthos MF DAT</a:t>
            </a:r>
          </a:p>
          <a:p>
            <a:pPr indent="-3810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2400"/>
              <a:t>dedicated GPS</a:t>
            </a:r>
          </a:p>
          <a:p>
            <a:pPr indent="-3810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2400"/>
              <a:t>MEMS IMU (e.g., VectorNav)</a:t>
            </a:r>
          </a:p>
          <a:p>
            <a:pPr indent="-3810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2400"/>
              <a:t>embedded computer (e.g., BeagleBone Black)</a:t>
            </a:r>
          </a:p>
          <a:p>
            <a:pPr rtl="0">
              <a:spcBef>
                <a:spcPts val="0"/>
              </a:spcBef>
              <a:buNone/>
            </a:pPr>
            <a:r>
              <a:rPr lang="en" sz="2400"/>
              <a:t>Desired:</a:t>
            </a:r>
          </a:p>
          <a:p>
            <a:pPr indent="-3810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2400"/>
              <a:t>Benthos LF DAT</a:t>
            </a:r>
          </a:p>
          <a:p>
            <a:pPr indent="-3810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2400"/>
              <a:t>WHOI Micromodem</a:t>
            </a:r>
          </a:p>
          <a:p>
            <a:pPr indent="-3810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2400"/>
              <a:t>chip-scale atomic clock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>
            <a:off x="457200" y="274637"/>
            <a:ext cx="8229600" cy="11432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000"/>
              <a:t>how will we get there?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3000">
                <a:solidFill>
                  <a:schemeClr val="lt2"/>
                </a:solidFill>
              </a:rPr>
              <a:t>Software</a:t>
            </a:r>
          </a:p>
        </p:txBody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2400"/>
              <a:t>Localization toolkit:</a:t>
            </a:r>
          </a:p>
          <a:p>
            <a:pPr indent="-3810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2400"/>
              <a:t>Generalize observations required for each solver.</a:t>
            </a:r>
          </a:p>
          <a:p>
            <a:pPr indent="-3810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2400"/>
              <a:t>Provide basic USBL and range-only solvers.</a:t>
            </a:r>
          </a:p>
          <a:p>
            <a:pPr indent="-3810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2400"/>
              <a:t>Input &amp; output using well-defined open-source middleware (e.g., LCM, ZeroMQ).</a:t>
            </a:r>
          </a:p>
          <a:p>
            <a:pPr indent="-3810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2400"/>
              <a:t>Release open-source, then start working on more sophisticated solvers.</a:t>
            </a:r>
          </a:p>
          <a:p>
            <a:pPr rtl="0">
              <a:spcBef>
                <a:spcPts val="0"/>
              </a:spcBef>
              <a:buNone/>
            </a:pPr>
            <a:r>
              <a:rPr lang="en" sz="2400"/>
              <a:t>Communication toolkit:</a:t>
            </a:r>
          </a:p>
          <a:p>
            <a:pPr indent="-3810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2400"/>
              <a:t>Interface description, type specifications, and services to ease working with low-rate, high-latency acoustic channel.</a:t>
            </a:r>
          </a:p>
          <a:p>
            <a:pPr indent="-3810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2400"/>
              <a:t>Evaluate gobysoft &amp; DCCL.</a:t>
            </a:r>
          </a:p>
          <a:p>
            <a:pPr indent="-3810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2400"/>
              <a:t>May also extend to SBD Iridium communication.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type="title"/>
          </p:nvPr>
        </p:nvSpPr>
        <p:spPr>
          <a:xfrm>
            <a:off x="457200" y="274637"/>
            <a:ext cx="8229600" cy="11432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activities in 2016</a:t>
            </a:r>
          </a:p>
        </p:txBody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/>
              <a:t>acquire necessary hardware</a:t>
            </a:r>
          </a:p>
          <a:p>
            <a:pPr indent="-4191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/>
              <a:t>design and build integrated package</a:t>
            </a:r>
          </a:p>
          <a:p>
            <a:pPr indent="-4191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/>
              <a:t>test integrated package on wave glider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-4191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/>
              <a:t>define generalized observations for tracking</a:t>
            </a:r>
          </a:p>
          <a:p>
            <a:pPr indent="-4191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/>
              <a:t>demonstrate USBL and range-only solvers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-419100" lvl="0" marL="4572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/>
              <a:t>evaluate gobysoft &amp; DCCL</a:t>
            </a:r>
          </a:p>
          <a:p>
            <a:pPr indent="-419100" lvl="0" marL="45720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/>
              <a:t>demonstrate vehicle status broadcasts between LRAUV and wave glider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>
            <p:ph type="title"/>
          </p:nvPr>
        </p:nvSpPr>
        <p:spPr>
          <a:xfrm>
            <a:off x="457200" y="-106362"/>
            <a:ext cx="8229600" cy="11432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should this be a separate project?</a:t>
            </a:r>
          </a:p>
        </p:txBody>
      </p:sp>
      <p:pic>
        <p:nvPicPr>
          <p:cNvPr id="92" name="Shape 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2126" y="1046150"/>
            <a:ext cx="3931876" cy="520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Shape 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12350" y="4480975"/>
            <a:ext cx="2499774" cy="176742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Shape 94"/>
          <p:cNvSpPr txBox="1"/>
          <p:nvPr/>
        </p:nvSpPr>
        <p:spPr>
          <a:xfrm>
            <a:off x="0" y="6476950"/>
            <a:ext cx="9144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>
                <a:solidFill>
                  <a:srgbClr val="D9D9D9"/>
                </a:solidFill>
              </a:rPr>
              <a:t>Marine Biodiversity Observation Network illustration from MBARI 2014 Annual Report at http://www.mbari.org/news/publications/ar/2014ann_rpt.pdf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000">
                <a:solidFill>
                  <a:srgbClr val="D9D9D9"/>
                </a:solidFill>
              </a:rPr>
              <a:t>BEDS &amp; CPF photos from MBARI 2013 Annual Report at http://www.mbari.org/news/publications/ar/2013ann_rpt.pdf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000">
                <a:solidFill>
                  <a:srgbClr val="D9D9D9"/>
                </a:solidFill>
              </a:rPr>
              <a:t>R/V Paragon &amp; Benthic Rover photos from MBARI website at http://www.mbari.org</a:t>
            </a:r>
          </a:p>
        </p:txBody>
      </p:sp>
      <p:pic>
        <p:nvPicPr>
          <p:cNvPr id="95" name="Shape 9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37851" y="1046162"/>
            <a:ext cx="1059600" cy="2298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Shape 9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046150"/>
            <a:ext cx="3279599" cy="2183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Shape 9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4196398"/>
            <a:ext cx="2712350" cy="20536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Shape 98"/>
          <p:cNvSpPr/>
          <p:nvPr/>
        </p:nvSpPr>
        <p:spPr>
          <a:xfrm>
            <a:off x="137875" y="3171100"/>
            <a:ext cx="5251499" cy="13590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1800"/>
              <a:t>The goal is really to cut across several platforms and projects to provide a key engineering capability to enable marine science at MBARI.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3.xml><?xml version="1.0" encoding="utf-8"?>
<a:theme xmlns:a="http://schemas.openxmlformats.org/drawingml/2006/main" xmlns:r="http://schemas.openxmlformats.org/officeDocument/2006/relationships" name="simple-dark">
  <a:themeElements>
    <a:clrScheme name="Custom 345">
      <a:dk1>
        <a:srgbClr val="000000"/>
      </a:dk1>
      <a:lt1>
        <a:srgbClr val="FFFFFF"/>
      </a:lt1>
      <a:dk2>
        <a:srgbClr val="4C4C4C"/>
      </a:dk2>
      <a:lt2>
        <a:srgbClr val="CCCCCC"/>
      </a:lt2>
      <a:accent1>
        <a:srgbClr val="89B4B8"/>
      </a:accent1>
      <a:accent2>
        <a:srgbClr val="AFA6CA"/>
      </a:accent2>
      <a:accent3>
        <a:srgbClr val="A5B492"/>
      </a:accent3>
      <a:accent4>
        <a:srgbClr val="E8CD6D"/>
      </a:accent4>
      <a:accent5>
        <a:srgbClr val="F4A447"/>
      </a:accent5>
      <a:accent6>
        <a:srgbClr val="D09D94"/>
      </a:accent6>
      <a:hlink>
        <a:srgbClr val="5EA7AA"/>
      </a:hlink>
      <a:folHlink>
        <a:srgbClr val="A295B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