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1" r:id="rId4"/>
    <p:sldId id="257" r:id="rId5"/>
    <p:sldId id="259" r:id="rId6"/>
    <p:sldId id="261" r:id="rId7"/>
    <p:sldId id="262" r:id="rId8"/>
    <p:sldId id="265" r:id="rId9"/>
    <p:sldId id="267" r:id="rId10"/>
    <p:sldId id="272" r:id="rId11"/>
    <p:sldId id="264" r:id="rId12"/>
    <p:sldId id="263" r:id="rId13"/>
    <p:sldId id="270" r:id="rId14"/>
    <p:sldId id="268" r:id="rId15"/>
    <p:sldId id="269" r:id="rId16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482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421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61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436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28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035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3683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270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260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2177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6008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873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914400"/>
            <a:ext cx="7772400" cy="1470025"/>
          </a:xfrm>
        </p:spPr>
        <p:txBody>
          <a:bodyPr/>
          <a:lstStyle/>
          <a:p>
            <a:r>
              <a:rPr lang="en-US" b="1" dirty="0" smtClean="0"/>
              <a:t>Park-n-Fly AUV proposal</a:t>
            </a:r>
            <a:endParaRPr lang="en-GB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886200" y="2700970"/>
            <a:ext cx="160653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Project team: </a:t>
            </a:r>
          </a:p>
          <a:p>
            <a:r>
              <a:rPr lang="en-US" dirty="0" smtClean="0"/>
              <a:t>Alana Sherman</a:t>
            </a:r>
          </a:p>
          <a:p>
            <a:r>
              <a:rPr lang="en-US" dirty="0"/>
              <a:t>Brett Hobson</a:t>
            </a:r>
            <a:endParaRPr lang="en-US" dirty="0" smtClean="0"/>
          </a:p>
          <a:p>
            <a:r>
              <a:rPr lang="en-US" dirty="0" smtClean="0"/>
              <a:t>Hans Thomas</a:t>
            </a:r>
          </a:p>
          <a:p>
            <a:r>
              <a:rPr lang="en-US" dirty="0"/>
              <a:t>Ken Smith</a:t>
            </a:r>
          </a:p>
          <a:p>
            <a:r>
              <a:rPr lang="en-US" dirty="0" smtClean="0"/>
              <a:t>Crissy </a:t>
            </a:r>
            <a:r>
              <a:rPr lang="en-US" dirty="0" smtClean="0"/>
              <a:t>Huffard</a:t>
            </a:r>
          </a:p>
          <a:p>
            <a:r>
              <a:rPr lang="en-US" dirty="0" smtClean="0"/>
              <a:t>Kathy Dunlop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74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Proposed </a:t>
            </a:r>
            <a:r>
              <a:rPr lang="en-US" b="1" dirty="0" smtClean="0"/>
              <a:t>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72000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/>
              <a:t>Existing Wave Glider acoustic gateway for </a:t>
            </a:r>
            <a:r>
              <a:rPr lang="en-US" dirty="0" err="1"/>
              <a:t>comms</a:t>
            </a:r>
            <a:r>
              <a:rPr lang="en-US" dirty="0"/>
              <a:t> (status reports, triggering)</a:t>
            </a:r>
            <a:endParaRPr lang="en-GB" dirty="0"/>
          </a:p>
          <a:p>
            <a:pPr lvl="0"/>
            <a:r>
              <a:rPr lang="en-US" dirty="0"/>
              <a:t>Event triggering of surveys from </a:t>
            </a:r>
            <a:r>
              <a:rPr lang="en-US" dirty="0" smtClean="0"/>
              <a:t>SES</a:t>
            </a:r>
            <a:endParaRPr lang="en-GB" dirty="0"/>
          </a:p>
          <a:p>
            <a:pPr lvl="0"/>
            <a:r>
              <a:rPr lang="en-US" dirty="0"/>
              <a:t>Mechanical docking to anchored riser </a:t>
            </a:r>
          </a:p>
          <a:p>
            <a:pPr lvl="0"/>
            <a:r>
              <a:rPr lang="en-US" dirty="0"/>
              <a:t>Acoustic homing to riser (existing USBL and controllers from AUV docking)</a:t>
            </a:r>
            <a:endParaRPr lang="en-GB" dirty="0"/>
          </a:p>
          <a:p>
            <a:pPr lvl="0"/>
            <a:r>
              <a:rPr lang="en-US" dirty="0"/>
              <a:t>Emergency anchoring watchdog system with float release (faults while not docked result in parking on seafloor, requiring ROV recovery)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045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Data products and analysis:</a:t>
            </a:r>
            <a:br>
              <a:rPr lang="en-US" b="1" dirty="0" smtClean="0"/>
            </a:br>
            <a:r>
              <a:rPr lang="en-US" b="1" dirty="0" smtClean="0"/>
              <a:t>Transect photo images</a:t>
            </a:r>
            <a:endParaRPr lang="en-GB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2971800" y="1752600"/>
            <a:ext cx="6075556" cy="4191000"/>
            <a:chOff x="96644" y="1676400"/>
            <a:chExt cx="6809364" cy="4098426"/>
          </a:xfrm>
        </p:grpSpPr>
        <p:pic>
          <p:nvPicPr>
            <p:cNvPr id="1026" name="Picture 2" descr="W:\STORE\Files\Proposals\MBARI proposals, 2016\Images\VARS screenshot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44" y="1676400"/>
              <a:ext cx="6809364" cy="40984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DeadSalpsStaMhires.jpg"/>
            <p:cNvPicPr>
              <a:picLocks noChangeAspect="1"/>
            </p:cNvPicPr>
            <p:nvPr/>
          </p:nvPicPr>
          <p:blipFill rotWithShape="1">
            <a:blip r:embed="rId3" cstate="print"/>
            <a:srcRect t="22762"/>
            <a:stretch/>
          </p:blipFill>
          <p:spPr>
            <a:xfrm>
              <a:off x="2362200" y="2036956"/>
              <a:ext cx="4343400" cy="2774943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6200" y="1642945"/>
            <a:ext cx="297062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/>
              <a:t>Use VARS to measure: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Detrital aggregate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Animal identification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Animal size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Animal </a:t>
            </a:r>
            <a:r>
              <a:rPr lang="en-US" dirty="0"/>
              <a:t>d</a:t>
            </a:r>
            <a:r>
              <a:rPr lang="en-US" dirty="0" smtClean="0"/>
              <a:t>ensity</a:t>
            </a:r>
          </a:p>
          <a:p>
            <a:endParaRPr lang="en-US" dirty="0"/>
          </a:p>
          <a:p>
            <a:r>
              <a:rPr lang="en-US" sz="2000" u="sng" dirty="0" smtClean="0"/>
              <a:t>Annotation: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Work toward automation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Subsample for now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Create library for machine </a:t>
            </a:r>
          </a:p>
          <a:p>
            <a:r>
              <a:rPr lang="en-US" smtClean="0"/>
              <a:t>Learning (Video TAG)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2971798" y="5975866"/>
            <a:ext cx="60726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Screenshot of VARS used to annotate </a:t>
            </a:r>
            <a:r>
              <a:rPr lang="en-US" sz="1600" dirty="0" smtClean="0"/>
              <a:t>benthic images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231101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Data products and analysis:</a:t>
            </a:r>
            <a:br>
              <a:rPr lang="en-US" b="1" dirty="0" smtClean="0"/>
            </a:br>
            <a:r>
              <a:rPr lang="en-US" b="1" dirty="0" smtClean="0"/>
              <a:t>Backscatter</a:t>
            </a:r>
            <a:endParaRPr lang="en-GB" b="1" dirty="0"/>
          </a:p>
        </p:txBody>
      </p:sp>
      <p:pic>
        <p:nvPicPr>
          <p:cNvPr id="4" name="Picture 3" descr="W:\STORE\Files\Proposals\MBARI proposals, 2016\AUV Development\Echoview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85" y="1524000"/>
            <a:ext cx="7740743" cy="42672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463371" y="5791200"/>
            <a:ext cx="85810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Echoview</a:t>
            </a:r>
            <a:r>
              <a:rPr lang="en-US" dirty="0" smtClean="0"/>
              <a:t> </a:t>
            </a:r>
            <a:r>
              <a:rPr lang="en-US" dirty="0"/>
              <a:t>plot of backscatter data from </a:t>
            </a:r>
            <a:r>
              <a:rPr lang="en-US" dirty="0" err="1"/>
              <a:t>Reson</a:t>
            </a:r>
            <a:r>
              <a:rPr lang="en-US" dirty="0"/>
              <a:t> </a:t>
            </a:r>
            <a:r>
              <a:rPr lang="en-US" dirty="0" smtClean="0"/>
              <a:t>Multi-beam </a:t>
            </a:r>
            <a:r>
              <a:rPr lang="en-US" dirty="0"/>
              <a:t>data in Monterey Canyon- ~900m, near MARS. Resolution capable of detecting targets in </a:t>
            </a:r>
            <a:r>
              <a:rPr lang="en-US" dirty="0" smtClean="0"/>
              <a:t>10-100 cm </a:t>
            </a:r>
            <a:r>
              <a:rPr lang="en-US" dirty="0"/>
              <a:t>size range. This image shows targets 20-50 </a:t>
            </a:r>
            <a:r>
              <a:rPr lang="en-US" dirty="0" smtClean="0"/>
              <a:t>m </a:t>
            </a:r>
            <a:r>
              <a:rPr lang="en-US" dirty="0"/>
              <a:t>above </a:t>
            </a:r>
            <a:r>
              <a:rPr lang="en-US" dirty="0" smtClean="0"/>
              <a:t>bottom, across a 300 m swath.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2299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Event triggering by SES</a:t>
            </a:r>
            <a:endParaRPr lang="en-GB" b="1" dirty="0"/>
          </a:p>
        </p:txBody>
      </p:sp>
      <p:pic>
        <p:nvPicPr>
          <p:cNvPr id="2053" name="Picture 5" descr="W:\STORE\Files\Proposals\MBARI proposals, 2016\AUV Development\SES Pulse 60 690 fluorescence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1600"/>
            <a:ext cx="6556375" cy="469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Little Kahuna:Users:mcgill:Desktop:SES Paper Figures:SESAssem.tiff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5400000">
            <a:off x="5791200" y="2650331"/>
            <a:ext cx="4267200" cy="21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858000" y="1583531"/>
            <a:ext cx="381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6858000" y="3753051"/>
            <a:ext cx="381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295400" y="1768197"/>
            <a:ext cx="3037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Sampling frequency every 4 </a:t>
            </a:r>
            <a:r>
              <a:rPr lang="en-US" dirty="0" err="1" smtClean="0"/>
              <a:t>hr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497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Proposed </a:t>
            </a:r>
            <a:r>
              <a:rPr lang="en-US" b="1" dirty="0" smtClean="0"/>
              <a:t>Schedule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2016</a:t>
            </a:r>
            <a:r>
              <a:rPr lang="en-US" b="1" dirty="0"/>
              <a:t>:</a:t>
            </a:r>
            <a:endParaRPr lang="en-GB" b="1" dirty="0"/>
          </a:p>
          <a:p>
            <a:pPr lvl="0"/>
            <a:r>
              <a:rPr lang="en-US" dirty="0" smtClean="0"/>
              <a:t>Calibrate </a:t>
            </a:r>
            <a:r>
              <a:rPr lang="en-US" dirty="0" err="1" smtClean="0"/>
              <a:t>Reson</a:t>
            </a:r>
            <a:r>
              <a:rPr lang="en-US" dirty="0" smtClean="0"/>
              <a:t> </a:t>
            </a:r>
            <a:r>
              <a:rPr lang="en-US" dirty="0"/>
              <a:t>T-20 </a:t>
            </a:r>
            <a:r>
              <a:rPr lang="en-US" dirty="0" smtClean="0"/>
              <a:t>system, then collect </a:t>
            </a:r>
            <a:r>
              <a:rPr lang="en-US" dirty="0"/>
              <a:t>and analyze </a:t>
            </a:r>
            <a:r>
              <a:rPr lang="en-US" dirty="0" smtClean="0"/>
              <a:t>bio-acoustic data</a:t>
            </a:r>
          </a:p>
          <a:p>
            <a:pPr lvl="0"/>
            <a:r>
              <a:rPr lang="en-US" dirty="0" smtClean="0"/>
              <a:t>Demonstrate AUV </a:t>
            </a:r>
            <a:r>
              <a:rPr lang="en-US" dirty="0"/>
              <a:t>hibernation features </a:t>
            </a:r>
            <a:r>
              <a:rPr lang="en-US" dirty="0" smtClean="0"/>
              <a:t>in lab</a:t>
            </a:r>
          </a:p>
          <a:p>
            <a:pPr lvl="0"/>
            <a:r>
              <a:rPr lang="en-US" dirty="0" smtClean="0"/>
              <a:t>Identify modifications needed to use Iceberg AUV in demonstration</a:t>
            </a:r>
            <a:endParaRPr lang="en-GB" dirty="0"/>
          </a:p>
          <a:p>
            <a:pPr marL="0" indent="0">
              <a:buNone/>
            </a:pPr>
            <a:r>
              <a:rPr lang="en-US" b="1" dirty="0"/>
              <a:t>2017:</a:t>
            </a:r>
            <a:endParaRPr lang="en-GB" b="1" dirty="0"/>
          </a:p>
          <a:p>
            <a:pPr lvl="0"/>
            <a:r>
              <a:rPr lang="en-US" dirty="0"/>
              <a:t>Detailed design of AUV </a:t>
            </a:r>
            <a:endParaRPr lang="en-GB" dirty="0"/>
          </a:p>
          <a:p>
            <a:pPr lvl="0"/>
            <a:r>
              <a:rPr lang="en-US" dirty="0" smtClean="0"/>
              <a:t>Either </a:t>
            </a:r>
            <a:r>
              <a:rPr lang="en-US" dirty="0"/>
              <a:t>modify Iceberg AUV or integrate new platform from </a:t>
            </a:r>
            <a:r>
              <a:rPr lang="en-US" dirty="0" smtClean="0"/>
              <a:t>in-house </a:t>
            </a:r>
            <a:r>
              <a:rPr lang="en-US" dirty="0"/>
              <a:t>and new components</a:t>
            </a:r>
            <a:endParaRPr lang="en-GB" dirty="0"/>
          </a:p>
          <a:p>
            <a:pPr lvl="0"/>
            <a:r>
              <a:rPr lang="en-US" dirty="0"/>
              <a:t>Develop and demonstrate docking capability</a:t>
            </a:r>
            <a:endParaRPr lang="en-GB" dirty="0"/>
          </a:p>
          <a:p>
            <a:pPr lvl="0"/>
            <a:r>
              <a:rPr lang="en-US" dirty="0"/>
              <a:t>Deploy Iceberg AUV at </a:t>
            </a:r>
            <a:r>
              <a:rPr lang="en-US" dirty="0" smtClean="0"/>
              <a:t>Sta. </a:t>
            </a:r>
            <a:r>
              <a:rPr lang="en-US" dirty="0"/>
              <a:t>M during a Pelagic-Benthic cruise to collect a test </a:t>
            </a:r>
            <a:r>
              <a:rPr lang="en-US" dirty="0" smtClean="0"/>
              <a:t>dataset (optical and acoustic)</a:t>
            </a:r>
            <a:endParaRPr lang="en-GB" dirty="0"/>
          </a:p>
          <a:p>
            <a:pPr marL="0" indent="0">
              <a:buNone/>
            </a:pPr>
            <a:r>
              <a:rPr lang="en-US" b="1" dirty="0"/>
              <a:t>2018:</a:t>
            </a:r>
            <a:endParaRPr lang="en-GB" b="1" dirty="0"/>
          </a:p>
          <a:p>
            <a:pPr lvl="0"/>
            <a:r>
              <a:rPr lang="en-US" dirty="0"/>
              <a:t>MARS test deployment</a:t>
            </a:r>
            <a:endParaRPr lang="en-GB" dirty="0"/>
          </a:p>
          <a:p>
            <a:pPr lvl="0"/>
            <a:r>
              <a:rPr lang="en-US" dirty="0"/>
              <a:t>Station M deployment Oct/November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0035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Relevance to </a:t>
            </a:r>
            <a:r>
              <a:rPr lang="en-US" b="1" dirty="0" smtClean="0"/>
              <a:t>MBARI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i="1" dirty="0" smtClean="0"/>
              <a:t>Strategic </a:t>
            </a:r>
            <a:r>
              <a:rPr lang="en-US" b="1" i="1" dirty="0"/>
              <a:t>Plan:</a:t>
            </a:r>
            <a:r>
              <a:rPr lang="en-US" b="1" dirty="0"/>
              <a:t> </a:t>
            </a:r>
            <a:r>
              <a:rPr lang="en-US" b="1" dirty="0" smtClean="0"/>
              <a:t>Ecosystem </a:t>
            </a:r>
            <a:r>
              <a:rPr lang="en-US" b="1" dirty="0"/>
              <a:t>dynamics </a:t>
            </a:r>
            <a:r>
              <a:rPr lang="en-US" b="1" dirty="0" smtClean="0"/>
              <a:t>– </a:t>
            </a:r>
            <a:r>
              <a:rPr lang="en-US" dirty="0" smtClean="0"/>
              <a:t>We </a:t>
            </a:r>
            <a:r>
              <a:rPr lang="en-US" dirty="0"/>
              <a:t>are the only research group making long time-series measurements of carbon flux to the abyssal sea floor and its utilization by the benthic community, and by subtraction estimating carbon sequestration.  A specific example is the salp bloom study we published in 2014 (L&amp;O 59:745-757).   </a:t>
            </a:r>
            <a:endParaRPr lang="en-GB" dirty="0"/>
          </a:p>
          <a:p>
            <a:r>
              <a:rPr lang="en-US" b="1" i="1" dirty="0"/>
              <a:t>Technology Roadmap</a:t>
            </a:r>
            <a:r>
              <a:rPr lang="en-US" b="1" dirty="0"/>
              <a:t>: </a:t>
            </a:r>
            <a:r>
              <a:rPr lang="en-US" b="1" dirty="0" smtClean="0"/>
              <a:t>Problem </a:t>
            </a:r>
            <a:r>
              <a:rPr lang="en-US" b="1" dirty="0"/>
              <a:t>statement #</a:t>
            </a:r>
            <a:r>
              <a:rPr lang="en-US" b="1" dirty="0" smtClean="0"/>
              <a:t>6 </a:t>
            </a:r>
            <a:r>
              <a:rPr lang="en-US" i="1" dirty="0" smtClean="0"/>
              <a:t>relating </a:t>
            </a:r>
            <a:r>
              <a:rPr lang="en-US" i="1" dirty="0"/>
              <a:t>water column conditions and variability to the abundance, distribution and activity of organisms</a:t>
            </a:r>
            <a:r>
              <a:rPr lang="en-US" dirty="0"/>
              <a:t>. Our time-series research also addresses </a:t>
            </a:r>
            <a:r>
              <a:rPr lang="en-US" b="1" dirty="0" smtClean="0"/>
              <a:t>Problem </a:t>
            </a:r>
            <a:r>
              <a:rPr lang="en-US" b="1" dirty="0"/>
              <a:t>statement #8</a:t>
            </a:r>
            <a:r>
              <a:rPr lang="en-US" i="1" dirty="0"/>
              <a:t>, providing insights into the future ocean</a:t>
            </a:r>
            <a:r>
              <a:rPr lang="en-US" dirty="0"/>
              <a:t>. Additionally, our collaboration with the integrated time series (ITS) project forms an essential role addressing </a:t>
            </a:r>
            <a:r>
              <a:rPr lang="en-US" b="1" dirty="0" smtClean="0"/>
              <a:t>Problem </a:t>
            </a:r>
            <a:r>
              <a:rPr lang="en-US" b="1" dirty="0"/>
              <a:t>statement #3 </a:t>
            </a:r>
            <a:r>
              <a:rPr lang="en-US" dirty="0"/>
              <a:t>in </a:t>
            </a:r>
            <a:r>
              <a:rPr lang="en-US" i="1" dirty="0"/>
              <a:t>advancing a detailed quantitative view of the biological pump</a:t>
            </a:r>
            <a:r>
              <a:rPr lang="en-US" dirty="0"/>
              <a:t>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4738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b="1" dirty="0" smtClean="0"/>
              <a:t>Overview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8392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Autonomy from ship-based measurements – key to success of long time-series studies</a:t>
            </a:r>
            <a:endParaRPr lang="en-GB" dirty="0"/>
          </a:p>
          <a:p>
            <a:pPr lvl="1"/>
            <a:r>
              <a:rPr lang="en-US" dirty="0"/>
              <a:t>Critical goal of </a:t>
            </a:r>
            <a:r>
              <a:rPr lang="en-US" dirty="0" smtClean="0"/>
              <a:t>ITS </a:t>
            </a:r>
            <a:endParaRPr lang="en-GB" dirty="0"/>
          </a:p>
          <a:p>
            <a:pPr lvl="1"/>
            <a:r>
              <a:rPr lang="en-US" dirty="0"/>
              <a:t>Two internally funded </a:t>
            </a:r>
            <a:r>
              <a:rPr lang="en-US" dirty="0" smtClean="0"/>
              <a:t>projects, I2MAP, LRAUV</a:t>
            </a:r>
          </a:p>
          <a:p>
            <a:r>
              <a:rPr lang="en-US" dirty="0" smtClean="0"/>
              <a:t>Existing benthic surveys miss most </a:t>
            </a:r>
            <a:r>
              <a:rPr lang="en-US" dirty="0" err="1" smtClean="0"/>
              <a:t>benthopelagic</a:t>
            </a:r>
            <a:r>
              <a:rPr lang="en-US" dirty="0" smtClean="0"/>
              <a:t> community – critical component of BBL carbon cycle</a:t>
            </a:r>
          </a:p>
          <a:p>
            <a:pPr lvl="1"/>
            <a:r>
              <a:rPr lang="en-US" dirty="0" smtClean="0"/>
              <a:t>Bioacoustics, best technology to count these fauna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ide-swath multi-beam sonars, ideal instruments</a:t>
            </a:r>
          </a:p>
          <a:p>
            <a:r>
              <a:rPr lang="en-US" dirty="0" smtClean="0"/>
              <a:t>Seasonal and event response benthic surveys needed to address spatial/temporal patchiness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304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Bottom line</a:t>
            </a:r>
            <a:endParaRPr lang="en-US" dirty="0"/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800" b="1" dirty="0" smtClean="0"/>
              <a:t>A resident AUV that can perform scheduled and event response benthic surveys at 4km depth with yearly servicing is needed.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4588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530187"/>
              </p:ext>
            </p:extLst>
          </p:nvPr>
        </p:nvGraphicFramePr>
        <p:xfrm>
          <a:off x="457200" y="865551"/>
          <a:ext cx="8153398" cy="5803586"/>
        </p:xfrm>
        <a:graphic>
          <a:graphicData uri="http://schemas.openxmlformats.org/drawingml/2006/table">
            <a:tbl>
              <a:tblPr firstRow="1" firstCol="1" bandRow="1"/>
              <a:tblGrid>
                <a:gridCol w="1917680"/>
                <a:gridCol w="1947031"/>
                <a:gridCol w="1947031"/>
                <a:gridCol w="2341656"/>
              </a:tblGrid>
              <a:tr h="52863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EXISTING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PROPOSED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Vehicle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LRAUV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I2MAP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Deep AUV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Depth rating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300m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1500m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4000m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Power Duration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Weeks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Days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Year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Range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1000km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100km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100km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343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Sensors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CTD, O</a:t>
                      </a:r>
                      <a:r>
                        <a:rPr lang="en-US" sz="2000" baseline="-25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, Fluorometer 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CTD, O</a:t>
                      </a:r>
                      <a:r>
                        <a:rPr lang="en-US" sz="2000" baseline="-25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, Fluorometer 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CTD, O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Transmissometer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343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Camera system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Under development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Video w/lights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Still w/strobes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343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Acoustic backscatter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Under development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EK15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Multibeam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(200kHz)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5727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 onboard energy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6kwhr(rech)/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11kwhr(primary)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10kwhr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20kwhr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304800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Table 1. Comparison of existing and proposed AUVs</a:t>
            </a:r>
            <a:endParaRPr lang="en-US" sz="2800" u="sng" dirty="0"/>
          </a:p>
        </p:txBody>
      </p:sp>
    </p:spTree>
    <p:extLst>
      <p:ext uri="{BB962C8B-B14F-4D97-AF65-F5344CB8AC3E}">
        <p14:creationId xmlns:p14="http://schemas.microsoft.com/office/powerpoint/2010/main" val="8896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52400"/>
            <a:ext cx="3886200" cy="6113774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5" name="TextBox 4"/>
          <p:cNvSpPr txBox="1"/>
          <p:nvPr/>
        </p:nvSpPr>
        <p:spPr>
          <a:xfrm>
            <a:off x="609600" y="6334780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Figure 1. </a:t>
            </a:r>
            <a:r>
              <a:rPr lang="en-US" sz="2800" u="sng" dirty="0"/>
              <a:t>E</a:t>
            </a:r>
            <a:r>
              <a:rPr lang="en-US" sz="2800" u="sng" dirty="0" smtClean="0"/>
              <a:t>xisting and proposed AUVs</a:t>
            </a:r>
            <a:endParaRPr lang="en-US" sz="2800" u="sng" dirty="0"/>
          </a:p>
        </p:txBody>
      </p:sp>
    </p:spTree>
    <p:extLst>
      <p:ext uri="{BB962C8B-B14F-4D97-AF65-F5344CB8AC3E}">
        <p14:creationId xmlns:p14="http://schemas.microsoft.com/office/powerpoint/2010/main" val="39861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Proposed capabilities of Park-n-Fly AUV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05800" cy="51054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Working depth to 4000 </a:t>
            </a:r>
            <a:r>
              <a:rPr lang="en-US" dirty="0" smtClean="0"/>
              <a:t>m for 1 </a:t>
            </a:r>
            <a:r>
              <a:rPr lang="en-US" dirty="0" err="1" smtClean="0"/>
              <a:t>yr</a:t>
            </a:r>
            <a:r>
              <a:rPr lang="en-US" dirty="0" smtClean="0"/>
              <a:t> deployments</a:t>
            </a:r>
            <a:endParaRPr lang="en-GB" dirty="0"/>
          </a:p>
          <a:p>
            <a:pPr lvl="0"/>
            <a:r>
              <a:rPr lang="en-US" dirty="0"/>
              <a:t>Bottom photo-transect period (48 </a:t>
            </a:r>
            <a:r>
              <a:rPr lang="en-US" dirty="0" err="1"/>
              <a:t>hrs</a:t>
            </a:r>
            <a:r>
              <a:rPr lang="en-US" dirty="0"/>
              <a:t> over 12 </a:t>
            </a:r>
            <a:r>
              <a:rPr lang="en-US" dirty="0" err="1" smtClean="0"/>
              <a:t>mo</a:t>
            </a:r>
            <a:r>
              <a:rPr lang="en-US" dirty="0" smtClean="0"/>
              <a:t>) </a:t>
            </a:r>
            <a:r>
              <a:rPr lang="en-US" dirty="0"/>
              <a:t>seasonal plus </a:t>
            </a:r>
            <a:r>
              <a:rPr lang="en-US" dirty="0" smtClean="0"/>
              <a:t>event </a:t>
            </a:r>
            <a:r>
              <a:rPr lang="en-US" dirty="0"/>
              <a:t>triggered </a:t>
            </a:r>
            <a:r>
              <a:rPr lang="en-US" dirty="0" smtClean="0"/>
              <a:t>transects </a:t>
            </a:r>
            <a:r>
              <a:rPr lang="en-US" dirty="0"/>
              <a:t>(</a:t>
            </a:r>
            <a:r>
              <a:rPr lang="en-US" dirty="0" smtClean="0"/>
              <a:t>SES</a:t>
            </a:r>
            <a:r>
              <a:rPr lang="en-US" dirty="0"/>
              <a:t>)</a:t>
            </a:r>
            <a:endParaRPr lang="en-GB" dirty="0"/>
          </a:p>
          <a:p>
            <a:pPr lvl="0"/>
            <a:r>
              <a:rPr lang="en-US" dirty="0" err="1"/>
              <a:t>Benthopelagic</a:t>
            </a:r>
            <a:r>
              <a:rPr lang="en-US" dirty="0"/>
              <a:t> acoustic backscatter transect period </a:t>
            </a:r>
            <a:r>
              <a:rPr lang="en-US" dirty="0" smtClean="0"/>
              <a:t>(concurrent </a:t>
            </a:r>
            <a:r>
              <a:rPr lang="en-US" dirty="0"/>
              <a:t>with </a:t>
            </a:r>
            <a:r>
              <a:rPr lang="en-US" dirty="0" smtClean="0"/>
              <a:t>photo-transects)</a:t>
            </a:r>
            <a:endParaRPr lang="en-GB" dirty="0"/>
          </a:p>
          <a:p>
            <a:pPr lvl="0"/>
            <a:r>
              <a:rPr lang="en-US" dirty="0"/>
              <a:t>Record CTD/O</a:t>
            </a:r>
            <a:r>
              <a:rPr lang="en-US" baseline="-25000" dirty="0"/>
              <a:t>2</a:t>
            </a:r>
            <a:r>
              <a:rPr lang="en-US" dirty="0"/>
              <a:t> data on each transect</a:t>
            </a:r>
            <a:endParaRPr lang="en-GB" dirty="0"/>
          </a:p>
          <a:p>
            <a:pPr lvl="0"/>
            <a:r>
              <a:rPr lang="en-US" dirty="0" smtClean="0"/>
              <a:t>Park and sleep on </a:t>
            </a:r>
            <a:r>
              <a:rPr lang="en-US" dirty="0"/>
              <a:t>sea </a:t>
            </a:r>
            <a:r>
              <a:rPr lang="en-US" dirty="0" smtClean="0"/>
              <a:t>floor</a:t>
            </a:r>
            <a:endParaRPr lang="en-GB" dirty="0"/>
          </a:p>
          <a:p>
            <a:pPr lvl="0"/>
            <a:r>
              <a:rPr lang="en-US" dirty="0"/>
              <a:t>Communicate </a:t>
            </a:r>
            <a:r>
              <a:rPr lang="en-US" dirty="0" smtClean="0"/>
              <a:t>with shore (Wave Glider Acoustic gateway)</a:t>
            </a:r>
          </a:p>
          <a:p>
            <a:pPr lvl="0"/>
            <a:r>
              <a:rPr lang="en-US" dirty="0" smtClean="0"/>
              <a:t>Emergency scuttling (float drop-park on seafloor)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066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2954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Scientific Justification</a:t>
            </a:r>
            <a:br>
              <a:rPr lang="en-US" b="1" dirty="0" smtClean="0"/>
            </a:br>
            <a:r>
              <a:rPr lang="en-US" sz="2000" dirty="0"/>
              <a:t>26-year time series at Sta. M reveal significant daily to weekly changes in benthic community and environment.</a:t>
            </a:r>
            <a:br>
              <a:rPr lang="en-US" sz="2000" dirty="0"/>
            </a:br>
            <a:endParaRPr lang="en-GB" sz="2000" dirty="0"/>
          </a:p>
        </p:txBody>
      </p:sp>
      <p:pic>
        <p:nvPicPr>
          <p:cNvPr id="4" name="Content Placeholder 3" descr="W:\STORE\Files\Proposals\MBARI proposals, 2016\AUV Development\Salp fig-0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47800"/>
            <a:ext cx="6439983" cy="350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202" y="4648200"/>
            <a:ext cx="5715000" cy="18399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33599" y="6488196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2011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029200" y="6501423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917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Seasonal </a:t>
            </a:r>
            <a:r>
              <a:rPr lang="en-US" dirty="0"/>
              <a:t>or event triggered surveys not feasible using ship-based facilities</a:t>
            </a:r>
            <a:endParaRPr lang="en-GB" dirty="0"/>
          </a:p>
          <a:p>
            <a:pPr lvl="0"/>
            <a:r>
              <a:rPr lang="en-US" dirty="0" smtClean="0"/>
              <a:t>Ecological patchiness </a:t>
            </a:r>
            <a:r>
              <a:rPr lang="en-US" dirty="0"/>
              <a:t>at scale of </a:t>
            </a:r>
            <a:r>
              <a:rPr lang="en-US" dirty="0" smtClean="0"/>
              <a:t>10 m -1 km</a:t>
            </a:r>
            <a:r>
              <a:rPr lang="en-US" dirty="0"/>
              <a:t>, </a:t>
            </a:r>
            <a:r>
              <a:rPr lang="en-US" dirty="0" smtClean="0"/>
              <a:t>require survey coverage not feasible with stationary assets </a:t>
            </a:r>
          </a:p>
          <a:p>
            <a:pPr lvl="0"/>
            <a:r>
              <a:rPr lang="en-US" dirty="0" smtClean="0"/>
              <a:t>System </a:t>
            </a:r>
            <a:r>
              <a:rPr lang="en-US" dirty="0"/>
              <a:t>flexibility, </a:t>
            </a:r>
            <a:r>
              <a:rPr lang="en-US" dirty="0"/>
              <a:t>m</a:t>
            </a:r>
            <a:r>
              <a:rPr lang="en-US" dirty="0" smtClean="0"/>
              <a:t>odify frequency </a:t>
            </a:r>
            <a:r>
              <a:rPr lang="en-US" dirty="0"/>
              <a:t>vs spatial </a:t>
            </a:r>
            <a:r>
              <a:rPr lang="en-US" dirty="0" smtClean="0"/>
              <a:t>coverage</a:t>
            </a:r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Why is a mobile </a:t>
            </a:r>
            <a:r>
              <a:rPr lang="en-US" b="1" dirty="0" smtClean="0"/>
              <a:t>platform </a:t>
            </a:r>
            <a:r>
              <a:rPr lang="en-US" b="1" dirty="0" smtClean="0"/>
              <a:t>needed?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05238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Proposed </a:t>
            </a:r>
            <a:r>
              <a:rPr lang="en-US" b="1" dirty="0" smtClean="0"/>
              <a:t>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720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 smtClean="0"/>
              <a:t>Slightly modified Dorado </a:t>
            </a:r>
            <a:r>
              <a:rPr lang="en-US" dirty="0"/>
              <a:t>AUV</a:t>
            </a:r>
            <a:endParaRPr lang="en-GB" dirty="0"/>
          </a:p>
          <a:p>
            <a:pPr lvl="0"/>
            <a:r>
              <a:rPr lang="en-US" dirty="0" smtClean="0"/>
              <a:t>New Rechargeable </a:t>
            </a:r>
            <a:r>
              <a:rPr lang="en-US" dirty="0"/>
              <a:t>battery packs w/ shutdown feature</a:t>
            </a:r>
            <a:endParaRPr lang="en-GB" dirty="0"/>
          </a:p>
          <a:p>
            <a:pPr lvl="0"/>
            <a:r>
              <a:rPr lang="en-US" dirty="0" smtClean="0"/>
              <a:t>Existing Downward-looking </a:t>
            </a:r>
            <a:r>
              <a:rPr lang="en-US" dirty="0"/>
              <a:t>still camera/strobe system </a:t>
            </a:r>
            <a:endParaRPr lang="en-US" dirty="0" smtClean="0"/>
          </a:p>
          <a:p>
            <a:pPr lvl="1"/>
            <a:r>
              <a:rPr lang="en-US" dirty="0" smtClean="0"/>
              <a:t>Existing </a:t>
            </a:r>
            <a:r>
              <a:rPr lang="en-US" dirty="0" smtClean="0"/>
              <a:t>VARS </a:t>
            </a:r>
            <a:r>
              <a:rPr lang="en-US" dirty="0"/>
              <a:t>analyses, </a:t>
            </a:r>
            <a:r>
              <a:rPr lang="en-US" dirty="0" smtClean="0"/>
              <a:t>processing</a:t>
            </a:r>
            <a:endParaRPr lang="en-GB" dirty="0"/>
          </a:p>
          <a:p>
            <a:pPr lvl="0"/>
            <a:r>
              <a:rPr lang="en-US" dirty="0" smtClean="0"/>
              <a:t>Existing Downward-looking </a:t>
            </a:r>
            <a:r>
              <a:rPr lang="en-US" dirty="0"/>
              <a:t>multi-beam </a:t>
            </a:r>
            <a:r>
              <a:rPr lang="en-US" dirty="0" smtClean="0"/>
              <a:t>sonar</a:t>
            </a:r>
          </a:p>
          <a:p>
            <a:pPr lvl="1"/>
            <a:r>
              <a:rPr lang="en-US" dirty="0" err="1" smtClean="0"/>
              <a:t>Echoview</a:t>
            </a:r>
            <a:r>
              <a:rPr lang="en-US" dirty="0" smtClean="0"/>
              <a:t> analyses, processing</a:t>
            </a:r>
            <a:endParaRPr lang="en-GB" dirty="0" smtClean="0"/>
          </a:p>
          <a:p>
            <a:pPr lvl="0"/>
            <a:r>
              <a:rPr lang="en-US" dirty="0" smtClean="0"/>
              <a:t>Inertial </a:t>
            </a:r>
            <a:r>
              <a:rPr lang="en-US" dirty="0"/>
              <a:t>navigation </a:t>
            </a:r>
            <a:r>
              <a:rPr lang="en-US" dirty="0" smtClean="0"/>
              <a:t>system or acoustic baseline </a:t>
            </a:r>
            <a:r>
              <a:rPr lang="en-US" dirty="0"/>
              <a:t>(running same trajectory for each transect</a:t>
            </a:r>
            <a:r>
              <a:rPr lang="en-US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06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ECECE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729</Words>
  <Application>Microsoft Office PowerPoint</Application>
  <PresentationFormat>On-screen Show (4:3)</PresentationFormat>
  <Paragraphs>119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Park-n-Fly AUV proposal</vt:lpstr>
      <vt:lpstr>Overview</vt:lpstr>
      <vt:lpstr>Bottom line</vt:lpstr>
      <vt:lpstr>PowerPoint Presentation</vt:lpstr>
      <vt:lpstr>PowerPoint Presentation</vt:lpstr>
      <vt:lpstr>Proposed capabilities of Park-n-Fly AUV</vt:lpstr>
      <vt:lpstr>Scientific Justification 26-year time series at Sta. M reveal significant daily to weekly changes in benthic community and environment. </vt:lpstr>
      <vt:lpstr>Why is a mobile platform needed?</vt:lpstr>
      <vt:lpstr>Proposed development</vt:lpstr>
      <vt:lpstr>Proposed development</vt:lpstr>
      <vt:lpstr>Data products and analysis: Transect photo images</vt:lpstr>
      <vt:lpstr>Data products and analysis: Backscatter</vt:lpstr>
      <vt:lpstr>Event triggering by SES</vt:lpstr>
      <vt:lpstr>Proposed Schedule</vt:lpstr>
      <vt:lpstr>Relevance to MBARI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Park-n-Fly AUV proposal</dc:title>
  <dc:creator>Christine Huffard</dc:creator>
  <cp:lastModifiedBy>Christine Huffard</cp:lastModifiedBy>
  <cp:revision>56</cp:revision>
  <cp:lastPrinted>2015-07-06T21:16:04Z</cp:lastPrinted>
  <dcterms:created xsi:type="dcterms:W3CDTF">2015-07-06T15:37:37Z</dcterms:created>
  <dcterms:modified xsi:type="dcterms:W3CDTF">2015-07-07T16:26:19Z</dcterms:modified>
</cp:coreProperties>
</file>