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62" r:id="rId3"/>
    <p:sldId id="264" r:id="rId4"/>
    <p:sldId id="265" r:id="rId5"/>
    <p:sldId id="261" r:id="rId6"/>
    <p:sldId id="266" r:id="rId7"/>
    <p:sldId id="257" r:id="rId8"/>
    <p:sldId id="260" r:id="rId9"/>
    <p:sldId id="259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130" d="100"/>
          <a:sy n="130" d="100"/>
        </p:scale>
        <p:origin x="-2576" y="-112"/>
      </p:cViewPr>
      <p:guideLst>
        <p:guide orient="horz" pos="2196"/>
        <p:guide pos="486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DA83E8-2129-6249-8907-1528DFC53D0E}" type="datetimeFigureOut">
              <a:rPr lang="en-US" smtClean="0"/>
              <a:t>7/6/15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170F03-FB74-9747-B745-07FEF95DC2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958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Images of slightly lower quality than commercial units but none integrated into wave glider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70F03-FB74-9747-B745-07FEF95DC25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097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4CE1D-8F61-4342-AFA3-321173292E64}" type="datetimeFigureOut">
              <a:rPr lang="en-US" smtClean="0"/>
              <a:t>7/6/15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614C1-6CEF-B948-BC2F-A62320E68E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55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4CE1D-8F61-4342-AFA3-321173292E64}" type="datetimeFigureOut">
              <a:rPr lang="en-US" smtClean="0"/>
              <a:t>7/6/15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614C1-6CEF-B948-BC2F-A62320E68E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410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4CE1D-8F61-4342-AFA3-321173292E64}" type="datetimeFigureOut">
              <a:rPr lang="en-US" smtClean="0"/>
              <a:t>7/6/15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614C1-6CEF-B948-BC2F-A62320E68E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006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4CE1D-8F61-4342-AFA3-321173292E64}" type="datetimeFigureOut">
              <a:rPr lang="en-US" smtClean="0"/>
              <a:t>7/6/15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614C1-6CEF-B948-BC2F-A62320E68E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982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4CE1D-8F61-4342-AFA3-321173292E64}" type="datetimeFigureOut">
              <a:rPr lang="en-US" smtClean="0"/>
              <a:t>7/6/15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614C1-6CEF-B948-BC2F-A62320E68E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667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4CE1D-8F61-4342-AFA3-321173292E64}" type="datetimeFigureOut">
              <a:rPr lang="en-US" smtClean="0"/>
              <a:t>7/6/15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614C1-6CEF-B948-BC2F-A62320E68E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409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4CE1D-8F61-4342-AFA3-321173292E64}" type="datetimeFigureOut">
              <a:rPr lang="en-US" smtClean="0"/>
              <a:t>7/6/15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614C1-6CEF-B948-BC2F-A62320E68E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750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4CE1D-8F61-4342-AFA3-321173292E64}" type="datetimeFigureOut">
              <a:rPr lang="en-US" smtClean="0"/>
              <a:t>7/6/15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614C1-6CEF-B948-BC2F-A62320E68E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589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4CE1D-8F61-4342-AFA3-321173292E64}" type="datetimeFigureOut">
              <a:rPr lang="en-US" smtClean="0"/>
              <a:t>7/6/15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614C1-6CEF-B948-BC2F-A62320E68E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171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4CE1D-8F61-4342-AFA3-321173292E64}" type="datetimeFigureOut">
              <a:rPr lang="en-US" smtClean="0"/>
              <a:t>7/6/15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614C1-6CEF-B948-BC2F-A62320E68E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796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4CE1D-8F61-4342-AFA3-321173292E64}" type="datetimeFigureOut">
              <a:rPr lang="en-US" smtClean="0"/>
              <a:t>7/6/15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614C1-6CEF-B948-BC2F-A62320E68E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573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4CE1D-8F61-4342-AFA3-321173292E64}" type="datetimeFigureOut">
              <a:rPr lang="en-US" smtClean="0"/>
              <a:t>7/6/15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614C1-6CEF-B948-BC2F-A62320E68E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539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canon.jupiterfoundation.org/" TargetMode="External"/><Relationship Id="rId4" Type="http://schemas.openxmlformats.org/officeDocument/2006/relationships/image" Target="../media/image1.jpe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8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Relationship Id="rId3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emf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Jupiter Research Foundation/MBARI collaboration: </a:t>
            </a:r>
            <a:r>
              <a:rPr lang="en-US" dirty="0" smtClean="0"/>
              <a:t>a feasibility </a:t>
            </a:r>
            <a:r>
              <a:rPr lang="en-US" dirty="0" smtClean="0"/>
              <a:t>study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8875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‘Informal’ collaboration with JRF: 2014-2015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0752"/>
          </a:xfrm>
        </p:spPr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WG microscope design and applications</a:t>
            </a:r>
          </a:p>
          <a:p>
            <a:pPr lvl="1"/>
            <a:r>
              <a:rPr lang="en-US" dirty="0" smtClean="0"/>
              <a:t>Engineering: image quality, fluorescence detection, flow system (Klimov)</a:t>
            </a:r>
          </a:p>
          <a:p>
            <a:pPr lvl="1"/>
            <a:r>
              <a:rPr lang="en-US" dirty="0" smtClean="0"/>
              <a:t>Science: CANON deployments, cell cultures, image evaluation, suggested improvements to optics, sampling system, applications (Chavez, </a:t>
            </a:r>
            <a:r>
              <a:rPr lang="en-US" dirty="0" err="1" smtClean="0"/>
              <a:t>Scholin</a:t>
            </a:r>
            <a:r>
              <a:rPr lang="en-US" dirty="0" smtClean="0"/>
              <a:t>, </a:t>
            </a:r>
            <a:r>
              <a:rPr lang="en-US" dirty="0" err="1" smtClean="0"/>
              <a:t>Vrijenhoek</a:t>
            </a:r>
            <a:r>
              <a:rPr lang="en-US" dirty="0" smtClean="0"/>
              <a:t> labs)</a:t>
            </a:r>
          </a:p>
          <a:p>
            <a:pPr lvl="1"/>
            <a:r>
              <a:rPr lang="en-US" dirty="0" smtClean="0"/>
              <a:t>Interaction led to substantial improvement in microscope from 2014 to 2015</a:t>
            </a:r>
          </a:p>
          <a:p>
            <a:r>
              <a:rPr lang="en-US" dirty="0" smtClean="0"/>
              <a:t>Wave Glider deployment, operation, recovery (Kieft)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28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JRF Wave Glider Microscope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162845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Fits in SV2 float payload box, &lt;10 W </a:t>
            </a:r>
            <a:r>
              <a:rPr lang="en-US" dirty="0" err="1" smtClean="0"/>
              <a:t>avg</a:t>
            </a:r>
            <a:r>
              <a:rPr lang="en-US" dirty="0" smtClean="0"/>
              <a:t> power</a:t>
            </a:r>
          </a:p>
          <a:p>
            <a:r>
              <a:rPr lang="en-US" dirty="0" smtClean="0"/>
              <a:t>Sample pumped from near-surface to flow cell, 1 image/10 sec</a:t>
            </a:r>
          </a:p>
          <a:p>
            <a:r>
              <a:rPr lang="en-US" dirty="0" smtClean="0"/>
              <a:t>2.5 </a:t>
            </a:r>
            <a:r>
              <a:rPr lang="en-US" dirty="0" smtClean="0">
                <a:latin typeface="Symbol"/>
              </a:rPr>
              <a:t>m</a:t>
            </a:r>
            <a:r>
              <a:rPr lang="en-US" dirty="0" smtClean="0"/>
              <a:t>m resolution, up to 140 </a:t>
            </a:r>
            <a:r>
              <a:rPr lang="en-US" dirty="0">
                <a:latin typeface="Symbol"/>
              </a:rPr>
              <a:t>m</a:t>
            </a:r>
            <a:r>
              <a:rPr lang="en-US" dirty="0"/>
              <a:t>m</a:t>
            </a:r>
            <a:endParaRPr lang="en-US" dirty="0" smtClean="0"/>
          </a:p>
          <a:p>
            <a:r>
              <a:rPr lang="en-US" dirty="0" smtClean="0"/>
              <a:t>Images telemetered, </a:t>
            </a:r>
            <a:r>
              <a:rPr lang="en-US" dirty="0" smtClean="0">
                <a:hlinkClick r:id="rId3"/>
              </a:rPr>
              <a:t>displayed on www </a:t>
            </a:r>
            <a:r>
              <a:rPr lang="en-US" dirty="0" smtClean="0"/>
              <a:t>within minutes</a:t>
            </a:r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06" b="13306"/>
          <a:stretch>
            <a:fillRect/>
          </a:stretch>
        </p:blipFill>
        <p:spPr>
          <a:xfrm>
            <a:off x="130629" y="4763045"/>
            <a:ext cx="3534228" cy="194368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4258671" y="5509964"/>
            <a:ext cx="1657048" cy="12427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8205" y="4988663"/>
            <a:ext cx="1593997" cy="16068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4745867" y="4333190"/>
            <a:ext cx="652570" cy="16871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15719" y="4922762"/>
            <a:ext cx="1214473" cy="178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721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does JRF want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Develop an instrument that has real world application</a:t>
            </a:r>
          </a:p>
          <a:p>
            <a:r>
              <a:rPr lang="en-US" dirty="0" smtClean="0"/>
              <a:t>Work with an </a:t>
            </a:r>
            <a:r>
              <a:rPr lang="en-US" dirty="0" smtClean="0"/>
              <a:t>institution </a:t>
            </a:r>
            <a:r>
              <a:rPr lang="en-US" dirty="0" smtClean="0"/>
              <a:t>that </a:t>
            </a:r>
            <a:r>
              <a:rPr lang="en-US" dirty="0" smtClean="0"/>
              <a:t>can help them prove </a:t>
            </a:r>
            <a:r>
              <a:rPr lang="en-US" dirty="0" smtClean="0"/>
              <a:t>that the instrument provides quantitative information that is of useful for scientific and management (HAB) purposes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304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Collaborations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961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Wave Glider microscope</a:t>
            </a:r>
          </a:p>
          <a:p>
            <a:pPr lvl="1"/>
            <a:r>
              <a:rPr lang="en-US" dirty="0" smtClean="0"/>
              <a:t>Calibration/validation</a:t>
            </a:r>
          </a:p>
          <a:p>
            <a:pPr lvl="1"/>
            <a:r>
              <a:rPr lang="en-US" dirty="0" smtClean="0"/>
              <a:t>Improved optics</a:t>
            </a:r>
          </a:p>
          <a:p>
            <a:pPr lvl="1"/>
            <a:r>
              <a:rPr lang="en-US" dirty="0" smtClean="0"/>
              <a:t>Improved sampling statistics (volume/time)</a:t>
            </a:r>
          </a:p>
          <a:p>
            <a:pPr lvl="1"/>
            <a:r>
              <a:rPr lang="en-US" dirty="0"/>
              <a:t>F</a:t>
            </a:r>
            <a:r>
              <a:rPr lang="en-US" dirty="0" smtClean="0"/>
              <a:t>luorescence capability</a:t>
            </a:r>
          </a:p>
          <a:p>
            <a:pPr lvl="1"/>
            <a:r>
              <a:rPr lang="en-US" dirty="0" smtClean="0"/>
              <a:t>Image analysis (particle statistics, identification)</a:t>
            </a:r>
          </a:p>
          <a:p>
            <a:pPr lvl="1"/>
            <a:r>
              <a:rPr lang="en-US" dirty="0" smtClean="0"/>
              <a:t>Synergy with Cytometer </a:t>
            </a:r>
            <a:r>
              <a:rPr lang="en-US" dirty="0"/>
              <a:t>Technology for Autonomous Platforms (901303) </a:t>
            </a:r>
            <a:endParaRPr lang="en-US" dirty="0" smtClean="0"/>
          </a:p>
          <a:p>
            <a:r>
              <a:rPr lang="en-US" dirty="0" smtClean="0"/>
              <a:t>Wave Glider operations</a:t>
            </a:r>
          </a:p>
          <a:p>
            <a:r>
              <a:rPr lang="en-US" dirty="0" smtClean="0"/>
              <a:t>Joint </a:t>
            </a:r>
            <a:r>
              <a:rPr lang="en-US" dirty="0" smtClean="0"/>
              <a:t>experiments</a:t>
            </a:r>
          </a:p>
          <a:p>
            <a:r>
              <a:rPr lang="en-US" dirty="0"/>
              <a:t>Engineering challenges (i.e. subsurface sampling)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19023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Feasibility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Explore how the two institutions can “formally” collaborate (CRADA, who does what, etc.)</a:t>
            </a:r>
          </a:p>
          <a:p>
            <a:r>
              <a:rPr lang="en-US" dirty="0" smtClean="0"/>
              <a:t>Use the microscope as a test case</a:t>
            </a:r>
          </a:p>
          <a:p>
            <a:r>
              <a:rPr lang="en-US" dirty="0"/>
              <a:t>Small level of </a:t>
            </a:r>
            <a:r>
              <a:rPr lang="en-US" dirty="0" smtClean="0"/>
              <a:t>resources</a:t>
            </a:r>
          </a:p>
          <a:p>
            <a:r>
              <a:rPr lang="en-US" dirty="0" smtClean="0"/>
              <a:t>Chris </a:t>
            </a:r>
            <a:r>
              <a:rPr lang="en-US" dirty="0" err="1" smtClean="0"/>
              <a:t>Scholin</a:t>
            </a:r>
            <a:r>
              <a:rPr lang="en-US" dirty="0" smtClean="0"/>
              <a:t> and Joe </a:t>
            </a:r>
            <a:r>
              <a:rPr lang="en-US" dirty="0" err="1" smtClean="0"/>
              <a:t>Rizzi</a:t>
            </a:r>
            <a:r>
              <a:rPr lang="en-US" dirty="0" smtClean="0"/>
              <a:t> to have lunch on Thursday to discuss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288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8163" y="4082871"/>
            <a:ext cx="3815490" cy="21646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036965" y="329165"/>
            <a:ext cx="1753835" cy="442506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66412" y="6247509"/>
            <a:ext cx="23625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IFCB: 0.32 micron/pixel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055594" y="3410739"/>
            <a:ext cx="2788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Flowcam</a:t>
            </a:r>
            <a:r>
              <a:rPr lang="en-US" dirty="0" smtClean="0"/>
              <a:t>: 0.55 micron/pixel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26755" y="938132"/>
            <a:ext cx="33317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WG Microscope: 1.3 micron/pixel </a:t>
            </a:r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753440" y="115878"/>
            <a:ext cx="4114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Image comparisons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755" y="1517174"/>
            <a:ext cx="3410156" cy="500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9995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30854" b="-30854"/>
          <a:stretch>
            <a:fillRect/>
          </a:stretch>
        </p:blipFill>
        <p:spPr>
          <a:xfrm>
            <a:off x="457200" y="262080"/>
            <a:ext cx="8229600" cy="4525963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178"/>
            <a:ext cx="8229600" cy="1143000"/>
          </a:xfrm>
        </p:spPr>
        <p:txBody>
          <a:bodyPr/>
          <a:lstStyle/>
          <a:p>
            <a:r>
              <a:rPr lang="en-US" dirty="0" smtClean="0"/>
              <a:t>Image comparisons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562649" y="3651521"/>
            <a:ext cx="7351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IFCB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6248149" y="3621780"/>
            <a:ext cx="13364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FlowCam</a:t>
            </a:r>
            <a:endParaRPr lang="en-US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802897" y="4180644"/>
            <a:ext cx="3358750" cy="251906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325329" y="5108021"/>
            <a:ext cx="21661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WG microscope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57615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14390"/>
            <a:ext cx="8229600" cy="1143000"/>
          </a:xfrm>
        </p:spPr>
        <p:txBody>
          <a:bodyPr/>
          <a:lstStyle/>
          <a:p>
            <a:r>
              <a:rPr lang="en-US" smtClean="0"/>
              <a:t>Image comparisons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36388"/>
            <a:ext cx="8140700" cy="32512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907949" y="2063921"/>
            <a:ext cx="7351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IFCB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5919289" y="3429000"/>
            <a:ext cx="13364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FlowCam</a:t>
            </a:r>
            <a:endParaRPr lang="en-US" sz="24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153913" y="3115694"/>
            <a:ext cx="1855070" cy="479603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876925" y="5239188"/>
            <a:ext cx="21834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WG Microscope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22378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19728</TotalTime>
  <Words>316</Words>
  <Application>Microsoft Macintosh PowerPoint</Application>
  <PresentationFormat>On-screen Show (4:3)</PresentationFormat>
  <Paragraphs>46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 Jupiter Research Foundation/MBARI collaboration: a feasibility study</vt:lpstr>
      <vt:lpstr>‘Informal’ collaboration with JRF: 2014-2015</vt:lpstr>
      <vt:lpstr>JRF Wave Glider Microscope</vt:lpstr>
      <vt:lpstr>What does JRF want</vt:lpstr>
      <vt:lpstr>Collaborations</vt:lpstr>
      <vt:lpstr>Feasibility</vt:lpstr>
      <vt:lpstr>Image comparisons</vt:lpstr>
      <vt:lpstr>Image comparisons</vt:lpstr>
      <vt:lpstr>Image comparisons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O'Reilly</dc:creator>
  <cp:lastModifiedBy>Francisco Chavez</cp:lastModifiedBy>
  <cp:revision>40</cp:revision>
  <dcterms:created xsi:type="dcterms:W3CDTF">2015-06-17T17:53:34Z</dcterms:created>
  <dcterms:modified xsi:type="dcterms:W3CDTF">2015-07-07T14:56:07Z</dcterms:modified>
</cp:coreProperties>
</file>