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(null)" ContentType="image/x-emf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6" r:id="rId3"/>
    <p:sldId id="257" r:id="rId4"/>
    <p:sldId id="259" r:id="rId5"/>
    <p:sldId id="262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611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79"/>
    <p:restoredTop sz="94674"/>
  </p:normalViewPr>
  <p:slideViewPr>
    <p:cSldViewPr snapToGrid="0" snapToObjects="1">
      <p:cViewPr varScale="1">
        <p:scale>
          <a:sx n="118" d="100"/>
          <a:sy n="118" d="100"/>
        </p:scale>
        <p:origin x="36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D62B4-511B-A242-8FBC-DCAE90EBFE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513C68-3D20-F740-B150-EF8870C636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48C73F-879D-8C46-A756-DEBFEE84B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34C8F-0AB8-4E4A-A382-30E76FB4DEA3}" type="datetimeFigureOut">
              <a:rPr lang="en-US" smtClean="0"/>
              <a:t>5/21/18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E9D470-2BFA-774F-8804-11827493A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64FA3D-E1D3-C349-BEB7-0ABF73975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DB4FB-1CCD-1D45-A52C-3665DFCE2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597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C69D5B-40F4-B84A-BC3A-97285EDBB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BA30DD-4AA5-584B-AC9C-02C54CEE37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FC6846-116E-6543-A45E-6D815C5B0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34C8F-0AB8-4E4A-A382-30E76FB4DEA3}" type="datetimeFigureOut">
              <a:rPr lang="en-US" smtClean="0"/>
              <a:t>5/21/18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348F1F-3EB7-8D40-BA81-DC8E00389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D54E20-36F3-8543-8B57-91744BA6F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DB4FB-1CCD-1D45-A52C-3665DFCE2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339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696BA7D-1356-7948-AE3F-3FF6C0153E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9B5D4D-DBE5-DB45-A0B4-DA67968926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B2420C-6CFE-9B4F-9A1C-E642EB919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34C8F-0AB8-4E4A-A382-30E76FB4DEA3}" type="datetimeFigureOut">
              <a:rPr lang="en-US" smtClean="0"/>
              <a:t>5/21/18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F806D5-9DDF-E942-AACC-2DBF1126F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B14EFB-C3FD-2644-8CB2-A065B4CF8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DB4FB-1CCD-1D45-A52C-3665DFCE2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781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900CA1-9780-C541-8DEC-C5F103C1F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3BD62-876B-0A4F-B70C-D77171D85C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B7148B-BD8C-CF49-A508-A92F7ECA1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34C8F-0AB8-4E4A-A382-30E76FB4DEA3}" type="datetimeFigureOut">
              <a:rPr lang="en-US" smtClean="0"/>
              <a:t>5/21/18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58EE64-D194-B748-8FD6-741DEF8EC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FF53C4-DE3E-E54D-8F6E-85B11F01F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DB4FB-1CCD-1D45-A52C-3665DFCE2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910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49DFE-7A36-4B44-9C0E-DF018D3EB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D9D14E-8BB8-3B45-8895-FC850D1CA0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DE8140-DD24-4344-9A11-BEAA9F263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34C8F-0AB8-4E4A-A382-30E76FB4DEA3}" type="datetimeFigureOut">
              <a:rPr lang="en-US" smtClean="0"/>
              <a:t>5/21/18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F3C249-7976-134C-AB3E-16615650C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BE667F-6F80-7C4A-824A-AF9F699B3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DB4FB-1CCD-1D45-A52C-3665DFCE2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911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EAA4A-67D5-3D4F-80FF-91D931CAB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2C53CF-D1C0-854D-8C00-FFDD02BD2D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019A7-45FE-FF4F-8A26-67B25720FA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979ADD-5A8D-6B4D-BAEF-E75AC263C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34C8F-0AB8-4E4A-A382-30E76FB4DEA3}" type="datetimeFigureOut">
              <a:rPr lang="en-US" smtClean="0"/>
              <a:t>5/21/18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C08091-D323-C144-A542-D5D6DFE16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19B25F-DCF8-1742-B7FC-549210BA9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DB4FB-1CCD-1D45-A52C-3665DFCE2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3770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1522A-7AEE-BA4D-9E10-440775E7D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6202DE-5AA5-0B48-ADD3-D07423F5FB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2C77C2-A145-8340-B3D6-04361CDE31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9B3A20-85E1-1946-A655-00A72E1FF9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FAEC3C-8023-6945-A4B4-879A4999DF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8E0651D-59ED-B842-A20F-C6508C614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34C8F-0AB8-4E4A-A382-30E76FB4DEA3}" type="datetimeFigureOut">
              <a:rPr lang="en-US" smtClean="0"/>
              <a:t>5/21/18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3F9DF9-82AD-3F4C-BBEA-F0CB6BC59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5EAAAED-D55C-E346-9B41-341517DA9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DB4FB-1CCD-1D45-A52C-3665DFCE2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426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49F23-6F86-0B43-A695-F37F3174EF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128BD9-2211-FA41-910F-326468309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34C8F-0AB8-4E4A-A382-30E76FB4DEA3}" type="datetimeFigureOut">
              <a:rPr lang="en-US" smtClean="0"/>
              <a:t>5/21/18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8E67666-5E38-484C-B107-8FA87BBCF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3FC16B-3F0A-3646-81F8-D13498D9A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DB4FB-1CCD-1D45-A52C-3665DFCE2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153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CEE2227-E58E-224B-8DAC-6DB1B764A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34C8F-0AB8-4E4A-A382-30E76FB4DEA3}" type="datetimeFigureOut">
              <a:rPr lang="en-US" smtClean="0"/>
              <a:t>5/21/18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AE0878-8B6B-EC4B-832D-851D18297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8855F8-10E1-B749-9554-C5F8F5471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DB4FB-1CCD-1D45-A52C-3665DFCE2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034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0DF94-2FB9-F441-B33C-AFAADE8A1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BEED9-8685-8649-9C35-0C85F60DE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E46AF2-8B6C-4A4E-9AD8-5A65221146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BD39BD-D4A8-5147-855E-5FAB7FA91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34C8F-0AB8-4E4A-A382-30E76FB4DEA3}" type="datetimeFigureOut">
              <a:rPr lang="en-US" smtClean="0"/>
              <a:t>5/21/18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F02F41-FB1C-3446-A8A9-0160F6C28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DE5CCE-4749-B44C-A09B-27C9A8FBB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DB4FB-1CCD-1D45-A52C-3665DFCE2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69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D904D-6FCC-F44C-8492-42F42D4B5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D97637-DA83-7E40-834D-DAC087E3A8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9930AA-36D4-D044-8000-89AD2EDC17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B2A0D3-22C9-A84F-AC67-2CF4CDD78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34C8F-0AB8-4E4A-A382-30E76FB4DEA3}" type="datetimeFigureOut">
              <a:rPr lang="en-US" smtClean="0"/>
              <a:t>5/21/18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1E037D-B01D-3248-ADE7-E0A38104C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00571B-9F5E-1549-AB21-C649EAB34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DB4FB-1CCD-1D45-A52C-3665DFCE2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27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F6DA32-8E99-B349-B6B1-303FF3975D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7934E5-C5FE-594E-963D-EAF77544C0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28693B-C834-7449-87BB-0637BCA6E1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D34C8F-0AB8-4E4A-A382-30E76FB4DEA3}" type="datetimeFigureOut">
              <a:rPr lang="en-US" smtClean="0"/>
              <a:t>5/21/18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774F20-9CF0-DF4A-B137-D08B89CC98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20029B-DDB2-DF48-8FBB-1C1404BB3D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BDB4FB-1CCD-1D45-A52C-3665DFCE2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537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(null)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image" Target="../media/image12.jpg"/><Relationship Id="rId7" Type="http://schemas.openxmlformats.org/officeDocument/2006/relationships/image" Target="../media/image14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g"/><Relationship Id="rId5" Type="http://schemas.openxmlformats.org/officeDocument/2006/relationships/image" Target="../media/image6.png"/><Relationship Id="rId4" Type="http://schemas.openxmlformats.org/officeDocument/2006/relationships/image" Target="../media/image10.(null)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(null)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21.tif"/><Relationship Id="rId2" Type="http://schemas.openxmlformats.org/officeDocument/2006/relationships/image" Target="../media/image10.(null)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7" Type="http://schemas.openxmlformats.org/officeDocument/2006/relationships/image" Target="../media/image25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g"/><Relationship Id="rId5" Type="http://schemas.openxmlformats.org/officeDocument/2006/relationships/image" Target="../media/image9.png"/><Relationship Id="rId4" Type="http://schemas.openxmlformats.org/officeDocument/2006/relationships/image" Target="../media/image10.(null)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90A45C22-F107-CD4D-95C4-45161F4FC0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966" r="1685" b="9512"/>
          <a:stretch/>
        </p:blipFill>
        <p:spPr>
          <a:xfrm>
            <a:off x="-46330" y="10609"/>
            <a:ext cx="12238330" cy="686118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A79B19-0191-2C43-9561-2F50502C6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6331" y="10609"/>
            <a:ext cx="12238331" cy="1325563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rgbClr val="461151"/>
                </a:solidFill>
                <a:latin typeface="Helvetica Light" panose="020B0403020202020204" pitchFamily="34" charset="0"/>
              </a:rPr>
              <a:t>Advancing Outreach at MBARI</a:t>
            </a:r>
            <a:endParaRPr lang="en-US" sz="4000" dirty="0">
              <a:solidFill>
                <a:srgbClr val="461151"/>
              </a:solidFill>
              <a:latin typeface="Helvetica Light" panose="020B0403020202020204" pitchFamily="34" charset="0"/>
            </a:endParaRPr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9667FF2D-36EE-8F40-BFFF-AD134999AA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5293"/>
          <a:stretch/>
        </p:blipFill>
        <p:spPr>
          <a:xfrm>
            <a:off x="-46330" y="4415086"/>
            <a:ext cx="3260269" cy="2449286"/>
          </a:xfr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92B818C-0F0C-CD47-AFA2-CD712A5FB3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3298" y="4415086"/>
            <a:ext cx="3266578" cy="24461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F9BAE6E-B912-4E41-B0E1-FA78894791B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1517"/>
          <a:stretch/>
        </p:blipFill>
        <p:spPr>
          <a:xfrm>
            <a:off x="2914388" y="4411900"/>
            <a:ext cx="2884770" cy="244928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3D34950-5A7A-C147-BA27-267EBE9ABCA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5219"/>
          <a:stretch/>
        </p:blipFill>
        <p:spPr>
          <a:xfrm>
            <a:off x="8759877" y="4415086"/>
            <a:ext cx="3432124" cy="244610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B0D8784F-F2DD-494D-8AD7-D5DD63B47D71}"/>
              </a:ext>
            </a:extLst>
          </p:cNvPr>
          <p:cNvSpPr txBox="1"/>
          <p:nvPr/>
        </p:nvSpPr>
        <p:spPr>
          <a:xfrm flipH="1">
            <a:off x="6725314" y="2394761"/>
            <a:ext cx="622589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rgbClr val="461151"/>
                </a:solidFill>
                <a:latin typeface="Helvetica Light" panose="020B0403020202020204" pitchFamily="34" charset="0"/>
              </a:rPr>
              <a:t>PI: Heidi Cullen</a:t>
            </a:r>
          </a:p>
          <a:p>
            <a:r>
              <a:rPr lang="en-US" sz="2600" dirty="0">
                <a:solidFill>
                  <a:srgbClr val="461151"/>
                </a:solidFill>
                <a:latin typeface="Helvetica Light" panose="020B0403020202020204" pitchFamily="34" charset="0"/>
              </a:rPr>
              <a:t>Project Manager: Susan von Thun</a:t>
            </a:r>
          </a:p>
          <a:p>
            <a:r>
              <a:rPr lang="en-US" sz="2600" dirty="0">
                <a:solidFill>
                  <a:srgbClr val="461151"/>
                </a:solidFill>
                <a:latin typeface="Helvetica Light" panose="020B0403020202020204" pitchFamily="34" charset="0"/>
              </a:rPr>
              <a:t>Lead Scientist: George Matsumoto</a:t>
            </a:r>
          </a:p>
          <a:p>
            <a:r>
              <a:rPr lang="en-US" sz="2600" dirty="0">
                <a:solidFill>
                  <a:srgbClr val="461151"/>
                </a:solidFill>
                <a:latin typeface="Helvetica Light" panose="020B0403020202020204" pitchFamily="34" charset="0"/>
              </a:rPr>
              <a:t>Lead Engineer: Dave French</a:t>
            </a:r>
          </a:p>
          <a:p>
            <a:endParaRPr lang="en-US" sz="2600" dirty="0">
              <a:solidFill>
                <a:schemeClr val="bg1"/>
              </a:solidFill>
              <a:latin typeface="Helvetica Light" panose="020B0403020202020204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F7C4949-E81D-AB4A-AAAE-FF66A1309248}"/>
              </a:ext>
            </a:extLst>
          </p:cNvPr>
          <p:cNvSpPr/>
          <p:nvPr/>
        </p:nvSpPr>
        <p:spPr>
          <a:xfrm>
            <a:off x="6725314" y="1842817"/>
            <a:ext cx="66076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461151"/>
                </a:solidFill>
                <a:latin typeface="Helvetica Light" panose="020B0403020202020204" pitchFamily="34" charset="0"/>
              </a:rPr>
              <a:t>2019 MBARI Project Proposal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66348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1676DFE-9F4A-E74A-AAF7-5C4D2E1EDC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668" y="2142854"/>
            <a:ext cx="1833680" cy="120379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DFA5861-537B-9348-B2F7-B771D158EB57}"/>
              </a:ext>
            </a:extLst>
          </p:cNvPr>
          <p:cNvSpPr txBox="1"/>
          <p:nvPr/>
        </p:nvSpPr>
        <p:spPr>
          <a:xfrm>
            <a:off x="558973" y="3585922"/>
            <a:ext cx="1685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The Challenge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57CEFEC-09D0-2E44-A8F1-7243CD0E917A}"/>
              </a:ext>
            </a:extLst>
          </p:cNvPr>
          <p:cNvGrpSpPr/>
          <p:nvPr/>
        </p:nvGrpSpPr>
        <p:grpSpPr>
          <a:xfrm>
            <a:off x="3301857" y="2034741"/>
            <a:ext cx="1843487" cy="1939917"/>
            <a:chOff x="3301857" y="2034741"/>
            <a:chExt cx="1843487" cy="1939917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CDC1549-A64B-394A-A117-BAA46876165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01857" y="2034741"/>
              <a:ext cx="1843487" cy="1364574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ED87934-18B3-714E-9AD2-E2CF800F998F}"/>
                </a:ext>
              </a:extLst>
            </p:cNvPr>
            <p:cNvSpPr/>
            <p:nvPr/>
          </p:nvSpPr>
          <p:spPr>
            <a:xfrm>
              <a:off x="3581007" y="3605326"/>
              <a:ext cx="112954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The Tech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085B32CF-143B-5D4A-8126-98291214868D}"/>
              </a:ext>
            </a:extLst>
          </p:cNvPr>
          <p:cNvGrpSpPr/>
          <p:nvPr/>
        </p:nvGrpSpPr>
        <p:grpSpPr>
          <a:xfrm>
            <a:off x="6154163" y="2142854"/>
            <a:ext cx="1875161" cy="1817290"/>
            <a:chOff x="6154163" y="2142854"/>
            <a:chExt cx="1875161" cy="181729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E1DFAFD2-0C1D-6741-96CC-892DAA8DE49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54163" y="2142854"/>
              <a:ext cx="1875161" cy="1132597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9361FA5-AE7E-0740-8437-4460119288A0}"/>
                </a:ext>
              </a:extLst>
            </p:cNvPr>
            <p:cNvSpPr/>
            <p:nvPr/>
          </p:nvSpPr>
          <p:spPr>
            <a:xfrm>
              <a:off x="6490071" y="3590812"/>
              <a:ext cx="113364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The Data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CE6D25B-47FF-DE43-B185-1356D3290195}"/>
              </a:ext>
            </a:extLst>
          </p:cNvPr>
          <p:cNvGrpSpPr/>
          <p:nvPr/>
        </p:nvGrpSpPr>
        <p:grpSpPr>
          <a:xfrm>
            <a:off x="9750187" y="2142854"/>
            <a:ext cx="1338828" cy="1817290"/>
            <a:chOff x="9750187" y="2142854"/>
            <a:chExt cx="1338828" cy="1817290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8A3882DE-D828-FE42-98D1-63D8374A96A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879851" y="2142854"/>
              <a:ext cx="1079500" cy="1371600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2C5BF4D-F534-9E4C-AEE6-2F1BF82B6DAA}"/>
                </a:ext>
              </a:extLst>
            </p:cNvPr>
            <p:cNvSpPr/>
            <p:nvPr/>
          </p:nvSpPr>
          <p:spPr>
            <a:xfrm>
              <a:off x="9750187" y="3590812"/>
              <a:ext cx="133882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The Impact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22DD9F7-A651-C747-B47C-755B1B962F69}"/>
              </a:ext>
            </a:extLst>
          </p:cNvPr>
          <p:cNvSpPr/>
          <p:nvPr/>
        </p:nvSpPr>
        <p:spPr>
          <a:xfrm>
            <a:off x="190313" y="4285795"/>
            <a:ext cx="234636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What’s the grand challenge this work addresses? Why should we care? What makes this work relevant to MBARI?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B0B1343-F769-934D-9064-0C8CCE17BDFA}"/>
              </a:ext>
            </a:extLst>
          </p:cNvPr>
          <p:cNvSpPr/>
          <p:nvPr/>
        </p:nvSpPr>
        <p:spPr>
          <a:xfrm>
            <a:off x="3108937" y="4562793"/>
            <a:ext cx="238992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What engineering &amp; technology is needed to move forward (sensor, platform, ship, de novo R&amp;D)?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51246E8-1DAD-F441-AB90-C55B180BD5E1}"/>
              </a:ext>
            </a:extLst>
          </p:cNvPr>
          <p:cNvSpPr/>
          <p:nvPr/>
        </p:nvSpPr>
        <p:spPr>
          <a:xfrm>
            <a:off x="5998199" y="4701292"/>
            <a:ext cx="21173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What data will be generated? How will they be managed?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1997A40-6102-9249-BB37-DA3699EFC7BC}"/>
              </a:ext>
            </a:extLst>
          </p:cNvPr>
          <p:cNvSpPr/>
          <p:nvPr/>
        </p:nvSpPr>
        <p:spPr>
          <a:xfrm>
            <a:off x="9035909" y="4480923"/>
            <a:ext cx="26072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What’s the impact? Who are the consumers of the instruments, methods, technology, and data that will be generated?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2533F8C-D375-3545-90EE-42B165C8834B}"/>
              </a:ext>
            </a:extLst>
          </p:cNvPr>
          <p:cNvSpPr/>
          <p:nvPr/>
        </p:nvSpPr>
        <p:spPr>
          <a:xfrm>
            <a:off x="214008" y="4188545"/>
            <a:ext cx="2322665" cy="2308324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CAB1F40-52B7-C447-A2FC-24DC66EC48C8}"/>
              </a:ext>
            </a:extLst>
          </p:cNvPr>
          <p:cNvSpPr/>
          <p:nvPr/>
        </p:nvSpPr>
        <p:spPr>
          <a:xfrm>
            <a:off x="2918627" y="4188545"/>
            <a:ext cx="2609948" cy="2308324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29AFD46-1502-7A47-8E36-6054FB4C5566}"/>
              </a:ext>
            </a:extLst>
          </p:cNvPr>
          <p:cNvSpPr/>
          <p:nvPr/>
        </p:nvSpPr>
        <p:spPr>
          <a:xfrm>
            <a:off x="5959281" y="4188545"/>
            <a:ext cx="2264923" cy="2308324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78F9759-6E5F-B64B-9C4C-E8F2B6E4D79F}"/>
              </a:ext>
            </a:extLst>
          </p:cNvPr>
          <p:cNvSpPr/>
          <p:nvPr/>
        </p:nvSpPr>
        <p:spPr>
          <a:xfrm>
            <a:off x="8888907" y="4203924"/>
            <a:ext cx="2901216" cy="2308324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ACDF1D34-B401-FC4A-976C-D654C531AD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58614" y="342224"/>
            <a:ext cx="2095500" cy="774700"/>
          </a:xfrm>
          <a:prstGeom prst="rect">
            <a:avLst/>
          </a:prstGeom>
        </p:spPr>
      </p:pic>
      <p:sp>
        <p:nvSpPr>
          <p:cNvPr id="23" name="Title 1">
            <a:extLst>
              <a:ext uri="{FF2B5EF4-FFF2-40B4-BE49-F238E27FC236}">
                <a16:creationId xmlns:a16="http://schemas.microsoft.com/office/drawing/2014/main" id="{24AC9F91-C4D5-5643-9A70-AA29E6C2AE93}"/>
              </a:ext>
            </a:extLst>
          </p:cNvPr>
          <p:cNvSpPr txBox="1">
            <a:spLocks/>
          </p:cNvSpPr>
          <p:nvPr/>
        </p:nvSpPr>
        <p:spPr>
          <a:xfrm>
            <a:off x="247085" y="80878"/>
            <a:ext cx="9796518" cy="9336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800" b="1" dirty="0">
                <a:solidFill>
                  <a:srgbClr val="461151"/>
                </a:solidFill>
                <a:latin typeface="Helvetica Light" panose="020B0403020202020204" pitchFamily="34" charset="0"/>
              </a:rPr>
              <a:t>Advancing Outreach at MBARI</a:t>
            </a:r>
            <a:endParaRPr lang="en-US" sz="4000" dirty="0">
              <a:solidFill>
                <a:srgbClr val="461151"/>
              </a:solidFill>
              <a:latin typeface="Helvetica Light" panose="020B04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2763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D73955A8-9E0C-204C-9407-A15FA07959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347" y="4702172"/>
            <a:ext cx="4338374" cy="215401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BD1E36E-215E-C541-A51B-55EE5BF0641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04" r="16020"/>
          <a:stretch/>
        </p:blipFill>
        <p:spPr>
          <a:xfrm>
            <a:off x="3764385" y="4694465"/>
            <a:ext cx="2154239" cy="217253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CDF1D34-B401-FC4A-976C-D654C531AD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58614" y="342224"/>
            <a:ext cx="2095500" cy="7747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E3FA8FFE-E4FD-1F48-A71E-2A3CC26E3D8A}"/>
              </a:ext>
            </a:extLst>
          </p:cNvPr>
          <p:cNvGrpSpPr/>
          <p:nvPr/>
        </p:nvGrpSpPr>
        <p:grpSpPr>
          <a:xfrm>
            <a:off x="514305" y="1711053"/>
            <a:ext cx="2072375" cy="1812400"/>
            <a:chOff x="558973" y="2142854"/>
            <a:chExt cx="2072375" cy="1812400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0E1731B-3992-3D49-A065-3FBE3B09F00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97668" y="2142854"/>
              <a:ext cx="1833680" cy="1203790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A618BD1-73AB-A345-9C63-68DAC4C26F9F}"/>
                </a:ext>
              </a:extLst>
            </p:cNvPr>
            <p:cNvSpPr txBox="1"/>
            <p:nvPr/>
          </p:nvSpPr>
          <p:spPr>
            <a:xfrm>
              <a:off x="558973" y="3585922"/>
              <a:ext cx="16850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latin typeface="Arial" panose="020B0604020202020204" pitchFamily="34" charset="0"/>
                  <a:cs typeface="Arial" panose="020B0604020202020204" pitchFamily="34" charset="0"/>
                </a:rPr>
                <a:t>The Challenge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40847272-C5D5-1D4C-AB00-C436A298C977}"/>
              </a:ext>
            </a:extLst>
          </p:cNvPr>
          <p:cNvSpPr txBox="1">
            <a:spLocks/>
          </p:cNvSpPr>
          <p:nvPr/>
        </p:nvSpPr>
        <p:spPr>
          <a:xfrm>
            <a:off x="247085" y="80878"/>
            <a:ext cx="9796518" cy="9336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800" b="1" dirty="0">
                <a:solidFill>
                  <a:srgbClr val="461151"/>
                </a:solidFill>
                <a:latin typeface="Helvetica Light" panose="020B0403020202020204" pitchFamily="34" charset="0"/>
              </a:rPr>
              <a:t>Advancing Outreach at MBARI</a:t>
            </a:r>
            <a:endParaRPr lang="en-US" sz="4000" dirty="0">
              <a:solidFill>
                <a:srgbClr val="461151"/>
              </a:solidFill>
              <a:latin typeface="Helvetica Light" panose="020B0403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C02005F-8BFA-C240-96E8-B7183B1CBA65}"/>
              </a:ext>
            </a:extLst>
          </p:cNvPr>
          <p:cNvSpPr txBox="1"/>
          <p:nvPr/>
        </p:nvSpPr>
        <p:spPr>
          <a:xfrm>
            <a:off x="2864163" y="1595439"/>
            <a:ext cx="859211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461151"/>
                </a:solidFill>
                <a:latin typeface="Helvetica" pitchFamily="2" charset="0"/>
              </a:rPr>
              <a:t>Strategically develop content highlighting MBARI’s expertise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461151"/>
                </a:solidFill>
                <a:latin typeface="Helvetica" pitchFamily="2" charset="0"/>
              </a:rPr>
              <a:t>Showcase technology and science talent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461151"/>
                </a:solidFill>
                <a:latin typeface="Helvetica" pitchFamily="2" charset="0"/>
              </a:rPr>
              <a:t>Powerfully articulate the unique partnership between MBARI and MBA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461151"/>
                </a:solidFill>
                <a:latin typeface="Helvetica" pitchFamily="2" charset="0"/>
              </a:rPr>
              <a:t>Reclaim MBARI’s role as a leader in cutting-edge ocean imagery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F4F10FA7-C276-C949-92B4-DE51E28122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26434" y="4694470"/>
            <a:ext cx="4365566" cy="219044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C584D521-8B3E-A149-B699-D031B9CDD95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2357"/>
          <a:stretch/>
        </p:blipFill>
        <p:spPr>
          <a:xfrm>
            <a:off x="8059716" y="4711881"/>
            <a:ext cx="2156339" cy="219305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C3B5642-468E-8542-A289-9AE17FC321C0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1481" r="4783"/>
          <a:stretch/>
        </p:blipFill>
        <p:spPr>
          <a:xfrm>
            <a:off x="5920724" y="4691357"/>
            <a:ext cx="2138992" cy="2175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888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ACDF1D34-B401-FC4A-976C-D654C531AD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8614" y="342224"/>
            <a:ext cx="2095500" cy="77470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40847272-C5D5-1D4C-AB00-C436A298C977}"/>
              </a:ext>
            </a:extLst>
          </p:cNvPr>
          <p:cNvSpPr txBox="1">
            <a:spLocks/>
          </p:cNvSpPr>
          <p:nvPr/>
        </p:nvSpPr>
        <p:spPr>
          <a:xfrm>
            <a:off x="247085" y="80878"/>
            <a:ext cx="9796518" cy="9336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800" b="1" dirty="0">
                <a:solidFill>
                  <a:srgbClr val="461151"/>
                </a:solidFill>
                <a:latin typeface="Helvetica Light" panose="020B0403020202020204" pitchFamily="34" charset="0"/>
              </a:rPr>
              <a:t>Advancing Outreach at MBARI</a:t>
            </a:r>
            <a:endParaRPr lang="en-US" sz="4000" dirty="0">
              <a:solidFill>
                <a:srgbClr val="461151"/>
              </a:solidFill>
              <a:latin typeface="Helvetica Light" panose="020B040302020202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C035F29-5AC0-A547-A4C4-6CE157B9154F}"/>
              </a:ext>
            </a:extLst>
          </p:cNvPr>
          <p:cNvGrpSpPr/>
          <p:nvPr/>
        </p:nvGrpSpPr>
        <p:grpSpPr>
          <a:xfrm>
            <a:off x="558657" y="1661406"/>
            <a:ext cx="1843487" cy="1939917"/>
            <a:chOff x="3301857" y="2034741"/>
            <a:chExt cx="1843487" cy="1939917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D0292B8-53B8-5540-ABF7-4A6FA446807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01857" y="2034741"/>
              <a:ext cx="1843487" cy="1364574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BBB55A8-4EFB-2740-B52C-66C83613F6FD}"/>
                </a:ext>
              </a:extLst>
            </p:cNvPr>
            <p:cNvSpPr/>
            <p:nvPr/>
          </p:nvSpPr>
          <p:spPr>
            <a:xfrm>
              <a:off x="3581007" y="3605326"/>
              <a:ext cx="112954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The Tech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559D0846-5B2C-6C4E-998B-54B11860F0D7}"/>
              </a:ext>
            </a:extLst>
          </p:cNvPr>
          <p:cNvSpPr txBox="1"/>
          <p:nvPr/>
        </p:nvSpPr>
        <p:spPr>
          <a:xfrm>
            <a:off x="2632935" y="1310712"/>
            <a:ext cx="932117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61151"/>
                </a:solidFill>
                <a:latin typeface="Helvetica" pitchFamily="2" charset="0"/>
              </a:rPr>
              <a:t>Embed ITD staff &amp; MBA video producers on 4-5 </a:t>
            </a:r>
            <a:r>
              <a:rPr lang="en-US" sz="2400" i="1" dirty="0">
                <a:solidFill>
                  <a:srgbClr val="461151"/>
                </a:solidFill>
                <a:latin typeface="Helvetica" pitchFamily="2" charset="0"/>
              </a:rPr>
              <a:t>Western Flyer </a:t>
            </a:r>
            <a:r>
              <a:rPr lang="en-US" sz="2400" dirty="0">
                <a:solidFill>
                  <a:srgbClr val="461151"/>
                </a:solidFill>
                <a:latin typeface="Helvetica" pitchFamily="2" charset="0"/>
              </a:rPr>
              <a:t>and 1-3 </a:t>
            </a:r>
            <a:r>
              <a:rPr lang="en-US" sz="2400" i="1" dirty="0">
                <a:solidFill>
                  <a:srgbClr val="461151"/>
                </a:solidFill>
                <a:latin typeface="Helvetica" pitchFamily="2" charset="0"/>
              </a:rPr>
              <a:t>Rachel Carson cruises </a:t>
            </a:r>
            <a:r>
              <a:rPr lang="en-US" sz="2400" dirty="0">
                <a:solidFill>
                  <a:srgbClr val="461151"/>
                </a:solidFill>
                <a:latin typeface="Helvetica" pitchFamily="2" charset="0"/>
              </a:rPr>
              <a:t>for select topside and underwater footage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61151"/>
                </a:solidFill>
                <a:latin typeface="Helvetica" pitchFamily="2" charset="0"/>
              </a:rPr>
              <a:t>Underwater ROV to ROV shots at 900 m depth (possibly rent 4k cameras for </a:t>
            </a:r>
            <a:r>
              <a:rPr lang="en-US" sz="2400" i="1" dirty="0">
                <a:solidFill>
                  <a:srgbClr val="461151"/>
                </a:solidFill>
                <a:latin typeface="Helvetica" pitchFamily="2" charset="0"/>
              </a:rPr>
              <a:t>Ventana</a:t>
            </a:r>
            <a:r>
              <a:rPr lang="en-US" sz="2400" dirty="0">
                <a:solidFill>
                  <a:srgbClr val="461151"/>
                </a:solidFill>
                <a:latin typeface="Helvetica" pitchFamily="2" charset="0"/>
              </a:rPr>
              <a:t> and </a:t>
            </a:r>
            <a:r>
              <a:rPr lang="en-US" sz="2400" i="1" dirty="0">
                <a:solidFill>
                  <a:srgbClr val="461151"/>
                </a:solidFill>
                <a:latin typeface="Helvetica" pitchFamily="2" charset="0"/>
              </a:rPr>
              <a:t>Doc Ricketts – </a:t>
            </a:r>
            <a:r>
              <a:rPr lang="en-US" sz="2400" dirty="0">
                <a:solidFill>
                  <a:srgbClr val="461151"/>
                </a:solidFill>
                <a:latin typeface="Helvetica" pitchFamily="2" charset="0"/>
              </a:rPr>
              <a:t>awaiting estimate).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61151"/>
                </a:solidFill>
                <a:latin typeface="Helvetica" pitchFamily="2" charset="0"/>
              </a:rPr>
              <a:t>Purchase key video equipment for opportunistic shots by crew and researchers (scientists at work, ROVs and ships, deep-sea selects footage, aerial shots)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86F46F-28A3-FC47-AF0B-795EA6FE38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085" y="4558507"/>
            <a:ext cx="2107517" cy="210751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806E2B3-3A52-B041-8132-EC42D74DB223}"/>
              </a:ext>
            </a:extLst>
          </p:cNvPr>
          <p:cNvSpPr txBox="1"/>
          <p:nvPr/>
        </p:nvSpPr>
        <p:spPr>
          <a:xfrm>
            <a:off x="2454743" y="4589186"/>
            <a:ext cx="235895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61151"/>
                </a:solidFill>
                <a:latin typeface="Helvetica" pitchFamily="2" charset="0"/>
              </a:rPr>
              <a:t>Camera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61151"/>
                </a:solidFill>
                <a:latin typeface="Helvetica" pitchFamily="2" charset="0"/>
              </a:rPr>
              <a:t>Lens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61151"/>
                </a:solidFill>
                <a:latin typeface="Helvetica" pitchFamily="2" charset="0"/>
              </a:rPr>
              <a:t>Batteries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61151"/>
                </a:solidFill>
                <a:latin typeface="Helvetica" pitchFamily="2" charset="0"/>
              </a:rPr>
              <a:t>Filters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61151"/>
                </a:solidFill>
                <a:latin typeface="Helvetica" pitchFamily="2" charset="0"/>
              </a:rPr>
              <a:t>Gimbal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61151"/>
                </a:solidFill>
                <a:latin typeface="Helvetica" pitchFamily="2" charset="0"/>
              </a:rPr>
              <a:t>GoPro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61151"/>
                </a:solidFill>
                <a:latin typeface="Helvetica" pitchFamily="2" charset="0"/>
              </a:rPr>
              <a:t>Total &lt; $25k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FC2A6E-AD9C-754E-8D76-E152B1ABCB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43602" y="4233959"/>
            <a:ext cx="1308538" cy="130853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389F254-CFD8-1346-B225-75E8A95AF3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24834" y="5458233"/>
            <a:ext cx="2146075" cy="120779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0A7FBF1-1625-674D-B645-5D8DF3175E50}"/>
              </a:ext>
            </a:extLst>
          </p:cNvPr>
          <p:cNvSpPr txBox="1"/>
          <p:nvPr/>
        </p:nvSpPr>
        <p:spPr>
          <a:xfrm>
            <a:off x="4840893" y="4586036"/>
            <a:ext cx="47839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61151"/>
                </a:solidFill>
                <a:latin typeface="Helvetica" pitchFamily="2" charset="0"/>
              </a:rPr>
              <a:t>Collaborating with project team 901902 - Aerial drones for science and marine operations (cost covered by that project)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61151"/>
                </a:solidFill>
                <a:latin typeface="Helvetica" pitchFamily="2" charset="0"/>
              </a:rPr>
              <a:t>Collaborating with team 901911 – ROVVR to collect HD stereoscopic video for MBA’s The Deep exhibit as well as MBARI social media.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461151"/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73973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ACDF1D34-B401-FC4A-976C-D654C531AD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8614" y="342224"/>
            <a:ext cx="2095500" cy="77470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40847272-C5D5-1D4C-AB00-C436A298C977}"/>
              </a:ext>
            </a:extLst>
          </p:cNvPr>
          <p:cNvSpPr txBox="1">
            <a:spLocks/>
          </p:cNvSpPr>
          <p:nvPr/>
        </p:nvSpPr>
        <p:spPr>
          <a:xfrm>
            <a:off x="247085" y="80878"/>
            <a:ext cx="9796518" cy="9336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800" b="1" dirty="0">
                <a:solidFill>
                  <a:srgbClr val="461151"/>
                </a:solidFill>
                <a:latin typeface="Helvetica Light" panose="020B0403020202020204" pitchFamily="34" charset="0"/>
              </a:rPr>
              <a:t>Advancing Outreach at MBARI</a:t>
            </a:r>
            <a:endParaRPr lang="en-US" sz="4000" dirty="0">
              <a:solidFill>
                <a:srgbClr val="461151"/>
              </a:solidFill>
              <a:latin typeface="Helvetica Light" panose="020B040302020202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CF866E2-E66A-E94A-BE86-9FADA290A68D}"/>
              </a:ext>
            </a:extLst>
          </p:cNvPr>
          <p:cNvGrpSpPr/>
          <p:nvPr/>
        </p:nvGrpSpPr>
        <p:grpSpPr>
          <a:xfrm>
            <a:off x="537135" y="1826042"/>
            <a:ext cx="1875161" cy="1817290"/>
            <a:chOff x="6154163" y="2142854"/>
            <a:chExt cx="1875161" cy="181729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252FE254-BA77-9F4B-8049-401EF0F666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54163" y="2142854"/>
              <a:ext cx="1875161" cy="1132597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034C775-6AD5-9C4A-B50E-5968962E59BC}"/>
                </a:ext>
              </a:extLst>
            </p:cNvPr>
            <p:cNvSpPr/>
            <p:nvPr/>
          </p:nvSpPr>
          <p:spPr>
            <a:xfrm>
              <a:off x="6490071" y="3590812"/>
              <a:ext cx="113364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The Data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70340BBC-778B-2645-BC37-0C516C91C10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1040"/>
          <a:stretch/>
        </p:blipFill>
        <p:spPr>
          <a:xfrm>
            <a:off x="10043603" y="4694467"/>
            <a:ext cx="2137373" cy="219044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362D338-7BE8-1F40-9B19-11D30C6F9226}"/>
              </a:ext>
            </a:extLst>
          </p:cNvPr>
          <p:cNvSpPr txBox="1"/>
          <p:nvPr/>
        </p:nvSpPr>
        <p:spPr>
          <a:xfrm>
            <a:off x="2632935" y="1556303"/>
            <a:ext cx="942243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461151"/>
                </a:solidFill>
                <a:latin typeface="Helvetica" pitchFamily="2" charset="0"/>
              </a:rPr>
              <a:t>A more complete and up-to-date stock footage collection representing MBARI topside sea-going operations and research techniques. </a:t>
            </a:r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461151"/>
                </a:solidFill>
                <a:latin typeface="Helvetica" pitchFamily="2" charset="0"/>
              </a:rPr>
              <a:t>A 2-3 minute co-branded MBARI/MBA video to be used for external talks/web/social that provides overview, history, relationship, expertise.</a:t>
            </a:r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461151"/>
                </a:solidFill>
                <a:latin typeface="Helvetica" pitchFamily="2" charset="0"/>
              </a:rPr>
              <a:t>A 1-2 minute DMO-centered video for external talks.</a:t>
            </a:r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461151"/>
                </a:solidFill>
                <a:latin typeface="Helvetica" pitchFamily="2" charset="0"/>
              </a:rPr>
              <a:t>Educational videos for teachers on alternative careers in ocean science.</a:t>
            </a:r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461151"/>
                </a:solidFill>
                <a:latin typeface="Helvetica" pitchFamily="2" charset="0"/>
              </a:rPr>
              <a:t>Updated virtual ship tours.</a:t>
            </a:r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461151"/>
                </a:solidFill>
                <a:latin typeface="Helvetica" pitchFamily="2" charset="0"/>
              </a:rPr>
              <a:t>High-impact content for all of MBARI’s outreach efforts!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A16DCC-6C2D-A942-B305-C800206EF9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39800" y="4702169"/>
            <a:ext cx="4292974" cy="215401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26A7FF2-799E-B743-859D-5A66F61643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6634" y="4699929"/>
            <a:ext cx="2286969" cy="219549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98BAC46-48BF-3740-8803-F6B8FDD2ACC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53173" y="4699533"/>
            <a:ext cx="3675723" cy="2195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868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B2D079E-2957-CB41-8490-9F699068DD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865" y="4683957"/>
            <a:ext cx="3311433" cy="219044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40ABADF-A94A-A448-91DD-B73A049548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8687" y="4683957"/>
            <a:ext cx="2945858" cy="220796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CDF1D34-B401-FC4A-976C-D654C531AD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58614" y="342224"/>
            <a:ext cx="2095500" cy="77470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40847272-C5D5-1D4C-AB00-C436A298C977}"/>
              </a:ext>
            </a:extLst>
          </p:cNvPr>
          <p:cNvSpPr txBox="1">
            <a:spLocks/>
          </p:cNvSpPr>
          <p:nvPr/>
        </p:nvSpPr>
        <p:spPr>
          <a:xfrm>
            <a:off x="247085" y="80878"/>
            <a:ext cx="9796518" cy="9336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800" b="1" dirty="0">
                <a:solidFill>
                  <a:srgbClr val="461151"/>
                </a:solidFill>
                <a:latin typeface="Helvetica Light" panose="020B0403020202020204" pitchFamily="34" charset="0"/>
              </a:rPr>
              <a:t>Advancing Outreach at MBARI</a:t>
            </a:r>
            <a:endParaRPr lang="en-US" sz="4000" dirty="0">
              <a:solidFill>
                <a:srgbClr val="461151"/>
              </a:solidFill>
              <a:latin typeface="Helvetica Light" panose="020B040302020202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F4282B8-18CF-724E-A792-8BB1607F34A8}"/>
              </a:ext>
            </a:extLst>
          </p:cNvPr>
          <p:cNvGrpSpPr/>
          <p:nvPr/>
        </p:nvGrpSpPr>
        <p:grpSpPr>
          <a:xfrm>
            <a:off x="617073" y="1685654"/>
            <a:ext cx="1338828" cy="1817290"/>
            <a:chOff x="9750187" y="2142854"/>
            <a:chExt cx="1338828" cy="181729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7515474-37AC-A349-8BAF-510B70ECD18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879851" y="2142854"/>
              <a:ext cx="1079500" cy="13716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90AC5A4-155A-4747-B1C9-DA7F3B296424}"/>
                </a:ext>
              </a:extLst>
            </p:cNvPr>
            <p:cNvSpPr/>
            <p:nvPr/>
          </p:nvSpPr>
          <p:spPr>
            <a:xfrm>
              <a:off x="9750187" y="3590812"/>
              <a:ext cx="133882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The Impact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23A67A8C-7041-BC44-AA7D-37CBD441F22E}"/>
              </a:ext>
            </a:extLst>
          </p:cNvPr>
          <p:cNvSpPr txBox="1"/>
          <p:nvPr/>
        </p:nvSpPr>
        <p:spPr>
          <a:xfrm>
            <a:off x="2632935" y="1556303"/>
            <a:ext cx="932117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61151"/>
                </a:solidFill>
                <a:latin typeface="Helvetica" pitchFamily="2" charset="0"/>
              </a:rPr>
              <a:t>The goal is to raise MBARI’s profile by producing high-quality content for use by MBARI and MBA staff across multiple platforms (web, social, YouTube, talks</a:t>
            </a:r>
            <a:r>
              <a:rPr lang="en-US" sz="2400">
                <a:solidFill>
                  <a:srgbClr val="461151"/>
                </a:solidFill>
                <a:latin typeface="Helvetica" pitchFamily="2" charset="0"/>
              </a:rPr>
              <a:t>, exhibits). </a:t>
            </a:r>
            <a:endParaRPr lang="en-US" sz="2400" dirty="0">
              <a:solidFill>
                <a:srgbClr val="461151"/>
              </a:solidFill>
              <a:latin typeface="Helvetica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61151"/>
                </a:solidFill>
                <a:latin typeface="Helvetica" pitchFamily="2" charset="0"/>
              </a:rPr>
              <a:t>This will augment our ongoing efforts to connect with the public, educators, environmental agencies, and policymakers.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7C4A56E-E9A4-734A-8A26-32B425F58F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421092" y="4685217"/>
            <a:ext cx="4330262" cy="218792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3F5B258-FB51-6546-9076-8D5422624C5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01587" y="4683957"/>
            <a:ext cx="4426743" cy="219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6028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</TotalTime>
  <Words>411</Words>
  <Application>Microsoft Macintosh PowerPoint</Application>
  <PresentationFormat>Widescreen</PresentationFormat>
  <Paragraphs>47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Helvetica</vt:lpstr>
      <vt:lpstr>Helvetica Light</vt:lpstr>
      <vt:lpstr>Office Theme</vt:lpstr>
      <vt:lpstr>Advancing Outreach at MBARI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32</cp:revision>
  <dcterms:created xsi:type="dcterms:W3CDTF">2018-04-06T23:31:16Z</dcterms:created>
  <dcterms:modified xsi:type="dcterms:W3CDTF">2018-05-21T16:07:23Z</dcterms:modified>
</cp:coreProperties>
</file>