
<file path=[Content_Types].xml><?xml version="1.0" encoding="utf-8"?>
<Types xmlns="http://schemas.openxmlformats.org/package/2006/content-types">
  <Default Extension="xml" ContentType="application/xml"/>
  <Default Extension="mp4" ContentType="video/mp4"/>
  <Default Extension="jpeg" ContentType="image/jpeg"/>
  <Default Extension="png" ContentType="image/pn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1" r:id="rId6"/>
    <p:sldId id="260" r:id="rId7"/>
    <p:sldId id="264" r:id="rId8"/>
    <p:sldId id="262" r:id="rId9"/>
    <p:sldId id="263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>
      <p:cViewPr varScale="1">
        <p:scale>
          <a:sx n="124" d="100"/>
          <a:sy n="124" d="100"/>
        </p:scale>
        <p:origin x="1824" y="1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E3E3E6-02BD-4DFF-A7EB-77E4774F6351}" type="datetimeFigureOut">
              <a:rPr lang="en-US" smtClean="0"/>
              <a:t>5/21/18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865AFA-4428-4162-A800-D5123A84FF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3155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06A18-E8CF-4C27-B8C8-0939E1999A63}" type="datetimeFigureOut">
              <a:rPr lang="en-US" smtClean="0"/>
              <a:t>5/21/18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A7EAB-E8CD-4B5A-902E-C7CAFB6CC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4016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06A18-E8CF-4C27-B8C8-0939E1999A63}" type="datetimeFigureOut">
              <a:rPr lang="en-US" smtClean="0"/>
              <a:t>5/21/18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A7EAB-E8CD-4B5A-902E-C7CAFB6CC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204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06A18-E8CF-4C27-B8C8-0939E1999A63}" type="datetimeFigureOut">
              <a:rPr lang="en-US" smtClean="0"/>
              <a:t>5/21/18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A7EAB-E8CD-4B5A-902E-C7CAFB6CC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7505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06A18-E8CF-4C27-B8C8-0939E1999A63}" type="datetimeFigureOut">
              <a:rPr lang="en-US" smtClean="0"/>
              <a:t>5/21/18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A7EAB-E8CD-4B5A-902E-C7CAFB6CC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1417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06A18-E8CF-4C27-B8C8-0939E1999A63}" type="datetimeFigureOut">
              <a:rPr lang="en-US" smtClean="0"/>
              <a:t>5/21/18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A7EAB-E8CD-4B5A-902E-C7CAFB6CC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125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06A18-E8CF-4C27-B8C8-0939E1999A63}" type="datetimeFigureOut">
              <a:rPr lang="en-US" smtClean="0"/>
              <a:t>5/21/18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A7EAB-E8CD-4B5A-902E-C7CAFB6CC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3558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06A18-E8CF-4C27-B8C8-0939E1999A63}" type="datetimeFigureOut">
              <a:rPr lang="en-US" smtClean="0"/>
              <a:t>5/21/18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A7EAB-E8CD-4B5A-902E-C7CAFB6CC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424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06A18-E8CF-4C27-B8C8-0939E1999A63}" type="datetimeFigureOut">
              <a:rPr lang="en-US" smtClean="0"/>
              <a:t>5/21/18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A7EAB-E8CD-4B5A-902E-C7CAFB6CC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159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06A18-E8CF-4C27-B8C8-0939E1999A63}" type="datetimeFigureOut">
              <a:rPr lang="en-US" smtClean="0"/>
              <a:t>5/21/18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A7EAB-E8CD-4B5A-902E-C7CAFB6CC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8781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06A18-E8CF-4C27-B8C8-0939E1999A63}" type="datetimeFigureOut">
              <a:rPr lang="en-US" smtClean="0"/>
              <a:t>5/21/18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A7EAB-E8CD-4B5A-902E-C7CAFB6CC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0480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06A18-E8CF-4C27-B8C8-0939E1999A63}" type="datetimeFigureOut">
              <a:rPr lang="en-US" smtClean="0"/>
              <a:t>5/21/18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A7EAB-E8CD-4B5A-902E-C7CAFB6CC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523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106A18-E8CF-4C27-B8C8-0939E1999A63}" type="datetimeFigureOut">
              <a:rPr lang="en-US" smtClean="0"/>
              <a:t>5/21/18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AA7EAB-E8CD-4B5A-902E-C7CAFB6CC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453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1" Type="http://schemas.microsoft.com/office/2007/relationships/media" Target="../media/media1.mp4"/><Relationship Id="rId2" Type="http://schemas.openxmlformats.org/officeDocument/2006/relationships/video" Target="../media/media1.mp4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tif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858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EyeRIS</a:t>
            </a:r>
            <a:r>
              <a:rPr lang="en-US" dirty="0" smtClean="0"/>
              <a:t> (Remote Imaging System):</a:t>
            </a:r>
            <a:r>
              <a:rPr lang="en-US" sz="3100" dirty="0" smtClean="0"/>
              <a:t> </a:t>
            </a:r>
            <a:br>
              <a:rPr lang="en-US" sz="3100" dirty="0" smtClean="0"/>
            </a:br>
            <a:r>
              <a:rPr lang="en-US" sz="3100" dirty="0" smtClean="0"/>
              <a:t>A </a:t>
            </a:r>
            <a:r>
              <a:rPr lang="en-US" sz="3100" dirty="0"/>
              <a:t>three-dimensional, high-resolution, autonomous particle and flow imaging instrument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105400"/>
            <a:ext cx="6400800" cy="5334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2019</a:t>
            </a:r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2438400" y="2457674"/>
            <a:ext cx="3970544" cy="4195010"/>
            <a:chOff x="5029200" y="3052192"/>
            <a:chExt cx="4122944" cy="3657418"/>
          </a:xfrm>
        </p:grpSpPr>
        <p:pic>
          <p:nvPicPr>
            <p:cNvPr id="1026" name="Picture 2" descr="Section through a compound eye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29200" y="3052192"/>
              <a:ext cx="4122944" cy="35581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7467600" y="6463389"/>
              <a:ext cx="154721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/>
                <a:t>© Copyright D G </a:t>
              </a:r>
              <a:r>
                <a:rPr lang="en-US" sz="1000" dirty="0" err="1" smtClean="0"/>
                <a:t>Mackean</a:t>
              </a:r>
              <a:endParaRPr lang="en-US" sz="1000" dirty="0"/>
            </a:p>
          </p:txBody>
        </p:sp>
      </p:grpSp>
    </p:spTree>
    <p:extLst>
      <p:ext uri="{BB962C8B-B14F-4D97-AF65-F5344CB8AC3E}">
        <p14:creationId xmlns:p14="http://schemas.microsoft.com/office/powerpoint/2010/main" val="2150103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good news…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4000" dirty="0" smtClean="0"/>
              <a:t>You might not have to pay for this!</a:t>
            </a:r>
          </a:p>
          <a:p>
            <a:pPr marL="0" indent="0">
              <a:buNone/>
            </a:pPr>
            <a:r>
              <a:rPr lang="en-US" dirty="0" smtClean="0"/>
              <a:t>A Moore Foundation proposal for this work is pending. A decision should be made by Phase 1.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1801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4658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Labor Resources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685800"/>
          </a:xfrm>
        </p:spPr>
        <p:txBody>
          <a:bodyPr/>
          <a:lstStyle/>
          <a:p>
            <a:r>
              <a:rPr lang="en-US" dirty="0" smtClean="0"/>
              <a:t>Engineering Resources</a:t>
            </a:r>
          </a:p>
          <a:p>
            <a:pPr marL="457200" lvl="1" indent="0">
              <a:buNone/>
            </a:pP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8127697"/>
              </p:ext>
            </p:extLst>
          </p:nvPr>
        </p:nvGraphicFramePr>
        <p:xfrm>
          <a:off x="914400" y="1828800"/>
          <a:ext cx="6096000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Year 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Year 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Year 3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300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300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Machine Shop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250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250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ME tech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EE tech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10323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7800"/>
            <a:ext cx="9144000" cy="6488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4206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223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067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Fundamental Proble</a:t>
            </a:r>
            <a:r>
              <a:rPr lang="en-US" dirty="0"/>
              <a:t>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sz="4600" dirty="0" smtClean="0"/>
              <a:t>What are we trying to do: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I</a:t>
            </a:r>
            <a:r>
              <a:rPr lang="en-US" dirty="0" smtClean="0"/>
              <a:t>mage 3D particle distributions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Image 3D fluid flow </a:t>
            </a:r>
            <a:r>
              <a:rPr lang="en-US" i="1" dirty="0" smtClean="0"/>
              <a:t>in situ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Reconstruct 3D time-varying surfaces</a:t>
            </a:r>
          </a:p>
          <a:p>
            <a:pPr marL="457200" lvl="1" indent="0">
              <a:buNone/>
            </a:pPr>
            <a:endParaRPr lang="en-US" dirty="0" smtClean="0"/>
          </a:p>
          <a:p>
            <a:pPr marL="57150" indent="0">
              <a:buNone/>
            </a:pPr>
            <a:r>
              <a:rPr lang="en-US" sz="4600" dirty="0" smtClean="0"/>
              <a:t>Why do we care: </a:t>
            </a:r>
          </a:p>
          <a:p>
            <a:pPr marL="57150" indent="0">
              <a:buNone/>
            </a:pPr>
            <a:r>
              <a:rPr lang="en-US" dirty="0" smtClean="0"/>
              <a:t>Understanding 3D fluid physics, particle dynamics, and surface shape/deformations informs wide range of big questions in marine science:</a:t>
            </a:r>
          </a:p>
          <a:p>
            <a:pPr marL="57150" indent="0">
              <a:buNone/>
            </a:pPr>
            <a:endParaRPr lang="en-US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The biological pump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The carbon budget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The health of coral reefs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Quantification of episodic deposition events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4801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Taking </a:t>
            </a:r>
            <a:r>
              <a:rPr lang="en-US" dirty="0" err="1" smtClean="0"/>
              <a:t>DeepPIV</a:t>
            </a:r>
            <a:r>
              <a:rPr lang="en-US" dirty="0" smtClean="0"/>
              <a:t> to 3D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DeepPIV</a:t>
            </a:r>
            <a:r>
              <a:rPr lang="en-US" dirty="0" smtClean="0"/>
              <a:t> is capable of imaging particles in a 2D plane but for 3D flows we need new technology.</a:t>
            </a:r>
          </a:p>
          <a:p>
            <a:r>
              <a:rPr lang="en-US" dirty="0" smtClean="0"/>
              <a:t>This can be achieved with sync’d multi-camera systems but that is challenging to deploy</a:t>
            </a:r>
          </a:p>
          <a:p>
            <a:r>
              <a:rPr lang="en-US" dirty="0" smtClean="0"/>
              <a:t>We propose using a single-camera solution using </a:t>
            </a:r>
            <a:r>
              <a:rPr lang="en-US" dirty="0" err="1" smtClean="0"/>
              <a:t>plenoptic</a:t>
            </a:r>
            <a:r>
              <a:rPr lang="en-US" dirty="0" smtClean="0"/>
              <a:t> imaging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7291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Technology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305800" cy="2057400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 smtClean="0"/>
              <a:t>Plenoptic</a:t>
            </a:r>
            <a:r>
              <a:rPr lang="en-US" dirty="0" smtClean="0"/>
              <a:t> cameras: these have a micro-array of lenses that sit in front of the image sensor, enabling one camera to image many different focal planes from different perspectives simultaneously.</a:t>
            </a:r>
            <a:endParaRPr lang="en-US" dirty="0"/>
          </a:p>
        </p:txBody>
      </p:sp>
      <p:pic>
        <p:nvPicPr>
          <p:cNvPr id="2061" name="Picture 13" descr="raytrix C42 camer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4789219"/>
            <a:ext cx="2209800" cy="1298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raytrix-animation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14400" y="3962400"/>
            <a:ext cx="4419600" cy="2486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476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Concept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743200" y="3429000"/>
            <a:ext cx="1219200" cy="838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Plenoptic</a:t>
            </a:r>
            <a:endParaRPr lang="en-US" dirty="0"/>
          </a:p>
          <a:p>
            <a:pPr algn="ctr"/>
            <a:r>
              <a:rPr lang="en-US" dirty="0" smtClean="0"/>
              <a:t>Camera</a:t>
            </a:r>
            <a:endParaRPr lang="en-US" dirty="0"/>
          </a:p>
        </p:txBody>
      </p:sp>
      <p:sp>
        <p:nvSpPr>
          <p:cNvPr id="5" name="Trapezoid 4"/>
          <p:cNvSpPr/>
          <p:nvPr/>
        </p:nvSpPr>
        <p:spPr>
          <a:xfrm rot="16200000">
            <a:off x="3886200" y="3659637"/>
            <a:ext cx="533400" cy="381000"/>
          </a:xfrm>
          <a:prstGeom prst="trapezoi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828800" y="3352800"/>
            <a:ext cx="2667000" cy="1066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990507" y="3619304"/>
            <a:ext cx="685800" cy="46166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GigE to Fiber</a:t>
            </a:r>
            <a:endParaRPr lang="en-US" sz="1200" dirty="0"/>
          </a:p>
        </p:txBody>
      </p:sp>
      <p:cxnSp>
        <p:nvCxnSpPr>
          <p:cNvPr id="9" name="Straight Connector 8"/>
          <p:cNvCxnSpPr>
            <a:stCxn id="7" idx="3"/>
            <a:endCxn id="4" idx="1"/>
          </p:cNvCxnSpPr>
          <p:nvPr/>
        </p:nvCxnSpPr>
        <p:spPr>
          <a:xfrm flipV="1">
            <a:off x="2676307" y="3848100"/>
            <a:ext cx="66893" cy="203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Freeform 11"/>
          <p:cNvSpPr/>
          <p:nvPr/>
        </p:nvSpPr>
        <p:spPr>
          <a:xfrm>
            <a:off x="872519" y="3043347"/>
            <a:ext cx="1102864" cy="816677"/>
          </a:xfrm>
          <a:custGeom>
            <a:avLst/>
            <a:gdLst>
              <a:gd name="connsiteX0" fmla="*/ 1102864 w 1102864"/>
              <a:gd name="connsiteY0" fmla="*/ 816677 h 816677"/>
              <a:gd name="connsiteX1" fmla="*/ 1054003 w 1102864"/>
              <a:gd name="connsiteY1" fmla="*/ 746876 h 816677"/>
              <a:gd name="connsiteX2" fmla="*/ 956281 w 1102864"/>
              <a:gd name="connsiteY2" fmla="*/ 767816 h 816677"/>
              <a:gd name="connsiteX3" fmla="*/ 432770 w 1102864"/>
              <a:gd name="connsiteY3" fmla="*/ 739896 h 816677"/>
              <a:gd name="connsiteX4" fmla="*/ 0 w 1102864"/>
              <a:gd name="connsiteY4" fmla="*/ 0 h 816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02864" h="816677">
                <a:moveTo>
                  <a:pt x="1102864" y="816677"/>
                </a:moveTo>
                <a:cubicBezTo>
                  <a:pt x="1090648" y="785848"/>
                  <a:pt x="1078433" y="755019"/>
                  <a:pt x="1054003" y="746876"/>
                </a:cubicBezTo>
                <a:cubicBezTo>
                  <a:pt x="1029573" y="738733"/>
                  <a:pt x="1059820" y="768979"/>
                  <a:pt x="956281" y="767816"/>
                </a:cubicBezTo>
                <a:cubicBezTo>
                  <a:pt x="852742" y="766653"/>
                  <a:pt x="592150" y="867865"/>
                  <a:pt x="432770" y="739896"/>
                </a:cubicBezTo>
                <a:cubicBezTo>
                  <a:pt x="273390" y="611927"/>
                  <a:pt x="136695" y="305963"/>
                  <a:pt x="0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676400" y="3733800"/>
            <a:ext cx="1524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95800" y="3583437"/>
            <a:ext cx="76200" cy="53340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1828800" y="4419600"/>
            <a:ext cx="21027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Pressure housing with flat port</a:t>
            </a:r>
            <a:endParaRPr lang="en-US" sz="1200" dirty="0"/>
          </a:p>
        </p:txBody>
      </p:sp>
      <p:sp>
        <p:nvSpPr>
          <p:cNvPr id="18" name="Freeform 17"/>
          <p:cNvSpPr/>
          <p:nvPr/>
        </p:nvSpPr>
        <p:spPr>
          <a:xfrm>
            <a:off x="1158705" y="2446634"/>
            <a:ext cx="3184695" cy="303546"/>
          </a:xfrm>
          <a:custGeom>
            <a:avLst/>
            <a:gdLst>
              <a:gd name="connsiteX0" fmla="*/ 3155029 w 3155029"/>
              <a:gd name="connsiteY0" fmla="*/ 303546 h 303546"/>
              <a:gd name="connsiteX1" fmla="*/ 2875823 w 3155029"/>
              <a:gd name="connsiteY1" fmla="*/ 38300 h 303546"/>
              <a:gd name="connsiteX2" fmla="*/ 1814840 w 3155029"/>
              <a:gd name="connsiteY2" fmla="*/ 24340 h 303546"/>
              <a:gd name="connsiteX3" fmla="*/ 858559 w 3155029"/>
              <a:gd name="connsiteY3" fmla="*/ 254685 h 303546"/>
              <a:gd name="connsiteX4" fmla="*/ 0 w 3155029"/>
              <a:gd name="connsiteY4" fmla="*/ 59241 h 3035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55029" h="303546">
                <a:moveTo>
                  <a:pt x="3155029" y="303546"/>
                </a:moveTo>
                <a:cubicBezTo>
                  <a:pt x="3127108" y="194190"/>
                  <a:pt x="3099188" y="84834"/>
                  <a:pt x="2875823" y="38300"/>
                </a:cubicBezTo>
                <a:cubicBezTo>
                  <a:pt x="2652458" y="-8234"/>
                  <a:pt x="2151051" y="-11724"/>
                  <a:pt x="1814840" y="24340"/>
                </a:cubicBezTo>
                <a:cubicBezTo>
                  <a:pt x="1478629" y="60404"/>
                  <a:pt x="1161032" y="248868"/>
                  <a:pt x="858559" y="254685"/>
                </a:cubicBezTo>
                <a:cubicBezTo>
                  <a:pt x="556086" y="260502"/>
                  <a:pt x="278043" y="159871"/>
                  <a:pt x="0" y="59241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/>
        </p:nvSpPr>
        <p:spPr>
          <a:xfrm>
            <a:off x="746876" y="4599921"/>
            <a:ext cx="3545918" cy="945861"/>
          </a:xfrm>
          <a:custGeom>
            <a:avLst/>
            <a:gdLst>
              <a:gd name="connsiteX0" fmla="*/ 3545918 w 3545918"/>
              <a:gd name="connsiteY0" fmla="*/ 593313 h 945861"/>
              <a:gd name="connsiteX1" fmla="*/ 2959585 w 3545918"/>
              <a:gd name="connsiteY1" fmla="*/ 928360 h 945861"/>
              <a:gd name="connsiteX2" fmla="*/ 1654297 w 3545918"/>
              <a:gd name="connsiteY2" fmla="*/ 802717 h 945861"/>
              <a:gd name="connsiteX3" fmla="*/ 0 w 3545918"/>
              <a:gd name="connsiteY3" fmla="*/ 0 h 945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45918" h="945861">
                <a:moveTo>
                  <a:pt x="3545918" y="593313"/>
                </a:moveTo>
                <a:cubicBezTo>
                  <a:pt x="3410386" y="743386"/>
                  <a:pt x="3274855" y="893459"/>
                  <a:pt x="2959585" y="928360"/>
                </a:cubicBezTo>
                <a:cubicBezTo>
                  <a:pt x="2644315" y="963261"/>
                  <a:pt x="2147561" y="957444"/>
                  <a:pt x="1654297" y="802717"/>
                </a:cubicBezTo>
                <a:cubicBezTo>
                  <a:pt x="1161033" y="647990"/>
                  <a:pt x="580516" y="323995"/>
                  <a:pt x="0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Isosceles Triangle 19"/>
          <p:cNvSpPr/>
          <p:nvPr/>
        </p:nvSpPr>
        <p:spPr>
          <a:xfrm rot="17870886">
            <a:off x="4346305" y="2744191"/>
            <a:ext cx="762000" cy="475195"/>
          </a:xfrm>
          <a:prstGeom prst="triangle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rapezoid 15"/>
          <p:cNvSpPr/>
          <p:nvPr/>
        </p:nvSpPr>
        <p:spPr>
          <a:xfrm rot="17954822">
            <a:off x="4305300" y="2610905"/>
            <a:ext cx="533400" cy="533400"/>
          </a:xfrm>
          <a:prstGeom prst="trapezoi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Isosceles Triangle 20"/>
          <p:cNvSpPr/>
          <p:nvPr/>
        </p:nvSpPr>
        <p:spPr>
          <a:xfrm rot="14252602">
            <a:off x="4323284" y="4741038"/>
            <a:ext cx="762000" cy="475195"/>
          </a:xfrm>
          <a:prstGeom prst="triangle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rapezoid 16"/>
          <p:cNvSpPr/>
          <p:nvPr/>
        </p:nvSpPr>
        <p:spPr>
          <a:xfrm rot="14356827">
            <a:off x="4267200" y="4795415"/>
            <a:ext cx="533400" cy="533400"/>
          </a:xfrm>
          <a:prstGeom prst="trapezoi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457201" y="2446634"/>
            <a:ext cx="38099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TO </a:t>
            </a:r>
          </a:p>
          <a:p>
            <a:endParaRPr lang="en-US" dirty="0"/>
          </a:p>
          <a:p>
            <a:r>
              <a:rPr lang="en-US" dirty="0" smtClean="0"/>
              <a:t>ROV</a:t>
            </a:r>
          </a:p>
          <a:p>
            <a:r>
              <a:rPr lang="en-US" dirty="0" smtClean="0"/>
              <a:t>/</a:t>
            </a:r>
          </a:p>
          <a:p>
            <a:r>
              <a:rPr lang="en-US" dirty="0" smtClean="0"/>
              <a:t>AUV</a:t>
            </a:r>
            <a:endParaRPr lang="en-US" dirty="0"/>
          </a:p>
        </p:txBody>
      </p:sp>
      <p:pic>
        <p:nvPicPr>
          <p:cNvPr id="3076" name="Picture 4" descr="C:\Users\alana\AppData\Local\Microsoft\Windows\Temporary Internet Files\Content.IE5\BB6LT3EJ\1911_Britannica-Anthozoa-Gorgonia_cavolinii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9811" y="3200400"/>
            <a:ext cx="1497013" cy="1703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4292794" y="2329934"/>
            <a:ext cx="81644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LED Lights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293191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State of the Technology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are currently bench testing a </a:t>
            </a:r>
            <a:r>
              <a:rPr lang="en-US" dirty="0" err="1" smtClean="0"/>
              <a:t>Raytrix</a:t>
            </a:r>
            <a:r>
              <a:rPr lang="en-US" dirty="0" smtClean="0"/>
              <a:t> camera borrowed from NOAA</a:t>
            </a:r>
          </a:p>
          <a:p>
            <a:r>
              <a:rPr lang="en-US" dirty="0" smtClean="0"/>
              <a:t>Will conduct tank tests prior to Phase 1</a:t>
            </a:r>
          </a:p>
          <a:p>
            <a:endParaRPr lang="en-US" dirty="0" smtClean="0"/>
          </a:p>
          <a:p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1066800" y="3810000"/>
            <a:ext cx="6934200" cy="2438400"/>
            <a:chOff x="914400" y="3886200"/>
            <a:chExt cx="5486400" cy="1828800"/>
          </a:xfrm>
        </p:grpSpPr>
        <p:pic>
          <p:nvPicPr>
            <p:cNvPr id="5" name="Picture 5" descr="Y:\901506 DeepPIV\ImagingComponents\Raytrix\imageseq\Hand\R5-C-E-GE-A024-GS-A 21291845_20180515_105941450_0000026835_Raw.tiff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4400" y="3886200"/>
              <a:ext cx="1828800" cy="1828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6" descr="Y:\901506 DeepPIV\ImagingComponents\Raytrix\imageseq\Hand\TotalFocus\R5-C-E-GE-A024-GS-A 21291845_20180515_105941450_0000026835_TotalFocus.tiff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2000" y="3886200"/>
              <a:ext cx="1828800" cy="1828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9" descr="Y:\901506 DeepPIV\ImagingComponents\Raytrix\imageseq\Hand\Depth3D\Screen Shot 2018-05-18 at 10.33.53 AM.pn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35" t="1053" r="1055" b="1939"/>
            <a:stretch/>
          </p:blipFill>
          <p:spPr bwMode="auto">
            <a:xfrm>
              <a:off x="2743201" y="3886200"/>
              <a:ext cx="1831446" cy="18287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TextBox 7"/>
          <p:cNvSpPr txBox="1"/>
          <p:nvPr/>
        </p:nvSpPr>
        <p:spPr>
          <a:xfrm>
            <a:off x="1616565" y="6339587"/>
            <a:ext cx="1211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Raw Image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913159" y="6339587"/>
            <a:ext cx="1244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Depth Map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791200" y="6339587"/>
            <a:ext cx="1910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3D Reconstruction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9608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Proposed Project Timeline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57763862"/>
              </p:ext>
            </p:extLst>
          </p:nvPr>
        </p:nvGraphicFramePr>
        <p:xfrm>
          <a:off x="457200" y="1600200"/>
          <a:ext cx="8229600" cy="356616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3647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Year 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Year 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Year</a:t>
                      </a:r>
                      <a:r>
                        <a:rPr lang="en-US" baseline="0" dirty="0" smtClean="0"/>
                        <a:t> 3</a:t>
                      </a:r>
                      <a:endParaRPr lang="en-US" dirty="0"/>
                    </a:p>
                  </a:txBody>
                  <a:tcPr/>
                </a:tc>
              </a:tr>
              <a:tr h="829668">
                <a:tc>
                  <a:txBody>
                    <a:bodyPr/>
                    <a:lstStyle/>
                    <a:p>
                      <a:r>
                        <a:rPr lang="en-US" dirty="0" smtClean="0"/>
                        <a:t>Design and</a:t>
                      </a:r>
                      <a:r>
                        <a:rPr lang="en-US" baseline="0" dirty="0" smtClean="0"/>
                        <a:t> build</a:t>
                      </a:r>
                      <a:r>
                        <a:rPr lang="en-US" dirty="0" smtClean="0"/>
                        <a:t> ROV-based </a:t>
                      </a:r>
                      <a:r>
                        <a:rPr lang="en-US" dirty="0" err="1" smtClean="0"/>
                        <a:t>EyeRIS</a:t>
                      </a:r>
                      <a:r>
                        <a:rPr lang="en-US" dirty="0" smtClean="0"/>
                        <a:t> (4000 m)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/>
                </a:tc>
              </a:tr>
              <a:tr h="580768">
                <a:tc>
                  <a:txBody>
                    <a:bodyPr/>
                    <a:lstStyle/>
                    <a:p>
                      <a:r>
                        <a:rPr lang="en-US" dirty="0" smtClean="0"/>
                        <a:t>Deploy</a:t>
                      </a:r>
                      <a:r>
                        <a:rPr lang="en-US" baseline="0" dirty="0" smtClean="0"/>
                        <a:t> and test ROV-based </a:t>
                      </a:r>
                      <a:r>
                        <a:rPr lang="en-US" baseline="0" dirty="0" err="1" smtClean="0"/>
                        <a:t>EyeRIS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</a:tr>
              <a:tr h="580768">
                <a:tc>
                  <a:txBody>
                    <a:bodyPr/>
                    <a:lstStyle/>
                    <a:p>
                      <a:r>
                        <a:rPr lang="en-US" dirty="0" smtClean="0"/>
                        <a:t>Design and build AUV-based </a:t>
                      </a:r>
                      <a:r>
                        <a:rPr lang="en-US" dirty="0" err="1" smtClean="0"/>
                        <a:t>EyeRIS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 smtClean="0"/>
                    </a:p>
                    <a:p>
                      <a:pPr algn="ctr"/>
                      <a:endParaRPr lang="en-US" dirty="0"/>
                    </a:p>
                  </a:txBody>
                  <a:tcPr anchor="ctr"/>
                </a:tc>
              </a:tr>
              <a:tr h="580768">
                <a:tc>
                  <a:txBody>
                    <a:bodyPr/>
                    <a:lstStyle/>
                    <a:p>
                      <a:r>
                        <a:rPr lang="en-US" dirty="0" smtClean="0"/>
                        <a:t>Deploy</a:t>
                      </a:r>
                      <a:r>
                        <a:rPr lang="en-US" baseline="0" dirty="0" smtClean="0"/>
                        <a:t> and test AUV-based </a:t>
                      </a:r>
                      <a:r>
                        <a:rPr lang="en-US" baseline="0" dirty="0" err="1" smtClean="0"/>
                        <a:t>EyeRIS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 anchor="ctr"/>
                </a:tc>
              </a:tr>
              <a:tr h="336476">
                <a:tc>
                  <a:txBody>
                    <a:bodyPr/>
                    <a:lstStyle/>
                    <a:p>
                      <a:r>
                        <a:rPr lang="en-US" dirty="0" smtClean="0"/>
                        <a:t>Disseminate results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1413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years 2 and 3, we expect a maximum of 2 TB/year of data which can be stored on our network share, and be integrated in to M3RS.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9629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Impact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/>
              <a:t>The proposed instrument would have a broad impact as novel measurements are of value to many areas. Examples include:</a:t>
            </a:r>
          </a:p>
          <a:p>
            <a:r>
              <a:rPr lang="en-US" sz="2800" dirty="0" smtClean="0"/>
              <a:t>Resolving particle/aggregate fields and fluxes towards quantifying the global carbon budget</a:t>
            </a:r>
          </a:p>
          <a:p>
            <a:r>
              <a:rPr lang="en-US" sz="2800" dirty="0" smtClean="0"/>
              <a:t>Feeding ecology of midwater and benthic organisms</a:t>
            </a:r>
          </a:p>
          <a:p>
            <a:r>
              <a:rPr lang="en-US" sz="2800" dirty="0" smtClean="0"/>
              <a:t>Monitoring complex flows that impact health of coral reefs</a:t>
            </a:r>
          </a:p>
          <a:p>
            <a:r>
              <a:rPr lang="en-US" sz="2800" dirty="0"/>
              <a:t>U</a:t>
            </a:r>
            <a:r>
              <a:rPr lang="en-US" sz="2800" dirty="0" smtClean="0"/>
              <a:t>nderstanding fine-scale </a:t>
            </a:r>
            <a:r>
              <a:rPr lang="en-US" sz="2800" dirty="0"/>
              <a:t>turbulence throughout </a:t>
            </a:r>
            <a:r>
              <a:rPr lang="en-US" sz="2800" dirty="0" smtClean="0"/>
              <a:t>ocean’s </a:t>
            </a:r>
            <a:r>
              <a:rPr lang="en-US" sz="2800" dirty="0"/>
              <a:t>depths to inform mixing and biogeochemical models</a:t>
            </a:r>
            <a:endParaRPr lang="en-US" sz="2800" dirty="0" smtClean="0"/>
          </a:p>
          <a:p>
            <a:r>
              <a:rPr lang="en-US" sz="2800" dirty="0" smtClean="0"/>
              <a:t>And more…</a:t>
            </a:r>
          </a:p>
        </p:txBody>
      </p:sp>
    </p:spTree>
    <p:extLst>
      <p:ext uri="{BB962C8B-B14F-4D97-AF65-F5344CB8AC3E}">
        <p14:creationId xmlns:p14="http://schemas.microsoft.com/office/powerpoint/2010/main" val="1611330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319</TotalTime>
  <Words>414</Words>
  <Application>Microsoft Macintosh PowerPoint</Application>
  <PresentationFormat>On-screen Show (4:3)</PresentationFormat>
  <Paragraphs>97</Paragraphs>
  <Slides>14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Calibri</vt:lpstr>
      <vt:lpstr>Arial</vt:lpstr>
      <vt:lpstr>Office Theme</vt:lpstr>
      <vt:lpstr>EyeRIS (Remote Imaging System):  A three-dimensional, high-resolution, autonomous particle and flow imaging instrument</vt:lpstr>
      <vt:lpstr>Fundamental Problem</vt:lpstr>
      <vt:lpstr>Taking DeepPIV to 3D</vt:lpstr>
      <vt:lpstr>The Technology</vt:lpstr>
      <vt:lpstr>The Concept</vt:lpstr>
      <vt:lpstr>The State of the Technology</vt:lpstr>
      <vt:lpstr>Proposed Project Timeline</vt:lpstr>
      <vt:lpstr>The Data</vt:lpstr>
      <vt:lpstr>The Impact</vt:lpstr>
      <vt:lpstr>The good news…</vt:lpstr>
      <vt:lpstr>Questions</vt:lpstr>
      <vt:lpstr>Labor Resources</vt:lpstr>
      <vt:lpstr>PowerPoint Presentation</vt:lpstr>
      <vt:lpstr>PowerPoint Presentation</vt:lpstr>
    </vt:vector>
  </TitlesOfParts>
  <Company>MBARI</Company>
  <LinksUpToDate>false</LinksUpToDate>
  <SharedDoc>false</SharedDoc>
  <HyperlinksChanged>false</HyperlinksChanged>
  <AppVersion>15.0033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Alana Sherman</dc:creator>
  <cp:lastModifiedBy>Kakani Katija</cp:lastModifiedBy>
  <cp:revision>29</cp:revision>
  <dcterms:created xsi:type="dcterms:W3CDTF">2018-05-18T16:21:44Z</dcterms:created>
  <dcterms:modified xsi:type="dcterms:W3CDTF">2018-05-21T15:48:12Z</dcterms:modified>
</cp:coreProperties>
</file>