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2" r:id="rId3"/>
    <p:sldId id="257" r:id="rId4"/>
    <p:sldId id="261" r:id="rId5"/>
    <p:sldId id="258" r:id="rId6"/>
    <p:sldId id="266" r:id="rId7"/>
    <p:sldId id="267" r:id="rId8"/>
    <p:sldId id="259" r:id="rId9"/>
    <p:sldId id="260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007" autoAdjust="0"/>
  </p:normalViewPr>
  <p:slideViewPr>
    <p:cSldViewPr>
      <p:cViewPr varScale="1">
        <p:scale>
          <a:sx n="104" d="100"/>
          <a:sy n="104" d="100"/>
        </p:scale>
        <p:origin x="-174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9A332-BDE0-4C70-823B-9BE2BC92A72B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CCDFC-17F2-403E-B02B-872376DF7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498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 how</a:t>
            </a:r>
            <a:r>
              <a:rPr lang="en-US" baseline="0" dirty="0" smtClean="0"/>
              <a:t> being able to autonomously measure TA &amp; DIC will be helpful for coral reef biogeochemistry.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CCDFC-17F2-403E-B02B-872376DF7F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536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Ammonium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molybdate</a:t>
            </a:r>
            <a:r>
              <a:rPr lang="en-US" baseline="0" dirty="0" smtClean="0"/>
              <a:t>, potassium antimony tartrate, in acidic conditions, forms a blue phosphate-antimony-</a:t>
            </a:r>
            <a:r>
              <a:rPr lang="en-US" baseline="0" dirty="0" err="1" smtClean="0"/>
              <a:t>molybdate</a:t>
            </a:r>
            <a:r>
              <a:rPr lang="en-US" baseline="0" dirty="0" smtClean="0"/>
              <a:t> compound. Use absorbance to detect orthophosphate concentrations.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CCDFC-17F2-403E-B02B-872376DF7F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036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Had talk with him at OSM, and he even wanted to fly</a:t>
            </a:r>
            <a:r>
              <a:rPr lang="en-US" baseline="0" dirty="0" smtClean="0"/>
              <a:t> down to come see the system. </a:t>
            </a:r>
          </a:p>
          <a:p>
            <a:endParaRPr lang="en-US" dirty="0" smtClean="0"/>
          </a:p>
          <a:p>
            <a:r>
              <a:rPr lang="en-US" dirty="0" smtClean="0"/>
              <a:t>Mike</a:t>
            </a:r>
            <a:r>
              <a:rPr lang="en-US" baseline="0" dirty="0" smtClean="0"/>
              <a:t> Graham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CCDFC-17F2-403E-B02B-872376DF7F6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19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8991-3C54-4976-903B-E0622DC49EA3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B684-3E5E-4F39-83C6-76035C13B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8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8991-3C54-4976-903B-E0622DC49EA3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B684-3E5E-4F39-83C6-76035C13B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60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8991-3C54-4976-903B-E0622DC49EA3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B684-3E5E-4F39-83C6-76035C13B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290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8991-3C54-4976-903B-E0622DC49EA3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B684-3E5E-4F39-83C6-76035C13B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39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8991-3C54-4976-903B-E0622DC49EA3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B684-3E5E-4F39-83C6-76035C13B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946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8991-3C54-4976-903B-E0622DC49EA3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B684-3E5E-4F39-83C6-76035C13B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536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8991-3C54-4976-903B-E0622DC49EA3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B684-3E5E-4F39-83C6-76035C13B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8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8991-3C54-4976-903B-E0622DC49EA3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B684-3E5E-4F39-83C6-76035C13B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104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8991-3C54-4976-903B-E0622DC49EA3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B684-3E5E-4F39-83C6-76035C13B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26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8991-3C54-4976-903B-E0622DC49EA3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B684-3E5E-4F39-83C6-76035C13B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118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18991-3C54-4976-903B-E0622DC49EA3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B684-3E5E-4F39-83C6-76035C13B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870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18991-3C54-4976-903B-E0622DC49EA3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2B684-3E5E-4F39-83C6-76035C13B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553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atlas\Chem\Arduino\Pictures\PO4Arduino&amp;L01depoly_summer2011\DSCN04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933510"/>
            <a:ext cx="3505200" cy="4673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28600"/>
            <a:ext cx="7772400" cy="1470025"/>
          </a:xfrm>
          <a:solidFill>
            <a:schemeClr val="bg1">
              <a:alpha val="69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Towards the Commercialization of NH4- and DIC-</a:t>
            </a:r>
            <a:r>
              <a:rPr lang="en-US" dirty="0" err="1" smtClean="0"/>
              <a:t>Digiscan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828800"/>
            <a:ext cx="5029200" cy="14478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Ken Johnson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Yui Takeshita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2019 Abstract presentation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357966"/>
            <a:ext cx="1071623" cy="3135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2013-02-13 09.23.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4600" y="3276600"/>
            <a:ext cx="2473667" cy="329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5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Requested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Purchase </a:t>
            </a:r>
            <a:r>
              <a:rPr lang="en-US" dirty="0" err="1" smtClean="0"/>
              <a:t>Hydrocycle</a:t>
            </a:r>
            <a:r>
              <a:rPr lang="en-US" dirty="0" smtClean="0"/>
              <a:t> PO4 system (~20 K)</a:t>
            </a:r>
          </a:p>
          <a:p>
            <a:r>
              <a:rPr lang="en-US" dirty="0" smtClean="0"/>
              <a:t>Scott Jenson</a:t>
            </a:r>
          </a:p>
          <a:p>
            <a:r>
              <a:rPr lang="en-US" dirty="0" smtClean="0"/>
              <a:t>Thom </a:t>
            </a:r>
            <a:r>
              <a:rPr lang="en-US" dirty="0" err="1" smtClean="0"/>
              <a:t>Maughan</a:t>
            </a:r>
            <a:endParaRPr lang="en-US" dirty="0" smtClean="0"/>
          </a:p>
          <a:p>
            <a:r>
              <a:rPr lang="en-US" dirty="0" smtClean="0"/>
              <a:t>Keaton Mertz</a:t>
            </a:r>
          </a:p>
          <a:p>
            <a:r>
              <a:rPr lang="en-US" dirty="0" smtClean="0"/>
              <a:t>Machine shop (housing fabrication)</a:t>
            </a:r>
          </a:p>
          <a:p>
            <a:r>
              <a:rPr lang="en-US" dirty="0" smtClean="0"/>
              <a:t>Paragon (5-10 days)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92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Year 1</a:t>
            </a:r>
          </a:p>
          <a:p>
            <a:pPr lvl="1"/>
            <a:r>
              <a:rPr lang="en-US" dirty="0" smtClean="0"/>
              <a:t>Design new electronics and housing</a:t>
            </a:r>
          </a:p>
          <a:p>
            <a:pPr lvl="1"/>
            <a:r>
              <a:rPr lang="en-US" dirty="0" smtClean="0"/>
              <a:t>Design new </a:t>
            </a:r>
            <a:r>
              <a:rPr lang="en-US" dirty="0" err="1" smtClean="0"/>
              <a:t>milli</a:t>
            </a:r>
            <a:r>
              <a:rPr lang="en-US" dirty="0" smtClean="0"/>
              <a:t>-fluidic </a:t>
            </a:r>
            <a:r>
              <a:rPr lang="en-US" dirty="0" smtClean="0"/>
              <a:t>manifold based on </a:t>
            </a:r>
            <a:r>
              <a:rPr lang="en-US" dirty="0" err="1" smtClean="0"/>
              <a:t>Hydrocycle</a:t>
            </a:r>
            <a:r>
              <a:rPr lang="en-US" dirty="0" smtClean="0"/>
              <a:t> framework</a:t>
            </a:r>
          </a:p>
          <a:p>
            <a:pPr lvl="1"/>
            <a:r>
              <a:rPr lang="en-US" dirty="0" smtClean="0"/>
              <a:t>Test deployment in test tank, </a:t>
            </a:r>
            <a:r>
              <a:rPr lang="en-US" dirty="0" smtClean="0"/>
              <a:t>L01</a:t>
            </a:r>
            <a:endParaRPr lang="en-US" dirty="0" smtClean="0"/>
          </a:p>
          <a:p>
            <a:r>
              <a:rPr lang="en-US" dirty="0" smtClean="0"/>
              <a:t>Year 2</a:t>
            </a:r>
          </a:p>
          <a:p>
            <a:pPr lvl="1"/>
            <a:r>
              <a:rPr lang="en-US" dirty="0" smtClean="0"/>
              <a:t>Refine performance, continue test deployments locally and opportunistically</a:t>
            </a:r>
          </a:p>
          <a:p>
            <a:r>
              <a:rPr lang="en-US" dirty="0" smtClean="0"/>
              <a:t>Year 3</a:t>
            </a:r>
          </a:p>
          <a:p>
            <a:pPr lvl="1"/>
            <a:r>
              <a:rPr lang="en-US" dirty="0" smtClean="0"/>
              <a:t>Work with Sea-Bird for commercialization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71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388" y="152400"/>
            <a:ext cx="8229600" cy="1143000"/>
          </a:xfrm>
        </p:spPr>
        <p:txBody>
          <a:bodyPr/>
          <a:lstStyle/>
          <a:p>
            <a:r>
              <a:rPr lang="en-US" dirty="0" smtClean="0"/>
              <a:t>The Problem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8504" y="283331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Dissolved Inorganic Carbon &amp; Ammonia are Essential Ocean Variables, but are </a:t>
            </a:r>
            <a:r>
              <a:rPr lang="en-US" sz="3200" b="1" dirty="0" err="1" smtClean="0"/>
              <a:t>undersampled</a:t>
            </a:r>
            <a:r>
              <a:rPr lang="en-US" sz="3200" b="1" dirty="0" smtClean="0"/>
              <a:t> because of lack of in situ sensing technology</a:t>
            </a:r>
            <a:endParaRPr lang="en-US" sz="32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6" y="1133901"/>
            <a:ext cx="8791576" cy="1557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3692" y="4453285"/>
            <a:ext cx="8639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We need more autonomous sensing technology for the community!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39775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The Problem: DIC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046502"/>
            <a:ext cx="6648450" cy="222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3352800"/>
            <a:ext cx="7162800" cy="333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915" y="51054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Bad Combination!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724400" y="3581400"/>
            <a:ext cx="4314825" cy="762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No Available Technology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0" name="Straight Connector 9"/>
          <p:cNvCxnSpPr>
            <a:stCxn id="2051" idx="1"/>
            <a:endCxn id="7" idx="3"/>
          </p:cNvCxnSpPr>
          <p:nvPr/>
        </p:nvCxnSpPr>
        <p:spPr>
          <a:xfrm flipH="1">
            <a:off x="1613115" y="5018253"/>
            <a:ext cx="263310" cy="4103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endCxn id="7" idx="3"/>
          </p:cNvCxnSpPr>
          <p:nvPr/>
        </p:nvCxnSpPr>
        <p:spPr>
          <a:xfrm flipH="1" flipV="1">
            <a:off x="1613115" y="5428566"/>
            <a:ext cx="284056" cy="5150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701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09550" y="3352800"/>
            <a:ext cx="8423209" cy="3313514"/>
            <a:chOff x="209550" y="3352800"/>
            <a:chExt cx="8423209" cy="3313514"/>
          </a:xfrm>
        </p:grpSpPr>
        <p:grpSp>
          <p:nvGrpSpPr>
            <p:cNvPr id="4" name="Group 3"/>
            <p:cNvGrpSpPr/>
            <p:nvPr/>
          </p:nvGrpSpPr>
          <p:grpSpPr>
            <a:xfrm>
              <a:off x="936559" y="3352800"/>
              <a:ext cx="7696200" cy="2496024"/>
              <a:chOff x="1371600" y="3505200"/>
              <a:chExt cx="7291294" cy="2157869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1600" y="3505200"/>
                <a:ext cx="7291294" cy="7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38494" y="4190788"/>
                <a:ext cx="4648200" cy="14722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28" name="Picture 4" descr="C:\Users\yui\Dropbox\Manuscripts in Progress\First Author\2016_Hog_Spatial\Manuscript Figures\Fig6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550" y="4210774"/>
              <a:ext cx="3183107" cy="245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43319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704" y="1600200"/>
            <a:ext cx="5991511" cy="1912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50164" y="5943600"/>
            <a:ext cx="549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Need DIC sensor to extend study to seasonal – </a:t>
            </a:r>
            <a:r>
              <a:rPr lang="en-US" dirty="0" err="1" smtClean="0"/>
              <a:t>interannual</a:t>
            </a:r>
            <a:r>
              <a:rPr lang="en-US" dirty="0" smtClean="0"/>
              <a:t> timescales!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30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Tech: </a:t>
            </a:r>
            <a:r>
              <a:rPr lang="en-US" dirty="0" err="1" smtClean="0"/>
              <a:t>Digiscan</a:t>
            </a:r>
            <a:r>
              <a:rPr lang="en-US" dirty="0" smtClean="0"/>
              <a:t> analyzers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06830"/>
            <a:ext cx="7793438" cy="196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3" descr="C:\Users\Patrick\Dropbox\Camera Uploads\2012-11-19 15.04.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2819400"/>
            <a:ext cx="2895600" cy="3860800"/>
          </a:xfrm>
          <a:prstGeom prst="rect">
            <a:avLst/>
          </a:prstGeom>
          <a:noFill/>
        </p:spPr>
      </p:pic>
      <p:pic>
        <p:nvPicPr>
          <p:cNvPr id="43" name="Picture 42" descr="2013-02-13 09.24.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" y="3580642"/>
            <a:ext cx="2305050" cy="3073400"/>
          </a:xfrm>
          <a:prstGeom prst="rect">
            <a:avLst/>
          </a:prstGeom>
        </p:spPr>
      </p:pic>
      <p:pic>
        <p:nvPicPr>
          <p:cNvPr id="44" name="Picture 43" descr="2013-02-13 09.21.59.jpg"/>
          <p:cNvPicPr>
            <a:picLocks noChangeAspect="1"/>
          </p:cNvPicPr>
          <p:nvPr/>
        </p:nvPicPr>
        <p:blipFill>
          <a:blip r:embed="rId5" cstate="print"/>
          <a:srcRect l="32303" t="47859" r="31818" b="6545"/>
          <a:stretch>
            <a:fillRect/>
          </a:stretch>
        </p:blipFill>
        <p:spPr>
          <a:xfrm>
            <a:off x="3352800" y="3580642"/>
            <a:ext cx="1845292" cy="312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35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Tech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34321" y="2047889"/>
            <a:ext cx="8800520" cy="4475032"/>
            <a:chOff x="234321" y="1351124"/>
            <a:chExt cx="8800520" cy="4475032"/>
          </a:xfrm>
        </p:grpSpPr>
        <p:grpSp>
          <p:nvGrpSpPr>
            <p:cNvPr id="5" name="Group 4"/>
            <p:cNvGrpSpPr/>
            <p:nvPr/>
          </p:nvGrpSpPr>
          <p:grpSpPr>
            <a:xfrm>
              <a:off x="234321" y="1351124"/>
              <a:ext cx="8800520" cy="4475032"/>
              <a:chOff x="234321" y="1351124"/>
              <a:chExt cx="8800520" cy="4475032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1480800" y="1351124"/>
                <a:ext cx="7554041" cy="4475032"/>
                <a:chOff x="484496" y="887092"/>
                <a:chExt cx="7554041" cy="4475032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5720686" y="1978926"/>
                  <a:ext cx="1007660" cy="1026994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2" name="Group 11"/>
                <p:cNvGrpSpPr/>
                <p:nvPr/>
              </p:nvGrpSpPr>
              <p:grpSpPr>
                <a:xfrm>
                  <a:off x="2895600" y="3657600"/>
                  <a:ext cx="2362200" cy="838200"/>
                  <a:chOff x="2514600" y="3657600"/>
                  <a:chExt cx="2362200" cy="838200"/>
                </a:xfrm>
              </p:grpSpPr>
              <p:sp>
                <p:nvSpPr>
                  <p:cNvPr id="37" name="Rectangle 36"/>
                  <p:cNvSpPr/>
                  <p:nvPr/>
                </p:nvSpPr>
                <p:spPr>
                  <a:xfrm>
                    <a:off x="2514600" y="3657600"/>
                    <a:ext cx="2362200" cy="381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" name="Rectangle 37"/>
                  <p:cNvSpPr/>
                  <p:nvPr/>
                </p:nvSpPr>
                <p:spPr>
                  <a:xfrm>
                    <a:off x="2514600" y="4114800"/>
                    <a:ext cx="2362200" cy="381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3" name="TextBox 12"/>
                <p:cNvSpPr txBox="1"/>
                <p:nvPr/>
              </p:nvSpPr>
              <p:spPr>
                <a:xfrm>
                  <a:off x="484496" y="4114800"/>
                  <a:ext cx="1828800" cy="381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>
                      <a:latin typeface="+mj-lt"/>
                    </a:rPr>
                    <a:t>Sample + Base</a:t>
                  </a:r>
                </a:p>
              </p:txBody>
            </p:sp>
            <p:grpSp>
              <p:nvGrpSpPr>
                <p:cNvPr id="14" name="Group 13"/>
                <p:cNvGrpSpPr/>
                <p:nvPr/>
              </p:nvGrpSpPr>
              <p:grpSpPr>
                <a:xfrm>
                  <a:off x="3152640" y="4132976"/>
                  <a:ext cx="1981200" cy="369332"/>
                  <a:chOff x="2743200" y="5334000"/>
                  <a:chExt cx="1981200" cy="369332"/>
                </a:xfrm>
              </p:grpSpPr>
              <p:sp>
                <p:nvSpPr>
                  <p:cNvPr id="35" name="TextBox 34"/>
                  <p:cNvSpPr txBox="1"/>
                  <p:nvPr/>
                </p:nvSpPr>
                <p:spPr>
                  <a:xfrm>
                    <a:off x="2743200" y="5334000"/>
                    <a:ext cx="198120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 smtClean="0">
                        <a:latin typeface="+mj-lt"/>
                      </a:rPr>
                      <a:t>NH4+         NH3</a:t>
                    </a:r>
                  </a:p>
                </p:txBody>
              </p:sp>
              <p:cxnSp>
                <p:nvCxnSpPr>
                  <p:cNvPr id="36" name="Straight Arrow Connector 35"/>
                  <p:cNvCxnSpPr/>
                  <p:nvPr/>
                </p:nvCxnSpPr>
                <p:spPr>
                  <a:xfrm>
                    <a:off x="3442648" y="5508008"/>
                    <a:ext cx="304800" cy="0"/>
                  </a:xfrm>
                  <a:prstGeom prst="straightConnector1">
                    <a:avLst/>
                  </a:prstGeom>
                  <a:ln w="3175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" name="Group 14"/>
                <p:cNvGrpSpPr/>
                <p:nvPr/>
              </p:nvGrpSpPr>
              <p:grpSpPr>
                <a:xfrm>
                  <a:off x="3264100" y="3671226"/>
                  <a:ext cx="1981200" cy="369332"/>
                  <a:chOff x="2743200" y="5334000"/>
                  <a:chExt cx="1981200" cy="369332"/>
                </a:xfrm>
              </p:grpSpPr>
              <p:sp>
                <p:nvSpPr>
                  <p:cNvPr id="33" name="TextBox 32"/>
                  <p:cNvSpPr txBox="1"/>
                  <p:nvPr/>
                </p:nvSpPr>
                <p:spPr>
                  <a:xfrm>
                    <a:off x="2743200" y="5334000"/>
                    <a:ext cx="198120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 smtClean="0">
                        <a:latin typeface="+mj-lt"/>
                      </a:rPr>
                      <a:t>NH3         NH4+</a:t>
                    </a:r>
                  </a:p>
                </p:txBody>
              </p:sp>
              <p:cxnSp>
                <p:nvCxnSpPr>
                  <p:cNvPr id="34" name="Straight Arrow Connector 33"/>
                  <p:cNvCxnSpPr/>
                  <p:nvPr/>
                </p:nvCxnSpPr>
                <p:spPr>
                  <a:xfrm>
                    <a:off x="3319816" y="5508008"/>
                    <a:ext cx="304800" cy="0"/>
                  </a:xfrm>
                  <a:prstGeom prst="straightConnector1">
                    <a:avLst/>
                  </a:prstGeom>
                  <a:ln w="3175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6" name="TextBox 15"/>
                <p:cNvSpPr txBox="1"/>
                <p:nvPr/>
              </p:nvSpPr>
              <p:spPr>
                <a:xfrm>
                  <a:off x="1442128" y="3666688"/>
                  <a:ext cx="659644" cy="381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>
                      <a:latin typeface="+mj-lt"/>
                    </a:rPr>
                    <a:t>Acid</a:t>
                  </a:r>
                </a:p>
              </p:txBody>
            </p:sp>
            <p:cxnSp>
              <p:nvCxnSpPr>
                <p:cNvPr id="17" name="Straight Arrow Connector 16"/>
                <p:cNvCxnSpPr/>
                <p:nvPr/>
              </p:nvCxnSpPr>
              <p:spPr>
                <a:xfrm flipV="1">
                  <a:off x="3092363" y="3821373"/>
                  <a:ext cx="5678" cy="353682"/>
                </a:xfrm>
                <a:prstGeom prst="straightConnector1">
                  <a:avLst/>
                </a:prstGeom>
                <a:ln w="317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Arrow Connector 17"/>
                <p:cNvCxnSpPr/>
                <p:nvPr/>
              </p:nvCxnSpPr>
              <p:spPr>
                <a:xfrm flipV="1">
                  <a:off x="5018972" y="3850944"/>
                  <a:ext cx="5678" cy="353682"/>
                </a:xfrm>
                <a:prstGeom prst="straightConnector1">
                  <a:avLst/>
                </a:prstGeom>
                <a:ln w="317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Arrow Connector 18"/>
                <p:cNvCxnSpPr/>
                <p:nvPr/>
              </p:nvCxnSpPr>
              <p:spPr>
                <a:xfrm>
                  <a:off x="1965278" y="4326340"/>
                  <a:ext cx="750626" cy="0"/>
                </a:xfrm>
                <a:prstGeom prst="straightConnector1">
                  <a:avLst/>
                </a:prstGeom>
                <a:ln w="317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Arrow Connector 19"/>
                <p:cNvCxnSpPr/>
                <p:nvPr/>
              </p:nvCxnSpPr>
              <p:spPr>
                <a:xfrm>
                  <a:off x="1994846" y="3864580"/>
                  <a:ext cx="750626" cy="0"/>
                </a:xfrm>
                <a:prstGeom prst="straightConnector1">
                  <a:avLst/>
                </a:prstGeom>
                <a:ln w="317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TextBox 20"/>
                <p:cNvSpPr txBox="1"/>
                <p:nvPr/>
              </p:nvSpPr>
              <p:spPr>
                <a:xfrm>
                  <a:off x="5838984" y="4992792"/>
                  <a:ext cx="90301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>
                      <a:latin typeface="+mj-lt"/>
                    </a:rPr>
                    <a:t>Waste</a:t>
                  </a:r>
                </a:p>
              </p:txBody>
            </p: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5418161" y="3848669"/>
                  <a:ext cx="818866" cy="0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Arrow Connector 22"/>
                <p:cNvCxnSpPr/>
                <p:nvPr/>
              </p:nvCxnSpPr>
              <p:spPr>
                <a:xfrm flipV="1">
                  <a:off x="6222251" y="3070746"/>
                  <a:ext cx="1128" cy="767666"/>
                </a:xfrm>
                <a:prstGeom prst="straightConnector1">
                  <a:avLst/>
                </a:prstGeom>
                <a:ln w="317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5420436" y="4274024"/>
                  <a:ext cx="818866" cy="0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Arrow Connector 24"/>
                <p:cNvCxnSpPr/>
                <p:nvPr/>
              </p:nvCxnSpPr>
              <p:spPr>
                <a:xfrm flipH="1">
                  <a:off x="6237027" y="4277414"/>
                  <a:ext cx="1147" cy="744962"/>
                </a:xfrm>
                <a:prstGeom prst="straightConnector1">
                  <a:avLst/>
                </a:prstGeom>
                <a:ln w="317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/>
                <p:cNvCxnSpPr/>
                <p:nvPr/>
              </p:nvCxnSpPr>
              <p:spPr>
                <a:xfrm flipV="1">
                  <a:off x="5281679" y="2497540"/>
                  <a:ext cx="600501" cy="1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/>
                <p:cNvCxnSpPr/>
                <p:nvPr/>
              </p:nvCxnSpPr>
              <p:spPr>
                <a:xfrm flipV="1">
                  <a:off x="6525919" y="2499812"/>
                  <a:ext cx="600501" cy="1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Arrow Connector 27"/>
                <p:cNvCxnSpPr/>
                <p:nvPr/>
              </p:nvCxnSpPr>
              <p:spPr>
                <a:xfrm flipV="1">
                  <a:off x="6238173" y="1189630"/>
                  <a:ext cx="1128" cy="767666"/>
                </a:xfrm>
                <a:prstGeom prst="straightConnector1">
                  <a:avLst/>
                </a:prstGeom>
                <a:ln w="317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TextBox 28"/>
                <p:cNvSpPr txBox="1"/>
                <p:nvPr/>
              </p:nvSpPr>
              <p:spPr>
                <a:xfrm>
                  <a:off x="3093491" y="4471916"/>
                  <a:ext cx="207900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i="1" dirty="0" smtClean="0">
                      <a:latin typeface="+mj-lt"/>
                    </a:rPr>
                    <a:t>Diffusion Manifold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6644189" y="2508909"/>
                  <a:ext cx="139434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i="1" dirty="0" smtClean="0">
                      <a:latin typeface="+mj-lt"/>
                    </a:rPr>
                    <a:t>Conductivity Cell</a:t>
                  </a: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5718427" y="887092"/>
                  <a:ext cx="114638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>
                      <a:latin typeface="+mj-lt"/>
                    </a:rPr>
                    <a:t>Pump In</a:t>
                  </a:r>
                </a:p>
              </p:txBody>
            </p:sp>
            <p:sp>
              <p:nvSpPr>
                <p:cNvPr id="32" name="Freeform 31"/>
                <p:cNvSpPr/>
                <p:nvPr/>
              </p:nvSpPr>
              <p:spPr>
                <a:xfrm>
                  <a:off x="5950423" y="2395183"/>
                  <a:ext cx="504968" cy="252483"/>
                </a:xfrm>
                <a:custGeom>
                  <a:avLst/>
                  <a:gdLst>
                    <a:gd name="connsiteX0" fmla="*/ 0 w 875732"/>
                    <a:gd name="connsiteY0" fmla="*/ 334369 h 527713"/>
                    <a:gd name="connsiteX1" fmla="*/ 177421 w 875732"/>
                    <a:gd name="connsiteY1" fmla="*/ 20471 h 527713"/>
                    <a:gd name="connsiteX2" fmla="*/ 368490 w 875732"/>
                    <a:gd name="connsiteY2" fmla="*/ 211540 h 527713"/>
                    <a:gd name="connsiteX3" fmla="*/ 614150 w 875732"/>
                    <a:gd name="connsiteY3" fmla="*/ 511790 h 527713"/>
                    <a:gd name="connsiteX4" fmla="*/ 832514 w 875732"/>
                    <a:gd name="connsiteY4" fmla="*/ 116005 h 527713"/>
                    <a:gd name="connsiteX5" fmla="*/ 873457 w 875732"/>
                    <a:gd name="connsiteY5" fmla="*/ 20471 h 527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75732" h="527713">
                      <a:moveTo>
                        <a:pt x="0" y="334369"/>
                      </a:moveTo>
                      <a:cubicBezTo>
                        <a:pt x="58003" y="187655"/>
                        <a:pt x="116006" y="40942"/>
                        <a:pt x="177421" y="20471"/>
                      </a:cubicBezTo>
                      <a:cubicBezTo>
                        <a:pt x="238836" y="0"/>
                        <a:pt x="295702" y="129654"/>
                        <a:pt x="368490" y="211540"/>
                      </a:cubicBezTo>
                      <a:cubicBezTo>
                        <a:pt x="441278" y="293426"/>
                        <a:pt x="536813" y="527713"/>
                        <a:pt x="614150" y="511790"/>
                      </a:cubicBezTo>
                      <a:cubicBezTo>
                        <a:pt x="691487" y="495868"/>
                        <a:pt x="789296" y="197891"/>
                        <a:pt x="832514" y="116005"/>
                      </a:cubicBezTo>
                      <a:cubicBezTo>
                        <a:pt x="875732" y="34119"/>
                        <a:pt x="874594" y="27295"/>
                        <a:pt x="873457" y="20471"/>
                      </a:cubicBezTo>
                    </a:path>
                  </a:pathLst>
                </a:cu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" name="TextBox 7"/>
              <p:cNvSpPr txBox="1"/>
              <p:nvPr/>
            </p:nvSpPr>
            <p:spPr>
              <a:xfrm>
                <a:off x="234321" y="5420429"/>
                <a:ext cx="11463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+mj-lt"/>
                  </a:rPr>
                  <a:t>Pump Out</a:t>
                </a:r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791570" y="4804011"/>
                <a:ext cx="0" cy="714241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/>
              <p:nvPr/>
            </p:nvCxnSpPr>
            <p:spPr>
              <a:xfrm>
                <a:off x="780215" y="4792646"/>
                <a:ext cx="750626" cy="0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Straight Connector 5"/>
            <p:cNvCxnSpPr/>
            <p:nvPr/>
          </p:nvCxnSpPr>
          <p:spPr>
            <a:xfrm>
              <a:off x="7234468" y="2483901"/>
              <a:ext cx="0" cy="1026994"/>
            </a:xfrm>
            <a:prstGeom prst="line">
              <a:avLst/>
            </a:prstGeom>
            <a:ln w="3175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234321" y="2441121"/>
            <a:ext cx="5099679" cy="3369571"/>
            <a:chOff x="234321" y="1744356"/>
            <a:chExt cx="5099679" cy="3369571"/>
          </a:xfrm>
        </p:grpSpPr>
        <p:sp>
          <p:nvSpPr>
            <p:cNvPr id="39" name="Rectangle 38"/>
            <p:cNvSpPr/>
            <p:nvPr/>
          </p:nvSpPr>
          <p:spPr>
            <a:xfrm>
              <a:off x="2438432" y="4121632"/>
              <a:ext cx="659644" cy="99229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34321" y="1744356"/>
              <a:ext cx="5099679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Can swap these two reagents to analyze DIC!</a:t>
              </a:r>
            </a:p>
            <a:p>
              <a:pPr algn="ctr"/>
              <a:r>
                <a:rPr lang="en-US" sz="2800" dirty="0" smtClean="0"/>
                <a:t>2 sensors for the developmental effort of 1!</a:t>
              </a:r>
              <a:endParaRPr lang="en-US" sz="2800" dirty="0"/>
            </a:p>
          </p:txBody>
        </p:sp>
        <p:cxnSp>
          <p:nvCxnSpPr>
            <p:cNvPr id="42" name="Straight Arrow Connector 41"/>
            <p:cNvCxnSpPr>
              <a:stCxn id="40" idx="2"/>
              <a:endCxn id="39" idx="0"/>
            </p:cNvCxnSpPr>
            <p:nvPr/>
          </p:nvCxnSpPr>
          <p:spPr>
            <a:xfrm flipH="1">
              <a:off x="2768254" y="3560238"/>
              <a:ext cx="15907" cy="5613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49"/>
          <p:cNvSpPr txBox="1"/>
          <p:nvPr/>
        </p:nvSpPr>
        <p:spPr>
          <a:xfrm>
            <a:off x="152400" y="1401558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Simple wet chemistry in situ using </a:t>
            </a:r>
            <a:r>
              <a:rPr lang="en-US" sz="3600" dirty="0" err="1" smtClean="0"/>
              <a:t>milli</a:t>
            </a:r>
            <a:r>
              <a:rPr lang="en-US" sz="3600" dirty="0" smtClean="0"/>
              <a:t>-fluidics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6736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Tech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223" y="2200275"/>
            <a:ext cx="2052254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371600"/>
            <a:ext cx="33147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660" y="609600"/>
            <a:ext cx="19431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675" y="2196863"/>
            <a:ext cx="6324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Has many components used in </a:t>
            </a:r>
            <a:r>
              <a:rPr lang="en-US" sz="3200" dirty="0" err="1" smtClean="0"/>
              <a:t>Digiscan</a:t>
            </a:r>
            <a:endParaRPr lang="en-US" sz="3200" dirty="0" smtClean="0"/>
          </a:p>
          <a:p>
            <a:pPr marL="285750" indent="-285750">
              <a:buFontTx/>
              <a:buChar char="-"/>
            </a:pPr>
            <a:r>
              <a:rPr lang="en-US" sz="3200" dirty="0" smtClean="0"/>
              <a:t>Sample intake (pump)</a:t>
            </a:r>
          </a:p>
          <a:p>
            <a:pPr marL="285750" indent="-285750">
              <a:buFontTx/>
              <a:buChar char="-"/>
            </a:pPr>
            <a:r>
              <a:rPr lang="en-US" sz="3200" dirty="0" smtClean="0"/>
              <a:t>Mix reagents (valves)</a:t>
            </a:r>
          </a:p>
          <a:p>
            <a:pPr marL="285750" indent="-285750">
              <a:buFontTx/>
              <a:buChar char="-"/>
            </a:pPr>
            <a:r>
              <a:rPr lang="en-US" sz="3200" dirty="0" smtClean="0"/>
              <a:t>ADC</a:t>
            </a:r>
          </a:p>
          <a:p>
            <a:r>
              <a:rPr lang="en-US" sz="3200" dirty="0" smtClean="0"/>
              <a:t>Need to add:</a:t>
            </a:r>
          </a:p>
          <a:p>
            <a:pPr marL="285750" indent="-285750">
              <a:buFontTx/>
              <a:buChar char="-"/>
            </a:pPr>
            <a:r>
              <a:rPr lang="en-US" sz="3200" dirty="0" smtClean="0"/>
              <a:t>Gas diffusion manifold</a:t>
            </a:r>
          </a:p>
          <a:p>
            <a:pPr marL="285750" indent="-285750">
              <a:buFontTx/>
              <a:buChar char="-"/>
            </a:pPr>
            <a:r>
              <a:rPr lang="en-US" sz="3200" dirty="0" smtClean="0"/>
              <a:t>Conductivity cell + electronics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8162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generated by these systems are minimal (MB per deployment). </a:t>
            </a:r>
          </a:p>
          <a:p>
            <a:r>
              <a:rPr lang="en-US" dirty="0" smtClean="0"/>
              <a:t>They will be archived in atlas, and made available to the community through </a:t>
            </a:r>
            <a:r>
              <a:rPr lang="en-US" dirty="0" err="1" smtClean="0"/>
              <a:t>LOBOViz</a:t>
            </a:r>
            <a:r>
              <a:rPr lang="en-US" dirty="0" smtClean="0"/>
              <a:t> </a:t>
            </a:r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771985"/>
            <a:ext cx="4648200" cy="3076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80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536" y="76200"/>
            <a:ext cx="8229600" cy="1143000"/>
          </a:xfrm>
        </p:spPr>
        <p:txBody>
          <a:bodyPr/>
          <a:lstStyle/>
          <a:p>
            <a:r>
              <a:rPr lang="en-US" dirty="0" smtClean="0"/>
              <a:t>The 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91200"/>
          </a:xfrm>
        </p:spPr>
        <p:txBody>
          <a:bodyPr>
            <a:normAutofit/>
          </a:bodyPr>
          <a:lstStyle/>
          <a:p>
            <a:r>
              <a:rPr lang="en-US" dirty="0" smtClean="0"/>
              <a:t>Main objective of this project is to license </a:t>
            </a:r>
            <a:r>
              <a:rPr lang="en-US" dirty="0" err="1" smtClean="0"/>
              <a:t>Digiscan</a:t>
            </a:r>
            <a:r>
              <a:rPr lang="en-US" dirty="0" smtClean="0"/>
              <a:t> technology to  </a:t>
            </a:r>
          </a:p>
          <a:p>
            <a:pPr lvl="1"/>
            <a:r>
              <a:rPr lang="en-US" dirty="0" smtClean="0"/>
              <a:t>We are in communication with Andrew Barnard (Chief Technology Officer), and he is </a:t>
            </a:r>
            <a:r>
              <a:rPr lang="en-US" dirty="0" smtClean="0"/>
              <a:t>interested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Enable </a:t>
            </a:r>
            <a:r>
              <a:rPr lang="en-US" dirty="0" smtClean="0"/>
              <a:t>carbon/nutrient cycling research on timescales previously not </a:t>
            </a:r>
            <a:r>
              <a:rPr lang="en-US" dirty="0" smtClean="0"/>
              <a:t>possible (Takeshita has core research need for this sensor)</a:t>
            </a:r>
            <a:endParaRPr lang="en-US" dirty="0" smtClean="0"/>
          </a:p>
          <a:p>
            <a:r>
              <a:rPr lang="en-US" dirty="0" smtClean="0"/>
              <a:t>Aquaculture applications (NH4)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399" y="1600200"/>
            <a:ext cx="1825283" cy="587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" y="3124200"/>
            <a:ext cx="9144000" cy="1434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932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368</Words>
  <Application>Microsoft Office PowerPoint</Application>
  <PresentationFormat>On-screen Show (4:3)</PresentationFormat>
  <Paragraphs>68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Towards the Commercialization of NH4- and DIC-Digiscan</vt:lpstr>
      <vt:lpstr>The Problem</vt:lpstr>
      <vt:lpstr>The Problem: DIC</vt:lpstr>
      <vt:lpstr>PowerPoint Presentation</vt:lpstr>
      <vt:lpstr>The Tech: Digiscan analyzers</vt:lpstr>
      <vt:lpstr>The Tech</vt:lpstr>
      <vt:lpstr>The Tech</vt:lpstr>
      <vt:lpstr>The Data</vt:lpstr>
      <vt:lpstr>The Impact</vt:lpstr>
      <vt:lpstr>Requested Resources</vt:lpstr>
      <vt:lpstr>Time Line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NH4- and DIC-Digiscan</dc:title>
  <dc:creator>Yui</dc:creator>
  <cp:lastModifiedBy>Yui</cp:lastModifiedBy>
  <cp:revision>50</cp:revision>
  <dcterms:created xsi:type="dcterms:W3CDTF">2018-05-18T19:23:49Z</dcterms:created>
  <dcterms:modified xsi:type="dcterms:W3CDTF">2018-05-21T17:53:03Z</dcterms:modified>
</cp:coreProperties>
</file>