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Shape 19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Shape 23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Shape 24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Shape 25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Shape 26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Shape 15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-têt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685800" y="1401313"/>
            <a:ext cx="7772400" cy="169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Plankton taxonomic groups </a:t>
            </a:r>
            <a:b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AUVs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>
            <p:ph idx="1" type="subTitle"/>
          </p:nvPr>
        </p:nvSpPr>
        <p:spPr>
          <a:xfrm>
            <a:off x="1143000" y="4116700"/>
            <a:ext cx="6858000" cy="25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rPr b="0" i="0" lang="en-US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Monique Messié &amp; Ben Yair Raanan</a:t>
            </a:r>
            <a:endParaRPr b="0" i="0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rPr b="0" i="0" lang="en-US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(+ Francisco Chavez, Mike McCann, Kevin Gomes, Steve Haddock, Katie Pitz</a:t>
            </a:r>
            <a:r>
              <a:rPr lang="en-US" sz="2220"/>
              <a:t>, John Ryan and</a:t>
            </a:r>
            <a:r>
              <a:rPr b="0" i="0" lang="en-US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Yanwu Zhang)</a:t>
            </a:r>
            <a:endParaRPr/>
          </a:p>
          <a:p>
            <a:pPr indent="0" lvl="0" marL="0" marR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rPr i="1" lang="en-US" sz="2220"/>
              <a:t>901910</a:t>
            </a:r>
            <a:br>
              <a:rPr i="1" lang="en-US" sz="2220"/>
            </a:br>
            <a:r>
              <a:rPr i="1" lang="en-US" sz="2220"/>
              <a:t>follow-up of 2017 feasibility study </a:t>
            </a:r>
            <a:r>
              <a:rPr b="0" i="1" lang="en-US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901707</a:t>
            </a:r>
            <a:endParaRPr b="0" i="1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Shape 87"/>
          <p:cNvSpPr/>
          <p:nvPr/>
        </p:nvSpPr>
        <p:spPr>
          <a:xfrm>
            <a:off x="4572000" y="85825"/>
            <a:ext cx="4459500" cy="10572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“taxonomic groups” = diatoms, dinoflagellates, picoplankton </a:t>
            </a:r>
            <a:endParaRPr b="0" i="0" sz="2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 b="0" l="0" r="62043" t="0"/>
          <a:stretch/>
        </p:blipFill>
        <p:spPr>
          <a:xfrm>
            <a:off x="0" y="1596475"/>
            <a:ext cx="3523884" cy="366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 txBox="1"/>
          <p:nvPr>
            <p:ph type="title"/>
          </p:nvPr>
        </p:nvSpPr>
        <p:spPr>
          <a:xfrm>
            <a:off x="384275" y="0"/>
            <a:ext cx="8131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Bioluminescence proxies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Shape 199"/>
          <p:cNvPicPr preferRelativeResize="0"/>
          <p:nvPr/>
        </p:nvPicPr>
        <p:blipFill rotWithShape="1">
          <a:blip r:embed="rId4">
            <a:alphaModFix/>
          </a:blip>
          <a:srcRect b="0" l="49020" r="0" t="19314"/>
          <a:stretch/>
        </p:blipFill>
        <p:spPr>
          <a:xfrm>
            <a:off x="4087100" y="1025413"/>
            <a:ext cx="5056902" cy="553599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 txBox="1"/>
          <p:nvPr/>
        </p:nvSpPr>
        <p:spPr>
          <a:xfrm>
            <a:off x="4648207" y="6492691"/>
            <a:ext cx="347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Stars/dots = in situ plankton counts</a:t>
            </a:r>
            <a:endParaRPr i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146400" y="5922700"/>
            <a:ext cx="241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Project 901103 - Haddock</a:t>
            </a:r>
            <a:endParaRPr/>
          </a:p>
        </p:txBody>
      </p:sp>
      <p:sp>
        <p:nvSpPr>
          <p:cNvPr id="202" name="Shape 20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3" name="Shape 203"/>
          <p:cNvSpPr txBox="1"/>
          <p:nvPr/>
        </p:nvSpPr>
        <p:spPr>
          <a:xfrm>
            <a:off x="1" y="6215806"/>
            <a:ext cx="2711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Messié et al., submitted to </a:t>
            </a: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 in Oceanography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overview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0" y="1228436"/>
            <a:ext cx="914343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At first, focus on the Dorado dataset with 2 paths:</a:t>
            </a:r>
            <a:endParaRPr i="1" sz="2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b="6202" l="10540" r="53551" t="0"/>
          <a:stretch/>
        </p:blipFill>
        <p:spPr>
          <a:xfrm>
            <a:off x="1148351" y="3795823"/>
            <a:ext cx="2626242" cy="257307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/>
          <p:nvPr/>
        </p:nvSpPr>
        <p:spPr>
          <a:xfrm>
            <a:off x="191385" y="2309227"/>
            <a:ext cx="701749" cy="72411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191385" y="4720303"/>
            <a:ext cx="701749" cy="724117"/>
          </a:xfrm>
          <a:prstGeom prst="ellipse">
            <a:avLst/>
          </a:prstGeom>
          <a:solidFill>
            <a:srgbClr val="0070C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743738" y="4051002"/>
            <a:ext cx="308344" cy="265814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2238188" y="5957774"/>
            <a:ext cx="308344" cy="265814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1733105" y="5231221"/>
            <a:ext cx="308344" cy="266364"/>
          </a:xfrm>
          <a:prstGeom prst="ellipse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2546532" y="4949179"/>
            <a:ext cx="308344" cy="266364"/>
          </a:xfrm>
          <a:prstGeom prst="ellipse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3886215" y="5691960"/>
            <a:ext cx="308344" cy="265814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3886215" y="6102538"/>
            <a:ext cx="308344" cy="266364"/>
          </a:xfrm>
          <a:prstGeom prst="ellipse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 txBox="1"/>
          <p:nvPr/>
        </p:nvSpPr>
        <p:spPr>
          <a:xfrm>
            <a:off x="4301018" y="5670694"/>
            <a:ext cx="47544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wharf sampling (representative of N &amp; S corners)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/>
          <p:nvPr/>
        </p:nvSpPr>
        <p:spPr>
          <a:xfrm>
            <a:off x="4325063" y="6017656"/>
            <a:ext cx="16209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eDNA sampling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3859632" y="6397620"/>
            <a:ext cx="30682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currently 16 Dorado diamonds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4327478" y="4183909"/>
            <a:ext cx="34023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Dorado diamond dataset: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situ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/>
          <p:nvPr/>
        </p:nvSpPr>
        <p:spPr>
          <a:xfrm>
            <a:off x="8148599" y="0"/>
            <a:ext cx="995401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Shape 22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1126438" y="2198488"/>
            <a:ext cx="3068100" cy="9381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Nighttime fluorescence / bioluminescence proxies</a:t>
            </a: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5904794" y="2202225"/>
            <a:ext cx="2563200" cy="9381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Fluorescence / backscatter</a:t>
            </a: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3859625" y="2202225"/>
            <a:ext cx="2368500" cy="9381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supervised machine learning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type="title"/>
          </p:nvPr>
        </p:nvSpPr>
        <p:spPr>
          <a:xfrm>
            <a:off x="628650" y="14252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Plans for 2019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 txBox="1"/>
          <p:nvPr>
            <p:ph idx="1" type="body"/>
          </p:nvPr>
        </p:nvSpPr>
        <p:spPr>
          <a:xfrm>
            <a:off x="628650" y="16732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half (w/o Monique)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Load the entire Dorado dataset into STOQS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 usefulness of LISST-100x dataset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/>
              <a:t>Establish reproducible workflows through STOQS</a:t>
            </a:r>
            <a:endParaRPr/>
          </a:p>
          <a:p>
            <a:pPr indent="0" lvl="1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 half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the bioluminescence labels &amp; load into STOQS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 w/ Katie to generate eDNA labels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Explore supervised ML on 2 sets of labels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 investigating diamonds in depth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8148599" y="0"/>
            <a:ext cx="995401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Shape 235"/>
          <p:cNvSpPr txBox="1"/>
          <p:nvPr/>
        </p:nvSpPr>
        <p:spPr>
          <a:xfrm>
            <a:off x="246625" y="6395800"/>
            <a:ext cx="546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Future years - refine method and apply to LRAUV &amp; gliders.</a:t>
            </a:r>
            <a:endParaRPr i="1"/>
          </a:p>
        </p:txBody>
      </p:sp>
      <p:sp>
        <p:nvSpPr>
          <p:cNvPr id="236" name="Shape 236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764850" y="3429000"/>
            <a:ext cx="7614300" cy="2747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600"/>
              <a:t>Plankton taxonomic groups from AUVs</a:t>
            </a:r>
            <a:endParaRPr i="1"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i="1" sz="36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 u="sng"/>
              <a:t>Project g</a:t>
            </a:r>
            <a:r>
              <a:rPr i="1" lang="en-US" sz="2400" u="sng"/>
              <a:t>oal:</a:t>
            </a:r>
            <a:r>
              <a:rPr i="1" lang="en-US" sz="2400"/>
              <a:t> develop proxies for </a:t>
            </a:r>
            <a:r>
              <a:rPr b="1" i="1" lang="en-US" sz="2400"/>
              <a:t>high-level phytoplankton taxonomy</a:t>
            </a:r>
            <a:r>
              <a:rPr i="1" lang="en-US" sz="2400"/>
              <a:t> (diatoms, dinoflagellates and picoplankton) from biological variables routinely measured by AUVs and gliders (fluorescence and backscatter)</a:t>
            </a:r>
            <a:endParaRPr i="1" sz="2400"/>
          </a:p>
        </p:txBody>
      </p:sp>
      <p:sp>
        <p:nvSpPr>
          <p:cNvPr id="243" name="Shape 243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4" name="Shape 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901" y="0"/>
            <a:ext cx="4947096" cy="324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Relevance to MBARI goals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Shape 250"/>
          <p:cNvSpPr txBox="1"/>
          <p:nvPr>
            <p:ph idx="1" type="body"/>
          </p:nvPr>
        </p:nvSpPr>
        <p:spPr>
          <a:xfrm>
            <a:off x="406950" y="1621151"/>
            <a:ext cx="8330100" cy="48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Tightly coupled to MBARI research themes 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“ecosystem processes”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(impacts of phytoplankton types on higher trophic levels and carbon cycle)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“ocean visualization”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(abundance &amp; distribution of phytoplankton)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0" i="0" lang="en-US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“exploration and discovery”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(new analytical tools)</a:t>
            </a:r>
            <a:endParaRPr/>
          </a:p>
          <a:p>
            <a:pPr indent="-101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support of tech priorities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“taking the laboratory into the ocean”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(developing new tools and techniques for identifying, quantifying, and characterizing species)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b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“enabling targeted sampling”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(real-time characterization of marine organisms and communities).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Shape 251"/>
          <p:cNvSpPr txBox="1"/>
          <p:nvPr/>
        </p:nvSpPr>
        <p:spPr>
          <a:xfrm>
            <a:off x="7880208" y="0"/>
            <a:ext cx="1270284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RELEVANCE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628650" y="3619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Bioluminescence proxies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5365376" y="6218856"/>
            <a:ext cx="2711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Messié et al., submitted to </a:t>
            </a: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 in Oceanography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Shape 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05255"/>
            <a:ext cx="9144000" cy="36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0" y="6491425"/>
            <a:ext cx="241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Project 901103 - Haddock</a:t>
            </a:r>
            <a:endParaRPr/>
          </a:p>
        </p:txBody>
      </p:sp>
      <p:sp>
        <p:nvSpPr>
          <p:cNvPr id="262" name="Shape 262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>
            <p:ph type="title"/>
          </p:nvPr>
        </p:nvSpPr>
        <p:spPr>
          <a:xfrm>
            <a:off x="628650" y="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Identifying optimal predictors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Shape 269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Shape 270"/>
          <p:cNvSpPr txBox="1"/>
          <p:nvPr/>
        </p:nvSpPr>
        <p:spPr>
          <a:xfrm>
            <a:off x="5202625" y="1441425"/>
            <a:ext cx="34215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bias learning curve: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error is still relatively high (15-20%)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small gap (~5%) between error in training and validation sets.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results suggest: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Limited predictive power using current feature set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Increasing the size of the training set will likely have minor impact on classification performance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Shape 271"/>
          <p:cNvPicPr preferRelativeResize="0"/>
          <p:nvPr/>
        </p:nvPicPr>
        <p:blipFill rotWithShape="1">
          <a:blip r:embed="rId3">
            <a:alphaModFix/>
          </a:blip>
          <a:srcRect b="0" l="19833" r="25303" t="4342"/>
          <a:stretch/>
        </p:blipFill>
        <p:spPr>
          <a:xfrm>
            <a:off x="355125" y="1554425"/>
            <a:ext cx="4686493" cy="4391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Shape 272"/>
          <p:cNvCxnSpPr/>
          <p:nvPr/>
        </p:nvCxnSpPr>
        <p:spPr>
          <a:xfrm>
            <a:off x="983875" y="4011175"/>
            <a:ext cx="39180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3" name="Shape 273"/>
          <p:cNvSpPr txBox="1"/>
          <p:nvPr/>
        </p:nvSpPr>
        <p:spPr>
          <a:xfrm>
            <a:off x="1274425" y="1117250"/>
            <a:ext cx="3353400" cy="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Learning curve analysis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28650" y="2272050"/>
            <a:ext cx="7886700" cy="40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highlight>
                  <a:srgbClr val="0070C0"/>
                </a:highlight>
                <a:latin typeface="Calibri"/>
                <a:ea typeface="Calibri"/>
                <a:cs typeface="Calibri"/>
                <a:sym typeface="Calibri"/>
              </a:rPr>
              <a:t>Relevance</a:t>
            </a:r>
            <a:endParaRPr>
              <a:solidFill>
                <a:schemeClr val="lt1"/>
              </a:solidFill>
              <a:highlight>
                <a:srgbClr val="0070C0"/>
              </a:highlight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develop plankton proxies?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Goals &amp; significance</a:t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highlight>
                  <a:srgbClr val="348C38"/>
                </a:highlight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>
              <a:solidFill>
                <a:schemeClr val="lt1"/>
              </a:solidFill>
              <a:highlight>
                <a:srgbClr val="348C38"/>
              </a:highlight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Feasibility study results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Bioluminescence proxies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highlight>
                  <a:srgbClr val="7030A0"/>
                </a:highlight>
                <a:latin typeface="Calibri"/>
                <a:ea typeface="Calibri"/>
                <a:cs typeface="Calibri"/>
                <a:sym typeface="Calibri"/>
              </a:rPr>
              <a:t>Project </a:t>
            </a:r>
            <a:endParaRPr b="0" i="0" sz="2800" u="none" cap="none" strike="noStrike">
              <a:solidFill>
                <a:schemeClr val="lt1"/>
              </a:solidFill>
              <a:highlight>
                <a:srgbClr val="7030A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en-US"/>
              <a:t>Overview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en-US"/>
              <a:t>Plans for 2019</a:t>
            </a:r>
            <a:endParaRPr/>
          </a:p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-59100" y="383525"/>
            <a:ext cx="40344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AUVs</a:t>
            </a:r>
            <a:r>
              <a:rPr b="0" i="1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/>
              <a:t>to increase taxonomic coverage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 b="5500" l="0" r="0" t="5500"/>
          <a:stretch/>
        </p:blipFill>
        <p:spPr>
          <a:xfrm>
            <a:off x="3842877" y="35778"/>
            <a:ext cx="5065296" cy="338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4">
            <a:alphaModFix/>
          </a:blip>
          <a:srcRect b="6724" l="0" r="0" t="6733"/>
          <a:stretch/>
        </p:blipFill>
        <p:spPr>
          <a:xfrm>
            <a:off x="3842877" y="3416970"/>
            <a:ext cx="5301128" cy="3441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5">
            <a:alphaModFix/>
          </a:blip>
          <a:srcRect b="4995" l="0" r="0" t="4995"/>
          <a:stretch/>
        </p:blipFill>
        <p:spPr>
          <a:xfrm>
            <a:off x="-7126" y="4139514"/>
            <a:ext cx="3878536" cy="261847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221975" y="2631925"/>
            <a:ext cx="3258600" cy="11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7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profiles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47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almost 2 orders of magnitude more locations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47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also ships &amp; gliders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0" y="0"/>
            <a:ext cx="1270284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RELEVANCE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Goals &amp; significance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Goal: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develop proxies for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high-level phytoplankton taxonomy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(diatoms, dinoflagellates and picoplankton) from biological variables routinely measured by AUVs and gliders (</a:t>
            </a:r>
            <a:r>
              <a:rPr b="1" i="0" lang="en-US" sz="2800" u="none" cap="none" strike="noStrike">
                <a:solidFill>
                  <a:schemeClr val="dk1"/>
                </a:solidFill>
              </a:rPr>
              <a:t>fluorescence and backscatter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indent="-1651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 decades of ship/AUV/glider proxies can be processed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unprecedented views of phytoplankton ecology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inform more advanced targeted sampling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7880208" y="0"/>
            <a:ext cx="1270284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RELEVANCE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 from the feasibility study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303738" y="3751601"/>
            <a:ext cx="8211600" cy="29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Questions: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 C:Chl taxa-specific? 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1pre) Are samples taxa-specific?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Are fluo / beamc/bbp proxies for Chl / C?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Can fluo/beamc or fluo/bbp be used to predict taxonomy?</a:t>
            </a:r>
            <a:r>
              <a:rPr i="1"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Shape 120"/>
          <p:cNvPicPr preferRelativeResize="0"/>
          <p:nvPr/>
        </p:nvPicPr>
        <p:blipFill rotWithShape="1">
          <a:blip r:embed="rId3">
            <a:alphaModFix/>
          </a:blip>
          <a:srcRect b="24219" l="0" r="44074" t="48742"/>
          <a:stretch/>
        </p:blipFill>
        <p:spPr>
          <a:xfrm>
            <a:off x="1232700" y="2021287"/>
            <a:ext cx="6353677" cy="958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4048662" y="4124450"/>
            <a:ext cx="8937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4048525" y="4488200"/>
            <a:ext cx="1908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only ~ 50%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5868325" y="4761525"/>
            <a:ext cx="32751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A131A"/>
                </a:solidFill>
                <a:latin typeface="Calibri"/>
                <a:ea typeface="Calibri"/>
                <a:cs typeface="Calibri"/>
                <a:sym typeface="Calibri"/>
              </a:rPr>
              <a:t>YES for fluo, 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400">
                <a:solidFill>
                  <a:srgbClr val="BA131A"/>
                </a:solidFill>
                <a:latin typeface="Calibri"/>
                <a:ea typeface="Calibri"/>
                <a:cs typeface="Calibri"/>
                <a:sym typeface="Calibri"/>
              </a:rPr>
              <a:t>NOT REALLY for beam-c, ?? for bbp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7827100" y="5928538"/>
            <a:ext cx="1317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MAYBE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2660425" y="6295925"/>
            <a:ext cx="46842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QC / calibration difficult → small dataset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288" y="1419886"/>
            <a:ext cx="9143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Relationships between phytoplankton taxonomy (BOG samples) and predictors</a:t>
            </a:r>
            <a:endParaRPr i="1" sz="2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9" name="Shape 129"/>
          <p:cNvSpPr txBox="1"/>
          <p:nvPr/>
        </p:nvSpPr>
        <p:spPr>
          <a:xfrm>
            <a:off x="4430100" y="3103500"/>
            <a:ext cx="46842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predictors: fluo/beamc (CTD profiles)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14300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fluo/bbp (M1 mooring, surface)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628650" y="24884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Taxonomy = f° (C,Chl)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940" y="2639464"/>
            <a:ext cx="4147200" cy="294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7808" y="2405629"/>
            <a:ext cx="4147200" cy="327663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/>
          <p:nvPr/>
        </p:nvSpPr>
        <p:spPr>
          <a:xfrm>
            <a:off x="1075660" y="4796234"/>
            <a:ext cx="663552" cy="497716"/>
          </a:xfrm>
          <a:prstGeom prst="rect">
            <a:avLst/>
          </a:prstGeom>
          <a:noFill/>
          <a:ln cap="flat" cmpd="sng" w="36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 txBox="1"/>
          <p:nvPr/>
        </p:nvSpPr>
        <p:spPr>
          <a:xfrm>
            <a:off x="3649536" y="5972595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Xaxis = POC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/>
          <p:nvPr/>
        </p:nvSpPr>
        <p:spPr>
          <a:xfrm rot="-5400000">
            <a:off x="-389968" y="3855358"/>
            <a:ext cx="1265845" cy="314142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Yaxis = Chl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1327104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Dominating = </a:t>
            </a: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above 80%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5225472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Dominating = </a:t>
            </a: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above 50%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Shape 142"/>
          <p:cNvCxnSpPr>
            <a:endCxn id="136" idx="2"/>
          </p:cNvCxnSpPr>
          <p:nvPr/>
        </p:nvCxnSpPr>
        <p:spPr>
          <a:xfrm>
            <a:off x="1407408" y="5294061"/>
            <a:ext cx="5394000" cy="388200"/>
          </a:xfrm>
          <a:prstGeom prst="curvedConnector4">
            <a:avLst>
              <a:gd fmla="val -7330" name="adj1"/>
              <a:gd fmla="val 165814" name="adj2"/>
            </a:avLst>
          </a:prstGeom>
          <a:noFill/>
          <a:ln cap="flat" cmpd="sng" w="367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3" name="Shape 143"/>
          <p:cNvSpPr txBox="1"/>
          <p:nvPr/>
        </p:nvSpPr>
        <p:spPr>
          <a:xfrm>
            <a:off x="6485306" y="5715000"/>
            <a:ext cx="705677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zoom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82944" y="6546732"/>
            <a:ext cx="3805301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(only samples dominated by one group)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Shape 145"/>
          <p:cNvSpPr txBox="1"/>
          <p:nvPr/>
        </p:nvSpPr>
        <p:spPr>
          <a:xfrm>
            <a:off x="7267721" y="533399"/>
            <a:ext cx="1114280" cy="482689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Identifying</a:t>
            </a:r>
            <a:r>
              <a:rPr lang="en-US"/>
              <a:t> optimal predictors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 txBox="1"/>
          <p:nvPr/>
        </p:nvSpPr>
        <p:spPr>
          <a:xfrm>
            <a:off x="258907" y="5981475"/>
            <a:ext cx="8626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Automated workflow to investigate the presence/absence and robustness of a relationship between phytoplankton taxa and various environmental predictors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477963"/>
            <a:ext cx="8676457" cy="389391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628650" y="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Identifying optimal predictors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3">
            <a:alphaModFix/>
          </a:blip>
          <a:srcRect b="105" l="17367" r="26427" t="4219"/>
          <a:stretch/>
        </p:blipFill>
        <p:spPr>
          <a:xfrm>
            <a:off x="37596" y="1602000"/>
            <a:ext cx="5094757" cy="431845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Shape 165"/>
          <p:cNvSpPr txBox="1"/>
          <p:nvPr/>
        </p:nvSpPr>
        <p:spPr>
          <a:xfrm>
            <a:off x="1083125" y="1166700"/>
            <a:ext cx="39648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Confusion matrix (test set)</a:t>
            </a:r>
            <a:endParaRPr sz="2400"/>
          </a:p>
        </p:txBody>
      </p:sp>
      <p:sp>
        <p:nvSpPr>
          <p:cNvPr id="166" name="Shape 166"/>
          <p:cNvSpPr txBox="1"/>
          <p:nvPr/>
        </p:nvSpPr>
        <p:spPr>
          <a:xfrm>
            <a:off x="5202625" y="1441425"/>
            <a:ext cx="34215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Calibri"/>
                <a:ea typeface="Calibri"/>
                <a:cs typeface="Calibri"/>
                <a:sym typeface="Calibri"/>
              </a:rPr>
              <a:t>Best prediction model: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Labels: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BOG count observations dominated by single taxon (N=686)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Features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: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beamc + fluo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distance from coast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of year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temperature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248825" y="5996650"/>
            <a:ext cx="87999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Chl/POC (in situ) relationship does not carry to fluo/beamc mostly because the POC/beamc relationship fails for dinos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Taxonomy = f°(fluo, bbp)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370" y="2078817"/>
            <a:ext cx="4306884" cy="3400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0822" y="1932834"/>
            <a:ext cx="4493018" cy="354965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/>
          <p:nvPr/>
        </p:nvSpPr>
        <p:spPr>
          <a:xfrm rot="-5400000">
            <a:off x="-1126756" y="3390074"/>
            <a:ext cx="2935677" cy="313489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Surface mooring fluorescence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2654208" y="5530172"/>
            <a:ext cx="4207939" cy="313522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Mooring surface backscatter (bb470)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/>
          <p:nvPr/>
        </p:nvSpPr>
        <p:spPr>
          <a:xfrm>
            <a:off x="3323964" y="4448521"/>
            <a:ext cx="740292" cy="31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bb470</a:t>
            </a:r>
            <a:endParaRPr/>
          </a:p>
        </p:txBody>
      </p:sp>
      <p:sp>
        <p:nvSpPr>
          <p:cNvPr id="178" name="Shape 178"/>
          <p:cNvSpPr txBox="1"/>
          <p:nvPr/>
        </p:nvSpPr>
        <p:spPr>
          <a:xfrm>
            <a:off x="1410048" y="1525908"/>
            <a:ext cx="7299072" cy="546377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machine learning tree algorithm succeeds in predicting taxonomy (relative dominance)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5142528" y="4032827"/>
            <a:ext cx="248832" cy="770366"/>
          </a:xfrm>
          <a:prstGeom prst="rect">
            <a:avLst/>
          </a:prstGeom>
          <a:noFill/>
          <a:ln cap="flat" cmpd="sng" w="1835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Shape 180"/>
          <p:cNvSpPr txBox="1"/>
          <p:nvPr/>
        </p:nvSpPr>
        <p:spPr>
          <a:xfrm>
            <a:off x="4147200" y="5057603"/>
            <a:ext cx="1575936" cy="546377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Zone that should possibly be attributed to diatoms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" name="Shape 181"/>
          <p:cNvCxnSpPr/>
          <p:nvPr/>
        </p:nvCxnSpPr>
        <p:spPr>
          <a:xfrm flipH="1" rot="10800000">
            <a:off x="4727808" y="4803193"/>
            <a:ext cx="414720" cy="319727"/>
          </a:xfrm>
          <a:prstGeom prst="straightConnector1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2" name="Shape 182"/>
          <p:cNvSpPr txBox="1"/>
          <p:nvPr/>
        </p:nvSpPr>
        <p:spPr>
          <a:xfrm>
            <a:off x="248832" y="6191250"/>
            <a:ext cx="8626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Algorithm trained on absolute dominance (  ) and evaluated on relative dominance (  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/>
          <p:nvPr/>
        </p:nvSpPr>
        <p:spPr>
          <a:xfrm>
            <a:off x="7086600" y="738246"/>
            <a:ext cx="1788408" cy="482689"/>
          </a:xfrm>
          <a:prstGeom prst="rect">
            <a:avLst/>
          </a:prstGeom>
          <a:noFill/>
          <a:ln>
            <a:noFill/>
          </a:ln>
        </p:spPr>
        <p:txBody>
          <a:bodyPr anchorCtr="0" anchor="t" bIns="40800" lIns="81625" spcFirstLastPara="1" rIns="81625" wrap="square" tIns="4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A131A"/>
                </a:solidFill>
                <a:latin typeface="Arial"/>
                <a:ea typeface="Arial"/>
                <a:cs typeface="Arial"/>
                <a:sym typeface="Arial"/>
              </a:rPr>
              <a:t>MAYBE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409535" y="1443850"/>
            <a:ext cx="95271" cy="114473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409535" y="1675022"/>
            <a:ext cx="95271" cy="114473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Shape 186"/>
          <p:cNvSpPr txBox="1"/>
          <p:nvPr/>
        </p:nvSpPr>
        <p:spPr>
          <a:xfrm>
            <a:off x="574069" y="1305690"/>
            <a:ext cx="28548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absolute dominance (&gt; 50%)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 txBox="1"/>
          <p:nvPr/>
        </p:nvSpPr>
        <p:spPr>
          <a:xfrm>
            <a:off x="580767" y="1555774"/>
            <a:ext cx="36901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relative dominance (highest biomass)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4338594" y="6315263"/>
            <a:ext cx="95271" cy="114473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8116864" y="6315262"/>
            <a:ext cx="95271" cy="114473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7537900" y="0"/>
            <a:ext cx="1606200" cy="369300"/>
          </a:xfrm>
          <a:prstGeom prst="rect">
            <a:avLst/>
          </a:prstGeom>
          <a:solidFill>
            <a:srgbClr val="348C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