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256" r:id="rId3"/>
    <p:sldId id="262" r:id="rId4"/>
    <p:sldId id="259" r:id="rId5"/>
    <p:sldId id="291" r:id="rId6"/>
    <p:sldId id="258" r:id="rId7"/>
    <p:sldId id="260" r:id="rId8"/>
    <p:sldId id="269" r:id="rId9"/>
    <p:sldId id="296" r:id="rId10"/>
    <p:sldId id="299" r:id="rId11"/>
    <p:sldId id="321" r:id="rId12"/>
    <p:sldId id="261" r:id="rId13"/>
    <p:sldId id="314" r:id="rId14"/>
    <p:sldId id="289" r:id="rId15"/>
    <p:sldId id="317" r:id="rId16"/>
    <p:sldId id="318" r:id="rId17"/>
    <p:sldId id="319" r:id="rId18"/>
    <p:sldId id="320" r:id="rId19"/>
  </p:sldIdLst>
  <p:sldSz cx="9144000" cy="5143500" type="screen16x9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610" y="-72"/>
      </p:cViewPr>
      <p:guideLst>
        <p:guide orient="horz" pos="162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9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4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9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29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1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9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29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1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95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85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29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3D54F-00C8-4BAC-ADFD-5556B01A450F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BB1D7-1F94-4F00-B1E5-A63DF81A7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9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409"/>
            <a:ext cx="8229600" cy="857250"/>
          </a:xfrm>
        </p:spPr>
        <p:txBody>
          <a:bodyPr/>
          <a:lstStyle/>
          <a:p>
            <a:r>
              <a:rPr lang="en-US" dirty="0" smtClean="0"/>
              <a:t>The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Large-scale, </a:t>
            </a:r>
            <a:r>
              <a:rPr lang="en-US" dirty="0" smtClean="0"/>
              <a:t>rapidly sinking </a:t>
            </a:r>
            <a:r>
              <a:rPr lang="en-US" dirty="0"/>
              <a:t>particle deposition events are </a:t>
            </a:r>
            <a:r>
              <a:rPr lang="en-US" dirty="0" smtClean="0"/>
              <a:t>episodic </a:t>
            </a:r>
            <a:r>
              <a:rPr lang="en-US" dirty="0"/>
              <a:t>but important to the carbon </a:t>
            </a:r>
            <a:r>
              <a:rPr lang="en-US" dirty="0" smtClean="0"/>
              <a:t>cycle.</a:t>
            </a:r>
            <a:endParaRPr lang="en-US" dirty="0"/>
          </a:p>
          <a:p>
            <a:r>
              <a:rPr lang="en-US" dirty="0" smtClean="0"/>
              <a:t>Particles </a:t>
            </a:r>
            <a:r>
              <a:rPr lang="en-US" dirty="0"/>
              <a:t>transformed </a:t>
            </a:r>
            <a:r>
              <a:rPr lang="en-US" dirty="0" smtClean="0"/>
              <a:t>while sinking through </a:t>
            </a:r>
            <a:r>
              <a:rPr lang="en-US" dirty="0"/>
              <a:t>water column (aggregation, degradation, </a:t>
            </a:r>
            <a:r>
              <a:rPr lang="en-US" dirty="0" smtClean="0"/>
              <a:t>consumption).</a:t>
            </a:r>
            <a:endParaRPr lang="en-US" dirty="0"/>
          </a:p>
          <a:p>
            <a:r>
              <a:rPr lang="en-US" dirty="0" smtClean="0"/>
              <a:t>Sinking particle events from </a:t>
            </a:r>
            <a:r>
              <a:rPr lang="en-US" dirty="0"/>
              <a:t>the surface to the sea </a:t>
            </a:r>
            <a:r>
              <a:rPr lang="en-US" dirty="0" smtClean="0"/>
              <a:t>floor remain unstudied.</a:t>
            </a:r>
            <a:endParaRPr lang="en-US" dirty="0"/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2822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7" y="0"/>
            <a:ext cx="7591091" cy="5139640"/>
          </a:xfrm>
        </p:spPr>
      </p:pic>
    </p:spTree>
    <p:extLst>
      <p:ext uri="{BB962C8B-B14F-4D97-AF65-F5344CB8AC3E}">
        <p14:creationId xmlns:p14="http://schemas.microsoft.com/office/powerpoint/2010/main" val="42710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0" y="0"/>
            <a:ext cx="7598018" cy="5144330"/>
          </a:xfrm>
        </p:spPr>
      </p:pic>
    </p:spTree>
    <p:extLst>
      <p:ext uri="{BB962C8B-B14F-4D97-AF65-F5344CB8AC3E}">
        <p14:creationId xmlns:p14="http://schemas.microsoft.com/office/powerpoint/2010/main" val="429353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VIPER Design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28999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Autonomous compact </a:t>
            </a:r>
            <a:r>
              <a:rPr lang="en-US" dirty="0" smtClean="0"/>
              <a:t>sampler</a:t>
            </a:r>
          </a:p>
          <a:p>
            <a:pPr lvl="0"/>
            <a:r>
              <a:rPr lang="en-US" dirty="0" smtClean="0"/>
              <a:t>Acoustic modem triggering</a:t>
            </a:r>
            <a:endParaRPr lang="en-US" dirty="0"/>
          </a:p>
          <a:p>
            <a:pPr lvl="0"/>
            <a:r>
              <a:rPr lang="en-US" dirty="0"/>
              <a:t>Sample entire </a:t>
            </a:r>
            <a:r>
              <a:rPr lang="en-US" dirty="0" smtClean="0"/>
              <a:t>water </a:t>
            </a:r>
            <a:r>
              <a:rPr lang="en-US" dirty="0"/>
              <a:t>column from sea floor to surface</a:t>
            </a:r>
          </a:p>
          <a:p>
            <a:pPr lvl="0"/>
            <a:r>
              <a:rPr lang="en-US" dirty="0" smtClean="0"/>
              <a:t>Sample to </a:t>
            </a:r>
            <a:r>
              <a:rPr lang="en-US" dirty="0"/>
              <a:t>resolve depth distribution for </a:t>
            </a:r>
            <a:r>
              <a:rPr lang="en-US" dirty="0" smtClean="0"/>
              <a:t>particles</a:t>
            </a:r>
          </a:p>
          <a:p>
            <a:pPr lvl="0"/>
            <a:r>
              <a:rPr lang="en-US" dirty="0" smtClean="0"/>
              <a:t>Investigate bow-wave </a:t>
            </a:r>
            <a:r>
              <a:rPr lang="en-US" dirty="0"/>
              <a:t>effect </a:t>
            </a:r>
            <a:endParaRPr lang="en-US" dirty="0" smtClean="0"/>
          </a:p>
          <a:p>
            <a:pPr lvl="0"/>
            <a:r>
              <a:rPr lang="en-US" dirty="0" smtClean="0"/>
              <a:t>Minimize </a:t>
            </a:r>
            <a:r>
              <a:rPr lang="en-US" dirty="0"/>
              <a:t>plankton </a:t>
            </a:r>
            <a:r>
              <a:rPr lang="en-US" dirty="0" smtClean="0"/>
              <a:t>avoidance</a:t>
            </a:r>
          </a:p>
          <a:p>
            <a:pPr lvl="0"/>
            <a:r>
              <a:rPr lang="en-US" dirty="0" smtClean="0"/>
              <a:t>Investigate potential clogging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9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Cycling/retrieval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</a:t>
            </a:r>
            <a:r>
              <a:rPr lang="en-US" dirty="0" smtClean="0"/>
              <a:t>ecovered by boat/ship after one sampling ascent</a:t>
            </a:r>
          </a:p>
          <a:p>
            <a:r>
              <a:rPr lang="en-US" dirty="0" smtClean="0"/>
              <a:t>One sampling ascent, descent to sea floor awaiting recall/recovery by boat/ship</a:t>
            </a:r>
          </a:p>
          <a:p>
            <a:r>
              <a:rPr lang="en-US" dirty="0" smtClean="0"/>
              <a:t>Multiple sampling ascents/descents before returning to sea floor awaiting recall/recovery by boat/ship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0234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409"/>
            <a:ext cx="8229600" cy="857250"/>
          </a:xfrm>
        </p:spPr>
        <p:txBody>
          <a:bodyPr/>
          <a:lstStyle/>
          <a:p>
            <a:r>
              <a:rPr lang="en-US" dirty="0" smtClean="0"/>
              <a:t>The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033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dirty="0" smtClean="0"/>
              <a:t>Characterize particulate </a:t>
            </a:r>
            <a:r>
              <a:rPr lang="en-US" dirty="0"/>
              <a:t>matter throughout water </a:t>
            </a:r>
            <a:r>
              <a:rPr lang="en-US" dirty="0" smtClean="0"/>
              <a:t>column during </a:t>
            </a:r>
            <a:r>
              <a:rPr lang="en-US" dirty="0" smtClean="0"/>
              <a:t>high-flux </a:t>
            </a:r>
            <a:r>
              <a:rPr lang="en-US" dirty="0" smtClean="0"/>
              <a:t>events or chosen periods</a:t>
            </a:r>
          </a:p>
          <a:p>
            <a:r>
              <a:rPr lang="en-US" b="1" dirty="0" smtClean="0"/>
              <a:t>Strategic Plan--Ecosystem </a:t>
            </a:r>
            <a:r>
              <a:rPr lang="en-US" b="1" dirty="0"/>
              <a:t>dynamics</a:t>
            </a:r>
            <a:r>
              <a:rPr lang="en-US" dirty="0"/>
              <a:t>: Study productivity and transfer of matter and life between surface and deep sea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7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Tech </a:t>
            </a:r>
            <a:r>
              <a:rPr lang="en-US" dirty="0"/>
              <a:t>Roadmap Problem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0150"/>
            <a:ext cx="8229600" cy="41437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#1 – Detect and </a:t>
            </a:r>
            <a:r>
              <a:rPr lang="en-US" sz="2000" b="1" dirty="0"/>
              <a:t>quantify key elements</a:t>
            </a:r>
            <a:r>
              <a:rPr lang="en-US" sz="2000" dirty="0"/>
              <a:t> and chemical compounds that actively </a:t>
            </a:r>
            <a:r>
              <a:rPr lang="en-US" sz="2000" b="1" dirty="0"/>
              <a:t>influence the growth and distribution of marine organisms</a:t>
            </a:r>
            <a:r>
              <a:rPr lang="en-US" sz="2000" dirty="0"/>
              <a:t>. </a:t>
            </a:r>
            <a:r>
              <a:rPr lang="en-US" sz="2000" dirty="0" smtClean="0"/>
              <a:t>– 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VIPER will sample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particulate matter through water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column (depending on sensors).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#</a:t>
            </a:r>
            <a:r>
              <a:rPr lang="en-US" sz="2000" b="1" dirty="0">
                <a:solidFill>
                  <a:srgbClr val="FF0000"/>
                </a:solidFill>
              </a:rPr>
              <a:t>3</a:t>
            </a:r>
            <a:r>
              <a:rPr lang="en-US" sz="2000" dirty="0"/>
              <a:t> – Advance a detailed quantitative view of the biological pump – Measure the flux of material generated by </a:t>
            </a:r>
            <a:r>
              <a:rPr lang="en-US" sz="2000" b="1" dirty="0"/>
              <a:t>primary production at the sea surface and its transit through the water column</a:t>
            </a:r>
            <a:r>
              <a:rPr lang="en-US" sz="2000" dirty="0"/>
              <a:t> is often referred to as the biological pump – </a:t>
            </a:r>
            <a:r>
              <a:rPr lang="en-US" sz="2000" dirty="0" smtClean="0"/>
              <a:t>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VIPER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will sample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during bloom periods.</a:t>
            </a:r>
          </a:p>
          <a:p>
            <a:pPr marL="0" indent="0">
              <a:buNone/>
            </a:pPr>
            <a:r>
              <a:rPr lang="en-US" sz="2000" dirty="0" smtClean="0"/>
              <a:t>#</a:t>
            </a:r>
            <a:r>
              <a:rPr lang="en-US" sz="2000" dirty="0"/>
              <a:t>4 – Enhance understanding of the fluctuations and fate of forage species –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VIPER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will sample/image small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forage species during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ascents.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#</a:t>
            </a:r>
            <a:r>
              <a:rPr lang="en-US" sz="2000" b="1" dirty="0">
                <a:solidFill>
                  <a:srgbClr val="FF0000"/>
                </a:solidFill>
              </a:rPr>
              <a:t>6</a:t>
            </a:r>
            <a:r>
              <a:rPr lang="en-US" sz="2000" dirty="0"/>
              <a:t>- </a:t>
            </a:r>
            <a:r>
              <a:rPr lang="en-US" sz="2000" b="1" dirty="0"/>
              <a:t>Relate water-column conditions</a:t>
            </a:r>
            <a:r>
              <a:rPr lang="en-US" sz="2000" dirty="0"/>
              <a:t> and variability to the abundance, </a:t>
            </a:r>
            <a:r>
              <a:rPr lang="en-US" sz="2000" dirty="0" smtClean="0"/>
              <a:t>distribution, </a:t>
            </a:r>
            <a:r>
              <a:rPr lang="en-US" sz="2000" dirty="0"/>
              <a:t>and activity of </a:t>
            </a:r>
            <a:r>
              <a:rPr lang="en-US" sz="2000" b="1" dirty="0"/>
              <a:t>organisms</a:t>
            </a:r>
            <a:r>
              <a:rPr lang="en-US" sz="2000" dirty="0"/>
              <a:t> –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VIPER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will monitor particle-organism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interactions through water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column.</a:t>
            </a:r>
          </a:p>
        </p:txBody>
      </p:sp>
    </p:spTree>
    <p:extLst>
      <p:ext uri="{BB962C8B-B14F-4D97-AF65-F5344CB8AC3E}">
        <p14:creationId xmlns:p14="http://schemas.microsoft.com/office/powerpoint/2010/main" val="361850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Preston (ESP)</a:t>
            </a:r>
            <a:endParaRPr lang="en-US" dirty="0" smtClean="0"/>
          </a:p>
          <a:p>
            <a:r>
              <a:rPr lang="en-US" dirty="0" err="1" smtClean="0"/>
              <a:t>Sudek</a:t>
            </a:r>
            <a:r>
              <a:rPr lang="en-US" dirty="0" smtClean="0"/>
              <a:t> (Sipper Sampler)</a:t>
            </a:r>
            <a:endParaRPr lang="en-US" dirty="0" smtClean="0"/>
          </a:p>
          <a:p>
            <a:r>
              <a:rPr lang="en-US" dirty="0" err="1" smtClean="0"/>
              <a:t>Fassbender</a:t>
            </a:r>
            <a:r>
              <a:rPr lang="en-US" dirty="0" smtClean="0"/>
              <a:t> (Chemical Sensors)</a:t>
            </a:r>
            <a:endParaRPr lang="en-US" dirty="0"/>
          </a:p>
          <a:p>
            <a:r>
              <a:rPr lang="en-US" dirty="0" smtClean="0"/>
              <a:t>McGill &amp; Sherman (autonomous low-power experience)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74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Coastal </a:t>
            </a:r>
            <a:r>
              <a:rPr lang="en-US" smtClean="0"/>
              <a:t>Profiling Float (CPF)</a:t>
            </a:r>
            <a:endParaRPr lang="en-US" dirty="0" smtClean="0"/>
          </a:p>
          <a:p>
            <a:r>
              <a:rPr lang="en-US" dirty="0" smtClean="0"/>
              <a:t>ROVER/Sedimentation Event Sensor (SES) </a:t>
            </a:r>
            <a:r>
              <a:rPr lang="en-US" dirty="0" smtClean="0"/>
              <a:t>low-power electronics</a:t>
            </a:r>
          </a:p>
          <a:p>
            <a:r>
              <a:rPr lang="en-US" dirty="0" smtClean="0"/>
              <a:t>Water samplers (3G </a:t>
            </a:r>
            <a:r>
              <a:rPr lang="en-US" dirty="0" smtClean="0"/>
              <a:t>ESP/Sipper)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7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5884" y="1274855"/>
            <a:ext cx="8963615" cy="3121036"/>
            <a:chOff x="1152525" y="1381125"/>
            <a:chExt cx="6838950" cy="238125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525" y="1381125"/>
              <a:ext cx="6838950" cy="23812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1950" y="1489867"/>
              <a:ext cx="563171" cy="428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550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58057" y="0"/>
            <a:ext cx="9144000" cy="1444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/>
              <a:t>The data</a:t>
            </a:r>
          </a:p>
          <a:p>
            <a:r>
              <a:rPr lang="en-US" sz="2400" dirty="0" smtClean="0"/>
              <a:t>Large-scale particle flux events are increasing at Sta. M </a:t>
            </a:r>
          </a:p>
          <a:p>
            <a:r>
              <a:rPr lang="en-US" sz="2400" dirty="0" smtClean="0"/>
              <a:t>(4000 m depth)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1" y="1414599"/>
            <a:ext cx="8268455" cy="281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1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04"/>
            <a:ext cx="9144000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High-resolution sampling shows rapid responses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S:\STORE\Files\Proposals\MBARI internal proposals\MBARI proposals, 2018\Abtsract presentation\VIPER\2016 figure-0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758423"/>
            <a:ext cx="8477250" cy="438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5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7696"/>
            <a:ext cx="8229600" cy="3394472"/>
          </a:xfrm>
        </p:spPr>
        <p:txBody>
          <a:bodyPr/>
          <a:lstStyle/>
          <a:p>
            <a:r>
              <a:rPr lang="en-US" dirty="0" smtClean="0"/>
              <a:t>Objective: Design an autonomous instrument capable of sampling particulate matter through the entire water column when remotely triggered by episodic flux event sensing.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97545"/>
            <a:ext cx="9144000" cy="114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The Tech</a:t>
            </a:r>
          </a:p>
          <a:p>
            <a:r>
              <a:rPr lang="en-US" dirty="0" smtClean="0"/>
              <a:t>VIPER - </a:t>
            </a:r>
            <a:r>
              <a:rPr lang="en-US" sz="3100" dirty="0" smtClean="0"/>
              <a:t>Vertically Integrated Profile Event Responder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2764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114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 smtClean="0">
                <a:solidFill>
                  <a:schemeClr val="bg1"/>
                </a:solidFill>
              </a:rPr>
              <a:t>Vertically Integrated Profile Event Responder</a:t>
            </a:r>
          </a:p>
          <a:p>
            <a:r>
              <a:rPr lang="en-US" sz="3100" dirty="0" smtClean="0">
                <a:solidFill>
                  <a:schemeClr val="bg1"/>
                </a:solidFill>
              </a:rPr>
              <a:t>(VIPER)</a:t>
            </a:r>
            <a:endParaRPr lang="en-US" sz="31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5884" y="1274855"/>
            <a:ext cx="8963615" cy="3121036"/>
            <a:chOff x="1152525" y="1381125"/>
            <a:chExt cx="6838950" cy="238125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525" y="1381125"/>
              <a:ext cx="6838950" cy="23812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1950" y="1489867"/>
              <a:ext cx="563171" cy="428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366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877" y="0"/>
            <a:ext cx="550112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1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24" y="0"/>
            <a:ext cx="7613073" cy="5154523"/>
          </a:xfrm>
        </p:spPr>
      </p:pic>
    </p:spTree>
    <p:extLst>
      <p:ext uri="{BB962C8B-B14F-4D97-AF65-F5344CB8AC3E}">
        <p14:creationId xmlns:p14="http://schemas.microsoft.com/office/powerpoint/2010/main" val="80363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7" y="0"/>
            <a:ext cx="7596792" cy="5143500"/>
          </a:xfrm>
        </p:spPr>
      </p:pic>
    </p:spTree>
    <p:extLst>
      <p:ext uri="{BB962C8B-B14F-4D97-AF65-F5344CB8AC3E}">
        <p14:creationId xmlns:p14="http://schemas.microsoft.com/office/powerpoint/2010/main" val="22375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7" y="0"/>
            <a:ext cx="7604946" cy="5149021"/>
          </a:xfrm>
        </p:spPr>
      </p:pic>
    </p:spTree>
    <p:extLst>
      <p:ext uri="{BB962C8B-B14F-4D97-AF65-F5344CB8AC3E}">
        <p14:creationId xmlns:p14="http://schemas.microsoft.com/office/powerpoint/2010/main" val="22594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2862</TotalTime>
  <Words>395</Words>
  <Application>Microsoft Office PowerPoint</Application>
  <PresentationFormat>On-screen Show (16:9)</PresentationFormat>
  <Paragraphs>47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The challenge</vt:lpstr>
      <vt:lpstr>PowerPoint Presentation</vt:lpstr>
      <vt:lpstr>High-resolution sampling shows rapid responses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VIPER Design Elements</vt:lpstr>
      <vt:lpstr>Cycling/retrieval scenarios</vt:lpstr>
      <vt:lpstr>The Impact</vt:lpstr>
      <vt:lpstr>Tech Roadmap Problem Statements</vt:lpstr>
      <vt:lpstr>Interest</vt:lpstr>
      <vt:lpstr>Existing Technology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Huffard</dc:creator>
  <cp:lastModifiedBy>a_user</cp:lastModifiedBy>
  <cp:revision>124</cp:revision>
  <cp:lastPrinted>2018-05-01T18:09:35Z</cp:lastPrinted>
  <dcterms:created xsi:type="dcterms:W3CDTF">2017-05-10T19:19:06Z</dcterms:created>
  <dcterms:modified xsi:type="dcterms:W3CDTF">2018-05-21T17:33:23Z</dcterms:modified>
</cp:coreProperties>
</file>