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1.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2.xml" ContentType="application/vnd.openxmlformats-officedocument.presentationml.comments+xml"/>
  <Override PartName="/ppt/notesSlides/notesSlide11.xml" ContentType="application/vnd.openxmlformats-officedocument.presentationml.notesSlide+xml"/>
  <Override PartName="/ppt/comments/comment3.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comment4.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21"/>
  </p:notesMasterIdLst>
  <p:sldIdLst>
    <p:sldId id="256" r:id="rId3"/>
    <p:sldId id="257" r:id="rId4"/>
    <p:sldId id="258" r:id="rId5"/>
    <p:sldId id="259" r:id="rId6"/>
    <p:sldId id="260" r:id="rId7"/>
    <p:sldId id="261" r:id="rId8"/>
    <p:sldId id="262" r:id="rId9"/>
    <p:sldId id="263" r:id="rId10"/>
    <p:sldId id="265" r:id="rId11"/>
    <p:sldId id="264" r:id="rId12"/>
    <p:sldId id="266" r:id="rId13"/>
    <p:sldId id="267" r:id="rId14"/>
    <p:sldId id="268" r:id="rId15"/>
    <p:sldId id="269" r:id="rId16"/>
    <p:sldId id="270" r:id="rId17"/>
    <p:sldId id="271" r:id="rId18"/>
    <p:sldId id="272" r:id="rId19"/>
    <p:sldId id="276"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ncy Jacobsen Stout" initials="" lastIdx="8" clrIdx="0"/>
  <p:cmAuthor id="1" name="Lonny Lundsten" initials="" lastIdx="4" clrIdx="1"/>
  <p:cmAuthor id="2" name="Kakani Katija" initials="" lastIdx="9" clrIdx="2"/>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2B46CE3-EE75-464B-B97D-E353362AD7D9}">
  <a:tblStyle styleId="{B2B46CE3-EE75-464B-B97D-E353362AD7D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3"/>
  </p:normalViewPr>
  <p:slideViewPr>
    <p:cSldViewPr snapToGrid="0">
      <p:cViewPr varScale="1">
        <p:scale>
          <a:sx n="160" d="100"/>
          <a:sy n="160" d="100"/>
        </p:scale>
        <p:origin x="240"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9-05-21T18:02:20.135" idx="1">
    <p:pos x="6000" y="0"/>
    <p:text>No class associated with each localization. Might be important to illustrate that here somehow?</p:text>
  </p:cm>
  <p:cm authorId="1" dt="2019-05-21T18:02:20.135" idx="1">
    <p:pos x="6000" y="0"/>
    <p:text>Each class is localized here and in what we aim to do.</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19-05-21T18:07:56.927" idx="2">
    <p:pos x="6000" y="0"/>
    <p:text>I don't think we know the number of annotations for these images. It would be hard to get now because the images are disassociated from the annotations. We could probably do it but it would be challenging....</p:text>
  </p:cm>
  <p:cm authorId="0" dt="2019-05-21T20:51:20.608" idx="2">
    <p:pos x="6000" y="0"/>
    <p:text>Should the row title be "Annotations (w/o localizations)". Why do you say see localizations rather than list the # of annotations associated with the current 65,770, like you estimated in the future FathomNet column?</p:text>
  </p:cm>
  <p:cm authorId="0" dt="2019-05-21T20:51:20.608" idx="3">
    <p:pos x="6000" y="0"/>
    <p:text>OK. Actually, not sure if this # is relevant at all in this table</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19-05-21T20:46:29.630" idx="4">
    <p:pos x="6000" y="0"/>
    <p:text>There is no milestone for or mention of image id/localization by annotation tech or mech. turk for 2020. Is there a goal for this?</p:text>
  </p:cm>
</p:cmLst>
</file>

<file path=ppt/comments/comment4.xml><?xml version="1.0" encoding="utf-8"?>
<p:cmLst xmlns:a="http://schemas.openxmlformats.org/drawingml/2006/main" xmlns:r="http://schemas.openxmlformats.org/officeDocument/2006/relationships" xmlns:p="http://schemas.openxmlformats.org/presentationml/2006/main">
  <p:cm authorId="2" dt="2019-05-16T20:54:00.503" idx="1">
    <p:pos x="6000" y="0"/>
    <p:text>spare slides after this one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579b231174_26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579b231174_26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579b231174_1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579b231174_1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579b231174_1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579b231174_1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583f5cf34b_17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583f5cf34b_17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583f5cf34b_17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583f5cf34b_17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579b231174_1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579b231174_1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579b231174_1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579b231174_1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579b231174_1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579b231174_1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579b231174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579b231174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2020 MBARI will have many imaging systems in place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579b231174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579b231174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583f5cf34b_14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583f5cf34b_14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579b231174_19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579b231174_19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bottleneck that we’ve identified is the lack of annotated images and video with localization.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579b231174_19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579b231174_19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bottleneck that we’ve identified is the lack of annotated images and video with localization.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579b231174_1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579b231174_1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579b231174_28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579b231174_28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Weakly supervised learning using GradCam++ to generate bounding box proposals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579b231174_8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579b231174_8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Project workflow</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0" name="Google Shape;60;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3" name="Google Shape;6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4" name="Google Shape;64;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1600"/>
              </a:spcBef>
              <a:spcAft>
                <a:spcPts val="0"/>
              </a:spcAft>
              <a:buClr>
                <a:schemeClr val="dk1"/>
              </a:buClr>
              <a:buSzPts val="1400"/>
              <a:buChar char="○"/>
              <a:defRPr>
                <a:solidFill>
                  <a:schemeClr val="dk1"/>
                </a:solidFill>
              </a:defRPr>
            </a:lvl2pPr>
            <a:lvl3pPr marL="1371600" lvl="2" indent="-317500">
              <a:spcBef>
                <a:spcPts val="1600"/>
              </a:spcBef>
              <a:spcAft>
                <a:spcPts val="0"/>
              </a:spcAft>
              <a:buClr>
                <a:schemeClr val="dk1"/>
              </a:buClr>
              <a:buSzPts val="1400"/>
              <a:buChar char="■"/>
              <a:defRPr>
                <a:solidFill>
                  <a:schemeClr val="dk1"/>
                </a:solidFill>
              </a:defRPr>
            </a:lvl3pPr>
            <a:lvl4pPr marL="1828800" lvl="3" indent="-317500">
              <a:spcBef>
                <a:spcPts val="1600"/>
              </a:spcBef>
              <a:spcAft>
                <a:spcPts val="0"/>
              </a:spcAft>
              <a:buClr>
                <a:schemeClr val="dk1"/>
              </a:buClr>
              <a:buSzPts val="1400"/>
              <a:buChar char="●"/>
              <a:defRPr>
                <a:solidFill>
                  <a:schemeClr val="dk1"/>
                </a:solidFill>
              </a:defRPr>
            </a:lvl4pPr>
            <a:lvl5pPr marL="2286000" lvl="4" indent="-317500">
              <a:spcBef>
                <a:spcPts val="1600"/>
              </a:spcBef>
              <a:spcAft>
                <a:spcPts val="0"/>
              </a:spcAft>
              <a:buClr>
                <a:schemeClr val="dk1"/>
              </a:buClr>
              <a:buSzPts val="1400"/>
              <a:buChar char="○"/>
              <a:defRPr>
                <a:solidFill>
                  <a:schemeClr val="dk1"/>
                </a:solidFill>
              </a:defRPr>
            </a:lvl5pPr>
            <a:lvl6pPr marL="2743200" lvl="5" indent="-317500">
              <a:spcBef>
                <a:spcPts val="1600"/>
              </a:spcBef>
              <a:spcAft>
                <a:spcPts val="0"/>
              </a:spcAft>
              <a:buClr>
                <a:schemeClr val="dk1"/>
              </a:buClr>
              <a:buSzPts val="1400"/>
              <a:buChar char="■"/>
              <a:defRPr>
                <a:solidFill>
                  <a:schemeClr val="dk1"/>
                </a:solidFill>
              </a:defRPr>
            </a:lvl6pPr>
            <a:lvl7pPr marL="3200400" lvl="6" indent="-317500">
              <a:spcBef>
                <a:spcPts val="1600"/>
              </a:spcBef>
              <a:spcAft>
                <a:spcPts val="0"/>
              </a:spcAft>
              <a:buClr>
                <a:schemeClr val="dk1"/>
              </a:buClr>
              <a:buSzPts val="1400"/>
              <a:buChar char="●"/>
              <a:defRPr>
                <a:solidFill>
                  <a:schemeClr val="dk1"/>
                </a:solidFill>
              </a:defRPr>
            </a:lvl7pPr>
            <a:lvl8pPr marL="3657600" lvl="7" indent="-317500">
              <a:spcBef>
                <a:spcPts val="1600"/>
              </a:spcBef>
              <a:spcAft>
                <a:spcPts val="0"/>
              </a:spcAft>
              <a:buClr>
                <a:schemeClr val="dk1"/>
              </a:buClr>
              <a:buSzPts val="1400"/>
              <a:buChar char="○"/>
              <a:defRPr>
                <a:solidFill>
                  <a:schemeClr val="dk1"/>
                </a:solidFill>
              </a:defRPr>
            </a:lvl8pPr>
            <a:lvl9pPr marL="4114800" lvl="8" indent="-317500">
              <a:spcBef>
                <a:spcPts val="1600"/>
              </a:spcBef>
              <a:spcAft>
                <a:spcPts val="160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png"/><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image" Target="../media/image8.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comments" Target="../comments/commen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98"/>
        <p:cNvGrpSpPr/>
        <p:nvPr/>
      </p:nvGrpSpPr>
      <p:grpSpPr>
        <a:xfrm>
          <a:off x="0" y="0"/>
          <a:ext cx="0" cy="0"/>
          <a:chOff x="0" y="0"/>
          <a:chExt cx="0" cy="0"/>
        </a:xfrm>
      </p:grpSpPr>
      <p:pic>
        <p:nvPicPr>
          <p:cNvPr id="99" name="Google Shape;99;p25"/>
          <p:cNvPicPr preferRelativeResize="0"/>
          <p:nvPr/>
        </p:nvPicPr>
        <p:blipFill rotWithShape="1">
          <a:blip r:embed="rId3">
            <a:alphaModFix/>
          </a:blip>
          <a:srcRect l="406" t="1932" r="416" b="1932"/>
          <a:stretch/>
        </p:blipFill>
        <p:spPr>
          <a:xfrm>
            <a:off x="0" y="0"/>
            <a:ext cx="9144001" cy="5311200"/>
          </a:xfrm>
          <a:prstGeom prst="rect">
            <a:avLst/>
          </a:prstGeom>
          <a:noFill/>
          <a:ln>
            <a:noFill/>
          </a:ln>
        </p:spPr>
      </p:pic>
      <p:sp>
        <p:nvSpPr>
          <p:cNvPr id="100" name="Google Shape;100;p25"/>
          <p:cNvSpPr txBox="1">
            <a:spLocks noGrp="1"/>
          </p:cNvSpPr>
          <p:nvPr>
            <p:ph type="ctrTitle"/>
          </p:nvPr>
        </p:nvSpPr>
        <p:spPr>
          <a:xfrm>
            <a:off x="623400" y="1281350"/>
            <a:ext cx="7897200" cy="1016700"/>
          </a:xfrm>
          <a:prstGeom prst="rect">
            <a:avLst/>
          </a:prstGeom>
          <a:solidFill>
            <a:srgbClr val="000000"/>
          </a:solidFill>
        </p:spPr>
        <p:txBody>
          <a:bodyPr spcFirstLastPara="1" wrap="square" lIns="91425" tIns="91425" rIns="91425" bIns="91425" anchor="b" anchorCtr="0">
            <a:noAutofit/>
          </a:bodyPr>
          <a:lstStyle/>
          <a:p>
            <a:pPr marL="0" lvl="0" indent="0" algn="ctr" rtl="0">
              <a:spcBef>
                <a:spcPts val="0"/>
              </a:spcBef>
              <a:spcAft>
                <a:spcPts val="0"/>
              </a:spcAft>
              <a:buNone/>
            </a:pPr>
            <a:r>
              <a:rPr lang="en" sz="2400" b="1" i="1" dirty="0" err="1"/>
              <a:t>FathomNet</a:t>
            </a:r>
            <a:endParaRPr sz="2400" b="1" i="1" dirty="0"/>
          </a:p>
          <a:p>
            <a:pPr marL="0" lvl="0" indent="0" algn="ctr" rtl="0">
              <a:spcBef>
                <a:spcPts val="0"/>
              </a:spcBef>
              <a:spcAft>
                <a:spcPts val="0"/>
              </a:spcAft>
              <a:buNone/>
            </a:pPr>
            <a:r>
              <a:rPr lang="en" sz="1800" dirty="0"/>
              <a:t>Developing an underwater image training set and algorithms for automated detection and classification using machine learning</a:t>
            </a:r>
            <a:endParaRPr sz="1800" dirty="0"/>
          </a:p>
        </p:txBody>
      </p:sp>
      <p:sp>
        <p:nvSpPr>
          <p:cNvPr id="101" name="Google Shape;101;p25"/>
          <p:cNvSpPr txBox="1">
            <a:spLocks noGrp="1"/>
          </p:cNvSpPr>
          <p:nvPr>
            <p:ph type="subTitle" idx="1"/>
          </p:nvPr>
        </p:nvSpPr>
        <p:spPr>
          <a:xfrm>
            <a:off x="363750" y="4670400"/>
            <a:ext cx="8416500" cy="499200"/>
          </a:xfrm>
          <a:prstGeom prst="rect">
            <a:avLst/>
          </a:prstGeom>
          <a:noFill/>
        </p:spPr>
        <p:txBody>
          <a:bodyPr spcFirstLastPara="1" wrap="square" lIns="182875" tIns="182875" rIns="182875" bIns="201150" anchor="t" anchorCtr="0">
            <a:noAutofit/>
          </a:bodyPr>
          <a:lstStyle/>
          <a:p>
            <a:pPr marL="0" lvl="0" indent="0" algn="ctr" rtl="0">
              <a:spcBef>
                <a:spcPts val="0"/>
              </a:spcBef>
              <a:spcAft>
                <a:spcPts val="0"/>
              </a:spcAft>
              <a:buNone/>
            </a:pPr>
            <a:r>
              <a:rPr lang="en" sz="1400" b="1">
                <a:solidFill>
                  <a:srgbClr val="FFFFFF"/>
                </a:solidFill>
                <a:highlight>
                  <a:srgbClr val="000000"/>
                </a:highlight>
              </a:rPr>
              <a:t>Project Team: Lonny Lundsten (PM), Brian Schlining, Ken Smith, Jim Barry, Kakani Katija (PI)</a:t>
            </a:r>
            <a:endParaRPr sz="1400" b="1">
              <a:solidFill>
                <a:srgbClr val="FFFFFF"/>
              </a:solidFill>
              <a:highlight>
                <a:srgbClr val="000000"/>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graphicFrame>
        <p:nvGraphicFramePr>
          <p:cNvPr id="161" name="Google Shape;161;p33"/>
          <p:cNvGraphicFramePr/>
          <p:nvPr>
            <p:extLst>
              <p:ext uri="{D42A27DB-BD31-4B8C-83A1-F6EECF244321}">
                <p14:modId xmlns:p14="http://schemas.microsoft.com/office/powerpoint/2010/main" val="2104563088"/>
              </p:ext>
            </p:extLst>
          </p:nvPr>
        </p:nvGraphicFramePr>
        <p:xfrm>
          <a:off x="33575" y="844950"/>
          <a:ext cx="9076850" cy="3850214"/>
        </p:xfrm>
        <a:graphic>
          <a:graphicData uri="http://schemas.openxmlformats.org/drawingml/2006/table">
            <a:tbl>
              <a:tblPr>
                <a:noFill/>
                <a:tableStyleId>{B2B46CE3-EE75-464B-B97D-E353362AD7D9}</a:tableStyleId>
              </a:tblPr>
              <a:tblGrid>
                <a:gridCol w="2490400">
                  <a:extLst>
                    <a:ext uri="{9D8B030D-6E8A-4147-A177-3AD203B41FA5}">
                      <a16:colId xmlns:a16="http://schemas.microsoft.com/office/drawing/2014/main" val="20000"/>
                    </a:ext>
                  </a:extLst>
                </a:gridCol>
                <a:gridCol w="2191300">
                  <a:extLst>
                    <a:ext uri="{9D8B030D-6E8A-4147-A177-3AD203B41FA5}">
                      <a16:colId xmlns:a16="http://schemas.microsoft.com/office/drawing/2014/main" val="20001"/>
                    </a:ext>
                  </a:extLst>
                </a:gridCol>
                <a:gridCol w="4395150">
                  <a:extLst>
                    <a:ext uri="{9D8B030D-6E8A-4147-A177-3AD203B41FA5}">
                      <a16:colId xmlns:a16="http://schemas.microsoft.com/office/drawing/2014/main" val="20002"/>
                    </a:ext>
                  </a:extLst>
                </a:gridCol>
              </a:tblGrid>
              <a:tr h="832750">
                <a:tc>
                  <a:txBody>
                    <a:bodyPr/>
                    <a:lstStyle/>
                    <a:p>
                      <a:pPr marL="0" lvl="0" indent="0" algn="l" rtl="0">
                        <a:lnSpc>
                          <a:spcPct val="115000"/>
                        </a:lnSpc>
                        <a:spcBef>
                          <a:spcPts val="0"/>
                        </a:spcBef>
                        <a:spcAft>
                          <a:spcPts val="0"/>
                        </a:spcAft>
                        <a:buNone/>
                      </a:pPr>
                      <a:endParaRPr sz="1800" b="1">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ctr" rtl="0">
                        <a:lnSpc>
                          <a:spcPct val="115000"/>
                        </a:lnSpc>
                        <a:spcBef>
                          <a:spcPts val="0"/>
                        </a:spcBef>
                        <a:spcAft>
                          <a:spcPts val="0"/>
                        </a:spcAft>
                        <a:buNone/>
                      </a:pPr>
                      <a:r>
                        <a:rPr lang="en" sz="1800" b="1" i="1">
                          <a:solidFill>
                            <a:srgbClr val="FFFFFF"/>
                          </a:solidFill>
                        </a:rPr>
                        <a:t>FathomNet</a:t>
                      </a:r>
                      <a:endParaRPr sz="1800" b="1">
                        <a:solidFill>
                          <a:srgbClr val="FFFFFF"/>
                        </a:solidFill>
                      </a:endParaRPr>
                    </a:p>
                    <a:p>
                      <a:pPr marL="0" lvl="0" indent="0" algn="ctr" rtl="0">
                        <a:lnSpc>
                          <a:spcPct val="115000"/>
                        </a:lnSpc>
                        <a:spcBef>
                          <a:spcPts val="0"/>
                        </a:spcBef>
                        <a:spcAft>
                          <a:spcPts val="0"/>
                        </a:spcAft>
                        <a:buNone/>
                      </a:pPr>
                      <a:r>
                        <a:rPr lang="en" sz="1800" b="1">
                          <a:solidFill>
                            <a:srgbClr val="FFFFFF"/>
                          </a:solidFill>
                        </a:rPr>
                        <a:t>(Current)</a:t>
                      </a:r>
                      <a:endParaRPr sz="1800" b="1">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ctr" rtl="0">
                        <a:lnSpc>
                          <a:spcPct val="115000"/>
                        </a:lnSpc>
                        <a:spcBef>
                          <a:spcPts val="0"/>
                        </a:spcBef>
                        <a:spcAft>
                          <a:spcPts val="0"/>
                        </a:spcAft>
                        <a:buNone/>
                      </a:pPr>
                      <a:r>
                        <a:rPr lang="en" sz="1800" b="1" i="1">
                          <a:solidFill>
                            <a:srgbClr val="FFFFFF"/>
                          </a:solidFill>
                        </a:rPr>
                        <a:t>FathomNet</a:t>
                      </a:r>
                      <a:endParaRPr sz="1800" b="1">
                        <a:solidFill>
                          <a:srgbClr val="FFFFFF"/>
                        </a:solidFill>
                      </a:endParaRPr>
                    </a:p>
                    <a:p>
                      <a:pPr marL="0" lvl="0" indent="0" algn="ctr" rtl="0">
                        <a:lnSpc>
                          <a:spcPct val="115000"/>
                        </a:lnSpc>
                        <a:spcBef>
                          <a:spcPts val="0"/>
                        </a:spcBef>
                        <a:spcAft>
                          <a:spcPts val="0"/>
                        </a:spcAft>
                        <a:buNone/>
                      </a:pPr>
                      <a:r>
                        <a:rPr lang="en" sz="1800" b="1">
                          <a:solidFill>
                            <a:srgbClr val="FFFFFF"/>
                          </a:solidFill>
                        </a:rPr>
                        <a:t>(Future)</a:t>
                      </a:r>
                      <a:endParaRPr sz="1800" b="1">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extLst>
                  <a:ext uri="{0D108BD9-81ED-4DB2-BD59-A6C34878D82A}">
                    <a16:rowId xmlns:a16="http://schemas.microsoft.com/office/drawing/2014/main" val="10000"/>
                  </a:ext>
                </a:extLst>
              </a:tr>
              <a:tr h="631750">
                <a:tc>
                  <a:txBody>
                    <a:bodyPr/>
                    <a:lstStyle/>
                    <a:p>
                      <a:pPr marL="0" lvl="0" indent="0" algn="ctr" rtl="0">
                        <a:lnSpc>
                          <a:spcPct val="115000"/>
                        </a:lnSpc>
                        <a:spcBef>
                          <a:spcPts val="0"/>
                        </a:spcBef>
                        <a:spcAft>
                          <a:spcPts val="0"/>
                        </a:spcAft>
                        <a:buNone/>
                      </a:pPr>
                      <a:r>
                        <a:rPr lang="en" sz="1800" b="1" dirty="0">
                          <a:solidFill>
                            <a:srgbClr val="FFFFFF"/>
                          </a:solidFill>
                        </a:rPr>
                        <a:t>Frame grabs</a:t>
                      </a:r>
                      <a:endParaRPr sz="1800" b="1" dirty="0">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ctr" rtl="0">
                        <a:lnSpc>
                          <a:spcPct val="115000"/>
                        </a:lnSpc>
                        <a:spcBef>
                          <a:spcPts val="0"/>
                        </a:spcBef>
                        <a:spcAft>
                          <a:spcPts val="0"/>
                        </a:spcAft>
                        <a:buNone/>
                      </a:pPr>
                      <a:r>
                        <a:rPr lang="en" b="1">
                          <a:solidFill>
                            <a:srgbClr val="FFFFFF"/>
                          </a:solidFill>
                        </a:rPr>
                        <a:t>65,770</a:t>
                      </a:r>
                      <a:endParaRPr b="1">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ctr" rtl="0">
                        <a:lnSpc>
                          <a:spcPct val="115000"/>
                        </a:lnSpc>
                        <a:spcBef>
                          <a:spcPts val="0"/>
                        </a:spcBef>
                        <a:spcAft>
                          <a:spcPts val="0"/>
                        </a:spcAft>
                        <a:buNone/>
                      </a:pPr>
                      <a:r>
                        <a:rPr lang="en" b="1">
                          <a:solidFill>
                            <a:srgbClr val="FFFFFF"/>
                          </a:solidFill>
                        </a:rPr>
                        <a:t>~1,000,000 </a:t>
                      </a:r>
                      <a:endParaRPr b="1">
                        <a:solidFill>
                          <a:srgbClr val="FFFFFF"/>
                        </a:solidFill>
                      </a:endParaRPr>
                    </a:p>
                    <a:p>
                      <a:pPr marL="0" lvl="0" indent="0" algn="ctr" rtl="0">
                        <a:lnSpc>
                          <a:spcPct val="115000"/>
                        </a:lnSpc>
                        <a:spcBef>
                          <a:spcPts val="0"/>
                        </a:spcBef>
                        <a:spcAft>
                          <a:spcPts val="0"/>
                        </a:spcAft>
                        <a:buNone/>
                      </a:pPr>
                      <a:r>
                        <a:rPr lang="en" b="1">
                          <a:solidFill>
                            <a:srgbClr val="FFFFFF"/>
                          </a:solidFill>
                        </a:rPr>
                        <a:t>(many more with digitized tape archive)</a:t>
                      </a:r>
                      <a:endParaRPr b="1">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extLst>
                  <a:ext uri="{0D108BD9-81ED-4DB2-BD59-A6C34878D82A}">
                    <a16:rowId xmlns:a16="http://schemas.microsoft.com/office/drawing/2014/main" val="10001"/>
                  </a:ext>
                </a:extLst>
              </a:tr>
              <a:tr h="552650">
                <a:tc>
                  <a:txBody>
                    <a:bodyPr/>
                    <a:lstStyle/>
                    <a:p>
                      <a:pPr marL="0" lvl="0" indent="0" algn="ctr" rtl="0">
                        <a:lnSpc>
                          <a:spcPct val="115000"/>
                        </a:lnSpc>
                        <a:spcBef>
                          <a:spcPts val="0"/>
                        </a:spcBef>
                        <a:spcAft>
                          <a:spcPts val="0"/>
                        </a:spcAft>
                        <a:buNone/>
                      </a:pPr>
                      <a:r>
                        <a:rPr lang="en" sz="1800" b="1">
                          <a:solidFill>
                            <a:srgbClr val="FFFFFF"/>
                          </a:solidFill>
                        </a:rPr>
                        <a:t>Annotations</a:t>
                      </a:r>
                      <a:endParaRPr sz="1800" b="1">
                        <a:solidFill>
                          <a:srgbClr val="FFFFFF"/>
                        </a:solidFill>
                      </a:endParaRPr>
                    </a:p>
                    <a:p>
                      <a:pPr marL="0" lvl="0" indent="0" algn="ctr" rtl="0">
                        <a:lnSpc>
                          <a:spcPct val="115000"/>
                        </a:lnSpc>
                        <a:spcBef>
                          <a:spcPts val="0"/>
                        </a:spcBef>
                        <a:spcAft>
                          <a:spcPts val="0"/>
                        </a:spcAft>
                        <a:buNone/>
                      </a:pPr>
                      <a:r>
                        <a:rPr lang="en" sz="1800" b="1">
                          <a:solidFill>
                            <a:srgbClr val="FFFFFF"/>
                          </a:solidFill>
                        </a:rPr>
                        <a:t>(without localization)</a:t>
                      </a:r>
                      <a:endParaRPr sz="1800" b="1">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ctr" rtl="0">
                        <a:lnSpc>
                          <a:spcPct val="115000"/>
                        </a:lnSpc>
                        <a:spcBef>
                          <a:spcPts val="0"/>
                        </a:spcBef>
                        <a:spcAft>
                          <a:spcPts val="0"/>
                        </a:spcAft>
                        <a:buNone/>
                      </a:pPr>
                      <a:endParaRPr b="1">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ctr" rtl="0">
                        <a:lnSpc>
                          <a:spcPct val="115000"/>
                        </a:lnSpc>
                        <a:spcBef>
                          <a:spcPts val="0"/>
                        </a:spcBef>
                        <a:spcAft>
                          <a:spcPts val="0"/>
                        </a:spcAft>
                        <a:buNone/>
                      </a:pPr>
                      <a:r>
                        <a:rPr lang="en" b="1" dirty="0">
                          <a:solidFill>
                            <a:srgbClr val="FFFFFF"/>
                          </a:solidFill>
                        </a:rPr>
                        <a:t>6,500,000 +</a:t>
                      </a:r>
                    </a:p>
                    <a:p>
                      <a:pPr marL="0" lvl="0" indent="0" algn="ctr" rtl="0">
                        <a:lnSpc>
                          <a:spcPct val="115000"/>
                        </a:lnSpc>
                        <a:spcBef>
                          <a:spcPts val="0"/>
                        </a:spcBef>
                        <a:spcAft>
                          <a:spcPts val="0"/>
                        </a:spcAft>
                        <a:buNone/>
                      </a:pPr>
                      <a:r>
                        <a:rPr lang="en" b="1" dirty="0">
                          <a:solidFill>
                            <a:srgbClr val="FFFFFF"/>
                          </a:solidFill>
                        </a:rPr>
                        <a:t>(potential localizations)</a:t>
                      </a:r>
                      <a:endParaRPr b="1" dirty="0">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extLst>
                  <a:ext uri="{0D108BD9-81ED-4DB2-BD59-A6C34878D82A}">
                    <a16:rowId xmlns:a16="http://schemas.microsoft.com/office/drawing/2014/main" val="10002"/>
                  </a:ext>
                </a:extLst>
              </a:tr>
              <a:tr h="905500">
                <a:tc>
                  <a:txBody>
                    <a:bodyPr/>
                    <a:lstStyle/>
                    <a:p>
                      <a:pPr marL="0" lvl="0" indent="0" algn="ctr" rtl="0">
                        <a:lnSpc>
                          <a:spcPct val="115000"/>
                        </a:lnSpc>
                        <a:spcBef>
                          <a:spcPts val="0"/>
                        </a:spcBef>
                        <a:spcAft>
                          <a:spcPts val="0"/>
                        </a:spcAft>
                        <a:buNone/>
                      </a:pPr>
                      <a:r>
                        <a:rPr lang="en" sz="1800" b="1">
                          <a:solidFill>
                            <a:srgbClr val="FFFFFF"/>
                          </a:solidFill>
                        </a:rPr>
                        <a:t>Classes</a:t>
                      </a:r>
                      <a:endParaRPr sz="1800" b="1">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ctr" rtl="0">
                        <a:lnSpc>
                          <a:spcPct val="115000"/>
                        </a:lnSpc>
                        <a:spcBef>
                          <a:spcPts val="0"/>
                        </a:spcBef>
                        <a:spcAft>
                          <a:spcPts val="0"/>
                        </a:spcAft>
                        <a:buNone/>
                      </a:pPr>
                      <a:r>
                        <a:rPr lang="en" b="1">
                          <a:solidFill>
                            <a:srgbClr val="FFFFFF"/>
                          </a:solidFill>
                        </a:rPr>
                        <a:t>20 Morphotypes</a:t>
                      </a:r>
                      <a:endParaRPr b="1">
                        <a:solidFill>
                          <a:srgbClr val="FFFFFF"/>
                        </a:solidFill>
                      </a:endParaRPr>
                    </a:p>
                    <a:p>
                      <a:pPr marL="0" lvl="0" indent="0" algn="ctr" rtl="0">
                        <a:lnSpc>
                          <a:spcPct val="115000"/>
                        </a:lnSpc>
                        <a:spcBef>
                          <a:spcPts val="0"/>
                        </a:spcBef>
                        <a:spcAft>
                          <a:spcPts val="0"/>
                        </a:spcAft>
                        <a:buNone/>
                      </a:pPr>
                      <a:r>
                        <a:rPr lang="en" b="1">
                          <a:solidFill>
                            <a:srgbClr val="FFFFFF"/>
                          </a:solidFill>
                        </a:rPr>
                        <a:t>194 Genera</a:t>
                      </a:r>
                      <a:endParaRPr b="1">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ctr" rtl="0">
                        <a:lnSpc>
                          <a:spcPct val="115000"/>
                        </a:lnSpc>
                        <a:spcBef>
                          <a:spcPts val="0"/>
                        </a:spcBef>
                        <a:spcAft>
                          <a:spcPts val="0"/>
                        </a:spcAft>
                        <a:buNone/>
                      </a:pPr>
                      <a:r>
                        <a:rPr lang="en" b="1">
                          <a:solidFill>
                            <a:srgbClr val="FFFFFF"/>
                          </a:solidFill>
                        </a:rPr>
                        <a:t>~40 Morphotypes</a:t>
                      </a:r>
                      <a:endParaRPr b="1">
                        <a:solidFill>
                          <a:srgbClr val="FFFFFF"/>
                        </a:solidFill>
                      </a:endParaRPr>
                    </a:p>
                    <a:p>
                      <a:pPr marL="0" lvl="0" indent="0" algn="ctr" rtl="0">
                        <a:lnSpc>
                          <a:spcPct val="115000"/>
                        </a:lnSpc>
                        <a:spcBef>
                          <a:spcPts val="0"/>
                        </a:spcBef>
                        <a:spcAft>
                          <a:spcPts val="0"/>
                        </a:spcAft>
                        <a:buNone/>
                      </a:pPr>
                      <a:r>
                        <a:rPr lang="en" b="1">
                          <a:solidFill>
                            <a:srgbClr val="FFFFFF"/>
                          </a:solidFill>
                        </a:rPr>
                        <a:t> 374 Genera</a:t>
                      </a:r>
                      <a:endParaRPr b="1">
                        <a:solidFill>
                          <a:srgbClr val="FFFFFF"/>
                        </a:solidFill>
                      </a:endParaRPr>
                    </a:p>
                    <a:p>
                      <a:pPr marL="0" lvl="0" indent="0" algn="ctr" rtl="0">
                        <a:lnSpc>
                          <a:spcPct val="115000"/>
                        </a:lnSpc>
                        <a:spcBef>
                          <a:spcPts val="0"/>
                        </a:spcBef>
                        <a:spcAft>
                          <a:spcPts val="0"/>
                        </a:spcAft>
                        <a:buNone/>
                      </a:pPr>
                      <a:r>
                        <a:rPr lang="en" b="1">
                          <a:solidFill>
                            <a:srgbClr val="FFFFFF"/>
                          </a:solidFill>
                        </a:rPr>
                        <a:t>846 Species</a:t>
                      </a:r>
                      <a:endParaRPr b="1">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extLst>
                  <a:ext uri="{0D108BD9-81ED-4DB2-BD59-A6C34878D82A}">
                    <a16:rowId xmlns:a16="http://schemas.microsoft.com/office/drawing/2014/main" val="10003"/>
                  </a:ext>
                </a:extLst>
              </a:tr>
              <a:tr h="799875">
                <a:tc>
                  <a:txBody>
                    <a:bodyPr/>
                    <a:lstStyle/>
                    <a:p>
                      <a:pPr marL="0" lvl="0" indent="0" algn="ctr" rtl="0">
                        <a:lnSpc>
                          <a:spcPct val="115000"/>
                        </a:lnSpc>
                        <a:spcBef>
                          <a:spcPts val="0"/>
                        </a:spcBef>
                        <a:spcAft>
                          <a:spcPts val="0"/>
                        </a:spcAft>
                        <a:buNone/>
                      </a:pPr>
                      <a:r>
                        <a:rPr lang="en" sz="1800" b="1">
                          <a:solidFill>
                            <a:srgbClr val="FFFFFF"/>
                          </a:solidFill>
                        </a:rPr>
                        <a:t>Images with localizations</a:t>
                      </a:r>
                      <a:endParaRPr sz="1800" b="1">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ctr" rtl="0">
                        <a:lnSpc>
                          <a:spcPct val="115000"/>
                        </a:lnSpc>
                        <a:spcBef>
                          <a:spcPts val="0"/>
                        </a:spcBef>
                        <a:spcAft>
                          <a:spcPts val="0"/>
                        </a:spcAft>
                        <a:buNone/>
                      </a:pPr>
                      <a:r>
                        <a:rPr lang="en" b="1">
                          <a:solidFill>
                            <a:srgbClr val="FFFFFF"/>
                          </a:solidFill>
                        </a:rPr>
                        <a:t>3,000 images, 26,000 localizations</a:t>
                      </a:r>
                      <a:endParaRPr b="1">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ctr" rtl="0">
                        <a:lnSpc>
                          <a:spcPct val="115000"/>
                        </a:lnSpc>
                        <a:spcBef>
                          <a:spcPts val="0"/>
                        </a:spcBef>
                        <a:spcAft>
                          <a:spcPts val="0"/>
                        </a:spcAft>
                        <a:buNone/>
                      </a:pPr>
                      <a:r>
                        <a:rPr lang="en" b="1" dirty="0">
                          <a:solidFill>
                            <a:srgbClr val="FFFFFF"/>
                          </a:solidFill>
                        </a:rPr>
                        <a:t>TBD</a:t>
                      </a:r>
                      <a:endParaRPr b="1" dirty="0">
                        <a:solidFill>
                          <a:srgbClr val="FFFFFF"/>
                        </a:solidFill>
                      </a:endParaRPr>
                    </a:p>
                  </a:txBody>
                  <a:tcPr marL="38100" marR="38100" marT="38100" marB="381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extLst>
                  <a:ext uri="{0D108BD9-81ED-4DB2-BD59-A6C34878D82A}">
                    <a16:rowId xmlns:a16="http://schemas.microsoft.com/office/drawing/2014/main" val="10004"/>
                  </a:ext>
                </a:extLst>
              </a:tr>
            </a:tbl>
          </a:graphicData>
        </a:graphic>
      </p:graphicFrame>
      <p:sp>
        <p:nvSpPr>
          <p:cNvPr id="162" name="Google Shape;162;p33"/>
          <p:cNvSpPr txBox="1">
            <a:spLocks noGrp="1"/>
          </p:cNvSpPr>
          <p:nvPr>
            <p:ph type="title"/>
          </p:nvPr>
        </p:nvSpPr>
        <p:spPr>
          <a:xfrm>
            <a:off x="2304000" y="0"/>
            <a:ext cx="4536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600" b="1" i="1"/>
              <a:t>FathomNet</a:t>
            </a:r>
            <a:r>
              <a:rPr lang="en" sz="2600" b="1"/>
              <a:t> potential</a:t>
            </a:r>
            <a:endParaRPr sz="2600"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5"/>
          <p:cNvSpPr txBox="1">
            <a:spLocks noGrp="1"/>
          </p:cNvSpPr>
          <p:nvPr>
            <p:ph type="title"/>
          </p:nvPr>
        </p:nvSpPr>
        <p:spPr>
          <a:xfrm>
            <a:off x="2974800" y="0"/>
            <a:ext cx="3194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t>Project Timeline</a:t>
            </a:r>
            <a:endParaRPr b="1"/>
          </a:p>
        </p:txBody>
      </p:sp>
      <p:graphicFrame>
        <p:nvGraphicFramePr>
          <p:cNvPr id="214" name="Google Shape;214;p35"/>
          <p:cNvGraphicFramePr/>
          <p:nvPr>
            <p:extLst>
              <p:ext uri="{D42A27DB-BD31-4B8C-83A1-F6EECF244321}">
                <p14:modId xmlns:p14="http://schemas.microsoft.com/office/powerpoint/2010/main" val="987343306"/>
              </p:ext>
            </p:extLst>
          </p:nvPr>
        </p:nvGraphicFramePr>
        <p:xfrm>
          <a:off x="16175" y="1029100"/>
          <a:ext cx="9111625" cy="3085300"/>
        </p:xfrm>
        <a:graphic>
          <a:graphicData uri="http://schemas.openxmlformats.org/drawingml/2006/table">
            <a:tbl>
              <a:tblPr>
                <a:noFill/>
                <a:tableStyleId>{B2B46CE3-EE75-464B-B97D-E353362AD7D9}</a:tableStyleId>
              </a:tblPr>
              <a:tblGrid>
                <a:gridCol w="1392775">
                  <a:extLst>
                    <a:ext uri="{9D8B030D-6E8A-4147-A177-3AD203B41FA5}">
                      <a16:colId xmlns:a16="http://schemas.microsoft.com/office/drawing/2014/main" val="20000"/>
                    </a:ext>
                  </a:extLst>
                </a:gridCol>
                <a:gridCol w="2115775">
                  <a:extLst>
                    <a:ext uri="{9D8B030D-6E8A-4147-A177-3AD203B41FA5}">
                      <a16:colId xmlns:a16="http://schemas.microsoft.com/office/drawing/2014/main" val="20001"/>
                    </a:ext>
                  </a:extLst>
                </a:gridCol>
                <a:gridCol w="2349675">
                  <a:extLst>
                    <a:ext uri="{9D8B030D-6E8A-4147-A177-3AD203B41FA5}">
                      <a16:colId xmlns:a16="http://schemas.microsoft.com/office/drawing/2014/main" val="20002"/>
                    </a:ext>
                  </a:extLst>
                </a:gridCol>
                <a:gridCol w="3253400">
                  <a:extLst>
                    <a:ext uri="{9D8B030D-6E8A-4147-A177-3AD203B41FA5}">
                      <a16:colId xmlns:a16="http://schemas.microsoft.com/office/drawing/2014/main" val="20003"/>
                    </a:ext>
                  </a:extLst>
                </a:gridCol>
              </a:tblGrid>
              <a:tr h="381325">
                <a:tc>
                  <a:txBody>
                    <a:bodyPr/>
                    <a:lstStyle/>
                    <a:p>
                      <a:pPr marL="0" lvl="0" indent="0" algn="l" rtl="0">
                        <a:lnSpc>
                          <a:spcPct val="115000"/>
                        </a:lnSpc>
                        <a:spcBef>
                          <a:spcPts val="0"/>
                        </a:spcBef>
                        <a:spcAft>
                          <a:spcPts val="0"/>
                        </a:spcAft>
                        <a:buNone/>
                      </a:pPr>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ctr" rtl="0">
                        <a:lnSpc>
                          <a:spcPct val="115000"/>
                        </a:lnSpc>
                        <a:spcBef>
                          <a:spcPts val="0"/>
                        </a:spcBef>
                        <a:spcAft>
                          <a:spcPts val="0"/>
                        </a:spcAft>
                        <a:buNone/>
                      </a:pPr>
                      <a:r>
                        <a:rPr lang="en" sz="1350" b="1">
                          <a:solidFill>
                            <a:srgbClr val="FFFFFF"/>
                          </a:solidFill>
                        </a:rPr>
                        <a:t>2020</a:t>
                      </a:r>
                      <a:endParaRPr sz="1350" b="1">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ctr" rtl="0">
                        <a:lnSpc>
                          <a:spcPct val="115000"/>
                        </a:lnSpc>
                        <a:spcBef>
                          <a:spcPts val="0"/>
                        </a:spcBef>
                        <a:spcAft>
                          <a:spcPts val="0"/>
                        </a:spcAft>
                        <a:buNone/>
                      </a:pPr>
                      <a:r>
                        <a:rPr lang="en" sz="1350" b="1">
                          <a:solidFill>
                            <a:srgbClr val="FFFFFF"/>
                          </a:solidFill>
                        </a:rPr>
                        <a:t>2021</a:t>
                      </a:r>
                      <a:endParaRPr sz="1350" b="1">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ctr" rtl="0">
                        <a:lnSpc>
                          <a:spcPct val="115000"/>
                        </a:lnSpc>
                        <a:spcBef>
                          <a:spcPts val="0"/>
                        </a:spcBef>
                        <a:spcAft>
                          <a:spcPts val="0"/>
                        </a:spcAft>
                        <a:buNone/>
                      </a:pPr>
                      <a:r>
                        <a:rPr lang="en" sz="1350" b="1">
                          <a:solidFill>
                            <a:srgbClr val="FFFFFF"/>
                          </a:solidFill>
                        </a:rPr>
                        <a:t>2022</a:t>
                      </a:r>
                      <a:endParaRPr sz="1350" b="1">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extLst>
                  <a:ext uri="{0D108BD9-81ED-4DB2-BD59-A6C34878D82A}">
                    <a16:rowId xmlns:a16="http://schemas.microsoft.com/office/drawing/2014/main" val="10000"/>
                  </a:ext>
                </a:extLst>
              </a:tr>
              <a:tr h="751100">
                <a:tc>
                  <a:txBody>
                    <a:bodyPr/>
                    <a:lstStyle/>
                    <a:p>
                      <a:pPr marL="0" lvl="0" indent="0" algn="ctr" rtl="0">
                        <a:lnSpc>
                          <a:spcPct val="115000"/>
                        </a:lnSpc>
                        <a:spcBef>
                          <a:spcPts val="0"/>
                        </a:spcBef>
                        <a:spcAft>
                          <a:spcPts val="0"/>
                        </a:spcAft>
                        <a:buNone/>
                      </a:pPr>
                      <a:r>
                        <a:rPr lang="en" sz="1350" b="1">
                          <a:solidFill>
                            <a:srgbClr val="FFFFFF"/>
                          </a:solidFill>
                        </a:rPr>
                        <a:t>Milestone 1</a:t>
                      </a:r>
                      <a:endParaRPr sz="1350" b="1">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l" rtl="0">
                        <a:lnSpc>
                          <a:spcPct val="115000"/>
                        </a:lnSpc>
                        <a:spcBef>
                          <a:spcPts val="0"/>
                        </a:spcBef>
                        <a:spcAft>
                          <a:spcPts val="0"/>
                        </a:spcAft>
                        <a:buNone/>
                      </a:pPr>
                      <a:r>
                        <a:rPr lang="en" sz="1050" b="1">
                          <a:solidFill>
                            <a:srgbClr val="FFFFFF"/>
                          </a:solidFill>
                        </a:rPr>
                        <a:t>Develop </a:t>
                      </a:r>
                      <a:r>
                        <a:rPr lang="en" sz="1050" b="1" i="1">
                          <a:solidFill>
                            <a:srgbClr val="FFFFFF"/>
                          </a:solidFill>
                        </a:rPr>
                        <a:t>FathomNet</a:t>
                      </a:r>
                      <a:r>
                        <a:rPr lang="en" sz="1050" b="1">
                          <a:solidFill>
                            <a:srgbClr val="FFFFFF"/>
                          </a:solidFill>
                        </a:rPr>
                        <a:t> database architecture</a:t>
                      </a:r>
                      <a:endParaRPr sz="1050" b="1">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l" rtl="0">
                        <a:lnSpc>
                          <a:spcPct val="115000"/>
                        </a:lnSpc>
                        <a:spcBef>
                          <a:spcPts val="0"/>
                        </a:spcBef>
                        <a:spcAft>
                          <a:spcPts val="0"/>
                        </a:spcAft>
                        <a:buNone/>
                      </a:pPr>
                      <a:r>
                        <a:rPr lang="en" sz="1050" b="1">
                          <a:solidFill>
                            <a:srgbClr val="FFFFFF"/>
                          </a:solidFill>
                        </a:rPr>
                        <a:t>Apply workflow with expert and non-expert validation on all VARS frame grabs (1M)</a:t>
                      </a:r>
                      <a:endParaRPr sz="1050" b="1">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l" rtl="0">
                        <a:lnSpc>
                          <a:spcPct val="115000"/>
                        </a:lnSpc>
                        <a:spcBef>
                          <a:spcPts val="0"/>
                        </a:spcBef>
                        <a:spcAft>
                          <a:spcPts val="0"/>
                        </a:spcAft>
                        <a:buNone/>
                      </a:pPr>
                      <a:endParaRPr sz="1050" b="1" dirty="0">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extLst>
                  <a:ext uri="{0D108BD9-81ED-4DB2-BD59-A6C34878D82A}">
                    <a16:rowId xmlns:a16="http://schemas.microsoft.com/office/drawing/2014/main" val="10001"/>
                  </a:ext>
                </a:extLst>
              </a:tr>
              <a:tr h="889775">
                <a:tc>
                  <a:txBody>
                    <a:bodyPr/>
                    <a:lstStyle/>
                    <a:p>
                      <a:pPr marL="0" lvl="0" indent="0" algn="ctr" rtl="0">
                        <a:lnSpc>
                          <a:spcPct val="115000"/>
                        </a:lnSpc>
                        <a:spcBef>
                          <a:spcPts val="0"/>
                        </a:spcBef>
                        <a:spcAft>
                          <a:spcPts val="0"/>
                        </a:spcAft>
                        <a:buNone/>
                      </a:pPr>
                      <a:r>
                        <a:rPr lang="en" sz="1350" b="1">
                          <a:solidFill>
                            <a:srgbClr val="FFFFFF"/>
                          </a:solidFill>
                        </a:rPr>
                        <a:t>Milestone 2</a:t>
                      </a:r>
                      <a:endParaRPr sz="1350" b="1">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l" rtl="0">
                        <a:lnSpc>
                          <a:spcPct val="115000"/>
                        </a:lnSpc>
                        <a:spcBef>
                          <a:spcPts val="0"/>
                        </a:spcBef>
                        <a:spcAft>
                          <a:spcPts val="0"/>
                        </a:spcAft>
                        <a:buNone/>
                      </a:pPr>
                      <a:r>
                        <a:rPr lang="en" sz="1050" b="1">
                          <a:solidFill>
                            <a:srgbClr val="FFFFFF"/>
                          </a:solidFill>
                        </a:rPr>
                        <a:t>Establish ML workflow for bounding box proposals</a:t>
                      </a:r>
                      <a:endParaRPr sz="1050" b="1">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l" rtl="0">
                        <a:lnSpc>
                          <a:spcPct val="136363"/>
                        </a:lnSpc>
                        <a:spcBef>
                          <a:spcPts val="0"/>
                        </a:spcBef>
                        <a:spcAft>
                          <a:spcPts val="0"/>
                        </a:spcAft>
                        <a:buNone/>
                      </a:pPr>
                      <a:r>
                        <a:rPr lang="en" sz="1050" b="1">
                          <a:solidFill>
                            <a:srgbClr val="FFFFFF"/>
                          </a:solidFill>
                        </a:rPr>
                        <a:t>Evaluate quality of </a:t>
                      </a:r>
                      <a:r>
                        <a:rPr lang="en" sz="1050" b="1" i="1">
                          <a:solidFill>
                            <a:srgbClr val="FFFFFF"/>
                          </a:solidFill>
                        </a:rPr>
                        <a:t>FathomNet</a:t>
                      </a:r>
                      <a:r>
                        <a:rPr lang="en" sz="1050" b="1">
                          <a:solidFill>
                            <a:srgbClr val="FFFFFF"/>
                          </a:solidFill>
                        </a:rPr>
                        <a:t> data using gold standard video sets - midwater and benthic transects</a:t>
                      </a:r>
                      <a:endParaRPr sz="1050" b="1">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US" sz="1050" b="1" dirty="0">
                          <a:solidFill>
                            <a:srgbClr val="FFFFFF"/>
                          </a:solidFill>
                        </a:rPr>
                        <a:t>Pending video tape archive digitization:</a:t>
                      </a:r>
                    </a:p>
                    <a:p>
                      <a:pPr marL="0" lvl="0" indent="0" algn="l" rtl="0">
                        <a:lnSpc>
                          <a:spcPct val="115000"/>
                        </a:lnSpc>
                        <a:spcBef>
                          <a:spcPts val="0"/>
                        </a:spcBef>
                        <a:spcAft>
                          <a:spcPts val="0"/>
                        </a:spcAft>
                        <a:buNone/>
                      </a:pPr>
                      <a:endParaRPr lang="en" sz="1050" b="1" dirty="0">
                        <a:solidFill>
                          <a:srgbClr val="FFFFFF"/>
                        </a:solidFill>
                      </a:endParaRPr>
                    </a:p>
                    <a:p>
                      <a:pPr marL="0" lvl="0" indent="0" algn="l" rtl="0">
                        <a:lnSpc>
                          <a:spcPct val="115000"/>
                        </a:lnSpc>
                        <a:spcBef>
                          <a:spcPts val="0"/>
                        </a:spcBef>
                        <a:spcAft>
                          <a:spcPts val="0"/>
                        </a:spcAft>
                        <a:buNone/>
                      </a:pPr>
                      <a:r>
                        <a:rPr lang="en" sz="1050" b="1" dirty="0">
                          <a:solidFill>
                            <a:srgbClr val="FFFFFF"/>
                          </a:solidFill>
                        </a:rPr>
                        <a:t>Augment </a:t>
                      </a:r>
                      <a:r>
                        <a:rPr lang="en" sz="1050" b="1" i="1" dirty="0" err="1">
                          <a:solidFill>
                            <a:srgbClr val="FFFFFF"/>
                          </a:solidFill>
                        </a:rPr>
                        <a:t>FathomNet</a:t>
                      </a:r>
                      <a:r>
                        <a:rPr lang="en" sz="1050" b="1" dirty="0">
                          <a:solidFill>
                            <a:srgbClr val="FFFFFF"/>
                          </a:solidFill>
                        </a:rPr>
                        <a:t> further using remaining legacy annotations and digital video</a:t>
                      </a:r>
                      <a:endParaRPr sz="1050" b="1" dirty="0">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extLst>
                  <a:ext uri="{0D108BD9-81ED-4DB2-BD59-A6C34878D82A}">
                    <a16:rowId xmlns:a16="http://schemas.microsoft.com/office/drawing/2014/main" val="10002"/>
                  </a:ext>
                </a:extLst>
              </a:tr>
              <a:tr h="531550">
                <a:tc>
                  <a:txBody>
                    <a:bodyPr/>
                    <a:lstStyle/>
                    <a:p>
                      <a:pPr marL="0" lvl="0" indent="0" algn="ctr" rtl="0">
                        <a:lnSpc>
                          <a:spcPct val="115000"/>
                        </a:lnSpc>
                        <a:spcBef>
                          <a:spcPts val="0"/>
                        </a:spcBef>
                        <a:spcAft>
                          <a:spcPts val="0"/>
                        </a:spcAft>
                        <a:buNone/>
                      </a:pPr>
                      <a:r>
                        <a:rPr lang="en" sz="1350" b="1">
                          <a:solidFill>
                            <a:srgbClr val="FFFFFF"/>
                          </a:solidFill>
                        </a:rPr>
                        <a:t>Milestone 3</a:t>
                      </a:r>
                      <a:endParaRPr sz="1350" b="1">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l" rtl="0">
                        <a:lnSpc>
                          <a:spcPct val="115000"/>
                        </a:lnSpc>
                        <a:spcBef>
                          <a:spcPts val="0"/>
                        </a:spcBef>
                        <a:spcAft>
                          <a:spcPts val="0"/>
                        </a:spcAft>
                        <a:buNone/>
                      </a:pPr>
                      <a:r>
                        <a:rPr lang="en" sz="1050" b="1">
                          <a:solidFill>
                            <a:srgbClr val="FFFFFF"/>
                          </a:solidFill>
                        </a:rPr>
                        <a:t>Establish human-in-the-loop validation pipeline</a:t>
                      </a:r>
                      <a:endParaRPr sz="1050" b="1">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l" rtl="0">
                        <a:lnSpc>
                          <a:spcPct val="115000"/>
                        </a:lnSpc>
                        <a:spcBef>
                          <a:spcPts val="0"/>
                        </a:spcBef>
                        <a:spcAft>
                          <a:spcPts val="0"/>
                        </a:spcAft>
                        <a:buNone/>
                      </a:pPr>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l" rtl="0">
                        <a:lnSpc>
                          <a:spcPct val="115000"/>
                        </a:lnSpc>
                        <a:spcBef>
                          <a:spcPts val="0"/>
                        </a:spcBef>
                        <a:spcAft>
                          <a:spcPts val="0"/>
                        </a:spcAft>
                        <a:buNone/>
                      </a:pPr>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extLst>
                  <a:ext uri="{0D108BD9-81ED-4DB2-BD59-A6C34878D82A}">
                    <a16:rowId xmlns:a16="http://schemas.microsoft.com/office/drawing/2014/main" val="10003"/>
                  </a:ext>
                </a:extLst>
              </a:tr>
              <a:tr h="531550">
                <a:tc>
                  <a:txBody>
                    <a:bodyPr/>
                    <a:lstStyle/>
                    <a:p>
                      <a:pPr marL="0" lvl="0" indent="0" algn="ctr" rtl="0">
                        <a:lnSpc>
                          <a:spcPct val="115000"/>
                        </a:lnSpc>
                        <a:spcBef>
                          <a:spcPts val="0"/>
                        </a:spcBef>
                        <a:spcAft>
                          <a:spcPts val="0"/>
                        </a:spcAft>
                        <a:buNone/>
                      </a:pPr>
                      <a:r>
                        <a:rPr lang="en" sz="1350" b="1">
                          <a:solidFill>
                            <a:srgbClr val="FFFFFF"/>
                          </a:solidFill>
                        </a:rPr>
                        <a:t>Milestone 4</a:t>
                      </a:r>
                      <a:endParaRPr sz="1350" b="1">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l" rtl="0">
                        <a:lnSpc>
                          <a:spcPct val="115000"/>
                        </a:lnSpc>
                        <a:spcBef>
                          <a:spcPts val="0"/>
                        </a:spcBef>
                        <a:spcAft>
                          <a:spcPts val="0"/>
                        </a:spcAft>
                        <a:buNone/>
                      </a:pPr>
                      <a:r>
                        <a:rPr lang="en" sz="1050" b="1">
                          <a:solidFill>
                            <a:srgbClr val="FFFFFF"/>
                          </a:solidFill>
                        </a:rPr>
                        <a:t>Add additional classification algorithms</a:t>
                      </a:r>
                      <a:endParaRPr sz="1050" b="1">
                        <a:solidFill>
                          <a:srgbClr val="FFFFFF"/>
                        </a:solidFill>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l" rtl="0">
                        <a:lnSpc>
                          <a:spcPct val="115000"/>
                        </a:lnSpc>
                        <a:spcBef>
                          <a:spcPts val="0"/>
                        </a:spcBef>
                        <a:spcAft>
                          <a:spcPts val="0"/>
                        </a:spcAft>
                        <a:buNone/>
                      </a:pPr>
                      <a:endParaRPr/>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tc>
                  <a:txBody>
                    <a:bodyPr/>
                    <a:lstStyle/>
                    <a:p>
                      <a:pPr marL="0" lvl="0" indent="0" algn="l" rtl="0">
                        <a:lnSpc>
                          <a:spcPct val="115000"/>
                        </a:lnSpc>
                        <a:spcBef>
                          <a:spcPts val="0"/>
                        </a:spcBef>
                        <a:spcAft>
                          <a:spcPts val="0"/>
                        </a:spcAft>
                        <a:buNone/>
                      </a:pPr>
                      <a:endParaRPr dirty="0"/>
                    </a:p>
                  </a:txBody>
                  <a:tcPr marL="38100" marR="38100" marT="38100" marB="381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0000"/>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6"/>
          <p:cNvSpPr txBox="1">
            <a:spLocks noGrp="1"/>
          </p:cNvSpPr>
          <p:nvPr>
            <p:ph type="title"/>
          </p:nvPr>
        </p:nvSpPr>
        <p:spPr>
          <a:xfrm>
            <a:off x="3036150" y="120300"/>
            <a:ext cx="30717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t>Resource Needs</a:t>
            </a:r>
            <a:endParaRPr b="1"/>
          </a:p>
        </p:txBody>
      </p:sp>
      <p:sp>
        <p:nvSpPr>
          <p:cNvPr id="220" name="Google Shape;220;p36"/>
          <p:cNvSpPr txBox="1">
            <a:spLocks noGrp="1"/>
          </p:cNvSpPr>
          <p:nvPr>
            <p:ph type="body" idx="1"/>
          </p:nvPr>
        </p:nvSpPr>
        <p:spPr>
          <a:xfrm>
            <a:off x="856200" y="1064831"/>
            <a:ext cx="7431600" cy="2901113"/>
          </a:xfrm>
          <a:prstGeom prst="rect">
            <a:avLst/>
          </a:prstGeom>
        </p:spPr>
        <p:txBody>
          <a:bodyPr spcFirstLastPara="1" wrap="square" lIns="91425" tIns="91425" rIns="91425" bIns="91425" anchor="t" anchorCtr="0">
            <a:noAutofit/>
          </a:bodyPr>
          <a:lstStyle/>
          <a:p>
            <a:pPr marL="457200" lvl="0" indent="0" algn="l" rtl="0">
              <a:lnSpc>
                <a:spcPct val="150000"/>
              </a:lnSpc>
              <a:spcBef>
                <a:spcPts val="0"/>
              </a:spcBef>
              <a:spcAft>
                <a:spcPts val="0"/>
              </a:spcAft>
              <a:buNone/>
            </a:pPr>
            <a:r>
              <a:rPr lang="en" sz="2400" i="1" dirty="0">
                <a:solidFill>
                  <a:srgbClr val="FFFFFF"/>
                </a:solidFill>
              </a:rPr>
              <a:t>Infrastructure</a:t>
            </a:r>
            <a:endParaRPr sz="2400" i="1" dirty="0">
              <a:solidFill>
                <a:srgbClr val="FFFFFF"/>
              </a:solidFill>
            </a:endParaRPr>
          </a:p>
          <a:p>
            <a:pPr marL="457200" lvl="0" indent="-342900" algn="l" rtl="0">
              <a:lnSpc>
                <a:spcPct val="150000"/>
              </a:lnSpc>
              <a:spcBef>
                <a:spcPts val="1600"/>
              </a:spcBef>
              <a:spcAft>
                <a:spcPts val="0"/>
              </a:spcAft>
              <a:buClr>
                <a:srgbClr val="FFFFFF"/>
              </a:buClr>
              <a:buSzPts val="1800"/>
              <a:buChar char="●"/>
            </a:pPr>
            <a:r>
              <a:rPr lang="en" dirty="0">
                <a:solidFill>
                  <a:srgbClr val="FFFFFF"/>
                </a:solidFill>
              </a:rPr>
              <a:t>Image storage and backup (onsite in 2020)</a:t>
            </a:r>
            <a:endParaRPr dirty="0">
              <a:solidFill>
                <a:srgbClr val="FFFFFF"/>
              </a:solidFill>
            </a:endParaRPr>
          </a:p>
          <a:p>
            <a:pPr marL="457200" lvl="0" indent="-342900" algn="l" rtl="0">
              <a:lnSpc>
                <a:spcPct val="150000"/>
              </a:lnSpc>
              <a:spcBef>
                <a:spcPts val="0"/>
              </a:spcBef>
              <a:spcAft>
                <a:spcPts val="0"/>
              </a:spcAft>
              <a:buClr>
                <a:srgbClr val="FFFFFF"/>
              </a:buClr>
              <a:buSzPts val="1800"/>
              <a:buChar char="●"/>
            </a:pPr>
            <a:r>
              <a:rPr lang="en" dirty="0">
                <a:solidFill>
                  <a:schemeClr val="dk1"/>
                </a:solidFill>
              </a:rPr>
              <a:t>Publicly accessible server (onsite in 2020; later years will leverage external partnerships)</a:t>
            </a:r>
            <a:endParaRPr dirty="0">
              <a:solidFill>
                <a:srgbClr val="FFFFFF"/>
              </a:solidFill>
            </a:endParaRPr>
          </a:p>
          <a:p>
            <a:pPr marL="457200" lvl="0" indent="0" algn="l" rtl="0">
              <a:lnSpc>
                <a:spcPct val="150000"/>
              </a:lnSpc>
              <a:spcBef>
                <a:spcPts val="1600"/>
              </a:spcBef>
              <a:spcAft>
                <a:spcPts val="1600"/>
              </a:spcAft>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7"/>
          <p:cNvSpPr txBox="1">
            <a:spLocks noGrp="1"/>
          </p:cNvSpPr>
          <p:nvPr>
            <p:ph type="title"/>
          </p:nvPr>
        </p:nvSpPr>
        <p:spPr>
          <a:xfrm>
            <a:off x="3036150" y="120300"/>
            <a:ext cx="30717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t>Resource Needs</a:t>
            </a:r>
            <a:endParaRPr b="1"/>
          </a:p>
        </p:txBody>
      </p:sp>
      <p:sp>
        <p:nvSpPr>
          <p:cNvPr id="226" name="Google Shape;226;p37"/>
          <p:cNvSpPr txBox="1">
            <a:spLocks noGrp="1"/>
          </p:cNvSpPr>
          <p:nvPr>
            <p:ph type="body" idx="1"/>
          </p:nvPr>
        </p:nvSpPr>
        <p:spPr>
          <a:xfrm>
            <a:off x="856200" y="1171158"/>
            <a:ext cx="7431600" cy="3188192"/>
          </a:xfrm>
          <a:prstGeom prst="rect">
            <a:avLst/>
          </a:prstGeom>
        </p:spPr>
        <p:txBody>
          <a:bodyPr spcFirstLastPara="1" wrap="square" lIns="91425" tIns="91425" rIns="91425" bIns="91425" anchor="t" anchorCtr="0">
            <a:noAutofit/>
          </a:bodyPr>
          <a:lstStyle/>
          <a:p>
            <a:pPr marL="457200" lvl="0" indent="0" algn="l" rtl="0">
              <a:lnSpc>
                <a:spcPct val="150000"/>
              </a:lnSpc>
              <a:spcBef>
                <a:spcPts val="0"/>
              </a:spcBef>
              <a:spcAft>
                <a:spcPts val="0"/>
              </a:spcAft>
              <a:buNone/>
            </a:pPr>
            <a:r>
              <a:rPr lang="en" sz="2400" i="1" dirty="0">
                <a:solidFill>
                  <a:srgbClr val="FFFFFF"/>
                </a:solidFill>
              </a:rPr>
              <a:t>Internal Engineering </a:t>
            </a:r>
            <a:endParaRPr i="1" dirty="0">
              <a:solidFill>
                <a:srgbClr val="FFFFFF"/>
              </a:solidFill>
            </a:endParaRPr>
          </a:p>
          <a:p>
            <a:pPr marL="457200" lvl="0" indent="-342900" algn="l" rtl="0">
              <a:lnSpc>
                <a:spcPct val="150000"/>
              </a:lnSpc>
              <a:spcBef>
                <a:spcPts val="1600"/>
              </a:spcBef>
              <a:spcAft>
                <a:spcPts val="0"/>
              </a:spcAft>
              <a:buClr>
                <a:srgbClr val="FFFFFF"/>
              </a:buClr>
              <a:buSzPts val="1800"/>
              <a:buChar char="●"/>
            </a:pPr>
            <a:r>
              <a:rPr lang="en" dirty="0">
                <a:solidFill>
                  <a:schemeClr val="dk1"/>
                </a:solidFill>
              </a:rPr>
              <a:t>Importing localization data into database</a:t>
            </a:r>
            <a:endParaRPr dirty="0">
              <a:solidFill>
                <a:srgbClr val="FFFFFF"/>
              </a:solidFill>
            </a:endParaRPr>
          </a:p>
          <a:p>
            <a:pPr marL="457200" lvl="0" indent="-342900" algn="l" rtl="0">
              <a:spcBef>
                <a:spcPts val="0"/>
              </a:spcBef>
              <a:spcAft>
                <a:spcPts val="0"/>
              </a:spcAft>
              <a:buClr>
                <a:schemeClr val="dk1"/>
              </a:buClr>
              <a:buSzPts val="1800"/>
              <a:buChar char="●"/>
            </a:pPr>
            <a:r>
              <a:rPr lang="en" dirty="0">
                <a:solidFill>
                  <a:schemeClr val="dk1"/>
                </a:solidFill>
              </a:rPr>
              <a:t>Editing/validating localizations within VARS/web interface</a:t>
            </a:r>
            <a:endParaRPr dirty="0">
              <a:solidFill>
                <a:srgbClr val="FFFFFF"/>
              </a:solidFill>
            </a:endParaRPr>
          </a:p>
          <a:p>
            <a:pPr marL="457200" lvl="0" indent="-342900" algn="l" rtl="0">
              <a:lnSpc>
                <a:spcPct val="150000"/>
              </a:lnSpc>
              <a:spcBef>
                <a:spcPts val="1000"/>
              </a:spcBef>
              <a:spcAft>
                <a:spcPts val="0"/>
              </a:spcAft>
              <a:buClr>
                <a:srgbClr val="FFFFFF"/>
              </a:buClr>
              <a:buSzPts val="1800"/>
              <a:buChar char="●"/>
            </a:pPr>
            <a:r>
              <a:rPr lang="en" dirty="0">
                <a:solidFill>
                  <a:srgbClr val="FFFFFF"/>
                </a:solidFill>
              </a:rPr>
              <a:t>Metadata storage or aggregation </a:t>
            </a:r>
            <a:endParaRPr dirty="0">
              <a:solidFill>
                <a:srgbClr val="FFFFFF"/>
              </a:solidFill>
            </a:endParaRPr>
          </a:p>
          <a:p>
            <a:pPr marL="914400" lvl="1" indent="-317500" algn="l" rtl="0">
              <a:lnSpc>
                <a:spcPct val="150000"/>
              </a:lnSpc>
              <a:spcBef>
                <a:spcPts val="0"/>
              </a:spcBef>
              <a:spcAft>
                <a:spcPts val="0"/>
              </a:spcAft>
              <a:buClr>
                <a:srgbClr val="FFFFFF"/>
              </a:buClr>
              <a:buSzPts val="1400"/>
              <a:buChar char="○"/>
            </a:pPr>
            <a:r>
              <a:rPr lang="en" dirty="0">
                <a:solidFill>
                  <a:srgbClr val="FFFFFF"/>
                </a:solidFill>
              </a:rPr>
              <a:t>for quick search and lookup of images and localizations</a:t>
            </a:r>
            <a:endParaRPr dirty="0">
              <a:solidFill>
                <a:srgbClr val="FFFFFF"/>
              </a:solidFill>
            </a:endParaRPr>
          </a:p>
          <a:p>
            <a:pPr marL="914400" lvl="1" indent="-317500" algn="l" rtl="0">
              <a:lnSpc>
                <a:spcPct val="150000"/>
              </a:lnSpc>
              <a:spcBef>
                <a:spcPts val="0"/>
              </a:spcBef>
              <a:spcAft>
                <a:spcPts val="0"/>
              </a:spcAft>
              <a:buClr>
                <a:srgbClr val="FFFFFF"/>
              </a:buClr>
              <a:buSzPts val="1400"/>
              <a:buChar char="○"/>
            </a:pPr>
            <a:r>
              <a:rPr lang="en" dirty="0">
                <a:solidFill>
                  <a:srgbClr val="FFFFFF"/>
                </a:solidFill>
              </a:rPr>
              <a:t>database, REST API, Elastic Search, ?</a:t>
            </a:r>
            <a:endParaRPr dirty="0">
              <a:solidFill>
                <a:srgbClr val="FFFFFF"/>
              </a:solidFill>
            </a:endParaRPr>
          </a:p>
          <a:p>
            <a:pPr marL="457200" lvl="0" indent="0" algn="l" rtl="0">
              <a:lnSpc>
                <a:spcPct val="150000"/>
              </a:lnSpc>
              <a:spcBef>
                <a:spcPts val="1600"/>
              </a:spcBef>
              <a:spcAft>
                <a:spcPts val="1600"/>
              </a:spcAft>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8"/>
          <p:cNvSpPr txBox="1">
            <a:spLocks noGrp="1"/>
          </p:cNvSpPr>
          <p:nvPr>
            <p:ph type="title"/>
          </p:nvPr>
        </p:nvSpPr>
        <p:spPr>
          <a:xfrm>
            <a:off x="3036150" y="120300"/>
            <a:ext cx="30717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t>Resource Needs</a:t>
            </a:r>
            <a:endParaRPr b="1"/>
          </a:p>
        </p:txBody>
      </p:sp>
      <p:sp>
        <p:nvSpPr>
          <p:cNvPr id="232" name="Google Shape;232;p38"/>
          <p:cNvSpPr txBox="1">
            <a:spLocks noGrp="1"/>
          </p:cNvSpPr>
          <p:nvPr>
            <p:ph type="body" idx="1"/>
          </p:nvPr>
        </p:nvSpPr>
        <p:spPr>
          <a:xfrm>
            <a:off x="856200" y="1320013"/>
            <a:ext cx="7431600" cy="2603401"/>
          </a:xfrm>
          <a:prstGeom prst="rect">
            <a:avLst/>
          </a:prstGeom>
        </p:spPr>
        <p:txBody>
          <a:bodyPr spcFirstLastPara="1" wrap="square" lIns="91425" tIns="91425" rIns="91425" bIns="91425" anchor="t" anchorCtr="0">
            <a:noAutofit/>
          </a:bodyPr>
          <a:lstStyle/>
          <a:p>
            <a:pPr marL="457200" lvl="0" indent="0" algn="l" rtl="0">
              <a:lnSpc>
                <a:spcPct val="150000"/>
              </a:lnSpc>
              <a:spcBef>
                <a:spcPts val="0"/>
              </a:spcBef>
              <a:spcAft>
                <a:spcPts val="0"/>
              </a:spcAft>
              <a:buNone/>
            </a:pPr>
            <a:r>
              <a:rPr lang="en" sz="2400" dirty="0">
                <a:solidFill>
                  <a:srgbClr val="FFFFFF"/>
                </a:solidFill>
              </a:rPr>
              <a:t>Staff</a:t>
            </a:r>
            <a:endParaRPr sz="2400" dirty="0">
              <a:solidFill>
                <a:srgbClr val="FFFFFF"/>
              </a:solidFill>
            </a:endParaRPr>
          </a:p>
          <a:p>
            <a:pPr marL="457200" lvl="0" indent="-342900" algn="l" rtl="0">
              <a:lnSpc>
                <a:spcPct val="150000"/>
              </a:lnSpc>
              <a:spcBef>
                <a:spcPts val="1600"/>
              </a:spcBef>
              <a:spcAft>
                <a:spcPts val="0"/>
              </a:spcAft>
              <a:buClr>
                <a:srgbClr val="FFFFFF"/>
              </a:buClr>
              <a:buSzPts val="1800"/>
              <a:buChar char="●"/>
            </a:pPr>
            <a:r>
              <a:rPr lang="en" dirty="0">
                <a:solidFill>
                  <a:srgbClr val="FFFFFF"/>
                </a:solidFill>
              </a:rPr>
              <a:t>Software Engineering = 600 hours</a:t>
            </a:r>
            <a:endParaRPr dirty="0">
              <a:solidFill>
                <a:srgbClr val="FFFFFF"/>
              </a:solidFill>
            </a:endParaRPr>
          </a:p>
          <a:p>
            <a:pPr marL="457200" lvl="0" indent="-342900" algn="l" rtl="0">
              <a:lnSpc>
                <a:spcPct val="150000"/>
              </a:lnSpc>
              <a:spcBef>
                <a:spcPts val="0"/>
              </a:spcBef>
              <a:spcAft>
                <a:spcPts val="0"/>
              </a:spcAft>
              <a:buClr>
                <a:srgbClr val="FFFFFF"/>
              </a:buClr>
              <a:buSzPts val="1800"/>
              <a:buChar char="●"/>
            </a:pPr>
            <a:r>
              <a:rPr lang="en" dirty="0">
                <a:solidFill>
                  <a:srgbClr val="FFFFFF"/>
                </a:solidFill>
              </a:rPr>
              <a:t>VL Technician = TBD, e.g., 2 people at 50% time or</a:t>
            </a:r>
            <a:r>
              <a:rPr lang="en" dirty="0">
                <a:solidFill>
                  <a:schemeClr val="dk1"/>
                </a:solidFill>
              </a:rPr>
              <a:t> 1500 hours would yield approximately 40k – 45k localized images</a:t>
            </a:r>
            <a:endParaRPr dirty="0">
              <a:solidFill>
                <a:srgbClr val="FFFFFF"/>
              </a:solidFill>
            </a:endParaRPr>
          </a:p>
          <a:p>
            <a:pPr marL="457200" lvl="0" indent="-342900" algn="l" rtl="0">
              <a:lnSpc>
                <a:spcPct val="150000"/>
              </a:lnSpc>
              <a:spcBef>
                <a:spcPts val="0"/>
              </a:spcBef>
              <a:spcAft>
                <a:spcPts val="0"/>
              </a:spcAft>
              <a:buClr>
                <a:srgbClr val="FFFFFF"/>
              </a:buClr>
              <a:buSzPts val="1800"/>
              <a:buChar char="●"/>
            </a:pPr>
            <a:r>
              <a:rPr lang="en" dirty="0">
                <a:solidFill>
                  <a:srgbClr val="FFFFFF"/>
                </a:solidFill>
              </a:rPr>
              <a:t>Project Management = 100 hours</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9"/>
          <p:cNvSpPr txBox="1">
            <a:spLocks noGrp="1"/>
          </p:cNvSpPr>
          <p:nvPr>
            <p:ph type="title"/>
          </p:nvPr>
        </p:nvSpPr>
        <p:spPr>
          <a:xfrm>
            <a:off x="2019750" y="0"/>
            <a:ext cx="5104500" cy="652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t>Data</a:t>
            </a:r>
            <a:endParaRPr b="1" dirty="0"/>
          </a:p>
        </p:txBody>
      </p:sp>
      <p:sp>
        <p:nvSpPr>
          <p:cNvPr id="238" name="Google Shape;238;p39"/>
          <p:cNvSpPr txBox="1">
            <a:spLocks noGrp="1"/>
          </p:cNvSpPr>
          <p:nvPr>
            <p:ph type="body" idx="1"/>
          </p:nvPr>
        </p:nvSpPr>
        <p:spPr>
          <a:xfrm>
            <a:off x="329569" y="1234400"/>
            <a:ext cx="8484862" cy="3103684"/>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Clr>
                <a:srgbClr val="FFFFFF"/>
              </a:buClr>
              <a:buSzPts val="2000"/>
              <a:buChar char="●"/>
            </a:pPr>
            <a:r>
              <a:rPr lang="en" sz="2200" b="1" dirty="0">
                <a:solidFill>
                  <a:srgbClr val="FFFFFF"/>
                </a:solidFill>
              </a:rPr>
              <a:t>Data types: frame grabs, metadata (e.g., </a:t>
            </a:r>
            <a:r>
              <a:rPr lang="en" sz="2200" b="1" dirty="0" err="1">
                <a:solidFill>
                  <a:srgbClr val="FFFFFF"/>
                </a:solidFill>
              </a:rPr>
              <a:t>uuids</a:t>
            </a:r>
            <a:r>
              <a:rPr lang="en" sz="2200" b="1" dirty="0">
                <a:solidFill>
                  <a:srgbClr val="FFFFFF"/>
                </a:solidFill>
              </a:rPr>
              <a:t>, </a:t>
            </a:r>
            <a:r>
              <a:rPr lang="en" sz="2200" b="1" i="1" dirty="0">
                <a:solidFill>
                  <a:srgbClr val="FFFFFF"/>
                </a:solidFill>
              </a:rPr>
              <a:t>localization</a:t>
            </a:r>
            <a:r>
              <a:rPr lang="en" sz="2200" b="1" dirty="0">
                <a:solidFill>
                  <a:srgbClr val="FFFFFF"/>
                </a:solidFill>
              </a:rPr>
              <a:t>, annotation, sensor data) in 2020</a:t>
            </a:r>
            <a:endParaRPr sz="2200" b="1" dirty="0">
              <a:solidFill>
                <a:srgbClr val="FFFFFF"/>
              </a:solidFill>
            </a:endParaRPr>
          </a:p>
          <a:p>
            <a:pPr marL="457200" lvl="0" indent="-355600" algn="l" rtl="0">
              <a:spcBef>
                <a:spcPts val="1000"/>
              </a:spcBef>
              <a:spcAft>
                <a:spcPts val="0"/>
              </a:spcAft>
              <a:buClr>
                <a:srgbClr val="FFFFFF"/>
              </a:buClr>
              <a:buSzPts val="2000"/>
              <a:buChar char="●"/>
            </a:pPr>
            <a:r>
              <a:rPr lang="en" sz="2200" b="1" dirty="0">
                <a:solidFill>
                  <a:srgbClr val="FFFFFF"/>
                </a:solidFill>
              </a:rPr>
              <a:t>Quantity: ~1 TB in 2020</a:t>
            </a:r>
            <a:endParaRPr sz="2200" b="1" dirty="0">
              <a:solidFill>
                <a:srgbClr val="FFFFFF"/>
              </a:solidFill>
            </a:endParaRPr>
          </a:p>
          <a:p>
            <a:pPr marL="457200" lvl="0" indent="-355600" algn="l" rtl="0">
              <a:spcBef>
                <a:spcPts val="1000"/>
              </a:spcBef>
              <a:spcAft>
                <a:spcPts val="0"/>
              </a:spcAft>
              <a:buClr>
                <a:srgbClr val="FFFFFF"/>
              </a:buClr>
              <a:buSzPts val="2000"/>
              <a:buChar char="●"/>
            </a:pPr>
            <a:r>
              <a:rPr lang="en" sz="2200" b="1" dirty="0">
                <a:solidFill>
                  <a:srgbClr val="FFFFFF"/>
                </a:solidFill>
              </a:rPr>
              <a:t>Data management: share on Atlas/Titan with access for external collaborators</a:t>
            </a:r>
            <a:endParaRPr sz="2200" b="1" dirty="0">
              <a:solidFill>
                <a:srgbClr val="FFFFFF"/>
              </a:solidFill>
            </a:endParaRPr>
          </a:p>
          <a:p>
            <a:pPr marL="457200" lvl="0" indent="-355600" algn="l" rtl="0">
              <a:spcBef>
                <a:spcPts val="1000"/>
              </a:spcBef>
              <a:spcAft>
                <a:spcPts val="1000"/>
              </a:spcAft>
              <a:buClr>
                <a:srgbClr val="FFFFFF"/>
              </a:buClr>
              <a:buSzPts val="2000"/>
              <a:buChar char="●"/>
            </a:pPr>
            <a:r>
              <a:rPr lang="en" sz="2200" b="1" dirty="0">
                <a:solidFill>
                  <a:srgbClr val="FFFFFF"/>
                </a:solidFill>
              </a:rPr>
              <a:t>IP: None. </a:t>
            </a:r>
            <a:r>
              <a:rPr lang="en" sz="2200" b="1" i="1" dirty="0" err="1">
                <a:solidFill>
                  <a:srgbClr val="FFFFFF"/>
                </a:solidFill>
              </a:rPr>
              <a:t>FathomNet</a:t>
            </a:r>
            <a:r>
              <a:rPr lang="en" sz="2200" b="1" i="1" dirty="0">
                <a:solidFill>
                  <a:srgbClr val="FFFFFF"/>
                </a:solidFill>
              </a:rPr>
              <a:t> </a:t>
            </a:r>
            <a:r>
              <a:rPr lang="en" sz="2200" b="1" dirty="0">
                <a:solidFill>
                  <a:srgbClr val="FFFFFF"/>
                </a:solidFill>
              </a:rPr>
              <a:t>is </a:t>
            </a:r>
            <a:r>
              <a:rPr lang="en" sz="2200" b="1" i="1" dirty="0">
                <a:solidFill>
                  <a:srgbClr val="FFFFFF"/>
                </a:solidFill>
              </a:rPr>
              <a:t>open, </a:t>
            </a:r>
            <a:r>
              <a:rPr lang="en" sz="2200" b="1" dirty="0">
                <a:solidFill>
                  <a:srgbClr val="FFFFFF"/>
                </a:solidFill>
              </a:rPr>
              <a:t>using non-embargoed data</a:t>
            </a:r>
            <a:endParaRPr sz="2200" b="1" dirty="0">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0"/>
          <p:cNvSpPr txBox="1">
            <a:spLocks noGrp="1"/>
          </p:cNvSpPr>
          <p:nvPr>
            <p:ph type="title"/>
          </p:nvPr>
        </p:nvSpPr>
        <p:spPr>
          <a:xfrm>
            <a:off x="2208300" y="0"/>
            <a:ext cx="4727400" cy="555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i="1">
                <a:solidFill>
                  <a:srgbClr val="FFFFFF"/>
                </a:solidFill>
              </a:rPr>
              <a:t>FathomNet</a:t>
            </a:r>
            <a:r>
              <a:rPr lang="en" i="1">
                <a:solidFill>
                  <a:srgbClr val="FFFFFF"/>
                </a:solidFill>
              </a:rPr>
              <a:t> </a:t>
            </a:r>
            <a:r>
              <a:rPr lang="en" b="1"/>
              <a:t>Impact</a:t>
            </a:r>
            <a:endParaRPr b="1"/>
          </a:p>
        </p:txBody>
      </p:sp>
      <p:sp>
        <p:nvSpPr>
          <p:cNvPr id="244" name="Google Shape;244;p40"/>
          <p:cNvSpPr txBox="1">
            <a:spLocks noGrp="1"/>
          </p:cNvSpPr>
          <p:nvPr>
            <p:ph type="body" idx="1"/>
          </p:nvPr>
        </p:nvSpPr>
        <p:spPr>
          <a:xfrm>
            <a:off x="67950" y="680457"/>
            <a:ext cx="9008100" cy="4453500"/>
          </a:xfrm>
          <a:prstGeom prst="rect">
            <a:avLst/>
          </a:prstGeom>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rgbClr val="FFFFFF"/>
              </a:buClr>
              <a:buSzPts val="1800"/>
              <a:buChar char="●"/>
            </a:pPr>
            <a:r>
              <a:rPr lang="en" sz="1900" b="1" dirty="0">
                <a:solidFill>
                  <a:srgbClr val="FFFFFF"/>
                </a:solidFill>
              </a:rPr>
              <a:t>Develop an underwater image training set and ML algorithms rivaling other image training sets in terrestrial applications.</a:t>
            </a:r>
            <a:endParaRPr sz="1900" b="1" dirty="0">
              <a:solidFill>
                <a:srgbClr val="FFFFFF"/>
              </a:solidFill>
            </a:endParaRPr>
          </a:p>
          <a:p>
            <a:pPr marL="457200" lvl="0" indent="-342900" algn="l" rtl="0">
              <a:spcBef>
                <a:spcPts val="1000"/>
              </a:spcBef>
              <a:spcAft>
                <a:spcPts val="0"/>
              </a:spcAft>
              <a:buClr>
                <a:srgbClr val="FFFFFF"/>
              </a:buClr>
              <a:buSzPts val="1800"/>
              <a:buChar char="●"/>
            </a:pPr>
            <a:r>
              <a:rPr lang="en" sz="1900" b="1" dirty="0">
                <a:solidFill>
                  <a:srgbClr val="FFFFFF"/>
                </a:solidFill>
              </a:rPr>
              <a:t>Pushes the envelope for MBARI automated image/video classification.</a:t>
            </a:r>
            <a:endParaRPr sz="1900" b="1" dirty="0">
              <a:solidFill>
                <a:srgbClr val="FFFFFF"/>
              </a:solidFill>
            </a:endParaRPr>
          </a:p>
          <a:p>
            <a:pPr marL="457200" lvl="0" indent="-342900" algn="l" rtl="0">
              <a:spcBef>
                <a:spcPts val="1000"/>
              </a:spcBef>
              <a:spcAft>
                <a:spcPts val="0"/>
              </a:spcAft>
              <a:buClr>
                <a:srgbClr val="FFFFFF"/>
              </a:buClr>
              <a:buSzPts val="1800"/>
              <a:buChar char="●"/>
            </a:pPr>
            <a:r>
              <a:rPr lang="en" sz="1900" b="1" dirty="0">
                <a:solidFill>
                  <a:srgbClr val="FFFFFF"/>
                </a:solidFill>
              </a:rPr>
              <a:t>Images/data/models can be used by data scientists to address diverse questions within ocean sciences. </a:t>
            </a:r>
            <a:endParaRPr sz="1900" b="1" dirty="0">
              <a:solidFill>
                <a:srgbClr val="FFFFFF"/>
              </a:solidFill>
            </a:endParaRPr>
          </a:p>
          <a:p>
            <a:pPr marL="457200" lvl="0" indent="-342900" algn="l" rtl="0">
              <a:spcBef>
                <a:spcPts val="1000"/>
              </a:spcBef>
              <a:spcAft>
                <a:spcPts val="0"/>
              </a:spcAft>
              <a:buClr>
                <a:srgbClr val="FFFFFF"/>
              </a:buClr>
              <a:buSzPts val="1800"/>
              <a:buChar char="●"/>
            </a:pPr>
            <a:r>
              <a:rPr lang="en" sz="1900" b="1" dirty="0">
                <a:solidFill>
                  <a:srgbClr val="FFFFFF"/>
                </a:solidFill>
              </a:rPr>
              <a:t>Continue to leverage our external partnerships. In future years disseminating the data via a publicly accessible platform will significantly impact a number of areas:</a:t>
            </a:r>
            <a:endParaRPr sz="1900" b="1" dirty="0">
              <a:solidFill>
                <a:srgbClr val="FFFFFF"/>
              </a:solidFill>
            </a:endParaRPr>
          </a:p>
          <a:p>
            <a:pPr marL="914400" lvl="1" indent="-330200" algn="l" rtl="0">
              <a:spcBef>
                <a:spcPts val="0"/>
              </a:spcBef>
              <a:spcAft>
                <a:spcPts val="0"/>
              </a:spcAft>
              <a:buClr>
                <a:srgbClr val="FFFFFF"/>
              </a:buClr>
              <a:buSzPts val="1600"/>
              <a:buChar char="○"/>
            </a:pPr>
            <a:r>
              <a:rPr lang="en" sz="1600" dirty="0">
                <a:solidFill>
                  <a:srgbClr val="FFFFFF"/>
                </a:solidFill>
              </a:rPr>
              <a:t>Academic - WHOI, MIT Media Lab, UH, Stanford, etc.</a:t>
            </a:r>
            <a:endParaRPr sz="1600" dirty="0">
              <a:solidFill>
                <a:srgbClr val="FFFFFF"/>
              </a:solidFill>
            </a:endParaRPr>
          </a:p>
          <a:p>
            <a:pPr marL="914400" lvl="1" indent="-330200" algn="l" rtl="0">
              <a:spcBef>
                <a:spcPts val="0"/>
              </a:spcBef>
              <a:spcAft>
                <a:spcPts val="0"/>
              </a:spcAft>
              <a:buClr>
                <a:srgbClr val="FFFFFF"/>
              </a:buClr>
              <a:buSzPts val="1600"/>
              <a:buChar char="○"/>
            </a:pPr>
            <a:r>
              <a:rPr lang="en" sz="1600" dirty="0">
                <a:solidFill>
                  <a:srgbClr val="FFFFFF"/>
                </a:solidFill>
              </a:rPr>
              <a:t>Non-profit - MBA, NGS, OET, The Nature Conservancy, Schmidt Ocean Inst.</a:t>
            </a:r>
            <a:endParaRPr sz="1600" dirty="0">
              <a:solidFill>
                <a:srgbClr val="FFFFFF"/>
              </a:solidFill>
            </a:endParaRPr>
          </a:p>
          <a:p>
            <a:pPr marL="914400" lvl="1" indent="-330200" algn="l" rtl="0">
              <a:spcBef>
                <a:spcPts val="0"/>
              </a:spcBef>
              <a:spcAft>
                <a:spcPts val="0"/>
              </a:spcAft>
              <a:buClr>
                <a:srgbClr val="FFFFFF"/>
              </a:buClr>
              <a:buSzPts val="1600"/>
              <a:buChar char="○"/>
            </a:pPr>
            <a:r>
              <a:rPr lang="en" sz="1600" dirty="0">
                <a:solidFill>
                  <a:srgbClr val="FFFFFF"/>
                </a:solidFill>
              </a:rPr>
              <a:t>Government - MBNMS (and other marine sanctuaries), NOAA</a:t>
            </a:r>
            <a:endParaRPr sz="1600" dirty="0">
              <a:solidFill>
                <a:srgbClr val="FFFFFF"/>
              </a:solidFill>
            </a:endParaRPr>
          </a:p>
          <a:p>
            <a:pPr marL="914400" lvl="1" indent="-330200" algn="l" rtl="0">
              <a:spcBef>
                <a:spcPts val="0"/>
              </a:spcBef>
              <a:spcAft>
                <a:spcPts val="0"/>
              </a:spcAft>
              <a:buClr>
                <a:srgbClr val="FFFFFF"/>
              </a:buClr>
              <a:buSzPts val="1600"/>
              <a:buChar char="○"/>
            </a:pPr>
            <a:r>
              <a:rPr lang="en" sz="1600" dirty="0">
                <a:solidFill>
                  <a:srgbClr val="FFFFFF"/>
                </a:solidFill>
              </a:rPr>
              <a:t>Industry</a:t>
            </a:r>
            <a:endParaRPr dirty="0">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1"/>
          <p:cNvSpPr txBox="1">
            <a:spLocks noGrp="1"/>
          </p:cNvSpPr>
          <p:nvPr>
            <p:ph type="body" idx="1"/>
          </p:nvPr>
        </p:nvSpPr>
        <p:spPr>
          <a:xfrm>
            <a:off x="6683192" y="4466493"/>
            <a:ext cx="2311338" cy="439616"/>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n" sz="2400" b="1" dirty="0">
                <a:solidFill>
                  <a:srgbClr val="FFFFFF"/>
                </a:solidFill>
              </a:rPr>
              <a:t>Thanks!</a:t>
            </a:r>
            <a:endParaRPr sz="2400" b="1" dirty="0">
              <a:solidFill>
                <a:srgbClr val="FFFFFF"/>
              </a:solidFill>
            </a:endParaRPr>
          </a:p>
        </p:txBody>
      </p:sp>
      <p:sp>
        <p:nvSpPr>
          <p:cNvPr id="2" name="Rectangle 1">
            <a:extLst>
              <a:ext uri="{FF2B5EF4-FFF2-40B4-BE49-F238E27FC236}">
                <a16:creationId xmlns:a16="http://schemas.microsoft.com/office/drawing/2014/main" id="{F7CD53B1-A00C-3C43-A6E8-79CBE249BB95}"/>
              </a:ext>
            </a:extLst>
          </p:cNvPr>
          <p:cNvSpPr/>
          <p:nvPr/>
        </p:nvSpPr>
        <p:spPr>
          <a:xfrm>
            <a:off x="298938" y="715983"/>
            <a:ext cx="8554915" cy="3970318"/>
          </a:xfrm>
          <a:prstGeom prst="rect">
            <a:avLst/>
          </a:prstGeom>
        </p:spPr>
        <p:txBody>
          <a:bodyPr wrap="square">
            <a:spAutoFit/>
          </a:bodyPr>
          <a:lstStyle/>
          <a:p>
            <a:r>
              <a:rPr lang="en-US" sz="3000" dirty="0">
                <a:solidFill>
                  <a:srgbClr val="FFFFFF"/>
                </a:solidFill>
                <a:latin typeface="Arial" panose="020B0604020202020204" pitchFamily="34" charset="0"/>
              </a:rPr>
              <a:t>Can we use </a:t>
            </a:r>
            <a:r>
              <a:rPr lang="en-US" sz="3000" b="1" i="1" dirty="0" err="1">
                <a:solidFill>
                  <a:srgbClr val="FFFFFF"/>
                </a:solidFill>
                <a:latin typeface="Arial" panose="020B0604020202020204" pitchFamily="34" charset="0"/>
              </a:rPr>
              <a:t>FathomNet</a:t>
            </a:r>
            <a:r>
              <a:rPr lang="en-US" sz="3000" dirty="0">
                <a:solidFill>
                  <a:srgbClr val="FFFFFF"/>
                </a:solidFill>
                <a:latin typeface="Arial" panose="020B0604020202020204" pitchFamily="34" charset="0"/>
              </a:rPr>
              <a:t> to know and predict </a:t>
            </a:r>
            <a:r>
              <a:rPr lang="en-US" sz="3000" i="1" u="sng" dirty="0">
                <a:solidFill>
                  <a:srgbClr val="FFFFFF"/>
                </a:solidFill>
                <a:latin typeface="Arial" panose="020B0604020202020204" pitchFamily="34" charset="0"/>
              </a:rPr>
              <a:t>what’s in the ocean and where</a:t>
            </a:r>
            <a:r>
              <a:rPr lang="en-US" sz="3000" dirty="0">
                <a:solidFill>
                  <a:srgbClr val="FFFFFF"/>
                </a:solidFill>
                <a:latin typeface="Arial" panose="020B0604020202020204" pitchFamily="34" charset="0"/>
              </a:rPr>
              <a:t> for effective and responsible stewardship?</a:t>
            </a:r>
            <a:endParaRPr lang="en-US" sz="3000" dirty="0">
              <a:latin typeface="-webkit-standard"/>
            </a:endParaRPr>
          </a:p>
          <a:p>
            <a:br>
              <a:rPr lang="en-US" sz="3000" dirty="0">
                <a:latin typeface="-webkit-standard"/>
              </a:rPr>
            </a:br>
            <a:r>
              <a:rPr lang="en-US" sz="3000" dirty="0">
                <a:solidFill>
                  <a:srgbClr val="FFFFFF"/>
                </a:solidFill>
                <a:latin typeface="Arial" panose="020B0604020202020204" pitchFamily="34" charset="0"/>
              </a:rPr>
              <a:t>We think </a:t>
            </a:r>
            <a:r>
              <a:rPr lang="en-US" sz="3000" b="1" dirty="0">
                <a:solidFill>
                  <a:srgbClr val="FFFFFF"/>
                </a:solidFill>
                <a:latin typeface="Arial" panose="020B0604020202020204" pitchFamily="34" charset="0"/>
              </a:rPr>
              <a:t>MBARI</a:t>
            </a:r>
            <a:r>
              <a:rPr lang="en-US" sz="3000" dirty="0">
                <a:solidFill>
                  <a:srgbClr val="FFFFFF"/>
                </a:solidFill>
                <a:latin typeface="Arial" panose="020B0604020202020204" pitchFamily="34" charset="0"/>
              </a:rPr>
              <a:t> can and </a:t>
            </a:r>
            <a:r>
              <a:rPr lang="en-US" sz="3000" b="1" i="1" dirty="0">
                <a:solidFill>
                  <a:srgbClr val="FFFFFF"/>
                </a:solidFill>
                <a:latin typeface="Arial" panose="020B0604020202020204" pitchFamily="34" charset="0"/>
              </a:rPr>
              <a:t>should</a:t>
            </a:r>
            <a:r>
              <a:rPr lang="en-US" sz="3000" dirty="0">
                <a:solidFill>
                  <a:srgbClr val="FFFFFF"/>
                </a:solidFill>
                <a:latin typeface="Arial" panose="020B0604020202020204" pitchFamily="34" charset="0"/>
              </a:rPr>
              <a:t> because of our one-of-a-kind, expertly curated video archive. If not MBARI, then who?</a:t>
            </a:r>
            <a:endParaRPr lang="en-US" sz="3000" dirty="0">
              <a:latin typeface="-webkit-standard"/>
            </a:endParaRPr>
          </a:p>
          <a:p>
            <a:br>
              <a:rPr lang="en-US" dirty="0"/>
            </a:br>
            <a:br>
              <a:rPr lang="en-US" dirty="0"/>
            </a:b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609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grpSp>
        <p:nvGrpSpPr>
          <p:cNvPr id="106" name="Google Shape;106;p26"/>
          <p:cNvGrpSpPr/>
          <p:nvPr/>
        </p:nvGrpSpPr>
        <p:grpSpPr>
          <a:xfrm>
            <a:off x="-42564" y="1308900"/>
            <a:ext cx="9229114" cy="2965001"/>
            <a:chOff x="-1" y="2178500"/>
            <a:chExt cx="9229114" cy="2965001"/>
          </a:xfrm>
        </p:grpSpPr>
        <p:pic>
          <p:nvPicPr>
            <p:cNvPr id="107" name="Google Shape;107;p26"/>
            <p:cNvPicPr preferRelativeResize="0"/>
            <p:nvPr/>
          </p:nvPicPr>
          <p:blipFill>
            <a:blip r:embed="rId3">
              <a:alphaModFix/>
            </a:blip>
            <a:stretch>
              <a:fillRect/>
            </a:stretch>
          </p:blipFill>
          <p:spPr>
            <a:xfrm>
              <a:off x="1544375" y="2180551"/>
              <a:ext cx="1729986" cy="1805175"/>
            </a:xfrm>
            <a:prstGeom prst="rect">
              <a:avLst/>
            </a:prstGeom>
            <a:noFill/>
            <a:ln>
              <a:noFill/>
            </a:ln>
          </p:spPr>
        </p:pic>
        <p:pic>
          <p:nvPicPr>
            <p:cNvPr id="108" name="Google Shape;108;p26"/>
            <p:cNvPicPr preferRelativeResize="0"/>
            <p:nvPr/>
          </p:nvPicPr>
          <p:blipFill rotWithShape="1">
            <a:blip r:embed="rId4">
              <a:alphaModFix/>
            </a:blip>
            <a:srcRect/>
            <a:stretch/>
          </p:blipFill>
          <p:spPr>
            <a:xfrm>
              <a:off x="5375613" y="3950125"/>
              <a:ext cx="1790625" cy="1193375"/>
            </a:xfrm>
            <a:prstGeom prst="rect">
              <a:avLst/>
            </a:prstGeom>
            <a:noFill/>
            <a:ln>
              <a:noFill/>
            </a:ln>
          </p:spPr>
        </p:pic>
        <p:pic>
          <p:nvPicPr>
            <p:cNvPr id="109" name="Google Shape;109;p26"/>
            <p:cNvPicPr preferRelativeResize="0"/>
            <p:nvPr/>
          </p:nvPicPr>
          <p:blipFill rotWithShape="1">
            <a:blip r:embed="rId5">
              <a:alphaModFix/>
            </a:blip>
            <a:srcRect b="6881"/>
            <a:stretch/>
          </p:blipFill>
          <p:spPr>
            <a:xfrm>
              <a:off x="13" y="3950126"/>
              <a:ext cx="1820050" cy="1193375"/>
            </a:xfrm>
            <a:prstGeom prst="rect">
              <a:avLst/>
            </a:prstGeom>
            <a:noFill/>
            <a:ln>
              <a:noFill/>
            </a:ln>
          </p:spPr>
        </p:pic>
        <p:pic>
          <p:nvPicPr>
            <p:cNvPr id="110" name="Google Shape;110;p26"/>
            <p:cNvPicPr preferRelativeResize="0"/>
            <p:nvPr/>
          </p:nvPicPr>
          <p:blipFill rotWithShape="1">
            <a:blip r:embed="rId6">
              <a:alphaModFix/>
            </a:blip>
            <a:srcRect r="40069" b="29318"/>
            <a:stretch/>
          </p:blipFill>
          <p:spPr>
            <a:xfrm>
              <a:off x="1820088" y="3970675"/>
              <a:ext cx="1433949" cy="1172825"/>
            </a:xfrm>
            <a:prstGeom prst="rect">
              <a:avLst/>
            </a:prstGeom>
            <a:noFill/>
            <a:ln>
              <a:noFill/>
            </a:ln>
          </p:spPr>
        </p:pic>
        <p:pic>
          <p:nvPicPr>
            <p:cNvPr id="111" name="Google Shape;111;p26"/>
            <p:cNvPicPr preferRelativeResize="0"/>
            <p:nvPr/>
          </p:nvPicPr>
          <p:blipFill>
            <a:blip r:embed="rId7">
              <a:alphaModFix/>
            </a:blip>
            <a:stretch>
              <a:fillRect/>
            </a:stretch>
          </p:blipFill>
          <p:spPr>
            <a:xfrm>
              <a:off x="3274350" y="2180551"/>
              <a:ext cx="2347527" cy="1779175"/>
            </a:xfrm>
            <a:prstGeom prst="rect">
              <a:avLst/>
            </a:prstGeom>
            <a:noFill/>
            <a:ln>
              <a:noFill/>
            </a:ln>
          </p:spPr>
        </p:pic>
        <p:pic>
          <p:nvPicPr>
            <p:cNvPr id="112" name="Google Shape;112;p26"/>
            <p:cNvPicPr preferRelativeResize="0"/>
            <p:nvPr/>
          </p:nvPicPr>
          <p:blipFill rotWithShape="1">
            <a:blip r:embed="rId8">
              <a:alphaModFix/>
            </a:blip>
            <a:srcRect b="1361"/>
            <a:stretch/>
          </p:blipFill>
          <p:spPr>
            <a:xfrm>
              <a:off x="7166263" y="2178500"/>
              <a:ext cx="2062850" cy="2965000"/>
            </a:xfrm>
            <a:prstGeom prst="rect">
              <a:avLst/>
            </a:prstGeom>
            <a:noFill/>
            <a:ln>
              <a:noFill/>
            </a:ln>
          </p:spPr>
        </p:pic>
        <p:pic>
          <p:nvPicPr>
            <p:cNvPr id="113" name="Google Shape;113;p26"/>
            <p:cNvPicPr preferRelativeResize="0"/>
            <p:nvPr/>
          </p:nvPicPr>
          <p:blipFill>
            <a:blip r:embed="rId9">
              <a:alphaModFix/>
            </a:blip>
            <a:stretch>
              <a:fillRect/>
            </a:stretch>
          </p:blipFill>
          <p:spPr>
            <a:xfrm>
              <a:off x="3254050" y="3950125"/>
              <a:ext cx="2121562" cy="1193376"/>
            </a:xfrm>
            <a:prstGeom prst="rect">
              <a:avLst/>
            </a:prstGeom>
            <a:noFill/>
            <a:ln>
              <a:noFill/>
            </a:ln>
          </p:spPr>
        </p:pic>
        <p:pic>
          <p:nvPicPr>
            <p:cNvPr id="114" name="Google Shape;114;p26"/>
            <p:cNvPicPr preferRelativeResize="0"/>
            <p:nvPr/>
          </p:nvPicPr>
          <p:blipFill rotWithShape="1">
            <a:blip r:embed="rId10">
              <a:alphaModFix/>
            </a:blip>
            <a:srcRect l="11570" r="14682"/>
            <a:stretch/>
          </p:blipFill>
          <p:spPr>
            <a:xfrm>
              <a:off x="5621875" y="2178500"/>
              <a:ext cx="1544374" cy="1779175"/>
            </a:xfrm>
            <a:prstGeom prst="rect">
              <a:avLst/>
            </a:prstGeom>
            <a:noFill/>
            <a:ln>
              <a:noFill/>
            </a:ln>
          </p:spPr>
        </p:pic>
        <p:pic>
          <p:nvPicPr>
            <p:cNvPr id="115" name="Google Shape;115;p26"/>
            <p:cNvPicPr preferRelativeResize="0"/>
            <p:nvPr/>
          </p:nvPicPr>
          <p:blipFill rotWithShape="1">
            <a:blip r:embed="rId11">
              <a:alphaModFix/>
            </a:blip>
            <a:srcRect l="43039"/>
            <a:stretch/>
          </p:blipFill>
          <p:spPr>
            <a:xfrm>
              <a:off x="-1" y="2180550"/>
              <a:ext cx="1544384" cy="1805175"/>
            </a:xfrm>
            <a:prstGeom prst="rect">
              <a:avLst/>
            </a:prstGeom>
            <a:noFill/>
            <a:ln>
              <a:noFill/>
            </a:ln>
          </p:spPr>
        </p:pic>
      </p:grpSp>
      <p:sp>
        <p:nvSpPr>
          <p:cNvPr id="116" name="Google Shape;116;p26"/>
          <p:cNvSpPr txBox="1"/>
          <p:nvPr/>
        </p:nvSpPr>
        <p:spPr>
          <a:xfrm>
            <a:off x="3367050" y="279625"/>
            <a:ext cx="2409900" cy="55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rgbClr val="FFFFFF"/>
                </a:solidFill>
              </a:rPr>
              <a:t>MBARI 2020</a:t>
            </a:r>
            <a:endParaRPr sz="2600" b="1">
              <a:solidFill>
                <a:srgbClr val="FFFFFF"/>
              </a:solidFill>
            </a:endParaRPr>
          </a:p>
          <a:p>
            <a:pPr marL="0" lvl="0" indent="0" algn="l" rtl="0">
              <a:spcBef>
                <a:spcPts val="0"/>
              </a:spcBef>
              <a:spcAft>
                <a:spcPts val="0"/>
              </a:spcAft>
              <a:buNone/>
            </a:pPr>
            <a:endParaRPr/>
          </a:p>
        </p:txBody>
      </p:sp>
      <p:sp>
        <p:nvSpPr>
          <p:cNvPr id="13" name="Google Shape;121;p27">
            <a:extLst>
              <a:ext uri="{FF2B5EF4-FFF2-40B4-BE49-F238E27FC236}">
                <a16:creationId xmlns:a16="http://schemas.microsoft.com/office/drawing/2014/main" id="{C96D9E30-502C-894C-B169-98FCF79F1A28}"/>
              </a:ext>
            </a:extLst>
          </p:cNvPr>
          <p:cNvSpPr txBox="1"/>
          <p:nvPr/>
        </p:nvSpPr>
        <p:spPr>
          <a:xfrm>
            <a:off x="55659" y="4393011"/>
            <a:ext cx="9032681" cy="47277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a:solidFill>
                  <a:srgbClr val="FFFFFF"/>
                </a:solidFill>
              </a:rPr>
              <a:t>Many platforms = lots of video &amp; images and new analysis techniques</a:t>
            </a:r>
            <a:endParaRPr sz="2000" b="1" dirty="0">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7"/>
          <p:cNvSpPr txBox="1"/>
          <p:nvPr/>
        </p:nvSpPr>
        <p:spPr>
          <a:xfrm>
            <a:off x="755375" y="1837737"/>
            <a:ext cx="8253453" cy="1279173"/>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2800" b="1" dirty="0">
                <a:solidFill>
                  <a:srgbClr val="FFFFFF"/>
                </a:solidFill>
              </a:rPr>
              <a:t>Can </a:t>
            </a:r>
            <a:r>
              <a:rPr lang="en" sz="2800" b="1" i="1" dirty="0" err="1">
                <a:solidFill>
                  <a:srgbClr val="FFFFFF"/>
                </a:solidFill>
              </a:rPr>
              <a:t>FathomNet</a:t>
            </a:r>
            <a:r>
              <a:rPr lang="en" sz="2800" b="1" dirty="0">
                <a:solidFill>
                  <a:srgbClr val="FFFFFF"/>
                </a:solidFill>
              </a:rPr>
              <a:t> address this data challenge using </a:t>
            </a:r>
            <a:r>
              <a:rPr lang="en" sz="2800" b="1" dirty="0">
                <a:solidFill>
                  <a:schemeClr val="dk1"/>
                </a:solidFill>
              </a:rPr>
              <a:t>machine learning</a:t>
            </a:r>
            <a:r>
              <a:rPr lang="en" sz="2800" b="1" dirty="0">
                <a:solidFill>
                  <a:srgbClr val="FFFFFF"/>
                </a:solidFill>
              </a:rPr>
              <a:t>?</a:t>
            </a:r>
            <a:endParaRPr sz="2800" b="1" dirty="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5"/>
        <p:cNvGrpSpPr/>
        <p:nvPr/>
      </p:nvGrpSpPr>
      <p:grpSpPr>
        <a:xfrm>
          <a:off x="0" y="0"/>
          <a:ext cx="0" cy="0"/>
          <a:chOff x="0" y="0"/>
          <a:chExt cx="0" cy="0"/>
        </a:xfrm>
      </p:grpSpPr>
      <p:sp>
        <p:nvSpPr>
          <p:cNvPr id="126" name="Google Shape;126;p28"/>
          <p:cNvSpPr txBox="1">
            <a:spLocks noGrp="1"/>
          </p:cNvSpPr>
          <p:nvPr>
            <p:ph type="title"/>
          </p:nvPr>
        </p:nvSpPr>
        <p:spPr>
          <a:xfrm>
            <a:off x="146729" y="145710"/>
            <a:ext cx="62514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800" b="1" dirty="0">
                <a:solidFill>
                  <a:srgbClr val="000000"/>
                </a:solidFill>
              </a:rPr>
              <a:t>Yes, but we need localized images for model training</a:t>
            </a:r>
            <a:endParaRPr b="1" dirty="0">
              <a:solidFill>
                <a:srgbClr val="000000"/>
              </a:solidFill>
            </a:endParaRPr>
          </a:p>
        </p:txBody>
      </p:sp>
      <p:grpSp>
        <p:nvGrpSpPr>
          <p:cNvPr id="127" name="Google Shape;127;p28"/>
          <p:cNvGrpSpPr/>
          <p:nvPr/>
        </p:nvGrpSpPr>
        <p:grpSpPr>
          <a:xfrm>
            <a:off x="390110" y="718417"/>
            <a:ext cx="8404031" cy="4235773"/>
            <a:chOff x="494337" y="1311632"/>
            <a:chExt cx="7886700" cy="3779752"/>
          </a:xfrm>
        </p:grpSpPr>
        <p:pic>
          <p:nvPicPr>
            <p:cNvPr id="128" name="Google Shape;128;p28" descr="Picture 6"/>
            <p:cNvPicPr preferRelativeResize="0"/>
            <p:nvPr/>
          </p:nvPicPr>
          <p:blipFill>
            <a:blip r:embed="rId3">
              <a:alphaModFix/>
            </a:blip>
            <a:stretch>
              <a:fillRect/>
            </a:stretch>
          </p:blipFill>
          <p:spPr>
            <a:xfrm>
              <a:off x="494337" y="1311632"/>
              <a:ext cx="7886700" cy="3268717"/>
            </a:xfrm>
            <a:prstGeom prst="rect">
              <a:avLst/>
            </a:prstGeom>
            <a:noFill/>
            <a:ln>
              <a:noFill/>
            </a:ln>
          </p:spPr>
        </p:pic>
        <p:sp>
          <p:nvSpPr>
            <p:cNvPr id="129" name="Google Shape;129;p28"/>
            <p:cNvSpPr/>
            <p:nvPr/>
          </p:nvSpPr>
          <p:spPr>
            <a:xfrm>
              <a:off x="925863" y="2395881"/>
              <a:ext cx="1035000" cy="15669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0" name="Google Shape;130;p28"/>
            <p:cNvCxnSpPr>
              <a:cxnSpLocks/>
              <a:stCxn id="129" idx="4"/>
            </p:cNvCxnSpPr>
            <p:nvPr/>
          </p:nvCxnSpPr>
          <p:spPr>
            <a:xfrm>
              <a:off x="1443363" y="3962781"/>
              <a:ext cx="0" cy="617561"/>
            </a:xfrm>
            <a:prstGeom prst="straightConnector1">
              <a:avLst/>
            </a:prstGeom>
            <a:noFill/>
            <a:ln w="28575" cap="flat" cmpd="sng">
              <a:solidFill>
                <a:srgbClr val="FF0000"/>
              </a:solidFill>
              <a:prstDash val="solid"/>
              <a:round/>
              <a:headEnd type="none" w="med" len="med"/>
              <a:tailEnd type="triangle" w="med" len="med"/>
            </a:ln>
          </p:spPr>
        </p:cxnSp>
        <p:sp>
          <p:nvSpPr>
            <p:cNvPr id="131" name="Google Shape;131;p28"/>
            <p:cNvSpPr txBox="1"/>
            <p:nvPr/>
          </p:nvSpPr>
          <p:spPr>
            <a:xfrm flipH="1">
              <a:off x="628649" y="4580349"/>
              <a:ext cx="5133282" cy="51103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rgbClr val="FF0000"/>
                  </a:solidFill>
                </a:rPr>
                <a:t>The bottleneck that </a:t>
              </a:r>
              <a:r>
                <a:rPr lang="en" sz="1800" b="1" i="1" dirty="0" err="1">
                  <a:solidFill>
                    <a:srgbClr val="FF0000"/>
                  </a:solidFill>
                </a:rPr>
                <a:t>FathomNet</a:t>
              </a:r>
              <a:r>
                <a:rPr lang="en" sz="1800" b="1" dirty="0">
                  <a:solidFill>
                    <a:srgbClr val="FF0000"/>
                  </a:solidFill>
                </a:rPr>
                <a:t> will address</a:t>
              </a:r>
              <a:endParaRPr sz="1800" b="1" dirty="0">
                <a:solidFill>
                  <a:srgbClr val="FF0000"/>
                </a:solidFil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9"/>
          <p:cNvPicPr preferRelativeResize="0"/>
          <p:nvPr/>
        </p:nvPicPr>
        <p:blipFill>
          <a:blip r:embed="rId3">
            <a:alphaModFix/>
          </a:blip>
          <a:stretch>
            <a:fillRect/>
          </a:stretch>
        </p:blipFill>
        <p:spPr>
          <a:xfrm>
            <a:off x="0" y="907985"/>
            <a:ext cx="8366024" cy="4235515"/>
          </a:xfrm>
          <a:prstGeom prst="rect">
            <a:avLst/>
          </a:prstGeom>
          <a:noFill/>
          <a:ln>
            <a:noFill/>
          </a:ln>
        </p:spPr>
      </p:pic>
      <p:pic>
        <p:nvPicPr>
          <p:cNvPr id="137" name="Google Shape;137;p29"/>
          <p:cNvPicPr preferRelativeResize="0"/>
          <p:nvPr/>
        </p:nvPicPr>
        <p:blipFill>
          <a:blip r:embed="rId4">
            <a:alphaModFix/>
          </a:blip>
          <a:stretch>
            <a:fillRect/>
          </a:stretch>
        </p:blipFill>
        <p:spPr>
          <a:xfrm>
            <a:off x="8366025" y="0"/>
            <a:ext cx="777975" cy="5143499"/>
          </a:xfrm>
          <a:prstGeom prst="rect">
            <a:avLst/>
          </a:prstGeom>
          <a:noFill/>
          <a:ln>
            <a:noFill/>
          </a:ln>
        </p:spPr>
      </p:pic>
      <p:sp>
        <p:nvSpPr>
          <p:cNvPr id="138" name="Google Shape;138;p29"/>
          <p:cNvSpPr txBox="1"/>
          <p:nvPr/>
        </p:nvSpPr>
        <p:spPr>
          <a:xfrm>
            <a:off x="33275" y="0"/>
            <a:ext cx="8299500" cy="96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FFFF"/>
                </a:solidFill>
              </a:rPr>
              <a:t>VARS annotations are like this….each image/video frame has a time stamp that relates objects seen with physical data collected by the ROV … but all we know is what was seen in the frame</a:t>
            </a:r>
            <a:endParaRPr sz="1800">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143" name="Google Shape;143;p30"/>
          <p:cNvPicPr preferRelativeResize="0"/>
          <p:nvPr/>
        </p:nvPicPr>
        <p:blipFill rotWithShape="1">
          <a:blip r:embed="rId3">
            <a:alphaModFix/>
          </a:blip>
          <a:srcRect l="3385" t="23118" r="2042"/>
          <a:stretch/>
        </p:blipFill>
        <p:spPr>
          <a:xfrm>
            <a:off x="0" y="873625"/>
            <a:ext cx="9143998" cy="4269875"/>
          </a:xfrm>
          <a:prstGeom prst="rect">
            <a:avLst/>
          </a:prstGeom>
          <a:noFill/>
          <a:ln>
            <a:noFill/>
          </a:ln>
        </p:spPr>
      </p:pic>
      <p:sp>
        <p:nvSpPr>
          <p:cNvPr id="144" name="Google Shape;144;p30"/>
          <p:cNvSpPr txBox="1"/>
          <p:nvPr/>
        </p:nvSpPr>
        <p:spPr>
          <a:xfrm>
            <a:off x="33275" y="0"/>
            <a:ext cx="8299500" cy="101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FFFF"/>
                </a:solidFill>
              </a:rPr>
              <a:t>Machine learning model development and training needs localized annotations. E.g., we need to know what the object is (class, concept) and where it is (localization, bounding boxes, segmentation)</a:t>
            </a:r>
            <a:endParaRPr sz="180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31"/>
          <p:cNvSpPr txBox="1"/>
          <p:nvPr/>
        </p:nvSpPr>
        <p:spPr>
          <a:xfrm>
            <a:off x="1367100" y="1011900"/>
            <a:ext cx="6409800" cy="3119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a:solidFill>
                  <a:srgbClr val="FFFFFF"/>
                </a:solidFill>
              </a:rPr>
              <a:t>Can we use </a:t>
            </a:r>
            <a:r>
              <a:rPr lang="en" sz="1800" i="1">
                <a:solidFill>
                  <a:srgbClr val="FFFFFF"/>
                </a:solidFill>
              </a:rPr>
              <a:t>FathomNet </a:t>
            </a:r>
            <a:r>
              <a:rPr lang="en" sz="1800">
                <a:solidFill>
                  <a:srgbClr val="FFFFFF"/>
                </a:solidFill>
              </a:rPr>
              <a:t>to automate detection of targets in </a:t>
            </a:r>
            <a:r>
              <a:rPr lang="en" sz="1800" i="1" u="sng">
                <a:solidFill>
                  <a:srgbClr val="FFFFFF"/>
                </a:solidFill>
              </a:rPr>
              <a:t>MBARI</a:t>
            </a:r>
            <a:r>
              <a:rPr lang="en" sz="1800">
                <a:solidFill>
                  <a:srgbClr val="FFFFFF"/>
                </a:solidFill>
              </a:rPr>
              <a:t> video data?</a:t>
            </a:r>
            <a:endParaRPr sz="1800">
              <a:solidFill>
                <a:srgbClr val="FFFFFF"/>
              </a:solidFill>
            </a:endParaRPr>
          </a:p>
          <a:p>
            <a:pPr marL="0" lvl="0" indent="0" algn="l" rtl="0">
              <a:lnSpc>
                <a:spcPct val="115000"/>
              </a:lnSpc>
              <a:spcBef>
                <a:spcPts val="0"/>
              </a:spcBef>
              <a:spcAft>
                <a:spcPts val="0"/>
              </a:spcAft>
              <a:buNone/>
            </a:pPr>
            <a:endParaRPr sz="1800">
              <a:solidFill>
                <a:srgbClr val="FFFFFF"/>
              </a:solidFill>
            </a:endParaRPr>
          </a:p>
          <a:p>
            <a:pPr marL="0" lvl="0" indent="0" algn="l" rtl="0">
              <a:lnSpc>
                <a:spcPct val="115000"/>
              </a:lnSpc>
              <a:spcBef>
                <a:spcPts val="0"/>
              </a:spcBef>
              <a:spcAft>
                <a:spcPts val="0"/>
              </a:spcAft>
              <a:buNone/>
            </a:pPr>
            <a:r>
              <a:rPr lang="en" sz="1800">
                <a:solidFill>
                  <a:schemeClr val="dk1"/>
                </a:solidFill>
              </a:rPr>
              <a:t>Can we use </a:t>
            </a:r>
            <a:r>
              <a:rPr lang="en" sz="1800" i="1">
                <a:solidFill>
                  <a:schemeClr val="dk1"/>
                </a:solidFill>
              </a:rPr>
              <a:t>FathomNet </a:t>
            </a:r>
            <a:r>
              <a:rPr lang="en" sz="1800">
                <a:solidFill>
                  <a:schemeClr val="dk1"/>
                </a:solidFill>
              </a:rPr>
              <a:t>to automate detection of targets in </a:t>
            </a:r>
            <a:r>
              <a:rPr lang="en" sz="1800" i="1" u="sng">
                <a:solidFill>
                  <a:schemeClr val="dk1"/>
                </a:solidFill>
              </a:rPr>
              <a:t>external partner</a:t>
            </a:r>
            <a:r>
              <a:rPr lang="en" sz="1800">
                <a:solidFill>
                  <a:schemeClr val="dk1"/>
                </a:solidFill>
              </a:rPr>
              <a:t> video data?</a:t>
            </a:r>
            <a:endParaRPr sz="1800">
              <a:solidFill>
                <a:schemeClr val="dk1"/>
              </a:solidFill>
            </a:endParaRPr>
          </a:p>
          <a:p>
            <a:pPr marL="0" lvl="0" indent="0" algn="l" rtl="0">
              <a:lnSpc>
                <a:spcPct val="115000"/>
              </a:lnSpc>
              <a:spcBef>
                <a:spcPts val="0"/>
              </a:spcBef>
              <a:spcAft>
                <a:spcPts val="0"/>
              </a:spcAft>
              <a:buNone/>
            </a:pPr>
            <a:endParaRPr sz="1800">
              <a:solidFill>
                <a:schemeClr val="dk1"/>
              </a:solidFill>
            </a:endParaRPr>
          </a:p>
          <a:p>
            <a:pPr marL="0" lvl="0" indent="0" algn="l" rtl="0">
              <a:lnSpc>
                <a:spcPct val="115000"/>
              </a:lnSpc>
              <a:spcBef>
                <a:spcPts val="0"/>
              </a:spcBef>
              <a:spcAft>
                <a:spcPts val="0"/>
              </a:spcAft>
              <a:buNone/>
            </a:pPr>
            <a:r>
              <a:rPr lang="en" sz="1800" b="1">
                <a:solidFill>
                  <a:schemeClr val="dk1"/>
                </a:solidFill>
              </a:rPr>
              <a:t>Yes.</a:t>
            </a:r>
            <a:endParaRPr sz="1800" b="1">
              <a:solidFill>
                <a:srgbClr val="FFFFFF"/>
              </a:solidFill>
            </a:endParaRPr>
          </a:p>
          <a:p>
            <a:pPr marL="0" lvl="0" indent="0" algn="l" rtl="0">
              <a:lnSpc>
                <a:spcPct val="115000"/>
              </a:lnSpc>
              <a:spcBef>
                <a:spcPts val="0"/>
              </a:spcBef>
              <a:spcAft>
                <a:spcPts val="0"/>
              </a:spcAft>
              <a:buNone/>
            </a:pPr>
            <a:endParaRPr sz="1800">
              <a:solidFill>
                <a:srgbClr val="FFFFFF"/>
              </a:solidFill>
            </a:endParaRPr>
          </a:p>
          <a:p>
            <a:pPr marL="0" lvl="0" indent="0" algn="l" rtl="0">
              <a:lnSpc>
                <a:spcPct val="115000"/>
              </a:lnSpc>
              <a:spcBef>
                <a:spcPts val="0"/>
              </a:spcBef>
              <a:spcAft>
                <a:spcPts val="0"/>
              </a:spcAft>
              <a:buNone/>
            </a:pPr>
            <a:endParaRPr sz="1800">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2"/>
          <p:cNvSpPr txBox="1"/>
          <p:nvPr/>
        </p:nvSpPr>
        <p:spPr>
          <a:xfrm>
            <a:off x="1611300" y="62025"/>
            <a:ext cx="5921400" cy="37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solidFill>
                  <a:schemeClr val="dk1"/>
                </a:solidFill>
              </a:rPr>
              <a:t>Benthic Animals</a:t>
            </a:r>
            <a:endParaRPr sz="2400" b="1">
              <a:solidFill>
                <a:schemeClr val="dk1"/>
              </a:solidFill>
            </a:endParaRPr>
          </a:p>
        </p:txBody>
      </p:sp>
      <p:sp>
        <p:nvSpPr>
          <p:cNvPr id="156" name="Google Shape;156;p32"/>
          <p:cNvSpPr txBox="1"/>
          <p:nvPr/>
        </p:nvSpPr>
        <p:spPr>
          <a:xfrm>
            <a:off x="741600" y="4682925"/>
            <a:ext cx="7660800" cy="37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solidFill>
                  <a:schemeClr val="dk1"/>
                </a:solidFill>
              </a:rPr>
              <a:t>NOAA </a:t>
            </a:r>
            <a:r>
              <a:rPr lang="en" sz="2400" i="1" dirty="0" err="1">
                <a:solidFill>
                  <a:schemeClr val="dk1"/>
                </a:solidFill>
              </a:rPr>
              <a:t>Okeanos</a:t>
            </a:r>
            <a:r>
              <a:rPr lang="en" sz="2400" dirty="0">
                <a:solidFill>
                  <a:schemeClr val="dk1"/>
                </a:solidFill>
              </a:rPr>
              <a:t> footage, identifying </a:t>
            </a:r>
            <a:r>
              <a:rPr lang="en" sz="2400" i="1" dirty="0" err="1">
                <a:solidFill>
                  <a:schemeClr val="dk1"/>
                </a:solidFill>
              </a:rPr>
              <a:t>Sebastolobus</a:t>
            </a:r>
            <a:endParaRPr sz="2400" i="1" dirty="0">
              <a:solidFill>
                <a:schemeClr val="dk1"/>
              </a:solidFill>
            </a:endParaRPr>
          </a:p>
        </p:txBody>
      </p:sp>
      <p:pic>
        <p:nvPicPr>
          <p:cNvPr id="3" name="noaa_okeanos_trimmed">
            <a:hlinkClick r:id="" action="ppaction://media"/>
            <a:extLst>
              <a:ext uri="{FF2B5EF4-FFF2-40B4-BE49-F238E27FC236}">
                <a16:creationId xmlns:a16="http://schemas.microsoft.com/office/drawing/2014/main" id="{9E698C3B-E41F-0545-B52D-892799B83C6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08825" y="537618"/>
            <a:ext cx="7526350" cy="41453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9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4"/>
          <p:cNvSpPr/>
          <p:nvPr/>
        </p:nvSpPr>
        <p:spPr>
          <a:xfrm>
            <a:off x="299850" y="3218425"/>
            <a:ext cx="1445100" cy="1319400"/>
          </a:xfrm>
          <a:prstGeom prst="ellipse">
            <a:avLst/>
          </a:prstGeom>
          <a:solidFill>
            <a:srgbClr val="EEEEEE"/>
          </a:solidFill>
          <a:ln w="4127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i="1" dirty="0" err="1"/>
              <a:t>FathomNet</a:t>
            </a:r>
            <a:endParaRPr sz="1200" b="1" i="1" dirty="0"/>
          </a:p>
          <a:p>
            <a:pPr marL="0" lvl="0" indent="0" algn="ctr" rtl="0">
              <a:spcBef>
                <a:spcPts val="0"/>
              </a:spcBef>
              <a:spcAft>
                <a:spcPts val="0"/>
              </a:spcAft>
              <a:buNone/>
            </a:pPr>
            <a:r>
              <a:rPr lang="en-US" sz="1200" dirty="0"/>
              <a:t>Staging</a:t>
            </a:r>
            <a:endParaRPr sz="1200" dirty="0"/>
          </a:p>
        </p:txBody>
      </p:sp>
      <p:sp>
        <p:nvSpPr>
          <p:cNvPr id="168" name="Google Shape;168;p34"/>
          <p:cNvSpPr/>
          <p:nvPr/>
        </p:nvSpPr>
        <p:spPr>
          <a:xfrm>
            <a:off x="1848963" y="603163"/>
            <a:ext cx="822600" cy="426000"/>
          </a:xfrm>
          <a:prstGeom prst="ellipse">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i="1"/>
              <a:t>ML morph</a:t>
            </a:r>
            <a:endParaRPr sz="1000" i="1"/>
          </a:p>
        </p:txBody>
      </p:sp>
      <p:sp>
        <p:nvSpPr>
          <p:cNvPr id="169" name="Google Shape;169;p34"/>
          <p:cNvSpPr/>
          <p:nvPr/>
        </p:nvSpPr>
        <p:spPr>
          <a:xfrm>
            <a:off x="1894413" y="1076641"/>
            <a:ext cx="731700" cy="450600"/>
          </a:xfrm>
          <a:prstGeom prst="ellipse">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i="1"/>
              <a:t>ML order</a:t>
            </a:r>
            <a:endParaRPr sz="1000" i="1"/>
          </a:p>
        </p:txBody>
      </p:sp>
      <p:sp>
        <p:nvSpPr>
          <p:cNvPr id="170" name="Google Shape;170;p34"/>
          <p:cNvSpPr/>
          <p:nvPr/>
        </p:nvSpPr>
        <p:spPr>
          <a:xfrm>
            <a:off x="1869963" y="1574737"/>
            <a:ext cx="780600" cy="426000"/>
          </a:xfrm>
          <a:prstGeom prst="ellipse">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i="1"/>
              <a:t>ML family</a:t>
            </a:r>
            <a:endParaRPr sz="1000" i="1"/>
          </a:p>
        </p:txBody>
      </p:sp>
      <p:sp>
        <p:nvSpPr>
          <p:cNvPr id="171" name="Google Shape;171;p34"/>
          <p:cNvSpPr/>
          <p:nvPr/>
        </p:nvSpPr>
        <p:spPr>
          <a:xfrm>
            <a:off x="1869963" y="2048200"/>
            <a:ext cx="780600" cy="426000"/>
          </a:xfrm>
          <a:prstGeom prst="ellipse">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i="1"/>
              <a:t>ML genus</a:t>
            </a:r>
            <a:endParaRPr sz="1000" i="1"/>
          </a:p>
        </p:txBody>
      </p:sp>
      <p:grpSp>
        <p:nvGrpSpPr>
          <p:cNvPr id="3" name="Group 2">
            <a:extLst>
              <a:ext uri="{FF2B5EF4-FFF2-40B4-BE49-F238E27FC236}">
                <a16:creationId xmlns:a16="http://schemas.microsoft.com/office/drawing/2014/main" id="{384E4C33-C356-1A45-93DB-2E271FECC4D0}"/>
              </a:ext>
            </a:extLst>
          </p:cNvPr>
          <p:cNvGrpSpPr/>
          <p:nvPr/>
        </p:nvGrpSpPr>
        <p:grpSpPr>
          <a:xfrm>
            <a:off x="4449563" y="76089"/>
            <a:ext cx="1986984" cy="1367436"/>
            <a:chOff x="4449563" y="76089"/>
            <a:chExt cx="1986984" cy="1367436"/>
          </a:xfrm>
        </p:grpSpPr>
        <p:grpSp>
          <p:nvGrpSpPr>
            <p:cNvPr id="173" name="Google Shape;173;p34"/>
            <p:cNvGrpSpPr/>
            <p:nvPr/>
          </p:nvGrpSpPr>
          <p:grpSpPr>
            <a:xfrm rot="1778937">
              <a:off x="5528418" y="76089"/>
              <a:ext cx="908129" cy="968430"/>
              <a:chOff x="8190474" y="2122508"/>
              <a:chExt cx="908100" cy="968400"/>
            </a:xfrm>
          </p:grpSpPr>
          <p:sp>
            <p:nvSpPr>
              <p:cNvPr id="174" name="Google Shape;174;p34"/>
              <p:cNvSpPr/>
              <p:nvPr/>
            </p:nvSpPr>
            <p:spPr>
              <a:xfrm rot="-2857255">
                <a:off x="8238606" y="2393704"/>
                <a:ext cx="811830" cy="425984"/>
              </a:xfrm>
              <a:prstGeom prst="stripedRightArrow">
                <a:avLst>
                  <a:gd name="adj1" fmla="val 50000"/>
                  <a:gd name="adj2" fmla="val 50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4"/>
              <p:cNvSpPr txBox="1"/>
              <p:nvPr/>
            </p:nvSpPr>
            <p:spPr>
              <a:xfrm rot="-2909246">
                <a:off x="8137119" y="2449440"/>
                <a:ext cx="1014810" cy="31453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00" b="1"/>
                  <a:t>The world</a:t>
                </a:r>
                <a:endParaRPr sz="800" b="1"/>
              </a:p>
            </p:txBody>
          </p:sp>
        </p:grpSp>
        <p:sp>
          <p:nvSpPr>
            <p:cNvPr id="176" name="Google Shape;176;p34"/>
            <p:cNvSpPr/>
            <p:nvPr/>
          </p:nvSpPr>
          <p:spPr>
            <a:xfrm>
              <a:off x="4449563" y="287625"/>
              <a:ext cx="1167900" cy="1155900"/>
            </a:xfrm>
            <a:prstGeom prst="ellipse">
              <a:avLst/>
            </a:prstGeom>
            <a:solidFill>
              <a:srgbClr val="EEEEEE"/>
            </a:solidFill>
            <a:ln w="4127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i="1"/>
                <a:t>ML Model</a:t>
              </a:r>
              <a:endParaRPr sz="1200" i="1"/>
            </a:p>
            <a:p>
              <a:pPr marL="0" lvl="0" indent="0" algn="ctr" rtl="0">
                <a:spcBef>
                  <a:spcPts val="0"/>
                </a:spcBef>
                <a:spcAft>
                  <a:spcPts val="0"/>
                </a:spcAft>
                <a:buNone/>
              </a:pPr>
              <a:r>
                <a:rPr lang="en" sz="1200" i="1"/>
                <a:t>Zoo</a:t>
              </a:r>
              <a:endParaRPr sz="1200"/>
            </a:p>
          </p:txBody>
        </p:sp>
      </p:grpSp>
      <p:sp>
        <p:nvSpPr>
          <p:cNvPr id="177" name="Google Shape;177;p34"/>
          <p:cNvSpPr/>
          <p:nvPr/>
        </p:nvSpPr>
        <p:spPr>
          <a:xfrm>
            <a:off x="3566188" y="3107075"/>
            <a:ext cx="1268400" cy="1155900"/>
          </a:xfrm>
          <a:prstGeom prst="ellipse">
            <a:avLst/>
          </a:prstGeom>
          <a:solidFill>
            <a:srgbClr val="EEEEEE"/>
          </a:solidFill>
          <a:ln w="412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i="1"/>
              <a:t>Video Lab or</a:t>
            </a:r>
            <a:endParaRPr sz="1200" i="1"/>
          </a:p>
          <a:p>
            <a:pPr marL="0" lvl="0" indent="0" algn="ctr" rtl="0">
              <a:spcBef>
                <a:spcPts val="0"/>
              </a:spcBef>
              <a:spcAft>
                <a:spcPts val="0"/>
              </a:spcAft>
              <a:buNone/>
            </a:pPr>
            <a:r>
              <a:rPr lang="en" sz="1200" i="1"/>
              <a:t>Non-</a:t>
            </a:r>
            <a:endParaRPr sz="1200" i="1"/>
          </a:p>
          <a:p>
            <a:pPr marL="0" lvl="0" indent="0" algn="ctr" rtl="0">
              <a:spcBef>
                <a:spcPts val="0"/>
              </a:spcBef>
              <a:spcAft>
                <a:spcPts val="0"/>
              </a:spcAft>
              <a:buNone/>
            </a:pPr>
            <a:r>
              <a:rPr lang="en" sz="1200" i="1"/>
              <a:t>Experts</a:t>
            </a:r>
            <a:endParaRPr sz="1200" i="1"/>
          </a:p>
        </p:txBody>
      </p:sp>
      <p:sp>
        <p:nvSpPr>
          <p:cNvPr id="178" name="Google Shape;178;p34"/>
          <p:cNvSpPr txBox="1"/>
          <p:nvPr/>
        </p:nvSpPr>
        <p:spPr>
          <a:xfrm>
            <a:off x="1702263" y="261863"/>
            <a:ext cx="1116000" cy="368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t>ML Models</a:t>
            </a:r>
            <a:endParaRPr sz="1200" b="1"/>
          </a:p>
        </p:txBody>
      </p:sp>
      <p:sp>
        <p:nvSpPr>
          <p:cNvPr id="179" name="Google Shape;179;p34"/>
          <p:cNvSpPr/>
          <p:nvPr/>
        </p:nvSpPr>
        <p:spPr>
          <a:xfrm>
            <a:off x="6820384" y="3438625"/>
            <a:ext cx="938700" cy="879000"/>
          </a:xfrm>
          <a:prstGeom prst="ellipse">
            <a:avLst/>
          </a:prstGeom>
          <a:solidFill>
            <a:srgbClr val="EEEEEE"/>
          </a:solidFill>
          <a:ln w="4127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i="1"/>
              <a:t>VARS</a:t>
            </a:r>
            <a:endParaRPr sz="1200" i="1"/>
          </a:p>
        </p:txBody>
      </p:sp>
      <p:sp>
        <p:nvSpPr>
          <p:cNvPr id="180" name="Google Shape;180;p34"/>
          <p:cNvSpPr/>
          <p:nvPr/>
        </p:nvSpPr>
        <p:spPr>
          <a:xfrm>
            <a:off x="6098421" y="2401423"/>
            <a:ext cx="137100" cy="137100"/>
          </a:xfrm>
          <a:prstGeom prst="ellipse">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200"/>
          </a:p>
        </p:txBody>
      </p:sp>
      <p:grpSp>
        <p:nvGrpSpPr>
          <p:cNvPr id="181" name="Google Shape;181;p34"/>
          <p:cNvGrpSpPr/>
          <p:nvPr/>
        </p:nvGrpSpPr>
        <p:grpSpPr>
          <a:xfrm>
            <a:off x="5928300" y="4763259"/>
            <a:ext cx="3215700" cy="380250"/>
            <a:chOff x="5620625" y="4571200"/>
            <a:chExt cx="3215700" cy="375000"/>
          </a:xfrm>
        </p:grpSpPr>
        <p:sp>
          <p:nvSpPr>
            <p:cNvPr id="182" name="Google Shape;182;p34"/>
            <p:cNvSpPr txBox="1"/>
            <p:nvPr/>
          </p:nvSpPr>
          <p:spPr>
            <a:xfrm>
              <a:off x="7511525" y="4571200"/>
              <a:ext cx="1324800" cy="375000"/>
            </a:xfrm>
            <a:prstGeom prst="rect">
              <a:avLst/>
            </a:prstGeom>
            <a:solidFill>
              <a:srgbClr val="38761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F3F3F3"/>
                  </a:solidFill>
                  <a:highlight>
                    <a:srgbClr val="38761D"/>
                  </a:highlight>
                </a:rPr>
                <a:t>Database</a:t>
              </a:r>
              <a:endParaRPr b="1">
                <a:solidFill>
                  <a:srgbClr val="CCCCCC"/>
                </a:solidFill>
                <a:highlight>
                  <a:srgbClr val="4A86E8"/>
                </a:highlight>
              </a:endParaRPr>
            </a:p>
          </p:txBody>
        </p:sp>
        <p:sp>
          <p:nvSpPr>
            <p:cNvPr id="183" name="Google Shape;183;p34"/>
            <p:cNvSpPr txBox="1"/>
            <p:nvPr/>
          </p:nvSpPr>
          <p:spPr>
            <a:xfrm>
              <a:off x="5620625" y="4571200"/>
              <a:ext cx="1890900" cy="375000"/>
            </a:xfrm>
            <a:prstGeom prst="rect">
              <a:avLst/>
            </a:prstGeom>
            <a:solidFill>
              <a:srgbClr val="4A86E8"/>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F3F3F3"/>
                  </a:solidFill>
                </a:rPr>
                <a:t>Human-in-the-loop</a:t>
              </a:r>
              <a:endParaRPr b="1">
                <a:solidFill>
                  <a:srgbClr val="CCCCCC"/>
                </a:solidFill>
              </a:endParaRPr>
            </a:p>
          </p:txBody>
        </p:sp>
      </p:grpSp>
      <p:grpSp>
        <p:nvGrpSpPr>
          <p:cNvPr id="2" name="Group 1">
            <a:extLst>
              <a:ext uri="{FF2B5EF4-FFF2-40B4-BE49-F238E27FC236}">
                <a16:creationId xmlns:a16="http://schemas.microsoft.com/office/drawing/2014/main" id="{33A3724C-C550-0840-855D-C8341EAB2114}"/>
              </a:ext>
            </a:extLst>
          </p:cNvPr>
          <p:cNvGrpSpPr/>
          <p:nvPr/>
        </p:nvGrpSpPr>
        <p:grpSpPr>
          <a:xfrm>
            <a:off x="6820375" y="199264"/>
            <a:ext cx="2236034" cy="1507286"/>
            <a:chOff x="6820375" y="199264"/>
            <a:chExt cx="2236034" cy="1507286"/>
          </a:xfrm>
        </p:grpSpPr>
        <p:grpSp>
          <p:nvGrpSpPr>
            <p:cNvPr id="185" name="Google Shape;185;p34"/>
            <p:cNvGrpSpPr/>
            <p:nvPr/>
          </p:nvGrpSpPr>
          <p:grpSpPr>
            <a:xfrm rot="1778937">
              <a:off x="8148280" y="199264"/>
              <a:ext cx="908129" cy="968430"/>
              <a:chOff x="8190474" y="2122508"/>
              <a:chExt cx="908100" cy="968400"/>
            </a:xfrm>
          </p:grpSpPr>
          <p:sp>
            <p:nvSpPr>
              <p:cNvPr id="186" name="Google Shape;186;p34"/>
              <p:cNvSpPr/>
              <p:nvPr/>
            </p:nvSpPr>
            <p:spPr>
              <a:xfrm rot="-2857255">
                <a:off x="8238606" y="2393704"/>
                <a:ext cx="811830" cy="425984"/>
              </a:xfrm>
              <a:prstGeom prst="stripedRightArrow">
                <a:avLst>
                  <a:gd name="adj1" fmla="val 50000"/>
                  <a:gd name="adj2" fmla="val 50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4"/>
              <p:cNvSpPr txBox="1"/>
              <p:nvPr/>
            </p:nvSpPr>
            <p:spPr>
              <a:xfrm rot="-2909246">
                <a:off x="8137119" y="2449440"/>
                <a:ext cx="1014810" cy="31453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00" b="1"/>
                  <a:t>The world</a:t>
                </a:r>
                <a:endParaRPr sz="800" b="1"/>
              </a:p>
            </p:txBody>
          </p:sp>
        </p:grpSp>
        <p:sp>
          <p:nvSpPr>
            <p:cNvPr id="188" name="Google Shape;188;p34"/>
            <p:cNvSpPr/>
            <p:nvPr/>
          </p:nvSpPr>
          <p:spPr>
            <a:xfrm>
              <a:off x="6820375" y="347850"/>
              <a:ext cx="1430400" cy="1358700"/>
            </a:xfrm>
            <a:prstGeom prst="ellipse">
              <a:avLst/>
            </a:prstGeom>
            <a:solidFill>
              <a:srgbClr val="EEEEEE"/>
            </a:solidFill>
            <a:ln w="4127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i="1" dirty="0" err="1"/>
                <a:t>FathomNet</a:t>
              </a:r>
              <a:endParaRPr sz="1200" b="1" dirty="0"/>
            </a:p>
          </p:txBody>
        </p:sp>
      </p:grpSp>
      <p:cxnSp>
        <p:nvCxnSpPr>
          <p:cNvPr id="189" name="Google Shape;189;p34"/>
          <p:cNvCxnSpPr>
            <a:stCxn id="167" idx="0"/>
            <a:endCxn id="168" idx="2"/>
          </p:cNvCxnSpPr>
          <p:nvPr/>
        </p:nvCxnSpPr>
        <p:spPr>
          <a:xfrm rot="-5400000">
            <a:off x="234450" y="1603975"/>
            <a:ext cx="2402400" cy="826500"/>
          </a:xfrm>
          <a:prstGeom prst="curvedConnector2">
            <a:avLst/>
          </a:prstGeom>
          <a:noFill/>
          <a:ln w="9525" cap="flat" cmpd="sng">
            <a:solidFill>
              <a:srgbClr val="595959"/>
            </a:solidFill>
            <a:prstDash val="solid"/>
            <a:round/>
            <a:headEnd type="none" w="med" len="med"/>
            <a:tailEnd type="stealth" w="med" len="med"/>
          </a:ln>
        </p:spPr>
      </p:cxnSp>
      <p:cxnSp>
        <p:nvCxnSpPr>
          <p:cNvPr id="190" name="Google Shape;190;p34"/>
          <p:cNvCxnSpPr>
            <a:stCxn id="176" idx="2"/>
            <a:endCxn id="178" idx="3"/>
          </p:cNvCxnSpPr>
          <p:nvPr/>
        </p:nvCxnSpPr>
        <p:spPr>
          <a:xfrm rot="10800000">
            <a:off x="2818163" y="446175"/>
            <a:ext cx="1631400" cy="419400"/>
          </a:xfrm>
          <a:prstGeom prst="curvedConnector3">
            <a:avLst>
              <a:gd name="adj1" fmla="val 49997"/>
            </a:avLst>
          </a:prstGeom>
          <a:noFill/>
          <a:ln w="9525" cap="flat" cmpd="sng">
            <a:solidFill>
              <a:srgbClr val="595959"/>
            </a:solidFill>
            <a:prstDash val="solid"/>
            <a:round/>
            <a:headEnd type="none" w="med" len="med"/>
            <a:tailEnd type="stealth" w="med" len="med"/>
          </a:ln>
        </p:spPr>
      </p:cxnSp>
      <p:cxnSp>
        <p:nvCxnSpPr>
          <p:cNvPr id="191" name="Google Shape;191;p34"/>
          <p:cNvCxnSpPr>
            <a:stCxn id="167" idx="0"/>
            <a:endCxn id="169" idx="2"/>
          </p:cNvCxnSpPr>
          <p:nvPr/>
        </p:nvCxnSpPr>
        <p:spPr>
          <a:xfrm rot="-5400000">
            <a:off x="500250" y="1824175"/>
            <a:ext cx="1916400" cy="872100"/>
          </a:xfrm>
          <a:prstGeom prst="curvedConnector2">
            <a:avLst/>
          </a:prstGeom>
          <a:noFill/>
          <a:ln w="9525" cap="flat" cmpd="sng">
            <a:solidFill>
              <a:srgbClr val="595959"/>
            </a:solidFill>
            <a:prstDash val="solid"/>
            <a:round/>
            <a:headEnd type="none" w="med" len="med"/>
            <a:tailEnd type="stealth" w="med" len="med"/>
          </a:ln>
        </p:spPr>
      </p:cxnSp>
      <p:cxnSp>
        <p:nvCxnSpPr>
          <p:cNvPr id="192" name="Google Shape;192;p34"/>
          <p:cNvCxnSpPr>
            <a:stCxn id="167" idx="0"/>
            <a:endCxn id="170" idx="2"/>
          </p:cNvCxnSpPr>
          <p:nvPr/>
        </p:nvCxnSpPr>
        <p:spPr>
          <a:xfrm rot="-5400000">
            <a:off x="730800" y="2079325"/>
            <a:ext cx="1430700" cy="847500"/>
          </a:xfrm>
          <a:prstGeom prst="curvedConnector2">
            <a:avLst/>
          </a:prstGeom>
          <a:noFill/>
          <a:ln w="9525" cap="flat" cmpd="sng">
            <a:solidFill>
              <a:srgbClr val="595959"/>
            </a:solidFill>
            <a:prstDash val="solid"/>
            <a:round/>
            <a:headEnd type="none" w="med" len="med"/>
            <a:tailEnd type="stealth" w="med" len="med"/>
          </a:ln>
        </p:spPr>
      </p:cxnSp>
      <p:cxnSp>
        <p:nvCxnSpPr>
          <p:cNvPr id="193" name="Google Shape;193;p34"/>
          <p:cNvCxnSpPr>
            <a:stCxn id="167" idx="0"/>
            <a:endCxn id="171" idx="2"/>
          </p:cNvCxnSpPr>
          <p:nvPr/>
        </p:nvCxnSpPr>
        <p:spPr>
          <a:xfrm rot="-5400000">
            <a:off x="967500" y="2316025"/>
            <a:ext cx="957300" cy="847500"/>
          </a:xfrm>
          <a:prstGeom prst="curvedConnector2">
            <a:avLst/>
          </a:prstGeom>
          <a:noFill/>
          <a:ln w="9525" cap="flat" cmpd="sng">
            <a:solidFill>
              <a:srgbClr val="595959"/>
            </a:solidFill>
            <a:prstDash val="solid"/>
            <a:round/>
            <a:headEnd type="none" w="med" len="med"/>
            <a:tailEnd type="stealth" w="med" len="med"/>
          </a:ln>
        </p:spPr>
      </p:cxnSp>
      <p:cxnSp>
        <p:nvCxnSpPr>
          <p:cNvPr id="194" name="Google Shape;194;p34"/>
          <p:cNvCxnSpPr>
            <a:stCxn id="169" idx="6"/>
            <a:endCxn id="177" idx="0"/>
          </p:cNvCxnSpPr>
          <p:nvPr/>
        </p:nvCxnSpPr>
        <p:spPr>
          <a:xfrm>
            <a:off x="2626113" y="1301941"/>
            <a:ext cx="1574400" cy="1805100"/>
          </a:xfrm>
          <a:prstGeom prst="curvedConnector2">
            <a:avLst/>
          </a:prstGeom>
          <a:noFill/>
          <a:ln w="9525" cap="flat" cmpd="sng">
            <a:solidFill>
              <a:srgbClr val="595959"/>
            </a:solidFill>
            <a:prstDash val="solid"/>
            <a:round/>
            <a:headEnd type="none" w="med" len="med"/>
            <a:tailEnd type="stealth" w="med" len="med"/>
          </a:ln>
        </p:spPr>
      </p:cxnSp>
      <p:cxnSp>
        <p:nvCxnSpPr>
          <p:cNvPr id="195" name="Google Shape;195;p34"/>
          <p:cNvCxnSpPr>
            <a:stCxn id="170" idx="6"/>
            <a:endCxn id="177" idx="0"/>
          </p:cNvCxnSpPr>
          <p:nvPr/>
        </p:nvCxnSpPr>
        <p:spPr>
          <a:xfrm>
            <a:off x="2650563" y="1787737"/>
            <a:ext cx="1549800" cy="1319400"/>
          </a:xfrm>
          <a:prstGeom prst="curvedConnector2">
            <a:avLst/>
          </a:prstGeom>
          <a:noFill/>
          <a:ln w="9525" cap="flat" cmpd="sng">
            <a:solidFill>
              <a:srgbClr val="595959"/>
            </a:solidFill>
            <a:prstDash val="solid"/>
            <a:round/>
            <a:headEnd type="none" w="med" len="med"/>
            <a:tailEnd type="stealth" w="med" len="med"/>
          </a:ln>
        </p:spPr>
      </p:cxnSp>
      <p:cxnSp>
        <p:nvCxnSpPr>
          <p:cNvPr id="196" name="Google Shape;196;p34"/>
          <p:cNvCxnSpPr>
            <a:stCxn id="171" idx="6"/>
            <a:endCxn id="177" idx="0"/>
          </p:cNvCxnSpPr>
          <p:nvPr/>
        </p:nvCxnSpPr>
        <p:spPr>
          <a:xfrm>
            <a:off x="2650563" y="2261200"/>
            <a:ext cx="1549800" cy="846000"/>
          </a:xfrm>
          <a:prstGeom prst="curvedConnector2">
            <a:avLst/>
          </a:prstGeom>
          <a:noFill/>
          <a:ln w="9525" cap="flat" cmpd="sng">
            <a:solidFill>
              <a:srgbClr val="595959"/>
            </a:solidFill>
            <a:prstDash val="solid"/>
            <a:round/>
            <a:headEnd type="none" w="med" len="med"/>
            <a:tailEnd type="stealth" w="med" len="med"/>
          </a:ln>
        </p:spPr>
      </p:cxnSp>
      <p:cxnSp>
        <p:nvCxnSpPr>
          <p:cNvPr id="197" name="Google Shape;197;p34"/>
          <p:cNvCxnSpPr>
            <a:stCxn id="168" idx="6"/>
            <a:endCxn id="177" idx="0"/>
          </p:cNvCxnSpPr>
          <p:nvPr/>
        </p:nvCxnSpPr>
        <p:spPr>
          <a:xfrm>
            <a:off x="2671563" y="816163"/>
            <a:ext cx="1528800" cy="2290800"/>
          </a:xfrm>
          <a:prstGeom prst="curvedConnector2">
            <a:avLst/>
          </a:prstGeom>
          <a:noFill/>
          <a:ln w="9525" cap="flat" cmpd="sng">
            <a:solidFill>
              <a:srgbClr val="595959"/>
            </a:solidFill>
            <a:prstDash val="solid"/>
            <a:round/>
            <a:headEnd type="none" w="med" len="med"/>
            <a:tailEnd type="stealth" w="med" len="med"/>
          </a:ln>
        </p:spPr>
      </p:cxnSp>
      <p:cxnSp>
        <p:nvCxnSpPr>
          <p:cNvPr id="198" name="Google Shape;198;p34"/>
          <p:cNvCxnSpPr>
            <a:stCxn id="177" idx="6"/>
            <a:endCxn id="180" idx="2"/>
          </p:cNvCxnSpPr>
          <p:nvPr/>
        </p:nvCxnSpPr>
        <p:spPr>
          <a:xfrm flipV="1">
            <a:off x="4834588" y="2469973"/>
            <a:ext cx="1263833" cy="1215052"/>
          </a:xfrm>
          <a:prstGeom prst="curvedConnector3">
            <a:avLst>
              <a:gd name="adj1" fmla="val 50000"/>
            </a:avLst>
          </a:prstGeom>
          <a:noFill/>
          <a:ln w="19050" cap="flat" cmpd="sng">
            <a:solidFill>
              <a:srgbClr val="595959"/>
            </a:solidFill>
            <a:prstDash val="solid"/>
            <a:round/>
            <a:headEnd type="none" w="med" len="med"/>
            <a:tailEnd type="stealth" w="med" len="med"/>
          </a:ln>
        </p:spPr>
      </p:cxnSp>
      <p:cxnSp>
        <p:nvCxnSpPr>
          <p:cNvPr id="199" name="Google Shape;199;p34"/>
          <p:cNvCxnSpPr>
            <a:stCxn id="177" idx="2"/>
            <a:endCxn id="167" idx="6"/>
          </p:cNvCxnSpPr>
          <p:nvPr/>
        </p:nvCxnSpPr>
        <p:spPr>
          <a:xfrm flipH="1">
            <a:off x="1744888" y="3685025"/>
            <a:ext cx="1821300" cy="193200"/>
          </a:xfrm>
          <a:prstGeom prst="curvedConnector3">
            <a:avLst>
              <a:gd name="adj1" fmla="val 49998"/>
            </a:avLst>
          </a:prstGeom>
          <a:noFill/>
          <a:ln w="9525" cap="flat" cmpd="sng">
            <a:solidFill>
              <a:srgbClr val="595959"/>
            </a:solidFill>
            <a:prstDash val="solid"/>
            <a:round/>
            <a:headEnd type="none" w="med" len="med"/>
            <a:tailEnd type="stealth" w="med" len="med"/>
          </a:ln>
        </p:spPr>
      </p:cxnSp>
      <p:cxnSp>
        <p:nvCxnSpPr>
          <p:cNvPr id="200" name="Google Shape;200;p34"/>
          <p:cNvCxnSpPr>
            <a:stCxn id="179" idx="3"/>
            <a:endCxn id="167" idx="5"/>
          </p:cNvCxnSpPr>
          <p:nvPr/>
        </p:nvCxnSpPr>
        <p:spPr>
          <a:xfrm rot="5400000">
            <a:off x="4167703" y="1554448"/>
            <a:ext cx="155700" cy="5424600"/>
          </a:xfrm>
          <a:prstGeom prst="curvedConnector3">
            <a:avLst>
              <a:gd name="adj1" fmla="val 377040"/>
            </a:avLst>
          </a:prstGeom>
          <a:noFill/>
          <a:ln w="9525" cap="flat" cmpd="sng">
            <a:solidFill>
              <a:srgbClr val="595959"/>
            </a:solidFill>
            <a:prstDash val="solid"/>
            <a:round/>
            <a:headEnd type="none" w="med" len="med"/>
            <a:tailEnd type="stealth" w="med" len="med"/>
          </a:ln>
        </p:spPr>
      </p:cxnSp>
      <p:cxnSp>
        <p:nvCxnSpPr>
          <p:cNvPr id="201" name="Google Shape;201;p34"/>
          <p:cNvCxnSpPr>
            <a:stCxn id="180" idx="6"/>
            <a:endCxn id="188" idx="2"/>
          </p:cNvCxnSpPr>
          <p:nvPr/>
        </p:nvCxnSpPr>
        <p:spPr>
          <a:xfrm flipV="1">
            <a:off x="6235521" y="1027200"/>
            <a:ext cx="584854" cy="1442773"/>
          </a:xfrm>
          <a:prstGeom prst="curvedConnector3">
            <a:avLst>
              <a:gd name="adj1" fmla="val 50000"/>
            </a:avLst>
          </a:prstGeom>
          <a:noFill/>
          <a:ln w="19050" cap="flat" cmpd="sng">
            <a:solidFill>
              <a:srgbClr val="595959"/>
            </a:solidFill>
            <a:prstDash val="solid"/>
            <a:round/>
            <a:headEnd type="none" w="med" len="med"/>
            <a:tailEnd type="stealth" w="med" len="med"/>
          </a:ln>
        </p:spPr>
      </p:cxnSp>
      <p:cxnSp>
        <p:nvCxnSpPr>
          <p:cNvPr id="202" name="Google Shape;202;p34"/>
          <p:cNvCxnSpPr>
            <a:stCxn id="180" idx="4"/>
            <a:endCxn id="179" idx="1"/>
          </p:cNvCxnSpPr>
          <p:nvPr/>
        </p:nvCxnSpPr>
        <p:spPr>
          <a:xfrm rot="16200000" flipH="1">
            <a:off x="6047998" y="2657496"/>
            <a:ext cx="1028829" cy="790882"/>
          </a:xfrm>
          <a:prstGeom prst="curvedConnector3">
            <a:avLst>
              <a:gd name="adj1" fmla="val 50000"/>
            </a:avLst>
          </a:prstGeom>
          <a:noFill/>
          <a:ln w="19050" cap="flat" cmpd="sng">
            <a:solidFill>
              <a:srgbClr val="595959"/>
            </a:solidFill>
            <a:prstDash val="solid"/>
            <a:round/>
            <a:headEnd type="none" w="med" len="med"/>
            <a:tailEnd type="stealth" w="med" len="med"/>
          </a:ln>
        </p:spPr>
      </p:cxnSp>
      <p:sp>
        <p:nvSpPr>
          <p:cNvPr id="203" name="Google Shape;203;p34"/>
          <p:cNvSpPr txBox="1"/>
          <p:nvPr/>
        </p:nvSpPr>
        <p:spPr>
          <a:xfrm>
            <a:off x="464400" y="2229000"/>
            <a:ext cx="1116000" cy="4506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b="1"/>
              <a:t>Framegrabs &amp; Annotations</a:t>
            </a:r>
            <a:endParaRPr sz="1000" b="1"/>
          </a:p>
        </p:txBody>
      </p:sp>
      <p:cxnSp>
        <p:nvCxnSpPr>
          <p:cNvPr id="204" name="Google Shape;204;p34"/>
          <p:cNvCxnSpPr>
            <a:cxnSpLocks/>
          </p:cNvCxnSpPr>
          <p:nvPr/>
        </p:nvCxnSpPr>
        <p:spPr>
          <a:xfrm>
            <a:off x="1713801" y="617453"/>
            <a:ext cx="8627" cy="1905899"/>
          </a:xfrm>
          <a:prstGeom prst="straightConnector1">
            <a:avLst/>
          </a:prstGeom>
          <a:noFill/>
          <a:ln w="41275" cap="flat" cmpd="sng">
            <a:solidFill>
              <a:schemeClr val="accent1">
                <a:lumMod val="75000"/>
              </a:schemeClr>
            </a:solidFill>
            <a:prstDash val="solid"/>
            <a:round/>
            <a:headEnd type="none" w="med" len="med"/>
            <a:tailEnd type="triangle" w="med" len="med"/>
          </a:ln>
        </p:spPr>
      </p:cxnSp>
      <p:sp>
        <p:nvSpPr>
          <p:cNvPr id="205" name="Google Shape;205;p34"/>
          <p:cNvSpPr txBox="1"/>
          <p:nvPr/>
        </p:nvSpPr>
        <p:spPr>
          <a:xfrm>
            <a:off x="2940137" y="1919525"/>
            <a:ext cx="1225800" cy="3153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b="1"/>
              <a:t>Proposed labels</a:t>
            </a:r>
            <a:endParaRPr sz="1000" b="1"/>
          </a:p>
        </p:txBody>
      </p:sp>
      <p:sp>
        <p:nvSpPr>
          <p:cNvPr id="206" name="Google Shape;206;p34"/>
          <p:cNvSpPr txBox="1"/>
          <p:nvPr/>
        </p:nvSpPr>
        <p:spPr>
          <a:xfrm>
            <a:off x="2169800" y="3543425"/>
            <a:ext cx="861900" cy="4506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b="1"/>
              <a:t>Incomplete labels</a:t>
            </a:r>
            <a:endParaRPr sz="1000" b="1"/>
          </a:p>
        </p:txBody>
      </p:sp>
      <p:cxnSp>
        <p:nvCxnSpPr>
          <p:cNvPr id="208" name="Google Shape;208;p34"/>
          <p:cNvCxnSpPr>
            <a:stCxn id="180" idx="1"/>
            <a:endCxn id="176" idx="4"/>
          </p:cNvCxnSpPr>
          <p:nvPr/>
        </p:nvCxnSpPr>
        <p:spPr>
          <a:xfrm rot="16200000" flipV="1">
            <a:off x="5087018" y="1390020"/>
            <a:ext cx="977976" cy="1084986"/>
          </a:xfrm>
          <a:prstGeom prst="curvedConnector3">
            <a:avLst>
              <a:gd name="adj1" fmla="val 50000"/>
            </a:avLst>
          </a:prstGeom>
          <a:noFill/>
          <a:ln w="19050" cap="flat" cmpd="sng">
            <a:solidFill>
              <a:schemeClr val="dk2"/>
            </a:solidFill>
            <a:prstDash val="solid"/>
            <a:round/>
            <a:headEnd type="none" w="med" len="med"/>
            <a:tailEnd type="stealth" w="med" len="med"/>
          </a:ln>
        </p:spPr>
      </p:cxnSp>
      <p:sp>
        <p:nvSpPr>
          <p:cNvPr id="44" name="Google Shape;205;p34">
            <a:extLst>
              <a:ext uri="{FF2B5EF4-FFF2-40B4-BE49-F238E27FC236}">
                <a16:creationId xmlns:a16="http://schemas.microsoft.com/office/drawing/2014/main" id="{40E04D1B-AA6C-2246-BD0F-70F46F0AA0D2}"/>
              </a:ext>
            </a:extLst>
          </p:cNvPr>
          <p:cNvSpPr txBox="1"/>
          <p:nvPr/>
        </p:nvSpPr>
        <p:spPr>
          <a:xfrm>
            <a:off x="5544032" y="2263851"/>
            <a:ext cx="1225800" cy="3153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b="1" dirty="0"/>
              <a:t>Verified labels</a:t>
            </a:r>
            <a:endParaRPr sz="1000" b="1" dirty="0"/>
          </a:p>
        </p:txBody>
      </p:sp>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721</Words>
  <Application>Microsoft Macintosh PowerPoint</Application>
  <PresentationFormat>On-screen Show (16:9)</PresentationFormat>
  <Paragraphs>117</Paragraphs>
  <Slides>18</Slides>
  <Notes>17</Notes>
  <HiddenSlides>0</HiddenSlides>
  <MMClips>1</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18</vt:i4>
      </vt:variant>
    </vt:vector>
  </HeadingPairs>
  <TitlesOfParts>
    <vt:vector size="22" baseType="lpstr">
      <vt:lpstr>-webkit-standard</vt:lpstr>
      <vt:lpstr>Arial</vt:lpstr>
      <vt:lpstr>Simple Dark</vt:lpstr>
      <vt:lpstr>Simple Light</vt:lpstr>
      <vt:lpstr>FathomNet Developing an underwater image training set and algorithms for automated detection and classification using machine learning</vt:lpstr>
      <vt:lpstr>PowerPoint Presentation</vt:lpstr>
      <vt:lpstr>PowerPoint Presentation</vt:lpstr>
      <vt:lpstr>Yes, but we need localized images for model training</vt:lpstr>
      <vt:lpstr>PowerPoint Presentation</vt:lpstr>
      <vt:lpstr>PowerPoint Presentation</vt:lpstr>
      <vt:lpstr>PowerPoint Presentation</vt:lpstr>
      <vt:lpstr>PowerPoint Presentation</vt:lpstr>
      <vt:lpstr>PowerPoint Presentation</vt:lpstr>
      <vt:lpstr>FathomNet potential</vt:lpstr>
      <vt:lpstr>Project Timeline</vt:lpstr>
      <vt:lpstr>Resource Needs</vt:lpstr>
      <vt:lpstr>Resource Needs</vt:lpstr>
      <vt:lpstr>Resource Needs</vt:lpstr>
      <vt:lpstr>Data</vt:lpstr>
      <vt:lpstr>FathomNet Impact</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FathomNet Developing an underwater image training set and algorithms for automated detection and classification using machine learning</dc:title>
  <cp:lastModifiedBy>Microsoft Office User</cp:lastModifiedBy>
  <cp:revision>18</cp:revision>
  <dcterms:modified xsi:type="dcterms:W3CDTF">2019-05-22T17:04:07Z</dcterms:modified>
</cp:coreProperties>
</file>