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ov" ContentType="video/quicktime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xlsx" ContentType="application/vnd.openxmlformats-officedocument.spreadsheetml.sheet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0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4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243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24" autoAdjust="0"/>
    <p:restoredTop sz="80091" autoAdjust="0"/>
  </p:normalViewPr>
  <p:slideViewPr>
    <p:cSldViewPr snapToGrid="0">
      <p:cViewPr varScale="1">
        <p:scale>
          <a:sx n="90" d="100"/>
          <a:sy n="90" d="100"/>
        </p:scale>
        <p:origin x="12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/Atlas\ProjectLibrary\TechnicalAdvisoryGroups\Video\StategicVIsionForImagery\StrategicVisionReport\StorageCalculations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Atlas\ProjectLibrary\TechnicalAdvisoryGroups\Video\StategicVIsionForImagery\StrategicVisionReport\StorageCalculation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bg2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</a:rPr>
              <a:t>Annual Video</a:t>
            </a:r>
            <a:r>
              <a:rPr lang="en-US" baseline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Only </a:t>
            </a:r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</a:rPr>
              <a:t>Data Storage Costs with</a:t>
            </a:r>
            <a:r>
              <a:rPr lang="en-US" baseline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4K Cameras on ROV's Model D Select 4K </a:t>
            </a:r>
            <a:endParaRPr lang="en-US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bg2">
                  <a:lumMod val="40000"/>
                  <a:lumOff val="6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863789134878373"/>
          <c:y val="0.12000003739513003"/>
          <c:w val="0.83378310255446264"/>
          <c:h val="0.61908086509893812"/>
        </c:manualLayout>
      </c:layout>
      <c:areaChart>
        <c:grouping val="stacked"/>
        <c:varyColors val="0"/>
        <c:ser>
          <c:idx val="0"/>
          <c:order val="0"/>
          <c:tx>
            <c:strRef>
              <c:f>'DataStorageAll+4K+Archive'!$Q$2</c:f>
              <c:strCache>
                <c:ptCount val="1"/>
                <c:pt idx="0">
                  <c:v>2 Main ROV Cameras Annual Video Fixed Cost + Tape HD switch to 4K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'DataStorageAll+4K+Archive'!$A$4:$A$16</c:f>
              <c:numCache>
                <c:formatCode>0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'DataStorageAll+4K+Archive'!$Q$4:$Q$16</c:f>
              <c:numCache>
                <c:formatCode>"$"#,##0</c:formatCode>
                <c:ptCount val="13"/>
                <c:pt idx="0">
                  <c:v>7069.552941176471</c:v>
                </c:pt>
                <c:pt idx="1">
                  <c:v>8077.4385882352963</c:v>
                </c:pt>
                <c:pt idx="2">
                  <c:v>17034.33017647059</c:v>
                </c:pt>
                <c:pt idx="3">
                  <c:v>8406.1831764705894</c:v>
                </c:pt>
                <c:pt idx="4">
                  <c:v>8406.1831764705894</c:v>
                </c:pt>
                <c:pt idx="5">
                  <c:v>8406.1831764705894</c:v>
                </c:pt>
                <c:pt idx="6">
                  <c:v>8406.1831764705894</c:v>
                </c:pt>
                <c:pt idx="7">
                  <c:v>8406.1831764705894</c:v>
                </c:pt>
                <c:pt idx="8">
                  <c:v>8406.1831764705894</c:v>
                </c:pt>
                <c:pt idx="9">
                  <c:v>8406.1831764705894</c:v>
                </c:pt>
                <c:pt idx="10">
                  <c:v>8406.1831764705894</c:v>
                </c:pt>
                <c:pt idx="11">
                  <c:v>8406.1831764705894</c:v>
                </c:pt>
                <c:pt idx="12">
                  <c:v>8406.1831764705894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70-5E4A-8BB0-BEDBE421B6F3}"/>
            </c:ext>
          </c:extLst>
        </c:ser>
        <c:ser>
          <c:idx val="1"/>
          <c:order val="1"/>
          <c:tx>
            <c:strRef>
              <c:f>'DataStorageAll+4K+Archive'!$U$2</c:f>
              <c:strCache>
                <c:ptCount val="1"/>
                <c:pt idx="0">
                  <c:v>Model D 2 Main ROV Cameras Annual Video Fixed Cost + Tape 4K HQ Selects + Mezz only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  <a:effectLst/>
          </c:spPr>
          <c:cat>
            <c:numRef>
              <c:f>'DataStorageAll+4K+Archive'!$A$4:$A$16</c:f>
              <c:numCache>
                <c:formatCode>0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'DataStorageAll+4K+Archive'!$U$4:$U$16</c:f>
              <c:numCache>
                <c:formatCode>"$"#,##0.00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29065.948235294116</c:v>
                </c:pt>
                <c:pt idx="3">
                  <c:v>34616.432470588232</c:v>
                </c:pt>
                <c:pt idx="4">
                  <c:v>40166.916705882359</c:v>
                </c:pt>
                <c:pt idx="5">
                  <c:v>45717.400941176464</c:v>
                </c:pt>
                <c:pt idx="6">
                  <c:v>51267.885176470576</c:v>
                </c:pt>
                <c:pt idx="7">
                  <c:v>52417.232610145074</c:v>
                </c:pt>
                <c:pt idx="8">
                  <c:v>53566.58004381958</c:v>
                </c:pt>
                <c:pt idx="9">
                  <c:v>54715.927477494064</c:v>
                </c:pt>
                <c:pt idx="10">
                  <c:v>55865.274911168555</c:v>
                </c:pt>
                <c:pt idx="11">
                  <c:v>57014.622344843039</c:v>
                </c:pt>
                <c:pt idx="12">
                  <c:v>58163.969778517523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670-5E4A-8BB0-BEDBE421B6F3}"/>
            </c:ext>
          </c:extLst>
        </c:ser>
        <c:ser>
          <c:idx val="2"/>
          <c:order val="2"/>
          <c:tx>
            <c:strRef>
              <c:f>'DataStorageAll+4K+Archive'!$V$2</c:f>
              <c:strCache>
                <c:ptCount val="1"/>
                <c:pt idx="0">
                  <c:v>All other Video Data Projected Annual Fixed Cost + Tape HD</c:v>
                </c:pt>
              </c:strCache>
            </c:strRef>
          </c:tx>
          <c:spPr>
            <a:solidFill>
              <a:schemeClr val="accent3"/>
            </a:solidFill>
            <a:ln w="25400">
              <a:noFill/>
            </a:ln>
            <a:effectLst/>
          </c:spPr>
          <c:cat>
            <c:numRef>
              <c:f>'DataStorageAll+4K+Archive'!$A$4:$A$16</c:f>
              <c:numCache>
                <c:formatCode>0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'DataStorageAll+4K+Archive'!$V$4:$V$16</c:f>
              <c:numCache>
                <c:formatCode>"$"#,##0</c:formatCode>
                <c:ptCount val="13"/>
                <c:pt idx="0">
                  <c:v>785.50588235294117</c:v>
                </c:pt>
                <c:pt idx="1">
                  <c:v>1034.9567058823527</c:v>
                </c:pt>
                <c:pt idx="2">
                  <c:v>1289.6895294117644</c:v>
                </c:pt>
                <c:pt idx="3">
                  <c:v>1544.4223529411761</c:v>
                </c:pt>
                <c:pt idx="4">
                  <c:v>1799.155176470588</c:v>
                </c:pt>
                <c:pt idx="5">
                  <c:v>2053.8879999999999</c:v>
                </c:pt>
                <c:pt idx="6">
                  <c:v>2308.6208235294116</c:v>
                </c:pt>
                <c:pt idx="7">
                  <c:v>2334.9927752766725</c:v>
                </c:pt>
                <c:pt idx="8">
                  <c:v>2361.3647270239339</c:v>
                </c:pt>
                <c:pt idx="9">
                  <c:v>2387.7366787711949</c:v>
                </c:pt>
                <c:pt idx="10">
                  <c:v>2414.1086305184563</c:v>
                </c:pt>
                <c:pt idx="11">
                  <c:v>2440.4805822657172</c:v>
                </c:pt>
                <c:pt idx="12">
                  <c:v>2466.8525340129781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670-5E4A-8BB0-BEDBE421B6F3}"/>
            </c:ext>
          </c:extLst>
        </c:ser>
        <c:ser>
          <c:idx val="3"/>
          <c:order val="3"/>
          <c:tx>
            <c:strRef>
              <c:f>'DataStorageAll+4K+Archive'!$W$2</c:f>
              <c:strCache>
                <c:ptCount val="1"/>
                <c:pt idx="0">
                  <c:v>Video Archive Conversion to File Data annual storage </c:v>
                </c:pt>
              </c:strCache>
            </c:strRef>
          </c:tx>
          <c:spPr>
            <a:solidFill>
              <a:schemeClr val="accent4"/>
            </a:solidFill>
            <a:ln w="25400">
              <a:noFill/>
            </a:ln>
            <a:effectLst/>
          </c:spPr>
          <c:cat>
            <c:numRef>
              <c:f>'DataStorageAll+4K+Archive'!$A$4:$A$16</c:f>
              <c:numCache>
                <c:formatCode>0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'DataStorageAll+4K+Archive'!$W$4:$W$16</c:f>
              <c:numCache>
                <c:formatCode>"$"#,##0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31833.808068705883</c:v>
                </c:pt>
                <c:pt idx="3">
                  <c:v>42261.516196411765</c:v>
                </c:pt>
                <c:pt idx="4">
                  <c:v>20855.416255411765</c:v>
                </c:pt>
                <c:pt idx="5">
                  <c:v>20855.416255411765</c:v>
                </c:pt>
                <c:pt idx="6">
                  <c:v>20855.416255411765</c:v>
                </c:pt>
                <c:pt idx="7">
                  <c:v>20855.416255411765</c:v>
                </c:pt>
                <c:pt idx="8">
                  <c:v>20855.416255411765</c:v>
                </c:pt>
                <c:pt idx="9">
                  <c:v>20855.416255411765</c:v>
                </c:pt>
                <c:pt idx="10">
                  <c:v>20855.416255411765</c:v>
                </c:pt>
                <c:pt idx="11">
                  <c:v>20855.416255411765</c:v>
                </c:pt>
                <c:pt idx="12">
                  <c:v>20855.416255411765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670-5E4A-8BB0-BEDBE421B6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2466184"/>
        <c:axId val="122461480"/>
      </c:areaChart>
      <c:catAx>
        <c:axId val="122466184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1F497D">
                <a:lumMod val="20000"/>
                <a:lumOff val="80000"/>
              </a:srgb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bg2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2461480"/>
        <c:crosses val="autoZero"/>
        <c:auto val="1"/>
        <c:lblAlgn val="ctr"/>
        <c:lblOffset val="100"/>
        <c:noMultiLvlLbl val="0"/>
      </c:catAx>
      <c:valAx>
        <c:axId val="122461480"/>
        <c:scaling>
          <c:orientation val="minMax"/>
          <c:max val="18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solidFill>
              <a:srgbClr val="1F497D">
                <a:lumMod val="40000"/>
                <a:lumOff val="60000"/>
              </a:srgb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bg2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2466184"/>
        <c:crosses val="autoZero"/>
        <c:crossBetween val="midCat"/>
        <c:dispUnits>
          <c:builtInUnit val="thousands"/>
          <c:dispUnitsLbl>
            <c:layout>
              <c:manualLayout>
                <c:xMode val="edge"/>
                <c:yMode val="edge"/>
                <c:x val="5.0477025223145547E-3"/>
                <c:y val="0.40131011165977132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US" sz="1600" b="1"/>
                    <a:t>Thousands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578527228041886E-2"/>
          <c:y val="0.86587488711345117"/>
          <c:w val="0.97279598547988522"/>
          <c:h val="0.11026389054947307"/>
        </c:manualLayout>
      </c:layout>
      <c:overlay val="0"/>
      <c:spPr>
        <a:noFill/>
        <a:ln>
          <a:solidFill>
            <a:srgbClr val="1F497D">
              <a:lumMod val="20000"/>
              <a:lumOff val="80000"/>
              <a:alpha val="37000"/>
            </a:srgb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bg2">
                  <a:lumMod val="40000"/>
                  <a:lumOff val="6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bg2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chemeClr val="bg2">
                    <a:lumMod val="40000"/>
                    <a:lumOff val="60000"/>
                  </a:schemeClr>
                </a:solidFill>
              </a:rPr>
              <a:t>Annual Video</a:t>
            </a:r>
            <a:r>
              <a:rPr lang="en-US" baseline="0">
                <a:solidFill>
                  <a:schemeClr val="bg2">
                    <a:lumMod val="40000"/>
                    <a:lumOff val="60000"/>
                  </a:schemeClr>
                </a:solidFill>
              </a:rPr>
              <a:t> Only </a:t>
            </a:r>
            <a:r>
              <a:rPr lang="en-US">
                <a:solidFill>
                  <a:schemeClr val="bg2">
                    <a:lumMod val="40000"/>
                    <a:lumOff val="60000"/>
                  </a:schemeClr>
                </a:solidFill>
              </a:rPr>
              <a:t>Data Storage Costs with</a:t>
            </a:r>
            <a:r>
              <a:rPr lang="en-US" baseline="0">
                <a:solidFill>
                  <a:schemeClr val="bg2">
                    <a:lumMod val="40000"/>
                    <a:lumOff val="60000"/>
                  </a:schemeClr>
                </a:solidFill>
              </a:rPr>
              <a:t> HD Cameras on ROV's </a:t>
            </a:r>
            <a:endParaRPr lang="en-US">
              <a:solidFill>
                <a:schemeClr val="bg2">
                  <a:lumMod val="40000"/>
                  <a:lumOff val="60000"/>
                </a:scheme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bg2">
                  <a:lumMod val="40000"/>
                  <a:lumOff val="6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areaChart>
        <c:grouping val="stacked"/>
        <c:varyColors val="0"/>
        <c:ser>
          <c:idx val="0"/>
          <c:order val="0"/>
          <c:tx>
            <c:strRef>
              <c:f>'DataStorageAll+4K+Archive'!$P$2</c:f>
              <c:strCache>
                <c:ptCount val="1"/>
                <c:pt idx="0">
                  <c:v>2 Main ROV Cameras Annual Video Fixed Cost + Tape HD switch stay with HD</c:v>
                </c:pt>
              </c:strCache>
            </c:strRef>
          </c:tx>
          <c:spPr>
            <a:solidFill>
              <a:schemeClr val="accent1"/>
            </a:solidFill>
            <a:ln w="25400">
              <a:noFill/>
            </a:ln>
            <a:effectLst/>
          </c:spPr>
          <c:cat>
            <c:numRef>
              <c:f>'DataStorageAll+4K+Archive'!$A$4:$A$16</c:f>
              <c:numCache>
                <c:formatCode>0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'DataStorageAll+4K+Archive'!$P$4:$P$16</c:f>
              <c:numCache>
                <c:formatCode>"$"#,##0</c:formatCode>
                <c:ptCount val="13"/>
                <c:pt idx="0">
                  <c:v>7069.552941176471</c:v>
                </c:pt>
                <c:pt idx="1">
                  <c:v>15146.991529411767</c:v>
                </c:pt>
                <c:pt idx="2">
                  <c:v>19350.08311764706</c:v>
                </c:pt>
                <c:pt idx="3">
                  <c:v>23553.174705882353</c:v>
                </c:pt>
                <c:pt idx="4">
                  <c:v>27756.26629411765</c:v>
                </c:pt>
                <c:pt idx="5">
                  <c:v>31959.357882352946</c:v>
                </c:pt>
                <c:pt idx="6">
                  <c:v>36162.449470588239</c:v>
                </c:pt>
                <c:pt idx="7">
                  <c:v>40365.541058823539</c:v>
                </c:pt>
                <c:pt idx="8">
                  <c:v>44568.632647058825</c:v>
                </c:pt>
                <c:pt idx="9">
                  <c:v>48771.724235294118</c:v>
                </c:pt>
                <c:pt idx="10">
                  <c:v>52974.81582352941</c:v>
                </c:pt>
                <c:pt idx="11">
                  <c:v>57177.907411764703</c:v>
                </c:pt>
                <c:pt idx="12">
                  <c:v>61380.998999999989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2E-BA4D-B08D-8133B3395DD9}"/>
            </c:ext>
          </c:extLst>
        </c:ser>
        <c:ser>
          <c:idx val="2"/>
          <c:order val="1"/>
          <c:tx>
            <c:strRef>
              <c:f>'DataStorageAll+4K+Archive'!$V$2</c:f>
              <c:strCache>
                <c:ptCount val="1"/>
                <c:pt idx="0">
                  <c:v>All other Video Data Projected Annual Fixed Cost + Tape HD</c:v>
                </c:pt>
              </c:strCache>
            </c:strRef>
          </c:tx>
          <c:spPr>
            <a:solidFill>
              <a:schemeClr val="accent3"/>
            </a:solidFill>
            <a:ln w="25400">
              <a:noFill/>
            </a:ln>
            <a:effectLst/>
          </c:spPr>
          <c:cat>
            <c:numRef>
              <c:f>'DataStorageAll+4K+Archive'!$A$4:$A$16</c:f>
              <c:numCache>
                <c:formatCode>0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'DataStorageAll+4K+Archive'!$V$4:$V$16</c:f>
              <c:numCache>
                <c:formatCode>"$"#,##0</c:formatCode>
                <c:ptCount val="13"/>
                <c:pt idx="0">
                  <c:v>785.50588235294117</c:v>
                </c:pt>
                <c:pt idx="1">
                  <c:v>1034.9567058823527</c:v>
                </c:pt>
                <c:pt idx="2">
                  <c:v>1289.6895294117644</c:v>
                </c:pt>
                <c:pt idx="3">
                  <c:v>1544.4223529411761</c:v>
                </c:pt>
                <c:pt idx="4">
                  <c:v>1799.155176470588</c:v>
                </c:pt>
                <c:pt idx="5">
                  <c:v>2053.8879999999999</c:v>
                </c:pt>
                <c:pt idx="6">
                  <c:v>2308.6208235294116</c:v>
                </c:pt>
                <c:pt idx="7">
                  <c:v>2334.9927752766725</c:v>
                </c:pt>
                <c:pt idx="8">
                  <c:v>2361.3647270239339</c:v>
                </c:pt>
                <c:pt idx="9">
                  <c:v>2387.7366787711949</c:v>
                </c:pt>
                <c:pt idx="10">
                  <c:v>2414.1086305184563</c:v>
                </c:pt>
                <c:pt idx="11">
                  <c:v>2440.4805822657172</c:v>
                </c:pt>
                <c:pt idx="12">
                  <c:v>2466.8525340129781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2E-BA4D-B08D-8133B3395DD9}"/>
            </c:ext>
          </c:extLst>
        </c:ser>
        <c:ser>
          <c:idx val="3"/>
          <c:order val="2"/>
          <c:tx>
            <c:strRef>
              <c:f>'DataStorageAll+4K+Archive'!$W$2</c:f>
              <c:strCache>
                <c:ptCount val="1"/>
                <c:pt idx="0">
                  <c:v>Video Archive Conversion to File Data annual storage </c:v>
                </c:pt>
              </c:strCache>
            </c:strRef>
          </c:tx>
          <c:spPr>
            <a:solidFill>
              <a:schemeClr val="accent4"/>
            </a:solidFill>
            <a:ln w="25400">
              <a:noFill/>
            </a:ln>
            <a:effectLst/>
          </c:spPr>
          <c:cat>
            <c:numRef>
              <c:f>'DataStorageAll+4K+Archive'!$A$4:$A$16</c:f>
              <c:numCache>
                <c:formatCode>0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'DataStorageAll+4K+Archive'!$W$4:$W$16</c:f>
              <c:numCache>
                <c:formatCode>"$"#,##0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31833.808068705883</c:v>
                </c:pt>
                <c:pt idx="3">
                  <c:v>42261.516196411765</c:v>
                </c:pt>
                <c:pt idx="4">
                  <c:v>20855.416255411765</c:v>
                </c:pt>
                <c:pt idx="5">
                  <c:v>20855.416255411765</c:v>
                </c:pt>
                <c:pt idx="6">
                  <c:v>20855.416255411765</c:v>
                </c:pt>
                <c:pt idx="7">
                  <c:v>20855.416255411765</c:v>
                </c:pt>
                <c:pt idx="8">
                  <c:v>20855.416255411765</c:v>
                </c:pt>
                <c:pt idx="9">
                  <c:v>20855.416255411765</c:v>
                </c:pt>
                <c:pt idx="10">
                  <c:v>20855.416255411765</c:v>
                </c:pt>
                <c:pt idx="11">
                  <c:v>20855.416255411765</c:v>
                </c:pt>
                <c:pt idx="12">
                  <c:v>20855.416255411765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22E-BA4D-B08D-8133B3395D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2468536"/>
        <c:axId val="122463440"/>
      </c:areaChart>
      <c:catAx>
        <c:axId val="122468536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bg2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2463440"/>
        <c:crosses val="autoZero"/>
        <c:auto val="1"/>
        <c:lblAlgn val="ctr"/>
        <c:lblOffset val="100"/>
        <c:noMultiLvlLbl val="0"/>
      </c:catAx>
      <c:valAx>
        <c:axId val="122463440"/>
        <c:scaling>
          <c:orientation val="minMax"/>
          <c:max val="18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2468536"/>
        <c:crosses val="autoZero"/>
        <c:crossBetween val="midCat"/>
        <c:dispUnits>
          <c:builtInUnit val="thousands"/>
          <c:dispUnitsLbl>
            <c:layout>
              <c:manualLayout>
                <c:xMode val="edge"/>
                <c:yMode val="edge"/>
                <c:x val="1.2187690432663011E-2"/>
                <c:y val="0.39874198614517437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US" sz="1600" b="1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</a:rPr>
                    <a:t>Thousands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2">
                        <a:lumMod val="40000"/>
                        <a:lumOff val="6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bg2">
                  <a:lumMod val="40000"/>
                  <a:lumOff val="6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/>
              <a:t>2030 Annual Cost Breakdown: Model D - Select 4K</a:t>
            </a:r>
            <a:r>
              <a:rPr lang="en-US" sz="1400" baseline="0" dirty="0"/>
              <a:t>   </a:t>
            </a:r>
            <a:r>
              <a:rPr lang="en-US" sz="1400" dirty="0"/>
              <a:t> Total Annual </a:t>
            </a:r>
            <a:r>
              <a:rPr lang="en-US" sz="1400" b="1" dirty="0"/>
              <a:t>$90,356</a:t>
            </a:r>
          </a:p>
        </c:rich>
      </c:tx>
      <c:layout>
        <c:manualLayout>
          <c:xMode val="edge"/>
          <c:yMode val="edge"/>
          <c:x val="0.12953663741747842"/>
          <c:y val="2.180790938730314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3520384694181268"/>
          <c:y val="0.13277771407214875"/>
          <c:w val="0.5099555854487261"/>
          <c:h val="0.5602910073134062"/>
        </c:manualLayout>
      </c:layout>
      <c:pieChart>
        <c:varyColors val="1"/>
        <c:ser>
          <c:idx val="0"/>
          <c:order val="0"/>
          <c:tx>
            <c:strRef>
              <c:f>'DataStorageAll+4K+Archive'!$P$30:$Q$30</c:f>
              <c:strCache>
                <c:ptCount val="2"/>
                <c:pt idx="0">
                  <c:v>Model D
Total Annual Cost of ALL Video Storage with 4K Selects + Mezzanine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E3B-A14C-B886-7369A3C4DE3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E3B-A14C-B886-7369A3C4DE3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E3B-A14C-B886-7369A3C4DE3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E3B-A14C-B886-7369A3C4DE3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E3B-A14C-B886-7369A3C4DE3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E3B-A14C-B886-7369A3C4DE3A}"/>
              </c:ext>
            </c:extLst>
          </c:dPt>
          <c:dLbls>
            <c:dLbl>
              <c:idx val="0"/>
              <c:layout>
                <c:manualLayout>
                  <c:x val="2.6026675789237685E-2"/>
                  <c:y val="-1.32446126273050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3B-A14C-B886-7369A3C4DE3A}"/>
                </c:ext>
              </c:extLst>
            </c:dLbl>
            <c:dLbl>
              <c:idx val="1"/>
              <c:layout>
                <c:manualLayout>
                  <c:x val="5.5496505298418528E-2"/>
                  <c:y val="-8.26598640501968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E3B-A14C-B886-7369A3C4DE3A}"/>
                </c:ext>
              </c:extLst>
            </c:dLbl>
            <c:dLbl>
              <c:idx val="2"/>
              <c:layout>
                <c:manualLayout>
                  <c:x val="-5.4063071368656235E-2"/>
                  <c:y val="-3.40896253259604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E3B-A14C-B886-7369A3C4DE3A}"/>
                </c:ext>
              </c:extLst>
            </c:dLbl>
            <c:dLbl>
              <c:idx val="3"/>
              <c:layout>
                <c:manualLayout>
                  <c:x val="-2.9659662387562392E-2"/>
                  <c:y val="-2.86015977371760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E3B-A14C-B886-7369A3C4DE3A}"/>
                </c:ext>
              </c:extLst>
            </c:dLbl>
            <c:dLbl>
              <c:idx val="4"/>
              <c:layout>
                <c:manualLayout>
                  <c:x val="-5.4170898682729889E-2"/>
                  <c:y val="2.35336183562993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E3B-A14C-B886-7369A3C4DE3A}"/>
                </c:ext>
              </c:extLst>
            </c:dLbl>
            <c:dLbl>
              <c:idx val="5"/>
              <c:layout>
                <c:manualLayout>
                  <c:x val="1.5974539841580135E-2"/>
                  <c:y val="-2.82491849163385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E3B-A14C-B886-7369A3C4DE3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'DataStorageAll+4K+Archive'!$R$28:$W$28</c:f>
              <c:strCache>
                <c:ptCount val="6"/>
                <c:pt idx="0">
                  <c:v>New Video Storage Tape Cost (includes backup tape)</c:v>
                </c:pt>
                <c:pt idx="1">
                  <c:v>Annual on-line fixed costs for video library</c:v>
                </c:pt>
                <c:pt idx="2">
                  <c:v>Annual backup cold storage costs for video library</c:v>
                </c:pt>
                <c:pt idx="3">
                  <c:v>Annual on-line fixed costs for converted video archive </c:v>
                </c:pt>
                <c:pt idx="4">
                  <c:v>Annual backup cold storage costs for converted video archive </c:v>
                </c:pt>
                <c:pt idx="5">
                  <c:v>Annual all other Video Data Projected Fixed Cost + Tape HD</c:v>
                </c:pt>
              </c:strCache>
            </c:strRef>
          </c:cat>
          <c:val>
            <c:numRef>
              <c:f>'DataStorageAll+4K+Archive'!$R$30:$W$30</c:f>
              <c:numCache>
                <c:formatCode>"$"#,##0</c:formatCode>
                <c:ptCount val="6"/>
                <c:pt idx="0">
                  <c:v>23515.464000000007</c:v>
                </c:pt>
                <c:pt idx="1">
                  <c:v>32946.590954988096</c:v>
                </c:pt>
                <c:pt idx="2">
                  <c:v>10108.098000000002</c:v>
                </c:pt>
                <c:pt idx="3">
                  <c:v>19834.148329411764</c:v>
                </c:pt>
                <c:pt idx="4">
                  <c:v>1021.2679260000001</c:v>
                </c:pt>
                <c:pt idx="5">
                  <c:v>2466.8525340129781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E3B-A14C-B886-7369A3C4DE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0054699795232174E-2"/>
          <c:y val="0.72206618070333661"/>
          <c:w val="0.81989068376762186"/>
          <c:h val="0.277120123334097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2030 Annual Cost Breakdown: Model D - Select 4K    Total Annual </a:t>
            </a:r>
            <a:r>
              <a:rPr lang="en-US" b="1" dirty="0"/>
              <a:t>$103,279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3520384694181268"/>
          <c:y val="0.13277771407214875"/>
          <c:w val="0.5099555854487261"/>
          <c:h val="0.5602910073134062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0054658116189082E-2"/>
          <c:y val="0.71478926177917079"/>
          <c:w val="0.81989068376762186"/>
          <c:h val="0.277120123334097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0.25801</cdr:x>
      <cdr:y>0.11237</cdr:y>
    </cdr:from>
    <cdr:to>
      <cdr:x>0.72909</cdr:x>
      <cdr:y>0.71032</cdr:y>
    </cdr:to>
    <cdr:sp macro="" textlink="">
      <cdr:nvSpPr>
        <cdr:cNvPr id="5" name="Arc 4"/>
        <cdr:cNvSpPr/>
      </cdr:nvSpPr>
      <cdr:spPr>
        <a:xfrm xmlns:a="http://schemas.openxmlformats.org/drawingml/2006/main" rot="7984650">
          <a:off x="1655428" y="600255"/>
          <a:ext cx="3094288" cy="3056768"/>
        </a:xfrm>
        <a:prstGeom xmlns:a="http://schemas.openxmlformats.org/drawingml/2006/main" prst="arc">
          <a:avLst>
            <a:gd name="adj1" fmla="val 13918041"/>
            <a:gd name="adj2" fmla="val 2503416"/>
          </a:avLst>
        </a:prstGeom>
        <a:ln xmlns:a="http://schemas.openxmlformats.org/drawingml/2006/main" w="44450">
          <a:solidFill>
            <a:schemeClr val="accent2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0.68998</cdr:x>
      <cdr:y>0.59162</cdr:y>
    </cdr:from>
    <cdr:to>
      <cdr:x>0.75052</cdr:x>
      <cdr:y>0.62565</cdr:y>
    </cdr:to>
    <cdr:cxnSp macro="">
      <cdr:nvCxnSpPr>
        <cdr:cNvPr id="7" name="Straight Arrow Connector 6">
          <a:extLst xmlns:a="http://schemas.openxmlformats.org/drawingml/2006/main">
            <a:ext uri="{FF2B5EF4-FFF2-40B4-BE49-F238E27FC236}">
              <a16:creationId xmlns:a16="http://schemas.microsoft.com/office/drawing/2014/main" id="{CBC72E3D-9139-6E4A-9CF0-F553DB431626}"/>
            </a:ext>
          </a:extLst>
        </cdr:cNvPr>
        <cdr:cNvCxnSpPr/>
      </cdr:nvCxnSpPr>
      <cdr:spPr>
        <a:xfrm xmlns:a="http://schemas.openxmlformats.org/drawingml/2006/main" flipH="1" flipV="1">
          <a:off x="4477171" y="3061547"/>
          <a:ext cx="392853" cy="176106"/>
        </a:xfrm>
        <a:prstGeom xmlns:a="http://schemas.openxmlformats.org/drawingml/2006/main" prst="straightConnector1">
          <a:avLst/>
        </a:prstGeom>
        <a:ln xmlns:a="http://schemas.openxmlformats.org/drawingml/2006/main" w="44450">
          <a:solidFill>
            <a:schemeClr val="accent2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0.74843</cdr:x>
      <cdr:y>0.57278</cdr:y>
    </cdr:from>
    <cdr:to>
      <cdr:x>0.92159</cdr:x>
      <cdr:y>0.76571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4856463" y="2964014"/>
          <a:ext cx="1123610" cy="9983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dirty="0">
              <a:solidFill>
                <a:schemeClr val="tx1"/>
              </a:solidFill>
            </a:rPr>
            <a:t>Video library on-line and cold storage costs</a:t>
          </a:r>
        </a:p>
      </cdr:txBody>
    </cdr:sp>
  </cdr:relSizeAnchor>
  <cdr:relSizeAnchor xmlns:cdr="http://schemas.openxmlformats.org/drawingml/2006/chartDrawing">
    <cdr:from>
      <cdr:x>0.25686</cdr:x>
      <cdr:y>0.12387</cdr:y>
    </cdr:from>
    <cdr:to>
      <cdr:x>0.68796</cdr:x>
      <cdr:y>0.69732</cdr:y>
    </cdr:to>
    <cdr:sp macro="" textlink="">
      <cdr:nvSpPr>
        <cdr:cNvPr id="9" name="Arc 8"/>
        <cdr:cNvSpPr/>
      </cdr:nvSpPr>
      <cdr:spPr>
        <a:xfrm xmlns:a="http://schemas.openxmlformats.org/drawingml/2006/main" rot="16801106">
          <a:off x="1581646" y="726086"/>
          <a:ext cx="2967504" cy="2797344"/>
        </a:xfrm>
        <a:prstGeom xmlns:a="http://schemas.openxmlformats.org/drawingml/2006/main" prst="arc">
          <a:avLst>
            <a:gd name="adj1" fmla="val 15327870"/>
            <a:gd name="adj2" fmla="val 20641243"/>
          </a:avLst>
        </a:prstGeom>
        <a:ln xmlns:a="http://schemas.openxmlformats.org/drawingml/2006/main" w="44450">
          <a:solidFill>
            <a:schemeClr val="accent4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0.19311</cdr:x>
      <cdr:y>0.29843</cdr:y>
    </cdr:from>
    <cdr:to>
      <cdr:x>0.2611</cdr:x>
      <cdr:y>0.32157</cdr:y>
    </cdr:to>
    <cdr:cxnSp macro="">
      <cdr:nvCxnSpPr>
        <cdr:cNvPr id="10" name="Straight Arrow Connector 9">
          <a:extLst xmlns:a="http://schemas.openxmlformats.org/drawingml/2006/main">
            <a:ext uri="{FF2B5EF4-FFF2-40B4-BE49-F238E27FC236}">
              <a16:creationId xmlns:a16="http://schemas.microsoft.com/office/drawing/2014/main" id="{0590E2BE-E373-7346-9EA8-4D53743D5663}"/>
            </a:ext>
          </a:extLst>
        </cdr:cNvPr>
        <cdr:cNvCxnSpPr/>
      </cdr:nvCxnSpPr>
      <cdr:spPr>
        <a:xfrm xmlns:a="http://schemas.openxmlformats.org/drawingml/2006/main">
          <a:off x="1253064" y="1544321"/>
          <a:ext cx="441200" cy="119747"/>
        </a:xfrm>
        <a:prstGeom xmlns:a="http://schemas.openxmlformats.org/drawingml/2006/main" prst="straightConnector1">
          <a:avLst/>
        </a:prstGeom>
        <a:ln xmlns:a="http://schemas.openxmlformats.org/drawingml/2006/main" w="44450">
          <a:solidFill>
            <a:schemeClr val="accent4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0.05741</cdr:x>
      <cdr:y>0.18468</cdr:y>
    </cdr:from>
    <cdr:to>
      <cdr:x>0.23057</cdr:x>
      <cdr:y>0.30066</cdr:y>
    </cdr:to>
    <cdr:sp macro="" textlink="">
      <cdr:nvSpPr>
        <cdr:cNvPr id="11" name="TextBox 2"/>
        <cdr:cNvSpPr txBox="1"/>
      </cdr:nvSpPr>
      <cdr:spPr>
        <a:xfrm xmlns:a="http://schemas.openxmlformats.org/drawingml/2006/main">
          <a:off x="372533" y="955676"/>
          <a:ext cx="1123609" cy="6001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200" dirty="0">
              <a:solidFill>
                <a:schemeClr val="tx1"/>
              </a:solidFill>
            </a:rPr>
            <a:t>Converted video archive on-line and cold storage costs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C9A83F-2DE3-4EBF-95B1-03CCFB1EE871}" type="datetimeFigureOut">
              <a:rPr lang="en-US" smtClean="0"/>
              <a:t>5/21/19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E70466-AF97-4148-9567-B5F951BFC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159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an example of one of the vent chimneys first discovered in the AUV mapping along the Alarcon</a:t>
            </a:r>
            <a:r>
              <a:rPr lang="en-US" baseline="0" dirty="0"/>
              <a:t> rise.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635E92-666B-42C0-AAAD-95041FC0A6E9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50829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Museum</a:t>
            </a:r>
            <a:r>
              <a:rPr lang="en-US" baseline="0" dirty="0"/>
              <a:t> of obsolete media!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5C527-8CC5-42FA-B902-92C2F243D1C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8505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5C527-8CC5-42FA-B902-92C2F243D1C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5956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</a:t>
            </a:r>
            <a:r>
              <a:rPr lang="en-US" baseline="0" dirty="0"/>
              <a:t> higher the quality of the video the more valuable it is for MBARI’s research interests.</a:t>
            </a:r>
          </a:p>
          <a:p>
            <a:endParaRPr lang="en-US" baseline="0" dirty="0"/>
          </a:p>
          <a:p>
            <a:r>
              <a:rPr lang="en-US" baseline="0" dirty="0"/>
              <a:t>In addition the Aquarium is working extensively with video for public education with exhibits, including video walls and a very active YouTube channel. YouTube now depreciates content not in 4K. The aquarium provides MBARI a very active outlet for high quality content. Our access to the deep sea is unparalleled – our imaging should be also.</a:t>
            </a:r>
          </a:p>
          <a:p>
            <a:endParaRPr lang="en-US" baseline="0" dirty="0"/>
          </a:p>
          <a:p>
            <a:r>
              <a:rPr lang="en-US" baseline="0" dirty="0"/>
              <a:t>The truth is in the seeing and we ran an i2MAP transect in 4K resolution in order to not interrupt these presentations we can show it over </a:t>
            </a:r>
            <a:r>
              <a:rPr lang="en-US" baseline="0"/>
              <a:t>the lunch </a:t>
            </a:r>
            <a:r>
              <a:rPr lang="en-US" baseline="0" dirty="0"/>
              <a:t>break. Thanks to Todd</a:t>
            </a:r>
          </a:p>
          <a:p>
            <a:endParaRPr lang="en-US" baseline="0" dirty="0"/>
          </a:p>
          <a:p>
            <a:r>
              <a:rPr lang="en-US" baseline="0" dirty="0"/>
              <a:t>Finally….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E70466-AF97-4148-9567-B5F951BFCE6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045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5/21/19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5/21/19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5/21/19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5/21/19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5/21/19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5/21/19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5/21/19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5/21/19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5/21/19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5/21/19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5/21/19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5/21/19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5/21/19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5/21/19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5/21/19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5/21/19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5/21/19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3000">
              <a:schemeClr val="accent1">
                <a:lumMod val="0"/>
              </a:schemeClr>
            </a:gs>
            <a:gs pos="100000">
              <a:schemeClr val="bg2">
                <a:lumMod val="76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5/21/19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4.png"/><Relationship Id="rId5" Type="http://schemas.openxmlformats.org/officeDocument/2006/relationships/hyperlink" Target="https://www.youtube.com/watch?v=X8oWnbcLI40" TargetMode="Externa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jpeg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2.jpg"/><Relationship Id="rId11" Type="http://schemas.openxmlformats.org/officeDocument/2006/relationships/image" Target="../media/image7.jpeg"/><Relationship Id="rId5" Type="http://schemas.openxmlformats.org/officeDocument/2006/relationships/image" Target="../media/image1.png"/><Relationship Id="rId10" Type="http://schemas.openxmlformats.org/officeDocument/2006/relationships/image" Target="../media/image6.jpe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tiff"/><Relationship Id="rId4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4K  ROV  Camera  Development   Abstract 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May 22, 2019 – Mark Chaffey</a:t>
            </a:r>
          </a:p>
        </p:txBody>
      </p:sp>
    </p:spTree>
    <p:extLst>
      <p:ext uri="{BB962C8B-B14F-4D97-AF65-F5344CB8AC3E}">
        <p14:creationId xmlns:p14="http://schemas.microsoft.com/office/powerpoint/2010/main" val="35093850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MBARI requirements for our main ROV cameras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3078" y="1635064"/>
            <a:ext cx="10515600" cy="4351338"/>
          </a:xfrm>
        </p:spPr>
        <p:txBody>
          <a:bodyPr/>
          <a:lstStyle/>
          <a:p>
            <a:r>
              <a:rPr lang="en-US" dirty="0"/>
              <a:t>MBARI requires professional quality zoom and focus controls!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550928" y="2628611"/>
            <a:ext cx="7330898" cy="3609259"/>
            <a:chOff x="705253" y="3048740"/>
            <a:chExt cx="7330898" cy="3609259"/>
          </a:xfrm>
        </p:grpSpPr>
        <p:pic>
          <p:nvPicPr>
            <p:cNvPr id="4" name="Content Placeholder 3"/>
            <p:cNvPicPr>
              <a:picLocks noChangeAspect="1"/>
            </p:cNvPicPr>
            <p:nvPr/>
          </p:nvPicPr>
          <p:blipFill>
            <a:blip r:embed="rId4" cstate="print">
              <a:lum bright="9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63805" y="3048740"/>
              <a:ext cx="4812345" cy="3609259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6502760" y="3366109"/>
              <a:ext cx="1533391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/>
                <a:t>Focus Position Slider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613119" y="4207038"/>
              <a:ext cx="121824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/>
                <a:t>Pan &amp; Tilt Control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05253" y="4866413"/>
              <a:ext cx="1883528" cy="9233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/>
                <a:t>Zoom Rate Control Rocker Switch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574340" y="5366358"/>
              <a:ext cx="1192605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/>
                <a:t>Ikegami RCP</a:t>
              </a:r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H="1">
              <a:off x="5886180" y="3810733"/>
              <a:ext cx="519631" cy="221954"/>
            </a:xfrm>
            <a:prstGeom prst="straightConnector1">
              <a:avLst/>
            </a:prstGeom>
            <a:ln w="317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flipH="1" flipV="1">
              <a:off x="5904257" y="4525429"/>
              <a:ext cx="653243" cy="33379"/>
            </a:xfrm>
            <a:prstGeom prst="straightConnector1">
              <a:avLst/>
            </a:prstGeom>
            <a:ln w="317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flipH="1" flipV="1">
              <a:off x="4959945" y="5478317"/>
              <a:ext cx="505190" cy="211206"/>
            </a:xfrm>
            <a:prstGeom prst="straightConnector1">
              <a:avLst/>
            </a:prstGeom>
            <a:ln w="317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2738802" y="5309539"/>
              <a:ext cx="787175" cy="37078"/>
            </a:xfrm>
            <a:prstGeom prst="straightConnector1">
              <a:avLst/>
            </a:prstGeom>
            <a:ln w="317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2"/>
          <p:cNvSpPr txBox="1"/>
          <p:nvPr/>
        </p:nvSpPr>
        <p:spPr>
          <a:xfrm>
            <a:off x="7131757" y="4672523"/>
            <a:ext cx="50602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60000"/>
                    <a:lumOff val="40000"/>
                  </a:schemeClr>
                </a:solidFill>
                <a:hlinkClick r:id="rId5"/>
              </a:rPr>
              <a:t>https://www.youtube.com/watch?v=X8oWnbcLI40</a:t>
            </a:r>
            <a:endParaRPr lang="en-US" dirty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endParaRPr lang="en-US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585148" y="5215972"/>
            <a:ext cx="2153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(2,794,882 views)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54259" y="4221407"/>
            <a:ext cx="2014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Focus example</a:t>
            </a:r>
          </a:p>
        </p:txBody>
      </p:sp>
      <p:pic>
        <p:nvPicPr>
          <p:cNvPr id="14" name="vamp_mouth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36460" y="2752185"/>
            <a:ext cx="2525643" cy="1420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531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54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140" y="895748"/>
            <a:ext cx="9481038" cy="533308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Oval 6"/>
          <p:cNvSpPr/>
          <p:nvPr/>
        </p:nvSpPr>
        <p:spPr>
          <a:xfrm>
            <a:off x="1368014" y="819732"/>
            <a:ext cx="762000" cy="773724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010835" y="3091390"/>
            <a:ext cx="762000" cy="773724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740700" y="2303348"/>
            <a:ext cx="762000" cy="773724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966421" y="867111"/>
            <a:ext cx="20842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Corner resolution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15628" y="3103088"/>
            <a:ext cx="20842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Center resolution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19497" y="1942112"/>
            <a:ext cx="2084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Line pairs/PW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7580943" y="2270833"/>
            <a:ext cx="438554" cy="308113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5534532" y="3562290"/>
            <a:ext cx="406240" cy="145430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 flipV="1">
            <a:off x="2270141" y="1081612"/>
            <a:ext cx="575257" cy="124982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2270140" y="1883971"/>
            <a:ext cx="762000" cy="773724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2766691" y="1392457"/>
            <a:ext cx="199730" cy="385210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1508140" y="3090674"/>
            <a:ext cx="762000" cy="773724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2340203" y="3014381"/>
            <a:ext cx="20842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Chromatic aberration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2966421" y="5948979"/>
            <a:ext cx="6788075" cy="43031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796630" y="4892649"/>
            <a:ext cx="20842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Geometric distortion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 flipH="1">
            <a:off x="7368076" y="5467301"/>
            <a:ext cx="364451" cy="425825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24591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37918"/>
            <a:ext cx="10515600" cy="907233"/>
          </a:xfrm>
        </p:spPr>
        <p:txBody>
          <a:bodyPr>
            <a:normAutofit fontScale="90000"/>
          </a:bodyPr>
          <a:lstStyle/>
          <a:p>
            <a:r>
              <a:rPr lang="en-US" dirty="0"/>
              <a:t>Tests of Commercially Available 4K Cameras</a:t>
            </a:r>
          </a:p>
        </p:txBody>
      </p:sp>
      <p:pic>
        <p:nvPicPr>
          <p:cNvPr id="1026" name="Picture 2" descr="Left angle view of Black Controller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236097">
            <a:off x="9634683" y="4475806"/>
            <a:ext cx="2013522" cy="1750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image-sensing-solutions.eu/site_resources/issv2/product_images/fluid/79600CB9AC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32922" y="1145151"/>
            <a:ext cx="1895039" cy="182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340" b="19427"/>
          <a:stretch/>
        </p:blipFill>
        <p:spPr>
          <a:xfrm>
            <a:off x="9391135" y="2974339"/>
            <a:ext cx="2253441" cy="13798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92721" y="1339910"/>
            <a:ext cx="3081572" cy="14631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3458" y="2854279"/>
            <a:ext cx="2580835" cy="14998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9731" y="4453031"/>
            <a:ext cx="3344562" cy="1524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12275" y="1337708"/>
            <a:ext cx="2737125" cy="146539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12275" y="4460963"/>
            <a:ext cx="3104983" cy="15081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97133" y="3664257"/>
            <a:ext cx="1935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Sony FDR-AX100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654745" y="2075382"/>
            <a:ext cx="19414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Sony FCB-ER8550</a:t>
            </a:r>
          </a:p>
        </p:txBody>
      </p:sp>
      <p:sp>
        <p:nvSpPr>
          <p:cNvPr id="13" name="&quot;No&quot; Symbol 12"/>
          <p:cNvSpPr/>
          <p:nvPr/>
        </p:nvSpPr>
        <p:spPr>
          <a:xfrm>
            <a:off x="9596149" y="4403583"/>
            <a:ext cx="1843412" cy="1894703"/>
          </a:xfrm>
          <a:prstGeom prst="noSmoking">
            <a:avLst>
              <a:gd name="adj" fmla="val 6537"/>
            </a:avLst>
          </a:prstGeom>
          <a:solidFill>
            <a:srgbClr val="FF0000">
              <a:alpha val="18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92721" y="6091030"/>
            <a:ext cx="8303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All commercial cameras tested had very poor lens controls…….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3218" y="1721708"/>
            <a:ext cx="867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DSP&amp;L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68861" y="3419561"/>
            <a:ext cx="708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Sulis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21276" y="5166268"/>
            <a:ext cx="7105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Insite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421421" y="2810994"/>
            <a:ext cx="1128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SubC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5561463" y="4092570"/>
            <a:ext cx="12824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i2MAP 4K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703173" y="747472"/>
            <a:ext cx="19414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Building Blocks</a:t>
            </a:r>
          </a:p>
        </p:txBody>
      </p:sp>
    </p:spTree>
    <p:extLst>
      <p:ext uri="{BB962C8B-B14F-4D97-AF65-F5344CB8AC3E}">
        <p14:creationId xmlns:p14="http://schemas.microsoft.com/office/powerpoint/2010/main" val="2984806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Candidate Camera Module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936" y="1822019"/>
            <a:ext cx="10515600" cy="299514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Sony HDC P50</a:t>
            </a:r>
          </a:p>
          <a:p>
            <a:pPr lvl="1"/>
            <a:r>
              <a:rPr lang="en-US" dirty="0"/>
              <a:t>2/3” 3-Chip CMOS imager</a:t>
            </a:r>
          </a:p>
          <a:p>
            <a:pPr lvl="1"/>
            <a:r>
              <a:rPr lang="en-US" dirty="0"/>
              <a:t>4096x2160 progressive scanning @ 60 frames/sec.</a:t>
            </a:r>
          </a:p>
          <a:p>
            <a:endParaRPr lang="en-US" dirty="0"/>
          </a:p>
          <a:p>
            <a:r>
              <a:rPr lang="en-US" dirty="0"/>
              <a:t>4K Resolution Lenses – very important!</a:t>
            </a:r>
          </a:p>
          <a:p>
            <a:pPr lvl="1"/>
            <a:r>
              <a:rPr lang="en-US" dirty="0"/>
              <a:t>Fujinon  UA13x4.5 BERA 4K UHD Wide lens with 13x Zoom</a:t>
            </a:r>
          </a:p>
          <a:p>
            <a:pPr lvl="1"/>
            <a:r>
              <a:rPr lang="en-US" dirty="0"/>
              <a:t>Canon CJ12ex4.3B 4K UHD wide-angle lens with 12x Zoom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FFFFFF">
                <a:tint val="45000"/>
                <a:satMod val="400000"/>
              </a:srgbClr>
            </a:duotone>
          </a:blip>
          <a:srcRect l="3171" t="15609" r="3302" b="9603"/>
          <a:stretch/>
        </p:blipFill>
        <p:spPr>
          <a:xfrm>
            <a:off x="8239811" y="1431693"/>
            <a:ext cx="3619254" cy="217283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932" r="9666"/>
          <a:stretch/>
        </p:blipFill>
        <p:spPr>
          <a:xfrm>
            <a:off x="9017391" y="3910818"/>
            <a:ext cx="2841674" cy="229905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4506638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0299"/>
          </a:xfrm>
        </p:spPr>
        <p:txBody>
          <a:bodyPr>
            <a:normAutofit/>
          </a:bodyPr>
          <a:lstStyle/>
          <a:p>
            <a:r>
              <a:rPr lang="en-US" sz="3600" dirty="0"/>
              <a:t>Camera Acquisition - Three potential paths forward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103" y="1116384"/>
            <a:ext cx="5653218" cy="2466289"/>
          </a:xfrm>
          <a:solidFill>
            <a:schemeClr val="bg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r>
              <a:rPr lang="en-US" sz="2400" dirty="0"/>
              <a:t>Co-develop with commercial vendor and license our contribution</a:t>
            </a:r>
          </a:p>
          <a:p>
            <a:pPr lvl="1"/>
            <a:r>
              <a:rPr lang="en-US" sz="2000" dirty="0"/>
              <a:t>Reward</a:t>
            </a:r>
          </a:p>
          <a:p>
            <a:pPr lvl="2"/>
            <a:r>
              <a:rPr lang="en-US" sz="1800" dirty="0"/>
              <a:t>Maintain high quality</a:t>
            </a:r>
          </a:p>
          <a:p>
            <a:pPr lvl="2"/>
            <a:r>
              <a:rPr lang="en-US" sz="1800" dirty="0"/>
              <a:t>Shared technical risk</a:t>
            </a:r>
          </a:p>
          <a:p>
            <a:pPr lvl="2"/>
            <a:r>
              <a:rPr lang="en-US" sz="1800" dirty="0"/>
              <a:t>Easy maintenance and replacement support</a:t>
            </a:r>
          </a:p>
          <a:p>
            <a:pPr lvl="1"/>
            <a:r>
              <a:rPr lang="en-US" sz="2000" dirty="0"/>
              <a:t>Risks</a:t>
            </a:r>
          </a:p>
          <a:p>
            <a:pPr lvl="2"/>
            <a:r>
              <a:rPr lang="en-US" sz="1800" dirty="0"/>
              <a:t>Some technical risk</a:t>
            </a:r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300679" y="1116384"/>
            <a:ext cx="5653218" cy="246628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Purchase commercial system</a:t>
            </a:r>
          </a:p>
          <a:p>
            <a:pPr lvl="1"/>
            <a:r>
              <a:rPr lang="en-US" sz="2000" dirty="0"/>
              <a:t>Reward</a:t>
            </a:r>
          </a:p>
          <a:p>
            <a:pPr lvl="2"/>
            <a:r>
              <a:rPr lang="en-US" sz="1800" dirty="0"/>
              <a:t>Controlled cost</a:t>
            </a:r>
          </a:p>
          <a:p>
            <a:pPr lvl="2"/>
            <a:r>
              <a:rPr lang="en-US" sz="1800" dirty="0"/>
              <a:t>Easy maintenance and replacement support</a:t>
            </a:r>
          </a:p>
          <a:p>
            <a:pPr lvl="2"/>
            <a:r>
              <a:rPr lang="en-US" sz="1800" dirty="0"/>
              <a:t>Low MBARI technical risk</a:t>
            </a:r>
          </a:p>
          <a:p>
            <a:pPr lvl="1"/>
            <a:r>
              <a:rPr lang="en-US" sz="2000" dirty="0"/>
              <a:t>Risks</a:t>
            </a:r>
          </a:p>
          <a:p>
            <a:pPr lvl="2"/>
            <a:r>
              <a:rPr lang="en-US" sz="1800" dirty="0"/>
              <a:t>Lower quality</a:t>
            </a:r>
          </a:p>
          <a:p>
            <a:pPr lvl="2"/>
            <a:r>
              <a:rPr lang="en-US" sz="1800" dirty="0"/>
              <a:t>High capital cost</a:t>
            </a:r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3161208" y="3743162"/>
            <a:ext cx="7099987" cy="2973643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Develop and build in house</a:t>
            </a:r>
          </a:p>
          <a:p>
            <a:pPr lvl="1"/>
            <a:r>
              <a:rPr lang="en-US" sz="2000" dirty="0"/>
              <a:t>Reward</a:t>
            </a:r>
          </a:p>
          <a:p>
            <a:pPr lvl="2"/>
            <a:r>
              <a:rPr lang="en-US" sz="1800" dirty="0"/>
              <a:t>Maintain high quality</a:t>
            </a:r>
          </a:p>
          <a:p>
            <a:pPr lvl="2"/>
            <a:r>
              <a:rPr lang="en-US" sz="1800" dirty="0"/>
              <a:t>Lower capital cost</a:t>
            </a:r>
          </a:p>
          <a:p>
            <a:pPr lvl="1"/>
            <a:r>
              <a:rPr lang="en-US" sz="2000" dirty="0"/>
              <a:t>Risks</a:t>
            </a:r>
          </a:p>
          <a:p>
            <a:pPr lvl="2"/>
            <a:r>
              <a:rPr lang="en-US" sz="1800" dirty="0"/>
              <a:t>Technical risk</a:t>
            </a:r>
          </a:p>
          <a:p>
            <a:pPr lvl="2"/>
            <a:r>
              <a:rPr lang="en-US" sz="1800" dirty="0"/>
              <a:t>Higher engineering time commitment</a:t>
            </a:r>
          </a:p>
          <a:p>
            <a:pPr lvl="2"/>
            <a:r>
              <a:rPr lang="en-US" sz="1800" dirty="0"/>
              <a:t>Maintenance and replacement support can be more difficult</a:t>
            </a:r>
          </a:p>
          <a:p>
            <a:pPr lvl="2"/>
            <a:r>
              <a:rPr lang="en-US" sz="1800" dirty="0"/>
              <a:t>Unable to provide systems to outside partners</a:t>
            </a:r>
          </a:p>
          <a:p>
            <a:pPr lvl="2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0487369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Camera Progress to Date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02474"/>
            <a:ext cx="10515600" cy="4351338"/>
          </a:xfrm>
        </p:spPr>
        <p:txBody>
          <a:bodyPr/>
          <a:lstStyle/>
          <a:p>
            <a:r>
              <a:rPr lang="en-US" dirty="0"/>
              <a:t>Requirements developed and shared with vendors.</a:t>
            </a:r>
          </a:p>
          <a:p>
            <a:r>
              <a:rPr lang="en-US" dirty="0"/>
              <a:t>Trying to qualify vendors who we are confident can do a good job.</a:t>
            </a:r>
          </a:p>
          <a:p>
            <a:pPr lvl="1"/>
            <a:r>
              <a:rPr lang="en-US" dirty="0" err="1"/>
              <a:t>Sulis</a:t>
            </a:r>
            <a:r>
              <a:rPr lang="en-US" dirty="0"/>
              <a:t> camera and Subsea have expressed interest.</a:t>
            </a:r>
          </a:p>
          <a:p>
            <a:pPr lvl="1"/>
            <a:r>
              <a:rPr lang="en-US" dirty="0"/>
              <a:t>Need to contact additional potential vendors.</a:t>
            </a:r>
          </a:p>
          <a:p>
            <a:r>
              <a:rPr lang="en-US" dirty="0"/>
              <a:t>The next step is to establish a final vendor list and issue an RFQ and evaluate the response.</a:t>
            </a:r>
          </a:p>
          <a:p>
            <a:r>
              <a:rPr lang="en-US" dirty="0"/>
              <a:t>Simultaneously continue discussions on co-development.</a:t>
            </a:r>
          </a:p>
        </p:txBody>
      </p:sp>
    </p:spTree>
    <p:extLst>
      <p:ext uri="{BB962C8B-B14F-4D97-AF65-F5344CB8AC3E}">
        <p14:creationId xmlns:p14="http://schemas.microsoft.com/office/powerpoint/2010/main" val="24363693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82170"/>
          </a:xfrm>
        </p:spPr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519963"/>
            <a:ext cx="10233800" cy="4657000"/>
          </a:xfrm>
        </p:spPr>
        <p:txBody>
          <a:bodyPr/>
          <a:lstStyle/>
          <a:p>
            <a:r>
              <a:rPr lang="en-US" dirty="0"/>
              <a:t>MBARI invests a tremendous amount of capital and resources on video acquisition, processing and maintaining the video library.</a:t>
            </a:r>
          </a:p>
          <a:p>
            <a:endParaRPr lang="en-US" dirty="0"/>
          </a:p>
          <a:p>
            <a:r>
              <a:rPr lang="en-US" dirty="0"/>
              <a:t>Striving for the highest quality feasible for acquisition increases the value of all subsequent investments.</a:t>
            </a:r>
          </a:p>
          <a:p>
            <a:endParaRPr lang="en-US" dirty="0"/>
          </a:p>
          <a:p>
            <a:r>
              <a:rPr lang="en-US" dirty="0"/>
              <a:t>MBARI is well positioned to once again take a big step forward and be a leader in deep sea video imaging.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2355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84220" y="3304670"/>
            <a:ext cx="3423559" cy="33536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109752"/>
            <a:ext cx="10515600" cy="1325563"/>
          </a:xfrm>
        </p:spPr>
        <p:txBody>
          <a:bodyPr/>
          <a:lstStyle/>
          <a:p>
            <a:r>
              <a:rPr lang="en-US" dirty="0"/>
              <a:t>Previous Work ……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6888" y="3304670"/>
            <a:ext cx="4471595" cy="3353696"/>
          </a:xfrm>
          <a:prstGeom prst="rect">
            <a:avLst/>
          </a:prstGeom>
        </p:spPr>
      </p:pic>
      <p:pic>
        <p:nvPicPr>
          <p:cNvPr id="8" name="Content Placeholder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25849" y="1368778"/>
            <a:ext cx="4859375" cy="1912475"/>
          </a:xfrm>
          <a:prstGeom prst="rect">
            <a:avLst/>
          </a:prstGeom>
        </p:spPr>
      </p:pic>
      <p:pic>
        <p:nvPicPr>
          <p:cNvPr id="9" name="Picture 2" descr="C:\Users\robr\Desktop\vent-launch-89f-2400.jpg">
            <a:extLst>
              <a:ext uri="{FF2B5EF4-FFF2-40B4-BE49-F238E27FC236}">
                <a16:creationId xmlns:a16="http://schemas.microsoft.com/office/drawing/2014/main" id="{9A94E900-4820-5549-8870-1FE6CBE6DA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2378" y="3304670"/>
            <a:ext cx="4852087" cy="33536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Content Placeholder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378" y="1368778"/>
            <a:ext cx="3989761" cy="1935892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28634" y="1359242"/>
            <a:ext cx="3319849" cy="1945427"/>
          </a:xfrm>
        </p:spPr>
      </p:pic>
    </p:spTree>
    <p:extLst>
      <p:ext uri="{BB962C8B-B14F-4D97-AF65-F5344CB8AC3E}">
        <p14:creationId xmlns:p14="http://schemas.microsoft.com/office/powerpoint/2010/main" val="7537704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7649" y="2416346"/>
            <a:ext cx="2456935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End Slide</a:t>
            </a:r>
          </a:p>
        </p:txBody>
      </p:sp>
    </p:spTree>
    <p:extLst>
      <p:ext uri="{BB962C8B-B14F-4D97-AF65-F5344CB8AC3E}">
        <p14:creationId xmlns:p14="http://schemas.microsoft.com/office/powerpoint/2010/main" val="3308044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743_T05_Black_smoker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12414" t="389" r="21610" b="-389"/>
          <a:stretch/>
        </p:blipFill>
        <p:spPr>
          <a:xfrm>
            <a:off x="8237075" y="1297605"/>
            <a:ext cx="3954925" cy="33719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6028" y="0"/>
            <a:ext cx="11241051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The Importance of ROV Video to MBARI’s Research Mission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297605"/>
            <a:ext cx="8744475" cy="561142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6720" y="4577311"/>
            <a:ext cx="4145280" cy="233172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97604"/>
            <a:ext cx="4326883" cy="561142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50120" y="1288172"/>
            <a:ext cx="4386956" cy="561142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0002" y="1278740"/>
            <a:ext cx="4305897" cy="557233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39926" y="1280160"/>
            <a:ext cx="4277950" cy="561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02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5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871" y="398007"/>
            <a:ext cx="10515600" cy="698321"/>
          </a:xfrm>
        </p:spPr>
        <p:txBody>
          <a:bodyPr>
            <a:noAutofit/>
          </a:bodyPr>
          <a:lstStyle/>
          <a:p>
            <a:pPr algn="ctr"/>
            <a:r>
              <a:rPr lang="en-US" sz="4400" dirty="0"/>
              <a:t>How We Got Here – the History of Video Formats at MBARI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678" t="19376" r="20160" b="2480"/>
          <a:stretch/>
        </p:blipFill>
        <p:spPr>
          <a:xfrm>
            <a:off x="2979373" y="1415708"/>
            <a:ext cx="2443822" cy="19007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919" t="33875" r="39587" b="33599"/>
          <a:stretch/>
        </p:blipFill>
        <p:spPr>
          <a:xfrm>
            <a:off x="594025" y="1403112"/>
            <a:ext cx="2302201" cy="191334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846279" y="5162115"/>
            <a:ext cx="1647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86132" y="3811192"/>
            <a:ext cx="1970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Betacam</a:t>
            </a:r>
            <a:r>
              <a:rPr lang="en-US" dirty="0"/>
              <a:t> SP</a:t>
            </a:r>
          </a:p>
          <a:p>
            <a:r>
              <a:rPr lang="en-US" dirty="0"/>
              <a:t>Analog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85244" y="5023615"/>
            <a:ext cx="17709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Panasonic D5 1920x1080 60i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32529" y="3511050"/>
            <a:ext cx="20113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2018 </a:t>
            </a:r>
            <a:r>
              <a:rPr lang="en-US" dirty="0" err="1"/>
              <a:t>Prores</a:t>
            </a:r>
            <a:r>
              <a:rPr lang="en-US" dirty="0"/>
              <a:t> HQ Files 1920x1080 60i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560540" y="5707746"/>
            <a:ext cx="17709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Prores</a:t>
            </a:r>
            <a:r>
              <a:rPr lang="en-US" dirty="0"/>
              <a:t> HQ Files 4096x2160 60p</a:t>
            </a:r>
          </a:p>
          <a:p>
            <a:pPr algn="ctr"/>
            <a:r>
              <a:rPr lang="en-US" b="1" dirty="0">
                <a:solidFill>
                  <a:srgbClr val="FF0000"/>
                </a:solidFill>
              </a:rPr>
              <a:t>4K Video!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9097918" y="1392422"/>
            <a:ext cx="2625482" cy="1913346"/>
            <a:chOff x="5536160" y="1919946"/>
            <a:chExt cx="2625482" cy="1913346"/>
          </a:xfrm>
        </p:grpSpPr>
        <p:sp>
          <p:nvSpPr>
            <p:cNvPr id="17" name="Rectangle 16"/>
            <p:cNvSpPr/>
            <p:nvPr/>
          </p:nvSpPr>
          <p:spPr>
            <a:xfrm>
              <a:off x="5536160" y="1919946"/>
              <a:ext cx="2625482" cy="191334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901993" y="2091789"/>
              <a:ext cx="215399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dirty="0"/>
                <a:t>4K?</a:t>
              </a: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3121138" y="4707148"/>
            <a:ext cx="8348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1999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36590" y="3482095"/>
            <a:ext cx="8348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1988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1097116" y="3486257"/>
            <a:ext cx="1089492" cy="372675"/>
          </a:xfrm>
          <a:prstGeom prst="rightArrow">
            <a:avLst>
              <a:gd name="adj1" fmla="val 50000"/>
              <a:gd name="adj2" fmla="val 4699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Arrow 23"/>
          <p:cNvSpPr/>
          <p:nvPr/>
        </p:nvSpPr>
        <p:spPr>
          <a:xfrm>
            <a:off x="3826412" y="4714920"/>
            <a:ext cx="6480466" cy="372675"/>
          </a:xfrm>
          <a:prstGeom prst="rightArrow">
            <a:avLst>
              <a:gd name="adj1" fmla="val 50000"/>
              <a:gd name="adj2" fmla="val 4699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2151465" y="3482095"/>
            <a:ext cx="8348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1998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1142540" y="4123246"/>
            <a:ext cx="4508553" cy="1038869"/>
            <a:chOff x="1142540" y="4123246"/>
            <a:chExt cx="4508553" cy="1038869"/>
          </a:xfrm>
        </p:grpSpPr>
        <p:grpSp>
          <p:nvGrpSpPr>
            <p:cNvPr id="31" name="Group 30"/>
            <p:cNvGrpSpPr/>
            <p:nvPr/>
          </p:nvGrpSpPr>
          <p:grpSpPr>
            <a:xfrm>
              <a:off x="1142540" y="4123246"/>
              <a:ext cx="3673666" cy="1038869"/>
              <a:chOff x="1097116" y="4185555"/>
              <a:chExt cx="3673666" cy="1038869"/>
            </a:xfrm>
          </p:grpSpPr>
          <p:sp>
            <p:nvSpPr>
              <p:cNvPr id="9" name="Right Arrow 8"/>
              <p:cNvSpPr/>
              <p:nvPr/>
            </p:nvSpPr>
            <p:spPr>
              <a:xfrm>
                <a:off x="2140226" y="4199272"/>
                <a:ext cx="2630556" cy="372675"/>
              </a:xfrm>
              <a:prstGeom prst="rightArrow">
                <a:avLst>
                  <a:gd name="adj1" fmla="val 50000"/>
                  <a:gd name="adj2" fmla="val 46998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1097116" y="4578093"/>
                <a:ext cx="177097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Digital </a:t>
                </a:r>
                <a:r>
                  <a:rPr lang="en-US" dirty="0" err="1"/>
                  <a:t>Betacam</a:t>
                </a:r>
                <a:r>
                  <a:rPr lang="en-US" dirty="0"/>
                  <a:t> 720x480 60i</a:t>
                </a: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1458091" y="4185555"/>
                <a:ext cx="83488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1995</a:t>
                </a:r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4816206" y="4130767"/>
              <a:ext cx="83488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2010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10410659" y="4687485"/>
            <a:ext cx="10535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2020 +</a:t>
            </a:r>
          </a:p>
        </p:txBody>
      </p:sp>
      <p:sp>
        <p:nvSpPr>
          <p:cNvPr id="29" name="Right Arrow 28"/>
          <p:cNvSpPr/>
          <p:nvPr/>
        </p:nvSpPr>
        <p:spPr>
          <a:xfrm>
            <a:off x="9706142" y="5416571"/>
            <a:ext cx="2017258" cy="372675"/>
          </a:xfrm>
          <a:prstGeom prst="rightArrow">
            <a:avLst>
              <a:gd name="adj1" fmla="val 50000"/>
              <a:gd name="adj2" fmla="val 46998"/>
            </a:avLst>
          </a:prstGeom>
          <a:solidFill>
            <a:srgbClr val="FF0000">
              <a:alpha val="8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8893003" y="5418373"/>
            <a:ext cx="10535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2020?</a:t>
            </a:r>
          </a:p>
        </p:txBody>
      </p:sp>
      <p:sp>
        <p:nvSpPr>
          <p:cNvPr id="33" name="Down Arrow 32"/>
          <p:cNvSpPr/>
          <p:nvPr/>
        </p:nvSpPr>
        <p:spPr>
          <a:xfrm>
            <a:off x="8543015" y="4123246"/>
            <a:ext cx="238539" cy="55671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6881621" y="4962060"/>
            <a:ext cx="14771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20 years + !!</a:t>
            </a: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6648" y="1415708"/>
            <a:ext cx="2909074" cy="1900750"/>
          </a:xfrm>
          <a:prstGeom prst="rect">
            <a:avLst/>
          </a:prstGeom>
        </p:spPr>
      </p:pic>
      <p:sp>
        <p:nvSpPr>
          <p:cNvPr id="36" name="Left Brace 35"/>
          <p:cNvSpPr/>
          <p:nvPr/>
        </p:nvSpPr>
        <p:spPr>
          <a:xfrm rot="16200000">
            <a:off x="3499146" y="2599324"/>
            <a:ext cx="405632" cy="6530742"/>
          </a:xfrm>
          <a:prstGeom prst="leftBrac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2256821" y="6067511"/>
            <a:ext cx="3249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Museum of Obsolete Media</a:t>
            </a:r>
          </a:p>
        </p:txBody>
      </p:sp>
    </p:spTree>
    <p:extLst>
      <p:ext uri="{BB962C8B-B14F-4D97-AF65-F5344CB8AC3E}">
        <p14:creationId xmlns:p14="http://schemas.microsoft.com/office/powerpoint/2010/main" val="713194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Advantages of 4K Video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799" y="1492518"/>
            <a:ext cx="7319280" cy="501755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Four times the pixel resolution of current HD.</a:t>
            </a:r>
          </a:p>
          <a:p>
            <a:pPr lvl="1"/>
            <a:r>
              <a:rPr lang="en-US" dirty="0"/>
              <a:t>Better resolution increases scientific insight.</a:t>
            </a:r>
          </a:p>
          <a:p>
            <a:pPr lvl="1"/>
            <a:r>
              <a:rPr lang="en-US" dirty="0"/>
              <a:t>Provides high quality images for public outreach and education.</a:t>
            </a:r>
          </a:p>
          <a:p>
            <a:pPr lvl="1"/>
            <a:r>
              <a:rPr lang="en-US" dirty="0"/>
              <a:t>Allows cropping of images for publication without too much visual degradation.</a:t>
            </a:r>
          </a:p>
          <a:p>
            <a:r>
              <a:rPr lang="en-US" dirty="0"/>
              <a:t>Images are scanned progressively.</a:t>
            </a:r>
          </a:p>
          <a:p>
            <a:pPr lvl="1"/>
            <a:r>
              <a:rPr lang="en-US" dirty="0"/>
              <a:t>Eliminates interlace artifacts.</a:t>
            </a:r>
          </a:p>
          <a:p>
            <a:r>
              <a:rPr lang="en-US" dirty="0"/>
              <a:t>High quality camera modules are now available.</a:t>
            </a:r>
          </a:p>
          <a:p>
            <a:pPr lvl="1"/>
            <a:r>
              <a:rPr lang="en-US" dirty="0"/>
              <a:t>2/3” 3-chip for excellent depth of field and sensitivity.</a:t>
            </a:r>
          </a:p>
          <a:p>
            <a:pPr lvl="1"/>
            <a:r>
              <a:rPr lang="en-US" dirty="0"/>
              <a:t>Compact modules suitable for deep housings.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8273" y="1492518"/>
            <a:ext cx="2137105" cy="501755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lum bright="-5000"/>
          </a:blip>
          <a:stretch>
            <a:fillRect/>
          </a:stretch>
        </p:blipFill>
        <p:spPr>
          <a:xfrm>
            <a:off x="7673386" y="1492518"/>
            <a:ext cx="2208580" cy="5017552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7330958" y="1322662"/>
            <a:ext cx="1726108" cy="9480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9627692" y="4079220"/>
            <a:ext cx="1726108" cy="9480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952776" y="926031"/>
            <a:ext cx="2208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Imaged in 2K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983420" y="926031"/>
            <a:ext cx="2208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Imaged in 4K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98080" y="266196"/>
            <a:ext cx="47446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i2MAP Test Tank Recordings Horizontal Resolution in Hundreds of Line Pairs/Picture Width</a:t>
            </a:r>
          </a:p>
        </p:txBody>
      </p:sp>
    </p:spTree>
    <p:extLst>
      <p:ext uri="{BB962C8B-B14F-4D97-AF65-F5344CB8AC3E}">
        <p14:creationId xmlns:p14="http://schemas.microsoft.com/office/powerpoint/2010/main" val="1886927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4k Technical challenge of long term data storage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566491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4K video at 60 frames per second (4096 x 2160 60p) is a </a:t>
            </a:r>
            <a:r>
              <a:rPr lang="en-US" sz="2400" u="sng" dirty="0"/>
              <a:t>very large jump</a:t>
            </a:r>
            <a:r>
              <a:rPr lang="en-US" sz="2400" dirty="0"/>
              <a:t> in the amount of data.</a:t>
            </a:r>
          </a:p>
          <a:p>
            <a:pPr lvl="1"/>
            <a:r>
              <a:rPr lang="en-US" sz="2000" dirty="0"/>
              <a:t>Master level Apple ProRes Codec 422 HQ is about 848 Gigabytes per hour.</a:t>
            </a:r>
          </a:p>
          <a:p>
            <a:pPr lvl="1"/>
            <a:r>
              <a:rPr lang="en-US" sz="2000" dirty="0"/>
              <a:t>Mezzanine level H.264 or H.265 Codec is around 10:1 or 85 Gigabytes/hr.</a:t>
            </a:r>
          </a:p>
          <a:p>
            <a:pPr lvl="1"/>
            <a:endParaRPr lang="en-US" sz="2000" dirty="0"/>
          </a:p>
          <a:p>
            <a:r>
              <a:rPr lang="en-US" sz="2400" dirty="0"/>
              <a:t>The MBARI Titan network share system has the capacity to support 4K video acquisition on MBARI’s main vehicles for at least 10 years.</a:t>
            </a:r>
          </a:p>
          <a:p>
            <a:endParaRPr lang="en-US" sz="2400" dirty="0"/>
          </a:p>
          <a:p>
            <a:r>
              <a:rPr lang="en-US" sz="2400" dirty="0"/>
              <a:t>Over a period of time the video data would grow to be by far the largest data share at MBARI.</a:t>
            </a:r>
          </a:p>
          <a:p>
            <a:endParaRPr lang="en-US" sz="2400" dirty="0"/>
          </a:p>
          <a:p>
            <a:r>
              <a:rPr lang="en-US" sz="2400" dirty="0"/>
              <a:t>Are there responsible ways to reduce the 4K total video data volume while preserving the value of video data thereby lowering the resource and capital cost? Yes!</a:t>
            </a:r>
          </a:p>
          <a:p>
            <a:pPr lvl="1"/>
            <a:endParaRPr lang="en-US" sz="2000" dirty="0"/>
          </a:p>
          <a:p>
            <a:pPr lvl="1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93325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501" y="327733"/>
            <a:ext cx="11653883" cy="938606"/>
          </a:xfrm>
        </p:spPr>
        <p:txBody>
          <a:bodyPr>
            <a:noAutofit/>
          </a:bodyPr>
          <a:lstStyle/>
          <a:p>
            <a:pPr algn="ctr"/>
            <a:r>
              <a:rPr lang="en-US" sz="4000" dirty="0"/>
              <a:t>Handling the Data – Annotation Selects 4K Video at Master Level, All Else Mezzanine (H.265?) Only</a:t>
            </a:r>
          </a:p>
        </p:txBody>
      </p:sp>
      <p:sp>
        <p:nvSpPr>
          <p:cNvPr id="4" name="Rectangle 3"/>
          <p:cNvSpPr/>
          <p:nvPr/>
        </p:nvSpPr>
        <p:spPr>
          <a:xfrm>
            <a:off x="798701" y="3350472"/>
            <a:ext cx="890752" cy="52814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4"/>
          <p:cNvSpPr/>
          <p:nvPr/>
        </p:nvSpPr>
        <p:spPr>
          <a:xfrm rot="5400000">
            <a:off x="404563" y="3385944"/>
            <a:ext cx="331076" cy="457200"/>
          </a:xfrm>
          <a:prstGeom prst="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22804" y="4067804"/>
            <a:ext cx="1411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4K Camera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2436590" y="2290749"/>
            <a:ext cx="1751064" cy="2479694"/>
            <a:chOff x="4000498" y="3003246"/>
            <a:chExt cx="1150883" cy="1387366"/>
          </a:xfrm>
        </p:grpSpPr>
        <p:sp>
          <p:nvSpPr>
            <p:cNvPr id="7" name="Rectangle 6"/>
            <p:cNvSpPr/>
            <p:nvPr/>
          </p:nvSpPr>
          <p:spPr>
            <a:xfrm>
              <a:off x="4000498" y="3003246"/>
              <a:ext cx="1150883" cy="138736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9050"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084021" y="3162788"/>
              <a:ext cx="983836" cy="10159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Master and Mezzanine Level File Capture &amp; write LTO tape (MBARI M3 System)</a:t>
              </a:r>
            </a:p>
          </p:txBody>
        </p:sp>
      </p:grpSp>
      <p:sp>
        <p:nvSpPr>
          <p:cNvPr id="9" name="Right Arrow 8"/>
          <p:cNvSpPr/>
          <p:nvPr/>
        </p:nvSpPr>
        <p:spPr>
          <a:xfrm>
            <a:off x="1811511" y="3514577"/>
            <a:ext cx="579382" cy="199934"/>
          </a:xfrm>
          <a:prstGeom prst="rightArrow">
            <a:avLst>
              <a:gd name="adj1" fmla="val 34001"/>
              <a:gd name="adj2" fmla="val 50000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2047547" y="5644055"/>
            <a:ext cx="1690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Shipboard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406922" y="5620080"/>
            <a:ext cx="1690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On-shore</a:t>
            </a:r>
          </a:p>
        </p:txBody>
      </p:sp>
      <p:cxnSp>
        <p:nvCxnSpPr>
          <p:cNvPr id="27" name="Straight Connector 26"/>
          <p:cNvCxnSpPr/>
          <p:nvPr/>
        </p:nvCxnSpPr>
        <p:spPr>
          <a:xfrm>
            <a:off x="5307724" y="5644055"/>
            <a:ext cx="0" cy="670035"/>
          </a:xfrm>
          <a:prstGeom prst="line">
            <a:avLst/>
          </a:prstGeom>
          <a:ln w="12700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3484179" y="5874887"/>
            <a:ext cx="1718442" cy="0"/>
          </a:xfrm>
          <a:prstGeom prst="straightConnector1">
            <a:avLst/>
          </a:prstGeom>
          <a:ln w="12700"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 flipV="1">
            <a:off x="5412828" y="5873974"/>
            <a:ext cx="1852163" cy="913"/>
          </a:xfrm>
          <a:prstGeom prst="straightConnector1">
            <a:avLst/>
          </a:prstGeom>
          <a:ln w="12700"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8781393" y="5873974"/>
            <a:ext cx="1493538" cy="11531"/>
          </a:xfrm>
          <a:prstGeom prst="straightConnector1">
            <a:avLst/>
          </a:prstGeom>
          <a:ln w="12700"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24" idx="1"/>
          </p:cNvCxnSpPr>
          <p:nvPr/>
        </p:nvCxnSpPr>
        <p:spPr>
          <a:xfrm flipH="1" flipV="1">
            <a:off x="677917" y="5874887"/>
            <a:ext cx="1369630" cy="1"/>
          </a:xfrm>
          <a:prstGeom prst="straightConnector1">
            <a:avLst/>
          </a:prstGeom>
          <a:ln w="12700"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/>
          <p:cNvGrpSpPr/>
          <p:nvPr/>
        </p:nvGrpSpPr>
        <p:grpSpPr>
          <a:xfrm>
            <a:off x="9961905" y="3718602"/>
            <a:ext cx="2160461" cy="1535848"/>
            <a:chOff x="9679442" y="3676329"/>
            <a:chExt cx="2160461" cy="1535848"/>
          </a:xfrm>
        </p:grpSpPr>
        <p:sp>
          <p:nvSpPr>
            <p:cNvPr id="117" name="TextBox 116"/>
            <p:cNvSpPr txBox="1"/>
            <p:nvPr/>
          </p:nvSpPr>
          <p:spPr>
            <a:xfrm>
              <a:off x="9704720" y="4288847"/>
              <a:ext cx="213518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Some Master Else Mezzanine Level 4K Video Files</a:t>
              </a: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9679442" y="3676329"/>
              <a:ext cx="19983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Onsite Titan Disk and Tape store</a:t>
              </a:r>
            </a:p>
          </p:txBody>
        </p:sp>
      </p:grpSp>
      <p:sp>
        <p:nvSpPr>
          <p:cNvPr id="93" name="Right Arrow 92"/>
          <p:cNvSpPr/>
          <p:nvPr/>
        </p:nvSpPr>
        <p:spPr>
          <a:xfrm>
            <a:off x="5116687" y="4384614"/>
            <a:ext cx="526174" cy="319253"/>
          </a:xfrm>
          <a:prstGeom prst="rightArrow">
            <a:avLst>
              <a:gd name="adj1" fmla="val 25309"/>
              <a:gd name="adj2" fmla="val 119135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ectangle 93"/>
          <p:cNvSpPr/>
          <p:nvPr/>
        </p:nvSpPr>
        <p:spPr>
          <a:xfrm>
            <a:off x="4714667" y="4492450"/>
            <a:ext cx="291662" cy="96825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/>
          <p:cNvSpPr/>
          <p:nvPr/>
        </p:nvSpPr>
        <p:spPr>
          <a:xfrm>
            <a:off x="4324471" y="4492450"/>
            <a:ext cx="291662" cy="9682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ight Arrow 99"/>
          <p:cNvSpPr/>
          <p:nvPr/>
        </p:nvSpPr>
        <p:spPr>
          <a:xfrm>
            <a:off x="6689295" y="2325935"/>
            <a:ext cx="526174" cy="319253"/>
          </a:xfrm>
          <a:prstGeom prst="rightArrow">
            <a:avLst>
              <a:gd name="adj1" fmla="val 25309"/>
              <a:gd name="adj2" fmla="val 119135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6287275" y="2433771"/>
            <a:ext cx="291662" cy="96825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5897079" y="2433771"/>
            <a:ext cx="291662" cy="9682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102"/>
          <p:cNvSpPr/>
          <p:nvPr/>
        </p:nvSpPr>
        <p:spPr>
          <a:xfrm>
            <a:off x="5506883" y="2433771"/>
            <a:ext cx="291662" cy="9682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 103"/>
          <p:cNvSpPr/>
          <p:nvPr/>
        </p:nvSpPr>
        <p:spPr>
          <a:xfrm>
            <a:off x="5116687" y="2433771"/>
            <a:ext cx="291662" cy="96825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726491" y="2433771"/>
            <a:ext cx="291662" cy="9682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/>
          <p:cNvSpPr/>
          <p:nvPr/>
        </p:nvSpPr>
        <p:spPr>
          <a:xfrm>
            <a:off x="4329444" y="2432858"/>
            <a:ext cx="291662" cy="9682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7" name="Group 106"/>
          <p:cNvGrpSpPr/>
          <p:nvPr/>
        </p:nvGrpSpPr>
        <p:grpSpPr>
          <a:xfrm>
            <a:off x="7342290" y="1615135"/>
            <a:ext cx="1344256" cy="1649544"/>
            <a:chOff x="8320006" y="1606035"/>
            <a:chExt cx="1344256" cy="1649544"/>
          </a:xfrm>
        </p:grpSpPr>
        <p:sp>
          <p:nvSpPr>
            <p:cNvPr id="108" name="Rectangle 107"/>
            <p:cNvSpPr/>
            <p:nvPr/>
          </p:nvSpPr>
          <p:spPr>
            <a:xfrm rot="2080289">
              <a:off x="9227795" y="2464843"/>
              <a:ext cx="291662" cy="9682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Rectangle 108"/>
            <p:cNvSpPr/>
            <p:nvPr/>
          </p:nvSpPr>
          <p:spPr>
            <a:xfrm rot="2080289">
              <a:off x="8837599" y="2464843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Rectangle 109"/>
            <p:cNvSpPr/>
            <p:nvPr/>
          </p:nvSpPr>
          <p:spPr>
            <a:xfrm rot="2080289">
              <a:off x="8447403" y="2464843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Rectangle 110"/>
            <p:cNvSpPr/>
            <p:nvPr/>
          </p:nvSpPr>
          <p:spPr>
            <a:xfrm rot="2080289">
              <a:off x="9227795" y="2679656"/>
              <a:ext cx="291662" cy="9682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Rectangle 111"/>
            <p:cNvSpPr/>
            <p:nvPr/>
          </p:nvSpPr>
          <p:spPr>
            <a:xfrm rot="2080289">
              <a:off x="8837599" y="2679656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Rectangle 115"/>
            <p:cNvSpPr/>
            <p:nvPr/>
          </p:nvSpPr>
          <p:spPr>
            <a:xfrm rot="2080289">
              <a:off x="8447403" y="2679656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144"/>
            <p:cNvSpPr/>
            <p:nvPr/>
          </p:nvSpPr>
          <p:spPr>
            <a:xfrm rot="2080289">
              <a:off x="9227795" y="2882408"/>
              <a:ext cx="291662" cy="9682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145"/>
            <p:cNvSpPr/>
            <p:nvPr/>
          </p:nvSpPr>
          <p:spPr>
            <a:xfrm rot="2080289">
              <a:off x="8837599" y="2882408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146"/>
            <p:cNvSpPr/>
            <p:nvPr/>
          </p:nvSpPr>
          <p:spPr>
            <a:xfrm rot="2080289">
              <a:off x="8447403" y="2882408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147"/>
            <p:cNvSpPr/>
            <p:nvPr/>
          </p:nvSpPr>
          <p:spPr>
            <a:xfrm rot="2080289">
              <a:off x="9227795" y="1843682"/>
              <a:ext cx="291662" cy="9682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148"/>
            <p:cNvSpPr/>
            <p:nvPr/>
          </p:nvSpPr>
          <p:spPr>
            <a:xfrm rot="2080289">
              <a:off x="8837599" y="1843682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149"/>
            <p:cNvSpPr/>
            <p:nvPr/>
          </p:nvSpPr>
          <p:spPr>
            <a:xfrm rot="2080289">
              <a:off x="8447403" y="1843682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150"/>
            <p:cNvSpPr/>
            <p:nvPr/>
          </p:nvSpPr>
          <p:spPr>
            <a:xfrm rot="2080289">
              <a:off x="9227795" y="2058495"/>
              <a:ext cx="291662" cy="9682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151"/>
            <p:cNvSpPr/>
            <p:nvPr/>
          </p:nvSpPr>
          <p:spPr>
            <a:xfrm rot="2080289">
              <a:off x="8837599" y="2058495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152"/>
            <p:cNvSpPr/>
            <p:nvPr/>
          </p:nvSpPr>
          <p:spPr>
            <a:xfrm rot="2080289">
              <a:off x="8447403" y="2058495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153"/>
            <p:cNvSpPr/>
            <p:nvPr/>
          </p:nvSpPr>
          <p:spPr>
            <a:xfrm rot="2080289">
              <a:off x="9227795" y="2261247"/>
              <a:ext cx="291662" cy="9682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154"/>
            <p:cNvSpPr/>
            <p:nvPr/>
          </p:nvSpPr>
          <p:spPr>
            <a:xfrm rot="2080289">
              <a:off x="8837599" y="2261247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155"/>
            <p:cNvSpPr/>
            <p:nvPr/>
          </p:nvSpPr>
          <p:spPr>
            <a:xfrm rot="2080289">
              <a:off x="8447403" y="2261247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156"/>
            <p:cNvSpPr/>
            <p:nvPr/>
          </p:nvSpPr>
          <p:spPr>
            <a:xfrm>
              <a:off x="8320006" y="1606035"/>
              <a:ext cx="1344256" cy="1649544"/>
            </a:xfrm>
            <a:prstGeom prst="rect">
              <a:avLst/>
            </a:prstGeom>
            <a:noFill/>
            <a:ln w="19050"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8" name="Group 157"/>
          <p:cNvGrpSpPr/>
          <p:nvPr/>
        </p:nvGrpSpPr>
        <p:grpSpPr>
          <a:xfrm>
            <a:off x="5769682" y="3715177"/>
            <a:ext cx="1344256" cy="1649544"/>
            <a:chOff x="8320006" y="1606035"/>
            <a:chExt cx="1344256" cy="1649544"/>
          </a:xfrm>
        </p:grpSpPr>
        <p:sp>
          <p:nvSpPr>
            <p:cNvPr id="159" name="Rectangle 158"/>
            <p:cNvSpPr/>
            <p:nvPr/>
          </p:nvSpPr>
          <p:spPr>
            <a:xfrm rot="2080289">
              <a:off x="9227795" y="2464843"/>
              <a:ext cx="291662" cy="9682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Rectangle 159"/>
            <p:cNvSpPr/>
            <p:nvPr/>
          </p:nvSpPr>
          <p:spPr>
            <a:xfrm rot="2080289">
              <a:off x="8837599" y="2464843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Rectangle 160"/>
            <p:cNvSpPr/>
            <p:nvPr/>
          </p:nvSpPr>
          <p:spPr>
            <a:xfrm rot="2080289">
              <a:off x="8447403" y="2464843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Rectangle 161"/>
            <p:cNvSpPr/>
            <p:nvPr/>
          </p:nvSpPr>
          <p:spPr>
            <a:xfrm rot="2080289">
              <a:off x="9227795" y="2679656"/>
              <a:ext cx="291662" cy="9682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Rectangle 162"/>
            <p:cNvSpPr/>
            <p:nvPr/>
          </p:nvSpPr>
          <p:spPr>
            <a:xfrm rot="2080289">
              <a:off x="8837599" y="2679656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Rectangle 163"/>
            <p:cNvSpPr/>
            <p:nvPr/>
          </p:nvSpPr>
          <p:spPr>
            <a:xfrm rot="2080289">
              <a:off x="8447403" y="2679656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Rectangle 164"/>
            <p:cNvSpPr/>
            <p:nvPr/>
          </p:nvSpPr>
          <p:spPr>
            <a:xfrm rot="2080289">
              <a:off x="9227795" y="2882408"/>
              <a:ext cx="291662" cy="9682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Rectangle 165"/>
            <p:cNvSpPr/>
            <p:nvPr/>
          </p:nvSpPr>
          <p:spPr>
            <a:xfrm rot="2080289">
              <a:off x="8837599" y="2882408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Rectangle 166"/>
            <p:cNvSpPr/>
            <p:nvPr/>
          </p:nvSpPr>
          <p:spPr>
            <a:xfrm rot="2080289">
              <a:off x="8447403" y="2882408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Rectangle 167"/>
            <p:cNvSpPr/>
            <p:nvPr/>
          </p:nvSpPr>
          <p:spPr>
            <a:xfrm rot="2080289">
              <a:off x="9227795" y="1843682"/>
              <a:ext cx="291662" cy="9682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Rectangle 168"/>
            <p:cNvSpPr/>
            <p:nvPr/>
          </p:nvSpPr>
          <p:spPr>
            <a:xfrm rot="2080289">
              <a:off x="8837599" y="1843682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Rectangle 169"/>
            <p:cNvSpPr/>
            <p:nvPr/>
          </p:nvSpPr>
          <p:spPr>
            <a:xfrm rot="2080289">
              <a:off x="8447403" y="1843682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Rectangle 170"/>
            <p:cNvSpPr/>
            <p:nvPr/>
          </p:nvSpPr>
          <p:spPr>
            <a:xfrm rot="2080289">
              <a:off x="9227795" y="2058495"/>
              <a:ext cx="291662" cy="9682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Rectangle 171"/>
            <p:cNvSpPr/>
            <p:nvPr/>
          </p:nvSpPr>
          <p:spPr>
            <a:xfrm rot="2080289">
              <a:off x="8837599" y="2058495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Rectangle 172"/>
            <p:cNvSpPr/>
            <p:nvPr/>
          </p:nvSpPr>
          <p:spPr>
            <a:xfrm rot="2080289">
              <a:off x="8447403" y="2058495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Rectangle 173"/>
            <p:cNvSpPr/>
            <p:nvPr/>
          </p:nvSpPr>
          <p:spPr>
            <a:xfrm rot="2080289">
              <a:off x="9227795" y="2261247"/>
              <a:ext cx="291662" cy="9682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Rectangle 174"/>
            <p:cNvSpPr/>
            <p:nvPr/>
          </p:nvSpPr>
          <p:spPr>
            <a:xfrm rot="2080289">
              <a:off x="8837599" y="2261247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Rectangle 175"/>
            <p:cNvSpPr/>
            <p:nvPr/>
          </p:nvSpPr>
          <p:spPr>
            <a:xfrm rot="2080289">
              <a:off x="8447403" y="2261247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Rectangle 176"/>
            <p:cNvSpPr/>
            <p:nvPr/>
          </p:nvSpPr>
          <p:spPr>
            <a:xfrm>
              <a:off x="8320006" y="1606035"/>
              <a:ext cx="1344256" cy="1649544"/>
            </a:xfrm>
            <a:prstGeom prst="rect">
              <a:avLst/>
            </a:prstGeom>
            <a:noFill/>
            <a:ln w="19050"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8" name="Group 177"/>
          <p:cNvGrpSpPr/>
          <p:nvPr/>
        </p:nvGrpSpPr>
        <p:grpSpPr>
          <a:xfrm>
            <a:off x="8860792" y="1636378"/>
            <a:ext cx="1804327" cy="1526404"/>
            <a:chOff x="10021620" y="1465422"/>
            <a:chExt cx="1804327" cy="1526404"/>
          </a:xfrm>
        </p:grpSpPr>
        <p:sp>
          <p:nvSpPr>
            <p:cNvPr id="179" name="TextBox 178"/>
            <p:cNvSpPr txBox="1"/>
            <p:nvPr/>
          </p:nvSpPr>
          <p:spPr>
            <a:xfrm>
              <a:off x="10044444" y="2068496"/>
              <a:ext cx="178150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All Master and Mezzanine Level 4K Video Files</a:t>
              </a:r>
            </a:p>
          </p:txBody>
        </p:sp>
        <p:sp>
          <p:nvSpPr>
            <p:cNvPr id="180" name="TextBox 179"/>
            <p:cNvSpPr txBox="1"/>
            <p:nvPr/>
          </p:nvSpPr>
          <p:spPr>
            <a:xfrm>
              <a:off x="10021620" y="1465422"/>
              <a:ext cx="16824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Offsite Backup Tape Archive</a:t>
              </a:r>
            </a:p>
          </p:txBody>
        </p:sp>
      </p:grpSp>
      <p:grpSp>
        <p:nvGrpSpPr>
          <p:cNvPr id="181" name="Group 180"/>
          <p:cNvGrpSpPr/>
          <p:nvPr/>
        </p:nvGrpSpPr>
        <p:grpSpPr>
          <a:xfrm>
            <a:off x="8590627" y="3715177"/>
            <a:ext cx="1344256" cy="1649544"/>
            <a:chOff x="8320006" y="1606035"/>
            <a:chExt cx="1344256" cy="1649544"/>
          </a:xfrm>
        </p:grpSpPr>
        <p:sp>
          <p:nvSpPr>
            <p:cNvPr id="182" name="Rectangle 181"/>
            <p:cNvSpPr/>
            <p:nvPr/>
          </p:nvSpPr>
          <p:spPr>
            <a:xfrm rot="2080289">
              <a:off x="9227795" y="2464843"/>
              <a:ext cx="291662" cy="9682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Rectangle 184"/>
            <p:cNvSpPr/>
            <p:nvPr/>
          </p:nvSpPr>
          <p:spPr>
            <a:xfrm rot="2080289">
              <a:off x="9227795" y="2679656"/>
              <a:ext cx="291662" cy="9682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Rectangle 187"/>
            <p:cNvSpPr/>
            <p:nvPr/>
          </p:nvSpPr>
          <p:spPr>
            <a:xfrm rot="2080289">
              <a:off x="9227795" y="2882408"/>
              <a:ext cx="291662" cy="9682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Rectangle 190"/>
            <p:cNvSpPr/>
            <p:nvPr/>
          </p:nvSpPr>
          <p:spPr>
            <a:xfrm rot="2080289">
              <a:off x="9227795" y="1843682"/>
              <a:ext cx="291662" cy="9682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Rectangle 191"/>
            <p:cNvSpPr/>
            <p:nvPr/>
          </p:nvSpPr>
          <p:spPr>
            <a:xfrm rot="2080289">
              <a:off x="8837599" y="1843682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Rectangle 192"/>
            <p:cNvSpPr/>
            <p:nvPr/>
          </p:nvSpPr>
          <p:spPr>
            <a:xfrm rot="2080289">
              <a:off x="8447403" y="1843682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Rectangle 193"/>
            <p:cNvSpPr/>
            <p:nvPr/>
          </p:nvSpPr>
          <p:spPr>
            <a:xfrm rot="2080289">
              <a:off x="9227795" y="2058495"/>
              <a:ext cx="291662" cy="9682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Rectangle 194"/>
            <p:cNvSpPr/>
            <p:nvPr/>
          </p:nvSpPr>
          <p:spPr>
            <a:xfrm rot="2080289">
              <a:off x="8837599" y="2058495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Rectangle 195"/>
            <p:cNvSpPr/>
            <p:nvPr/>
          </p:nvSpPr>
          <p:spPr>
            <a:xfrm rot="2080289">
              <a:off x="8447403" y="2058495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Rectangle 196"/>
            <p:cNvSpPr/>
            <p:nvPr/>
          </p:nvSpPr>
          <p:spPr>
            <a:xfrm rot="2080289">
              <a:off x="9227795" y="2261247"/>
              <a:ext cx="291662" cy="9682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Rectangle 199"/>
            <p:cNvSpPr/>
            <p:nvPr/>
          </p:nvSpPr>
          <p:spPr>
            <a:xfrm>
              <a:off x="8320006" y="1606035"/>
              <a:ext cx="1344256" cy="1649544"/>
            </a:xfrm>
            <a:prstGeom prst="rect">
              <a:avLst/>
            </a:prstGeom>
            <a:noFill/>
            <a:ln w="19050"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1" name="Right Arrow 200"/>
          <p:cNvSpPr/>
          <p:nvPr/>
        </p:nvSpPr>
        <p:spPr>
          <a:xfrm>
            <a:off x="7994168" y="4391786"/>
            <a:ext cx="526174" cy="319253"/>
          </a:xfrm>
          <a:prstGeom prst="rightArrow">
            <a:avLst>
              <a:gd name="adj1" fmla="val 25309"/>
              <a:gd name="adj2" fmla="val 119135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Rectangle 201"/>
          <p:cNvSpPr/>
          <p:nvPr/>
        </p:nvSpPr>
        <p:spPr>
          <a:xfrm>
            <a:off x="7592148" y="4499622"/>
            <a:ext cx="291662" cy="96825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Rectangle 202"/>
          <p:cNvSpPr/>
          <p:nvPr/>
        </p:nvSpPr>
        <p:spPr>
          <a:xfrm>
            <a:off x="7201952" y="4499622"/>
            <a:ext cx="291662" cy="9682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TextBox 203"/>
          <p:cNvSpPr txBox="1"/>
          <p:nvPr/>
        </p:nvSpPr>
        <p:spPr>
          <a:xfrm>
            <a:off x="5652714" y="3328152"/>
            <a:ext cx="1725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Temp File Store</a:t>
            </a:r>
          </a:p>
        </p:txBody>
      </p:sp>
      <p:sp>
        <p:nvSpPr>
          <p:cNvPr id="205" name="TextBox 204"/>
          <p:cNvSpPr txBox="1"/>
          <p:nvPr/>
        </p:nvSpPr>
        <p:spPr>
          <a:xfrm>
            <a:off x="4726491" y="1990735"/>
            <a:ext cx="1666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848 GB + /hour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410739" y="4422861"/>
            <a:ext cx="1635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X 2 ROV’s !</a:t>
            </a:r>
          </a:p>
        </p:txBody>
      </p:sp>
      <p:grpSp>
        <p:nvGrpSpPr>
          <p:cNvPr id="91" name="Group 90"/>
          <p:cNvGrpSpPr/>
          <p:nvPr/>
        </p:nvGrpSpPr>
        <p:grpSpPr>
          <a:xfrm>
            <a:off x="351108" y="1636378"/>
            <a:ext cx="2062633" cy="738664"/>
            <a:chOff x="129300" y="1598703"/>
            <a:chExt cx="2062633" cy="738664"/>
          </a:xfrm>
        </p:grpSpPr>
        <p:sp>
          <p:nvSpPr>
            <p:cNvPr id="92" name="TextBox 91"/>
            <p:cNvSpPr txBox="1"/>
            <p:nvPr/>
          </p:nvSpPr>
          <p:spPr>
            <a:xfrm>
              <a:off x="129300" y="1598703"/>
              <a:ext cx="2062633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Video Clip Quality:</a:t>
              </a:r>
            </a:p>
            <a:p>
              <a:r>
                <a:rPr lang="en-US" sz="1400" dirty="0"/>
                <a:t>Master</a:t>
              </a:r>
            </a:p>
            <a:p>
              <a:r>
                <a:rPr lang="en-US" sz="1400" dirty="0"/>
                <a:t>Mezzanine</a:t>
              </a: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1151748" y="1934495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97" name="Rectangle 96"/>
            <p:cNvSpPr/>
            <p:nvPr/>
          </p:nvSpPr>
          <p:spPr>
            <a:xfrm>
              <a:off x="1140924" y="2148209"/>
              <a:ext cx="291662" cy="9682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</p:grpSp>
    </p:spTree>
    <p:extLst>
      <p:ext uri="{BB962C8B-B14F-4D97-AF65-F5344CB8AC3E}">
        <p14:creationId xmlns:p14="http://schemas.microsoft.com/office/powerpoint/2010/main" val="2190024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3209602"/>
              </p:ext>
            </p:extLst>
          </p:nvPr>
        </p:nvGraphicFramePr>
        <p:xfrm>
          <a:off x="6283355" y="990600"/>
          <a:ext cx="5649564" cy="53542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9" name="Chart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4240201"/>
              </p:ext>
            </p:extLst>
          </p:nvPr>
        </p:nvGraphicFramePr>
        <p:xfrm>
          <a:off x="501228" y="900566"/>
          <a:ext cx="5742818" cy="5120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9114" y="268723"/>
            <a:ext cx="10984087" cy="523572"/>
          </a:xfrm>
        </p:spPr>
        <p:txBody>
          <a:bodyPr>
            <a:noAutofit/>
          </a:bodyPr>
          <a:lstStyle/>
          <a:p>
            <a:pPr algn="ctr"/>
            <a:r>
              <a:rPr lang="en-US" sz="2800" dirty="0"/>
              <a:t>Looking Ahead - Video Storage Cost Comparison</a:t>
            </a:r>
            <a:br>
              <a:rPr lang="en-US" sz="2800" dirty="0"/>
            </a:br>
            <a:r>
              <a:rPr lang="en-US" sz="2800" dirty="0"/>
              <a:t>Stay with HD vs 20% 4K Selects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364143" y="2762361"/>
            <a:ext cx="2238703" cy="332278"/>
            <a:chOff x="7032889" y="302779"/>
            <a:chExt cx="2238703" cy="332278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7032889" y="635056"/>
              <a:ext cx="2238703" cy="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7221011" y="302779"/>
              <a:ext cx="195598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1100" kern="0" dirty="0"/>
                <a:t>Pre-2018 D5 Tape Annual Cost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7013707" y="2037291"/>
            <a:ext cx="2238703" cy="1057349"/>
            <a:chOff x="6685654" y="2771617"/>
            <a:chExt cx="2238703" cy="1057349"/>
          </a:xfrm>
        </p:grpSpPr>
        <p:cxnSp>
          <p:nvCxnSpPr>
            <p:cNvPr id="8" name="Straight Connector 7"/>
            <p:cNvCxnSpPr/>
            <p:nvPr/>
          </p:nvCxnSpPr>
          <p:spPr>
            <a:xfrm flipV="1">
              <a:off x="6685654" y="3828965"/>
              <a:ext cx="2238703" cy="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6774096" y="2771617"/>
              <a:ext cx="195598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1100" kern="0" dirty="0"/>
                <a:t>Pre-2018 D5 Tape Annual Cost</a:t>
              </a:r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 flipH="1">
              <a:off x="7032891" y="3025520"/>
              <a:ext cx="116569" cy="74243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/>
          <p:cNvSpPr txBox="1"/>
          <p:nvPr/>
        </p:nvSpPr>
        <p:spPr>
          <a:xfrm>
            <a:off x="2649474" y="1527027"/>
            <a:ext cx="21609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1080 60p video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580901" y="1527027"/>
            <a:ext cx="21609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4028 60p video</a:t>
            </a:r>
          </a:p>
        </p:txBody>
      </p:sp>
    </p:spTree>
    <p:extLst>
      <p:ext uri="{BB962C8B-B14F-4D97-AF65-F5344CB8AC3E}">
        <p14:creationId xmlns:p14="http://schemas.microsoft.com/office/powerpoint/2010/main" val="2529863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468880" y="910190"/>
            <a:ext cx="7395840" cy="5694592"/>
            <a:chOff x="5540587" y="1124374"/>
            <a:chExt cx="6861387" cy="5201920"/>
          </a:xfrm>
        </p:grpSpPr>
        <p:graphicFrame>
          <p:nvGraphicFramePr>
            <p:cNvPr id="17" name="Chart 16"/>
            <p:cNvGraphicFramePr>
              <a:graphicFrameLocks/>
            </p:cNvGraphicFramePr>
            <p:nvPr>
              <p:extLst/>
            </p:nvPr>
          </p:nvGraphicFramePr>
          <p:xfrm>
            <a:off x="5540587" y="1124374"/>
            <a:ext cx="6861387" cy="52019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15" name="Chart 14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576727576"/>
                </p:ext>
              </p:extLst>
            </p:nvPr>
          </p:nvGraphicFramePr>
          <p:xfrm>
            <a:off x="5703149" y="1124374"/>
            <a:ext cx="6488851" cy="517482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026" y="195792"/>
            <a:ext cx="10818707" cy="955675"/>
          </a:xfrm>
        </p:spPr>
        <p:txBody>
          <a:bodyPr>
            <a:noAutofit/>
          </a:bodyPr>
          <a:lstStyle/>
          <a:p>
            <a:pPr algn="ctr"/>
            <a:r>
              <a:rPr lang="en-US" sz="2800" dirty="0"/>
              <a:t>Looking Ahead - 2030 Storage Costs with 20% 4K selects</a:t>
            </a:r>
            <a:br>
              <a:rPr lang="en-US" sz="2800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92654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Major High Level Camera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Image quality</a:t>
            </a:r>
          </a:p>
          <a:p>
            <a:pPr lvl="1"/>
            <a:r>
              <a:rPr lang="en-US" dirty="0"/>
              <a:t>Resolution</a:t>
            </a:r>
          </a:p>
          <a:p>
            <a:pPr lvl="1"/>
            <a:r>
              <a:rPr lang="en-US" dirty="0"/>
              <a:t>Contrast</a:t>
            </a:r>
            <a:r>
              <a:rPr lang="en-US" baseline="0" dirty="0"/>
              <a:t> ratio</a:t>
            </a:r>
          </a:p>
          <a:p>
            <a:pPr lvl="1"/>
            <a:r>
              <a:rPr lang="en-US" baseline="0" dirty="0"/>
              <a:t>Color reproduction</a:t>
            </a:r>
          </a:p>
          <a:p>
            <a:r>
              <a:rPr lang="en-US" baseline="0" dirty="0"/>
              <a:t>Camera controls</a:t>
            </a:r>
          </a:p>
          <a:p>
            <a:pPr lvl="1"/>
            <a:r>
              <a:rPr lang="en-US" baseline="0" dirty="0"/>
              <a:t>Zoom, focus and iris</a:t>
            </a:r>
          </a:p>
          <a:p>
            <a:pPr lvl="1"/>
            <a:r>
              <a:rPr lang="en-US" baseline="0" dirty="0"/>
              <a:t>Black and white balance, shutter speed , etc.</a:t>
            </a:r>
          </a:p>
          <a:p>
            <a:pPr lvl="0"/>
            <a:r>
              <a:rPr lang="en-US" baseline="0" dirty="0"/>
              <a:t>Camera size and weight</a:t>
            </a:r>
          </a:p>
          <a:p>
            <a:pPr lvl="0"/>
            <a:r>
              <a:rPr lang="en-US" baseline="0" dirty="0"/>
              <a:t>Camera cost</a:t>
            </a:r>
          </a:p>
          <a:p>
            <a:pPr lvl="0"/>
            <a:r>
              <a:rPr lang="en-US" baseline="0" dirty="0"/>
              <a:t>Camera ease of maintenance</a:t>
            </a:r>
          </a:p>
        </p:txBody>
      </p:sp>
      <p:sp>
        <p:nvSpPr>
          <p:cNvPr id="4" name="Oval 3"/>
          <p:cNvSpPr/>
          <p:nvPr/>
        </p:nvSpPr>
        <p:spPr>
          <a:xfrm>
            <a:off x="403654" y="2544184"/>
            <a:ext cx="6895070" cy="26443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02457" y="6041977"/>
            <a:ext cx="111638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Full Requirements Doc: \\Atlas\ProjectLibrary\901900_MBARI_Advanced_Imaging_Infrastructure\EngineeringDesignDocuments\4KCameraRequirements</a:t>
            </a:r>
          </a:p>
        </p:txBody>
      </p:sp>
    </p:spTree>
    <p:extLst>
      <p:ext uri="{BB962C8B-B14F-4D97-AF65-F5344CB8AC3E}">
        <p14:creationId xmlns:p14="http://schemas.microsoft.com/office/powerpoint/2010/main" val="3918091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Depth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204</TotalTime>
  <Words>1064</Words>
  <Application>Microsoft Macintosh PowerPoint</Application>
  <PresentationFormat>Widescreen</PresentationFormat>
  <Paragraphs>174</Paragraphs>
  <Slides>18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Corbel</vt:lpstr>
      <vt:lpstr>Depth</vt:lpstr>
      <vt:lpstr>4K  ROV  Camera  Development   Abstract  Presentation</vt:lpstr>
      <vt:lpstr>The Importance of ROV Video to MBARI’s Research Mission</vt:lpstr>
      <vt:lpstr>How We Got Here – the History of Video Formats at MBARI</vt:lpstr>
      <vt:lpstr>Advantages of 4K Video</vt:lpstr>
      <vt:lpstr>4k Technical challenge of long term data storage</vt:lpstr>
      <vt:lpstr>Handling the Data – Annotation Selects 4K Video at Master Level, All Else Mezzanine (H.265?) Only</vt:lpstr>
      <vt:lpstr>Looking Ahead - Video Storage Cost Comparison Stay with HD vs 20% 4K Selects</vt:lpstr>
      <vt:lpstr>Looking Ahead - 2030 Storage Costs with 20% 4K selects </vt:lpstr>
      <vt:lpstr>Major High Level Camera Requirements</vt:lpstr>
      <vt:lpstr>MBARI requirements for our main ROV cameras</vt:lpstr>
      <vt:lpstr>PowerPoint Presentation</vt:lpstr>
      <vt:lpstr>Tests of Commercially Available 4K Cameras</vt:lpstr>
      <vt:lpstr>Best Candidate Camera Module</vt:lpstr>
      <vt:lpstr>Camera Acquisition - Three potential paths forward</vt:lpstr>
      <vt:lpstr>Camera Progress to Date</vt:lpstr>
      <vt:lpstr>Conclusions</vt:lpstr>
      <vt:lpstr>Previous Work ……</vt:lpstr>
      <vt:lpstr>End Slide</vt:lpstr>
    </vt:vector>
  </TitlesOfParts>
  <Company>MBARI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4K  ROV  Camera  Development   Abstract  Presentation</dc:title>
  <dc:creator>Mark Chaffey</dc:creator>
  <cp:lastModifiedBy>Microsoft Office User</cp:lastModifiedBy>
  <cp:revision>35</cp:revision>
  <dcterms:created xsi:type="dcterms:W3CDTF">2019-05-21T01:03:06Z</dcterms:created>
  <dcterms:modified xsi:type="dcterms:W3CDTF">2019-05-21T21:10:21Z</dcterms:modified>
</cp:coreProperties>
</file>