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9144000" cy="6858000"/>
  <p:embeddedFontLst>
    <p:embeddedFont>
      <p:font typeface="Robot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CE8CDB-1761-4D6D-A8AE-A05D3AE00370}">
  <a:tblStyle styleId="{23CE8CDB-1761-4D6D-A8AE-A05D3AE003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‘Plank’ton = </a:t>
            </a:r>
            <a:r>
              <a:rPr lang="en-US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5a709b0a83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5a709b0a83_0_13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5a709b0a83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5a709b0a83_0_14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a709b0a83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a709b0a83_0_14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Serial Instrument: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Usage scenario 1: integrated on LRAUV with instrument driver that provides size spectra and possibly organism classifications - used for dynamic sampling (Yanwu).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a709b0a83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a709b0a83_0_12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Serial Instrument: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Usage scenario 1: integrated on LRAUV with instrument driver that provides size spectra and possibly organism classifications - used for dynamic sampling (Yanwu).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a709b0a83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a709b0a83_0_15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Serial Instrument: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Usage scenario 1: integrated on LRAUV with instrument driver that provides size spectra and possibly organism classifications - used for dynamic sampling (Yanwu).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a709b0a83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5a709b0a83_0_21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ROI is region of interest</a:t>
            </a:r>
            <a:endParaRPr/>
          </a:p>
        </p:txBody>
      </p:sp>
      <p:sp>
        <p:nvSpPr>
          <p:cNvPr id="243" name="Google Shape;243;g5a709b0a83_0_21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a709b0a83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a709b0a83_0_6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a6cee3623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g5a6cee3623_0_20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g5a6cee3623_0_206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a709b0a8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a709b0a83_0_1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a6cee3623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5a6cee3623_0_6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Paul Roberts originated the idea, but is full time on EyeRIS</a:t>
            </a:r>
            <a:endParaRPr/>
          </a:p>
        </p:txBody>
      </p:sp>
      <p:sp>
        <p:nvSpPr>
          <p:cNvPr id="135" name="Google Shape;135;g5a6cee3623_0_6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a6cee3623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5a6cee3623_0_1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5a6cee3623_0_17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a6cee362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5a6cee3623_0_18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5a6cee3623_0_18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a6cee3623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5a6cee3623_0_18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/>
              <a:t>Holography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Pro: 3D position and large imaged volume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Pro: High resolution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Dense 3D reconstruction is computationally intensive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Reconstructed images suffer from speckle noise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/>
              <a:t>Shadowgraph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Pro: Larger imaged volume than darkfield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Pro: Fast ROI processing is straightforward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Smaller imaged volume than holography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Lower optical resolution than holography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/>
              <a:t>Color Darkfield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Pro: Excellent color reproduction and high contrast for transparent objects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Pro: Fast ROI processing is straightforward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Con: Small imaged volume compared to other methods</a:t>
            </a:r>
            <a:endParaRPr sz="200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5a6cee3623_0_18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a709b0a8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5a709b0a83_0_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5a709b0a83_0_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a6cee3623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5a6cee3623_0_15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400"/>
              <a:t>Is there a commercial in-situ microscope available?  Not with the magnification range or versatility of illumination.  Make vs Buy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/>
              <a:t>CiPics, ISIIS, mini-ISIIS, 4Deep, Sequoia, Zoocam, IFCB  - these dont integrate and real-time  (Mark Benfield paper on comparison)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/>
              <a:t>Size ranges: planktivore, EyeRIS, I2map, acoustic backscatter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/>
              <a:t>Validating or replacing or complementing Proxy instruments (backscatter, fluorometer, eDNA, biolume)</a:t>
            </a:r>
            <a:endParaRPr/>
          </a:p>
        </p:txBody>
      </p:sp>
      <p:sp>
        <p:nvSpPr>
          <p:cNvPr id="174" name="Google Shape;174;g5a6cee3623_0_15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a6cee3623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5a6cee3623_0_19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5a6cee3623_0_19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a6cee3623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5a6cee3623_0_20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5a6cee3623_0_20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Full Bleed">
  <p:cSld name="Title Slide - Full Bleed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648" y="6055435"/>
            <a:ext cx="4242816" cy="59045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Light Photo Background">
  <p:cSld name="Section Header - Light Photo Background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 Name">
  <p:cSld name="Speaker Nam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9883" y="4876483"/>
            <a:ext cx="1812234" cy="139573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ntent-with-Captions">
  <p:cSld name="Two-Content-with-Caption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838200" y="5065776"/>
            <a:ext cx="5181600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2"/>
          </p:nvPr>
        </p:nvSpPr>
        <p:spPr>
          <a:xfrm>
            <a:off x="6172200" y="5065773"/>
            <a:ext cx="5181600" cy="116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lip Art and Text" type="clipArtAndTx">
  <p:cSld name="CLIPART_AND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>
            <a:spLocks noGrp="1"/>
          </p:cNvSpPr>
          <p:nvPr>
            <p:ph type="clipArt" idx="2"/>
          </p:nvPr>
        </p:nvSpPr>
        <p:spPr>
          <a:xfrm>
            <a:off x="710623" y="2129715"/>
            <a:ext cx="5395777" cy="3966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6287829" y="2129715"/>
            <a:ext cx="5395776" cy="3966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/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/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838200" y="1202637"/>
            <a:ext cx="10515600" cy="479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2"/>
          </p:nvPr>
        </p:nvSpPr>
        <p:spPr>
          <a:xfrm>
            <a:off x="838200" y="6071616"/>
            <a:ext cx="105156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838200" y="1253330"/>
            <a:ext cx="5181600" cy="456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6172200" y="1253331"/>
            <a:ext cx="5181600" cy="456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838200" y="6071616"/>
            <a:ext cx="105156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- Dark Photo Background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34" name="Google Shape;34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648" y="6055435"/>
            <a:ext cx="4242816" cy="590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">
  <p:cSld name="Questio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9883" y="4776470"/>
            <a:ext cx="1812234" cy="1395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800"/>
              <a:buFont typeface="Arial"/>
              <a:buNone/>
              <a:defRPr sz="2800" b="1">
                <a:solidFill>
                  <a:srgbClr val="00426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ansition Slide - Dark Background">
  <p:cSld name="Transition Slide - Dark Background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4" name="Google Shape;44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648" y="5940106"/>
            <a:ext cx="4242816" cy="59045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/>
          <p:nvPr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ansition Slide - Light Background">
  <p:cSld name="Transition Slide - Light Background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/>
          <p:nvPr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724" y="5848862"/>
            <a:ext cx="3915033" cy="72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MBARI.org</a:t>
            </a:r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38200" y="6310940"/>
            <a:ext cx="2342322" cy="4362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744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528">
          <p15:clr>
            <a:srgbClr val="F26B43"/>
          </p15:clr>
        </p15:guide>
        <p15:guide id="6" pos="715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/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jaffeweb.ucsd.edu/research-projects/keck-microscop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youtube.com/watch?v=Gf-cxm-KeK8" TargetMode="External"/><Relationship Id="rId5" Type="http://schemas.openxmlformats.org/officeDocument/2006/relationships/image" Target="../media/image15.jpg"/><Relationship Id="rId4" Type="http://schemas.openxmlformats.org/officeDocument/2006/relationships/hyperlink" Target="http://www.youtube.com/watch?v=Gf-cxm-KeK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ctrTitle"/>
          </p:nvPr>
        </p:nvSpPr>
        <p:spPr>
          <a:xfrm>
            <a:off x="910921" y="320200"/>
            <a:ext cx="10735200" cy="11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800" b="0"/>
              <a:t>Planktivore: </a:t>
            </a:r>
            <a:endParaRPr sz="48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800" b="0"/>
              <a:t>In-Situ Microscope </a:t>
            </a:r>
            <a:endParaRPr sz="4800" b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3000"/>
              <a:t>Thom Maughan (PM)                                         22 May 2019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Planktivore: Darkfield Plankton at 0.5x</a:t>
            </a:r>
            <a:endParaRPr/>
          </a:p>
        </p:txBody>
      </p:sp>
      <p:pic>
        <p:nvPicPr>
          <p:cNvPr id="200" name="Google Shape;200;p40"/>
          <p:cNvPicPr preferRelativeResize="0"/>
          <p:nvPr/>
        </p:nvPicPr>
        <p:blipFill rotWithShape="1">
          <a:blip r:embed="rId3">
            <a:alphaModFix/>
          </a:blip>
          <a:srcRect r="8062"/>
          <a:stretch/>
        </p:blipFill>
        <p:spPr>
          <a:xfrm>
            <a:off x="184700" y="1560167"/>
            <a:ext cx="9162898" cy="50946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40"/>
          <p:cNvCxnSpPr/>
          <p:nvPr/>
        </p:nvCxnSpPr>
        <p:spPr>
          <a:xfrm>
            <a:off x="9597500" y="1560167"/>
            <a:ext cx="0" cy="966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02" name="Google Shape;202;p40"/>
          <p:cNvSpPr txBox="1"/>
          <p:nvPr/>
        </p:nvSpPr>
        <p:spPr>
          <a:xfrm>
            <a:off x="9727067" y="1776967"/>
            <a:ext cx="1027200" cy="5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1 mm</a:t>
            </a:r>
            <a:endParaRPr sz="1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Planktivore: Darkfield Plankton at 5.0x</a:t>
            </a:r>
            <a:endParaRPr/>
          </a:p>
        </p:txBody>
      </p:sp>
      <p:pic>
        <p:nvPicPr>
          <p:cNvPr id="208" name="Google Shape;20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067" y="1468033"/>
            <a:ext cx="8967368" cy="50475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41"/>
          <p:cNvCxnSpPr/>
          <p:nvPr/>
        </p:nvCxnSpPr>
        <p:spPr>
          <a:xfrm>
            <a:off x="9588233" y="1453033"/>
            <a:ext cx="0" cy="731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10" name="Google Shape;210;p41"/>
          <p:cNvSpPr txBox="1"/>
          <p:nvPr/>
        </p:nvSpPr>
        <p:spPr>
          <a:xfrm>
            <a:off x="9727067" y="1545600"/>
            <a:ext cx="1027200" cy="5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70 um</a:t>
            </a:r>
            <a:endParaRPr sz="1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2344" y="3211433"/>
            <a:ext cx="8389655" cy="310243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Planktivore: High-Resolution Holographic Water Profiling</a:t>
            </a:r>
            <a:endParaRPr sz="3200"/>
          </a:p>
        </p:txBody>
      </p:sp>
      <p:sp>
        <p:nvSpPr>
          <p:cNvPr id="217" name="Google Shape;217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8839500" cy="167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Record raw holographic video of phytoplankton during instrument profiles 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Large, 1 ml/s volume sample rate (very good sample statistics)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High-resolution images (eg: diatom chain)</a:t>
            </a:r>
            <a:endParaRPr/>
          </a:p>
          <a:p>
            <a:pPr marL="121920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  <a:p>
            <a:pPr marL="121920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  <p:sp>
        <p:nvSpPr>
          <p:cNvPr id="218" name="Google Shape;218;p42"/>
          <p:cNvSpPr txBox="1"/>
          <p:nvPr/>
        </p:nvSpPr>
        <p:spPr>
          <a:xfrm>
            <a:off x="3648567" y="6138033"/>
            <a:ext cx="88395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Keck In Situ Underwater Microscope: </a:t>
            </a:r>
            <a:r>
              <a:rPr lang="en-US" sz="1500" u="sng">
                <a:solidFill>
                  <a:schemeClr val="hlink"/>
                </a:solidFill>
                <a:hlinkClick r:id="rId4"/>
              </a:rPr>
              <a:t>http://jaffeweb.ucsd.edu/research-projects/keck-microscope/</a:t>
            </a:r>
            <a:r>
              <a:rPr lang="en-US" sz="1900"/>
              <a:t> </a:t>
            </a:r>
            <a:endParaRPr sz="1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Planktivore: Microscale Coral Imaging</a:t>
            </a:r>
            <a:endParaRPr sz="3200"/>
          </a:p>
        </p:txBody>
      </p:sp>
      <p:sp>
        <p:nvSpPr>
          <p:cNvPr id="224" name="Google Shape;224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628900" cy="213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Observe still imagery and video of microscale environment around corals.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Micro-PTV for studying fluid-coral interactions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Monitoring sub-surface flow of liquids in coenosarc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Spatial pattern analysis at the polyp scale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Interactions between coral species </a:t>
            </a:r>
            <a:endParaRPr/>
          </a:p>
        </p:txBody>
      </p:sp>
      <p:pic>
        <p:nvPicPr>
          <p:cNvPr id="225" name="Google Shape;22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000" y="3670233"/>
            <a:ext cx="4923018" cy="2781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3" descr="A new microscopic imaging system is revealing a never-before-seen view of the underwater world. Researchers from Scripps Institution of Oceanography at UC San Diego have designed and built a diver-operated underwater microscope to study millimeter-scale processes as they occur naturally on the seafloor." title="Benthic Underwater Microscop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2452" y="3670233"/>
            <a:ext cx="3708490" cy="2781367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3"/>
          <p:cNvSpPr txBox="1"/>
          <p:nvPr/>
        </p:nvSpPr>
        <p:spPr>
          <a:xfrm>
            <a:off x="740000" y="6257267"/>
            <a:ext cx="63120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Mullen et al. 2016 / | DOI: 10.1038/ncomms12093</a:t>
            </a:r>
            <a:r>
              <a:rPr lang="en-US" sz="1900"/>
              <a:t> </a:t>
            </a:r>
            <a:endParaRPr sz="1900"/>
          </a:p>
        </p:txBody>
      </p:sp>
      <p:sp>
        <p:nvSpPr>
          <p:cNvPr id="228" name="Google Shape;228;p43"/>
          <p:cNvSpPr txBox="1"/>
          <p:nvPr/>
        </p:nvSpPr>
        <p:spPr>
          <a:xfrm>
            <a:off x="7397600" y="6322033"/>
            <a:ext cx="46467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chemeClr val="hlink"/>
                </a:solidFill>
                <a:hlinkClick r:id="rId6"/>
              </a:rPr>
              <a:t>https://www.youtube.com/watch?v=Gf-cxm-KeK8</a:t>
            </a:r>
            <a:endParaRPr sz="1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Planktivore: Off-The-Shelf Data Management Options</a:t>
            </a:r>
            <a:endParaRPr sz="3200"/>
          </a:p>
        </p:txBody>
      </p:sp>
      <p:pic>
        <p:nvPicPr>
          <p:cNvPr id="234" name="Google Shape;23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700" y="3031033"/>
            <a:ext cx="3849990" cy="2843667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4"/>
          <p:cNvSpPr txBox="1">
            <a:spLocks noGrp="1"/>
          </p:cNvSpPr>
          <p:nvPr>
            <p:ph type="body" idx="1"/>
          </p:nvPr>
        </p:nvSpPr>
        <p:spPr>
          <a:xfrm>
            <a:off x="156700" y="1933900"/>
            <a:ext cx="4119300" cy="137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Scripps Plankton Camera</a:t>
            </a:r>
            <a:br>
              <a:rPr lang="en-US"/>
            </a:br>
            <a:r>
              <a:rPr lang="en-US" sz="1600"/>
              <a:t>Open Source, Python/Django/Javascript</a:t>
            </a:r>
            <a:br>
              <a:rPr lang="en-US" sz="1600"/>
            </a:br>
            <a:r>
              <a:rPr lang="en-US" sz="1600"/>
              <a:t>Hosts 1 billion images currently</a:t>
            </a:r>
            <a:endParaRPr sz="1600"/>
          </a:p>
          <a:p>
            <a:pPr marL="0" marR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  <p:sp>
        <p:nvSpPr>
          <p:cNvPr id="236" name="Google Shape;236;p44"/>
          <p:cNvSpPr txBox="1">
            <a:spLocks noGrp="1"/>
          </p:cNvSpPr>
          <p:nvPr>
            <p:ph type="body" idx="1"/>
          </p:nvPr>
        </p:nvSpPr>
        <p:spPr>
          <a:xfrm>
            <a:off x="4095600" y="1933900"/>
            <a:ext cx="4000800" cy="137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Taxonify</a:t>
            </a:r>
            <a:br>
              <a:rPr lang="en-US"/>
            </a:br>
            <a:r>
              <a:rPr lang="en-US" sz="1600"/>
              <a:t>Open Source, Python/Flask/Javascript</a:t>
            </a:r>
            <a:endParaRPr sz="1600"/>
          </a:p>
          <a:p>
            <a:pPr marL="0" marR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  <p:pic>
        <p:nvPicPr>
          <p:cNvPr id="237" name="Google Shape;23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5583" y="3008233"/>
            <a:ext cx="4000834" cy="2889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85331" y="3008233"/>
            <a:ext cx="3609898" cy="2889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8185333" y="1832100"/>
            <a:ext cx="4000800" cy="137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EcoTaxa</a:t>
            </a:r>
            <a:br>
              <a:rPr lang="en-US"/>
            </a:br>
            <a:r>
              <a:rPr lang="en-US" sz="1600"/>
              <a:t>Closed source? </a:t>
            </a:r>
            <a:br>
              <a:rPr lang="en-US" sz="1600"/>
            </a:br>
            <a:r>
              <a:rPr lang="en-US" sz="1600"/>
              <a:t>Supports a range of plankton cameras</a:t>
            </a:r>
            <a:endParaRPr sz="1600"/>
          </a:p>
          <a:p>
            <a:pPr marL="0" marR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title"/>
          </p:nvPr>
        </p:nvSpPr>
        <p:spPr>
          <a:xfrm>
            <a:off x="610459" y="274849"/>
            <a:ext cx="109710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Planktivore: ‘Why’ - Image Processing / Data Reduction</a:t>
            </a:r>
            <a:endParaRPr sz="3000"/>
          </a:p>
        </p:txBody>
      </p:sp>
      <p:sp>
        <p:nvSpPr>
          <p:cNvPr id="246" name="Google Shape;246;p45"/>
          <p:cNvSpPr>
            <a:spLocks noGrp="1"/>
          </p:cNvSpPr>
          <p:nvPr>
            <p:ph type="clipArt" idx="2"/>
          </p:nvPr>
        </p:nvSpPr>
        <p:spPr>
          <a:xfrm>
            <a:off x="710625" y="1672525"/>
            <a:ext cx="10971000" cy="396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b="1">
                <a:solidFill>
                  <a:srgbClr val="595959"/>
                </a:solidFill>
              </a:rPr>
              <a:t>Data storage requirements if NO image processing.  </a:t>
            </a:r>
            <a:endParaRPr sz="2400" b="1">
              <a:solidFill>
                <a:srgbClr val="595959"/>
              </a:solidFill>
            </a:endParaRPr>
          </a:p>
          <a:p>
            <a:pPr marL="914400" marR="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○"/>
            </a:pPr>
            <a:r>
              <a:rPr lang="en-US" sz="2100">
                <a:solidFill>
                  <a:srgbClr val="595959"/>
                </a:solidFill>
              </a:rPr>
              <a:t>First year 10 TB, First 3 years 60 TB</a:t>
            </a:r>
            <a:endParaRPr sz="2100">
              <a:solidFill>
                <a:srgbClr val="595959"/>
              </a:solidFill>
            </a:endParaRPr>
          </a:p>
          <a:p>
            <a:pPr marL="914400" marR="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○"/>
            </a:pPr>
            <a:r>
              <a:rPr lang="en-US" sz="2100">
                <a:solidFill>
                  <a:srgbClr val="595959"/>
                </a:solidFill>
              </a:rPr>
              <a:t>At max framerate (limited by USB3 transfer to 2 TB disk) is 1.8 hours</a:t>
            </a:r>
            <a:endParaRPr sz="2100">
              <a:solidFill>
                <a:srgbClr val="595959"/>
              </a:solidFill>
            </a:endParaRPr>
          </a:p>
          <a:p>
            <a:pPr marL="914400" marR="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○"/>
            </a:pPr>
            <a:r>
              <a:rPr lang="en-US" sz="2100">
                <a:solidFill>
                  <a:srgbClr val="595959"/>
                </a:solidFill>
              </a:rPr>
              <a:t>At 2 Hz with raw 20 MP images and 2 TB disk,  it takes 13.8 hours</a:t>
            </a:r>
            <a:endParaRPr sz="2100">
              <a:solidFill>
                <a:srgbClr val="595959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b="1">
                <a:solidFill>
                  <a:srgbClr val="595959"/>
                </a:solidFill>
              </a:rPr>
              <a:t>Image processing ‘on the fly’ for data reduction by saving ROI (1000:1)</a:t>
            </a:r>
            <a:endParaRPr sz="2400" b="1">
              <a:solidFill>
                <a:srgbClr val="595959"/>
              </a:solidFill>
            </a:endParaRPr>
          </a:p>
          <a:p>
            <a:pPr marL="914400" marR="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○"/>
            </a:pPr>
            <a:r>
              <a:rPr lang="en-US" sz="2100" b="1">
                <a:solidFill>
                  <a:srgbClr val="595959"/>
                </a:solidFill>
              </a:rPr>
              <a:t>Run for 1800 hours on 2TB storage. Storage stops being the limiting factor!</a:t>
            </a:r>
            <a:endParaRPr sz="2100" b="1">
              <a:solidFill>
                <a:srgbClr val="595959"/>
              </a:solidFill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●"/>
            </a:pPr>
            <a:r>
              <a:rPr lang="en-US" sz="2100" b="1">
                <a:solidFill>
                  <a:srgbClr val="595959"/>
                </a:solidFill>
              </a:rPr>
              <a:t>Image processing for size spectra is an incremental computation step</a:t>
            </a:r>
            <a:endParaRPr sz="2100" b="1">
              <a:solidFill>
                <a:srgbClr val="595959"/>
              </a:solidFill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●"/>
            </a:pPr>
            <a:r>
              <a:rPr lang="en-US" sz="2100" b="1">
                <a:solidFill>
                  <a:srgbClr val="595959"/>
                </a:solidFill>
              </a:rPr>
              <a:t>Machine learning for class identification builds on ROI</a:t>
            </a:r>
            <a:endParaRPr sz="2100" b="1">
              <a:solidFill>
                <a:srgbClr val="595959"/>
              </a:solidFill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●"/>
            </a:pPr>
            <a:r>
              <a:rPr lang="en-US" sz="2100" b="1">
                <a:solidFill>
                  <a:srgbClr val="595959"/>
                </a:solidFill>
              </a:rPr>
              <a:t>Machine learning for species identification builds on ROI</a:t>
            </a:r>
            <a:endParaRPr sz="2100" b="1">
              <a:solidFill>
                <a:srgbClr val="595959"/>
              </a:solidFill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100"/>
              <a:buChar char="●"/>
            </a:pPr>
            <a:r>
              <a:rPr lang="en-US" sz="2100" b="1">
                <a:solidFill>
                  <a:srgbClr val="595959"/>
                </a:solidFill>
              </a:rPr>
              <a:t>There are some wonderful things happening (&lt;2W) in the  hardware and software roadmap in the ‘edge processing space’ !!! </a:t>
            </a:r>
            <a:endParaRPr sz="2100" b="1">
              <a:solidFill>
                <a:srgbClr val="595959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 b="1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Planktivore Block diagram	 (½)</a:t>
            </a:r>
            <a:endParaRPr/>
          </a:p>
        </p:txBody>
      </p:sp>
      <p:sp>
        <p:nvSpPr>
          <p:cNvPr id="252" name="Google Shape;252;p46"/>
          <p:cNvSpPr/>
          <p:nvPr/>
        </p:nvSpPr>
        <p:spPr>
          <a:xfrm>
            <a:off x="2201000" y="4704833"/>
            <a:ext cx="1758300" cy="1274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Image</a:t>
            </a:r>
            <a:endParaRPr sz="1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Processor</a:t>
            </a:r>
            <a:endParaRPr sz="1900"/>
          </a:p>
        </p:txBody>
      </p:sp>
      <p:sp>
        <p:nvSpPr>
          <p:cNvPr id="253" name="Google Shape;253;p46"/>
          <p:cNvSpPr/>
          <p:nvPr/>
        </p:nvSpPr>
        <p:spPr>
          <a:xfrm>
            <a:off x="4741000" y="4704833"/>
            <a:ext cx="1758300" cy="1274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Machine Vision Camera</a:t>
            </a:r>
            <a:endParaRPr sz="1900"/>
          </a:p>
        </p:txBody>
      </p:sp>
      <p:sp>
        <p:nvSpPr>
          <p:cNvPr id="254" name="Google Shape;254;p46"/>
          <p:cNvSpPr/>
          <p:nvPr/>
        </p:nvSpPr>
        <p:spPr>
          <a:xfrm>
            <a:off x="6468200" y="4704833"/>
            <a:ext cx="1758300" cy="1274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Telecentric Optics</a:t>
            </a:r>
            <a:endParaRPr sz="1900"/>
          </a:p>
        </p:txBody>
      </p:sp>
      <p:sp>
        <p:nvSpPr>
          <p:cNvPr id="255" name="Google Shape;255;p46"/>
          <p:cNvSpPr/>
          <p:nvPr/>
        </p:nvSpPr>
        <p:spPr>
          <a:xfrm>
            <a:off x="8365333" y="814867"/>
            <a:ext cx="2168700" cy="19785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Illum</a:t>
            </a:r>
            <a:endParaRPr sz="1900"/>
          </a:p>
        </p:txBody>
      </p:sp>
      <p:sp>
        <p:nvSpPr>
          <p:cNvPr id="256" name="Google Shape;256;p46"/>
          <p:cNvSpPr/>
          <p:nvPr/>
        </p:nvSpPr>
        <p:spPr>
          <a:xfrm rot="-5400000">
            <a:off x="9158667" y="4975033"/>
            <a:ext cx="996300" cy="952500"/>
          </a:xfrm>
          <a:prstGeom prst="rtTriangl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6"/>
          <p:cNvSpPr/>
          <p:nvPr/>
        </p:nvSpPr>
        <p:spPr>
          <a:xfrm>
            <a:off x="2201000" y="4172433"/>
            <a:ext cx="4298400" cy="366300"/>
          </a:xfrm>
          <a:prstGeom prst="bracePair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Edge processing camera, ex. Firefly</a:t>
            </a:r>
            <a:endParaRPr sz="1900"/>
          </a:p>
        </p:txBody>
      </p:sp>
      <p:sp>
        <p:nvSpPr>
          <p:cNvPr id="258" name="Google Shape;258;p46"/>
          <p:cNvSpPr/>
          <p:nvPr/>
        </p:nvSpPr>
        <p:spPr>
          <a:xfrm>
            <a:off x="4035200" y="4953033"/>
            <a:ext cx="705900" cy="7032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/>
              <a:t>usb3</a:t>
            </a:r>
            <a:endParaRPr sz="800"/>
          </a:p>
        </p:txBody>
      </p:sp>
      <p:sp>
        <p:nvSpPr>
          <p:cNvPr id="259" name="Google Shape;259;p46"/>
          <p:cNvSpPr/>
          <p:nvPr/>
        </p:nvSpPr>
        <p:spPr>
          <a:xfrm rot="-5400000" flipH="1">
            <a:off x="8201533" y="4281900"/>
            <a:ext cx="1538100" cy="12105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0" name="Google Shape;260;p46"/>
          <p:cNvCxnSpPr/>
          <p:nvPr/>
        </p:nvCxnSpPr>
        <p:spPr>
          <a:xfrm>
            <a:off x="7988767" y="2928600"/>
            <a:ext cx="3289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p46"/>
          <p:cNvCxnSpPr/>
          <p:nvPr/>
        </p:nvCxnSpPr>
        <p:spPr>
          <a:xfrm>
            <a:off x="7988767" y="4046200"/>
            <a:ext cx="3289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2" name="Google Shape;26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301" y="1433154"/>
            <a:ext cx="1758400" cy="256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3000" y="1841483"/>
            <a:ext cx="3136900" cy="189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>
                <a:solidFill>
                  <a:schemeClr val="dk1"/>
                </a:solidFill>
              </a:rPr>
              <a:t>Planktivore: ‘How’ </a:t>
            </a:r>
            <a:endParaRPr sz="3600"/>
          </a:p>
        </p:txBody>
      </p:sp>
      <p:sp>
        <p:nvSpPr>
          <p:cNvPr id="270" name="Google Shape;270;p4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50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</a:pPr>
            <a:r>
              <a:rPr lang="en-US" sz="2200">
                <a:solidFill>
                  <a:srgbClr val="595959"/>
                </a:solidFill>
              </a:rPr>
              <a:t>Year 1</a:t>
            </a:r>
            <a:endParaRPr sz="2200"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Science use case priorities, Requirements, Design Review, </a:t>
            </a:r>
            <a:endParaRPr>
              <a:solidFill>
                <a:srgbClr val="595959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</a:pPr>
            <a:r>
              <a:rPr lang="en-US">
                <a:solidFill>
                  <a:srgbClr val="595959"/>
                </a:solidFill>
              </a:rPr>
              <a:t>Test and Development plan</a:t>
            </a:r>
            <a:endParaRPr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Mechanical, Electrical, Optical, Software Engineering to design and fabricate Planktivore</a:t>
            </a:r>
            <a:endParaRPr>
              <a:solidFill>
                <a:srgbClr val="595959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</a:pPr>
            <a:r>
              <a:rPr lang="en-US">
                <a:solidFill>
                  <a:srgbClr val="595959"/>
                </a:solidFill>
              </a:rPr>
              <a:t>Waveglider HiPP towbody field deployments, plankton image acquisition</a:t>
            </a:r>
            <a:endParaRPr>
              <a:solidFill>
                <a:srgbClr val="595959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</a:pPr>
            <a:r>
              <a:rPr lang="en-US" sz="2200">
                <a:solidFill>
                  <a:srgbClr val="595959"/>
                </a:solidFill>
              </a:rPr>
              <a:t>Year 2 </a:t>
            </a:r>
            <a:endParaRPr sz="2200"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Field trials, basics</a:t>
            </a:r>
            <a:endParaRPr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software, intelligent sampling, region of interest</a:t>
            </a:r>
            <a:endParaRPr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Intersect ‘edge processing’ smart camera roadmap</a:t>
            </a:r>
            <a:endParaRPr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shore-side processing workflow</a:t>
            </a:r>
            <a:endParaRPr>
              <a:solidFill>
                <a:srgbClr val="595959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</a:pPr>
            <a:r>
              <a:rPr lang="en-US" sz="2200">
                <a:solidFill>
                  <a:srgbClr val="595959"/>
                </a:solidFill>
              </a:rPr>
              <a:t>Year 3 </a:t>
            </a:r>
            <a:endParaRPr sz="2200"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Enhanced onboard processing, machine learning</a:t>
            </a:r>
            <a:endParaRPr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Iteration for additional science use case</a:t>
            </a:r>
            <a:endParaRPr>
              <a:solidFill>
                <a:srgbClr val="595959"/>
              </a:solidFill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</a:pPr>
            <a:r>
              <a:rPr lang="en-US">
                <a:solidFill>
                  <a:srgbClr val="595959"/>
                </a:solidFill>
              </a:rPr>
              <a:t>Embellish FathomNet with plankton &lt;2cm</a:t>
            </a:r>
            <a:endParaRPr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>
                <a:solidFill>
                  <a:srgbClr val="595959"/>
                </a:solidFill>
              </a:rPr>
              <a:t>Tech Transfer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Collaborations</a:t>
            </a:r>
            <a:endParaRPr/>
          </a:p>
        </p:txBody>
      </p:sp>
      <p:sp>
        <p:nvSpPr>
          <p:cNvPr id="276" name="Google Shape;276;p4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Scripps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Scripps has a trove of plankton imaging and identification data, techniques and models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Ohman, Jaffe, Orenstein, Ellen</a:t>
            </a:r>
            <a:endParaRPr/>
          </a:p>
          <a:p>
            <a:pPr marL="6096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IBM Almaden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IBM Almaden (Tom Zimmerman, Simone Bianco) on energy efficient unsupervised machine learning, video analytics for plankton identification</a:t>
            </a:r>
            <a:endParaRPr/>
          </a:p>
          <a:p>
            <a:pPr marL="609600" lvl="0" indent="-4572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Open Robotics </a:t>
            </a:r>
            <a:endParaRPr/>
          </a:p>
          <a:p>
            <a:pPr marL="1219200" lvl="1" indent="-4254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Morgan Quigley - ‘edge processing’ hardware design for smart cameras deployed on robots</a:t>
            </a:r>
            <a:endParaRPr/>
          </a:p>
          <a:p>
            <a:pPr marL="60960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9"/>
          <p:cNvSpPr txBox="1">
            <a:spLocks noGrp="1"/>
          </p:cNvSpPr>
          <p:nvPr>
            <p:ph type="title"/>
          </p:nvPr>
        </p:nvSpPr>
        <p:spPr>
          <a:xfrm>
            <a:off x="831850" y="1039906"/>
            <a:ext cx="10515600" cy="23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Thank you!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Questions?</a:t>
            </a:r>
            <a:endParaRPr/>
          </a:p>
        </p:txBody>
      </p:sp>
      <p:pic>
        <p:nvPicPr>
          <p:cNvPr id="283" name="Google Shape;283;p49"/>
          <p:cNvPicPr preferRelativeResize="0"/>
          <p:nvPr/>
        </p:nvPicPr>
        <p:blipFill rotWithShape="1">
          <a:blip r:embed="rId3">
            <a:alphaModFix/>
          </a:blip>
          <a:srcRect l="24000" r="1450"/>
          <a:stretch/>
        </p:blipFill>
        <p:spPr>
          <a:xfrm>
            <a:off x="3062986" y="6281584"/>
            <a:ext cx="6053328" cy="50852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9"/>
          <p:cNvSpPr/>
          <p:nvPr/>
        </p:nvSpPr>
        <p:spPr>
          <a:xfrm>
            <a:off x="4978288" y="3956015"/>
            <a:ext cx="2222724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www.mbari.org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2"/>
          <p:cNvSpPr txBox="1">
            <a:spLocks noGrp="1"/>
          </p:cNvSpPr>
          <p:nvPr>
            <p:ph type="title"/>
          </p:nvPr>
        </p:nvSpPr>
        <p:spPr>
          <a:xfrm>
            <a:off x="415500" y="365125"/>
            <a:ext cx="113607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Planktivore: Plankton Imaging and Particle Size Instrument</a:t>
            </a:r>
            <a:endParaRPr sz="3000"/>
          </a:p>
        </p:txBody>
      </p:sp>
      <p:sp>
        <p:nvSpPr>
          <p:cNvPr id="138" name="Google Shape;138;p3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50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/>
              <a:t>What:</a:t>
            </a:r>
            <a:r>
              <a:rPr lang="en-US" sz="2400"/>
              <a:t>  In-Situ Plankton Microscope (10µm to 2cm) with particle size spectra. </a:t>
            </a:r>
            <a:endParaRPr sz="2400"/>
          </a:p>
          <a:p>
            <a:pPr marL="1219200" lvl="1" indent="-444500" algn="l" rtl="0">
              <a:spcBef>
                <a:spcPts val="5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Integrated with MBARI assets: LRAUV, Glider, Profiling float, ROV</a:t>
            </a:r>
            <a:endParaRPr sz="2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/>
              <a:t>Why:</a:t>
            </a:r>
            <a:r>
              <a:rPr lang="en-US" sz="2400"/>
              <a:t>  Biological Oceanography, imaging primary producers and consumers</a:t>
            </a:r>
            <a:endParaRPr sz="2400"/>
          </a:p>
          <a:p>
            <a:pPr marL="1219200" lvl="1" indent="-444500" algn="l" rtl="0">
              <a:spcBef>
                <a:spcPts val="5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Current imaging methods have a “blind-spot” at critical size ranges</a:t>
            </a:r>
            <a:endParaRPr sz="22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22860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 sz="2400" b="1"/>
              <a:t>How:</a:t>
            </a:r>
            <a:r>
              <a:rPr lang="en-US" sz="2400"/>
              <a:t>  Enhanced version of Scripps Zoocam, MBARI engineering and fabrication</a:t>
            </a:r>
            <a:endParaRPr sz="240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/>
              <a:t>Success:</a:t>
            </a:r>
            <a:r>
              <a:rPr lang="en-US" sz="2400"/>
              <a:t>  MBARI Scientists use the instrument for new insights and discoveries, Tech Transfer to benefit Biological Oceanography</a:t>
            </a:r>
            <a:endParaRPr sz="2400"/>
          </a:p>
          <a:p>
            <a:pPr marL="1219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>
                <a:solidFill>
                  <a:schemeClr val="dk1"/>
                </a:solidFill>
              </a:rPr>
              <a:t>Planktivore at a glance</a:t>
            </a:r>
            <a:endParaRPr sz="3600"/>
          </a:p>
        </p:txBody>
      </p:sp>
      <p:sp>
        <p:nvSpPr>
          <p:cNvPr id="145" name="Google Shape;145;p3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50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lvl="0" indent="-4191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endParaRPr/>
          </a:p>
          <a:p>
            <a:pPr marL="1219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" name="Google Shape;14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3124" y="1305196"/>
            <a:ext cx="3436122" cy="5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2076" y="1536625"/>
            <a:ext cx="7491425" cy="451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2100" y="3180675"/>
            <a:ext cx="3799901" cy="367732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0">
                <a:solidFill>
                  <a:schemeClr val="dk1"/>
                </a:solidFill>
              </a:rPr>
              <a:t>Planktivore: ‘What’</a:t>
            </a:r>
            <a:endParaRPr sz="3600"/>
          </a:p>
        </p:txBody>
      </p:sp>
      <p:sp>
        <p:nvSpPr>
          <p:cNvPr id="155" name="Google Shape;155;p34"/>
          <p:cNvSpPr txBox="1"/>
          <p:nvPr/>
        </p:nvSpPr>
        <p:spPr>
          <a:xfrm>
            <a:off x="311700" y="1076275"/>
            <a:ext cx="11171100" cy="54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Free-space, free-flow Plankton Microscope for MBARI assets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New concept originated by Paul Roberts to better utilize the housing volume for extended magnification and illumination modes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Serial Instrument for LRAUV, Glider, Profiling float, mini-ROV, ROV (2000m)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Leverages design from field proven Scripps Zooglider / Zoocam (Ohman)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Designed for persistent deployments, bio-fouling mitigation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~$12K cost of build</a:t>
            </a:r>
            <a:endParaRPr sz="1900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Two magnification ranges</a:t>
            </a:r>
            <a:r>
              <a:rPr lang="en-US" sz="2300">
                <a:solidFill>
                  <a:srgbClr val="595959"/>
                </a:solidFill>
              </a:rPr>
              <a:t> </a:t>
            </a:r>
            <a:endParaRPr sz="23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10µm to 2cm with real-time particle size stats and automated id</a:t>
            </a:r>
            <a:endParaRPr sz="1900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Three illumination modes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 b="1">
                <a:solidFill>
                  <a:srgbClr val="595959"/>
                </a:solidFill>
              </a:rPr>
              <a:t>Shadowgraph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 b="1">
                <a:solidFill>
                  <a:srgbClr val="595959"/>
                </a:solidFill>
              </a:rPr>
              <a:t>Darkfield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 b="1">
                <a:solidFill>
                  <a:srgbClr val="595959"/>
                </a:solidFill>
              </a:rPr>
              <a:t>Holographic</a:t>
            </a:r>
            <a:endParaRPr sz="19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90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b="1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>
                <a:solidFill>
                  <a:schemeClr val="dk1"/>
                </a:solidFill>
              </a:rPr>
              <a:t>Illumination Modes</a:t>
            </a:r>
            <a:endParaRPr sz="3600"/>
          </a:p>
        </p:txBody>
      </p:sp>
      <p:sp>
        <p:nvSpPr>
          <p:cNvPr id="162" name="Google Shape;162;p35"/>
          <p:cNvSpPr txBox="1">
            <a:spLocks noGrp="1"/>
          </p:cNvSpPr>
          <p:nvPr>
            <p:ph type="body" idx="1"/>
          </p:nvPr>
        </p:nvSpPr>
        <p:spPr>
          <a:xfrm>
            <a:off x="57225" y="1181100"/>
            <a:ext cx="5757000" cy="50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Holography</a:t>
            </a:r>
            <a:endParaRPr b="1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3D position and large imaged volume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High resolution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Dense 3D reconstruction is computationally intensive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Reconstructed images suffer from speckle noise</a:t>
            </a:r>
            <a:endParaRPr sz="15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Shadowgraph</a:t>
            </a:r>
            <a:endParaRPr b="1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Larger imaged volume than darkfield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Fast ROI processing is straightforward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Smaller imaged volume than holography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Lower optical resolution than holography</a:t>
            </a:r>
            <a:endParaRPr sz="1500">
              <a:solidFill>
                <a:srgbClr val="595959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Color Darkfield</a:t>
            </a:r>
            <a:endParaRPr b="1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Excellent color reproduction and high contrast for transparent objects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Fast ROI processing is straightforward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Small imaged volume compared to other methods</a:t>
            </a:r>
            <a:endParaRPr sz="1500">
              <a:solidFill>
                <a:srgbClr val="595959"/>
              </a:solidFill>
            </a:endParaRPr>
          </a:p>
        </p:txBody>
      </p:sp>
      <p:pic>
        <p:nvPicPr>
          <p:cNvPr id="163" name="Google Shape;16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4225" y="666800"/>
            <a:ext cx="6169301" cy="614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0">
                <a:solidFill>
                  <a:schemeClr val="dk1"/>
                </a:solidFill>
              </a:rPr>
              <a:t>Planktivore: ‘What’</a:t>
            </a:r>
            <a:endParaRPr sz="3600"/>
          </a:p>
        </p:txBody>
      </p:sp>
      <p:sp>
        <p:nvSpPr>
          <p:cNvPr id="170" name="Google Shape;170;p36"/>
          <p:cNvSpPr txBox="1"/>
          <p:nvPr/>
        </p:nvSpPr>
        <p:spPr>
          <a:xfrm>
            <a:off x="311700" y="1076275"/>
            <a:ext cx="11592900" cy="54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Modular and software configurable to optimize for the science usage scenario</a:t>
            </a:r>
            <a:endParaRPr sz="18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Commercial off-the shelf (COTS) machine vision cameras, USB3, c-mount</a:t>
            </a:r>
            <a:endParaRPr sz="1900">
              <a:solidFill>
                <a:srgbClr val="595959"/>
              </a:solidFill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■"/>
            </a:pPr>
            <a:r>
              <a:rPr lang="en-US" sz="1900">
                <a:solidFill>
                  <a:srgbClr val="595959"/>
                </a:solidFill>
              </a:rPr>
              <a:t>Accommodates ‘machine learning enabled’ camera roadmap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COTS optics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Sampling rate and lighting modes are configurable - tradeoff between rate, power consumption, storage, and availability of real-time size spectra.</a:t>
            </a:r>
            <a:endParaRPr sz="1900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Embedded ‘HiPP’ aka High Performance Processing: 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○"/>
            </a:pPr>
            <a:r>
              <a:rPr lang="en-US" sz="2300" b="1">
                <a:solidFill>
                  <a:srgbClr val="595959"/>
                </a:solidFill>
              </a:rPr>
              <a:t>Image processing for real time data reduction &gt;1000:1 (ROI detection) 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○"/>
            </a:pPr>
            <a:r>
              <a:rPr lang="en-US" sz="2300" b="1">
                <a:solidFill>
                  <a:srgbClr val="595959"/>
                </a:solidFill>
              </a:rPr>
              <a:t>Particle size spectra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○"/>
            </a:pPr>
            <a:r>
              <a:rPr lang="en-US" sz="2300" b="1">
                <a:solidFill>
                  <a:srgbClr val="595959"/>
                </a:solidFill>
              </a:rPr>
              <a:t>Automated classification - copepod, marine snow, etc.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○"/>
            </a:pPr>
            <a:r>
              <a:rPr lang="en-US" sz="2300" b="1">
                <a:solidFill>
                  <a:srgbClr val="595959"/>
                </a:solidFill>
              </a:rPr>
              <a:t>Roadmap to automated species identification</a:t>
            </a:r>
            <a:endParaRPr sz="2300" b="1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Depth: 2000m housing</a:t>
            </a:r>
            <a:endParaRPr sz="1900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Power Consumption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○"/>
            </a:pPr>
            <a:r>
              <a:rPr lang="en-US" sz="1800">
                <a:solidFill>
                  <a:srgbClr val="595959"/>
                </a:solidFill>
              </a:rPr>
              <a:t>Software configurable, TBD based on science requirements </a:t>
            </a:r>
            <a:endParaRPr sz="180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3925" y="419100"/>
            <a:ext cx="7521297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>
                <a:solidFill>
                  <a:schemeClr val="dk1"/>
                </a:solidFill>
              </a:rPr>
              <a:t>Planktivore: ‘Why’ - Fills the gap between 10 µm to 2 cm</a:t>
            </a:r>
            <a:endParaRPr sz="3000"/>
          </a:p>
        </p:txBody>
      </p:sp>
      <p:graphicFrame>
        <p:nvGraphicFramePr>
          <p:cNvPr id="178" name="Google Shape;178;p37"/>
          <p:cNvGraphicFramePr/>
          <p:nvPr/>
        </p:nvGraphicFramePr>
        <p:xfrm>
          <a:off x="3352800" y="4648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{23CE8CDB-1761-4D6D-A8AE-A05D3AE00370}</a:tableStyleId>
              </a:tblPr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Size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Instrument Technology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&lt; 100 um :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Optical backscatter and fluorescence (LISST or similar VSF methods)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 um - 1 mm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A: In situ microscopy with 5x magnification 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200 um - 2 cm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B: In situ microscopy with 0.5x magnification (Similar to EyeRIS)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100 um - 0.5 cm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Waveglider plankton microscope (SilCam 0.125x)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cm 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macroscopy (i2MAP, mesobot)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m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acoustic imaging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9" name="Google Shape;179;p37"/>
          <p:cNvSpPr txBox="1"/>
          <p:nvPr/>
        </p:nvSpPr>
        <p:spPr>
          <a:xfrm>
            <a:off x="278400" y="4624800"/>
            <a:ext cx="43698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latin typeface="Times New Roman"/>
                <a:ea typeface="Times New Roman"/>
                <a:cs typeface="Times New Roman"/>
                <a:sym typeface="Times New Roman"/>
              </a:rPr>
              <a:t>Plankton Imaging Instrument Technologies:</a:t>
            </a:r>
            <a:endParaRPr sz="10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0">
                <a:solidFill>
                  <a:schemeClr val="dk1"/>
                </a:solidFill>
              </a:rPr>
              <a:t>Planktivore: ‘Why’ - Biological Oceanography</a:t>
            </a:r>
            <a:endParaRPr sz="3600"/>
          </a:p>
        </p:txBody>
      </p:sp>
      <p:sp>
        <p:nvSpPr>
          <p:cNvPr id="186" name="Google Shape;186;p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50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Char char="●"/>
            </a:pPr>
            <a:r>
              <a:rPr lang="en-US" sz="2500"/>
              <a:t>MBARI has perhaps the richest collection of high-resolution underwater imagery of plankton and many other organisms at the macro scale ( &gt; 2 cm). </a:t>
            </a:r>
            <a:endParaRPr sz="25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●"/>
            </a:pPr>
            <a:r>
              <a:rPr lang="en-US" sz="2500"/>
              <a:t>The ESP provides targeted genomic analyses at unprecedented space-time resolution in situ. </a:t>
            </a:r>
            <a:endParaRPr sz="25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●"/>
            </a:pPr>
            <a:r>
              <a:rPr lang="en-US" sz="2500"/>
              <a:t>There is a space-time gap between these two data streams that many key ecosystem players inhabit. Below 2 cm and above 10 um there are a host of critical phyto- and zooplankton. </a:t>
            </a:r>
            <a:endParaRPr sz="25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●"/>
            </a:pPr>
            <a:r>
              <a:rPr lang="en-US" sz="2500"/>
              <a:t>The system we propose to build will fill this gap and provide complimentary high-quality imagery that could offer unprecedented insight in to the interactions of the microscopic plankton world.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9"/>
          <p:cNvSpPr txBox="1">
            <a:spLocks noGrp="1"/>
          </p:cNvSpPr>
          <p:nvPr>
            <p:ph type="title"/>
          </p:nvPr>
        </p:nvSpPr>
        <p:spPr>
          <a:xfrm>
            <a:off x="610459" y="274849"/>
            <a:ext cx="109710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Planktivore: ‘Why’ - Biological Oceanographers</a:t>
            </a:r>
            <a:endParaRPr sz="3600"/>
          </a:p>
        </p:txBody>
      </p:sp>
      <p:sp>
        <p:nvSpPr>
          <p:cNvPr id="193" name="Google Shape;193;p39"/>
          <p:cNvSpPr txBox="1">
            <a:spLocks noGrp="1"/>
          </p:cNvSpPr>
          <p:nvPr>
            <p:ph type="body" idx="1"/>
          </p:nvPr>
        </p:nvSpPr>
        <p:spPr>
          <a:xfrm>
            <a:off x="6287825" y="1748726"/>
            <a:ext cx="5395800" cy="442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Jim Barry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Coral life studies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Ken Smith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Profiling a Carbon pulse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Bruce Robison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Nested scale with i2map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Andrea Fassbender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Microscope integrated with DIC underway system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Kelly Benoit-Bird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Interested, Complement to acoustical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Kakani Katija Young / Paul Roberts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Synergies with EyeRIS Engineering</a:t>
            </a:r>
            <a:endParaRPr sz="1700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Possible interest at a later time</a:t>
            </a:r>
            <a:endParaRPr sz="1700"/>
          </a:p>
        </p:txBody>
      </p:sp>
      <p:sp>
        <p:nvSpPr>
          <p:cNvPr id="194" name="Google Shape;194;p39"/>
          <p:cNvSpPr>
            <a:spLocks noGrp="1"/>
          </p:cNvSpPr>
          <p:nvPr>
            <p:ph type="clipArt" idx="2"/>
          </p:nvPr>
        </p:nvSpPr>
        <p:spPr>
          <a:xfrm>
            <a:off x="710623" y="1748715"/>
            <a:ext cx="5395800" cy="396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Steve Haddock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Complement to proxy instruments (biolume, fluorescence, water samples, eDNA)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Henry Ruhl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Porthole, size spectra</a:t>
            </a:r>
            <a:endParaRPr sz="1700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GOOS/ IOOS / CENCOOS - essential ocean variables, planton biomass and diversity</a:t>
            </a:r>
            <a:endParaRPr sz="1700">
              <a:solidFill>
                <a:srgbClr val="595959"/>
              </a:solidFill>
            </a:endParaRPr>
          </a:p>
          <a:p>
            <a:pPr marL="137160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■"/>
            </a:pPr>
            <a:r>
              <a:rPr lang="en-US" sz="1700">
                <a:solidFill>
                  <a:srgbClr val="595959"/>
                </a:solidFill>
              </a:rPr>
              <a:t> photogrammetrically defined data quality, closer to the metrology of physcial oceanography</a:t>
            </a:r>
            <a:endParaRPr sz="1700">
              <a:solidFill>
                <a:srgbClr val="595959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●"/>
            </a:pPr>
            <a:r>
              <a:rPr lang="en-US" sz="1900" b="1">
                <a:solidFill>
                  <a:srgbClr val="595959"/>
                </a:solidFill>
              </a:rPr>
              <a:t>Francisco Chavez</a:t>
            </a:r>
            <a:endParaRPr sz="1900" b="1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CANON adaptive sampling</a:t>
            </a:r>
            <a:endParaRPr sz="1700">
              <a:solidFill>
                <a:srgbClr val="595959"/>
              </a:solidFill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○"/>
            </a:pPr>
            <a:r>
              <a:rPr lang="en-US" sz="1700">
                <a:solidFill>
                  <a:srgbClr val="595959"/>
                </a:solidFill>
              </a:rPr>
              <a:t> Time series, hot spots</a:t>
            </a:r>
            <a:endParaRPr sz="2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1505</Words>
  <Application>Microsoft Office PowerPoint</Application>
  <PresentationFormat>Widescreen</PresentationFormat>
  <Paragraphs>218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Roboto</vt:lpstr>
      <vt:lpstr>Office Theme</vt:lpstr>
      <vt:lpstr>Simple Light</vt:lpstr>
      <vt:lpstr>Planktivore:  In-Situ Microscope  </vt:lpstr>
      <vt:lpstr>Planktivore: Plankton Imaging and Particle Size Instrument</vt:lpstr>
      <vt:lpstr>Planktivore at a glance</vt:lpstr>
      <vt:lpstr>Planktivore: ‘What’</vt:lpstr>
      <vt:lpstr>Illumination Modes</vt:lpstr>
      <vt:lpstr>Planktivore: ‘What’</vt:lpstr>
      <vt:lpstr>Planktivore: ‘Why’ - Fills the gap between 10 µm to 2 cm</vt:lpstr>
      <vt:lpstr>Planktivore: ‘Why’ - Biological Oceanography</vt:lpstr>
      <vt:lpstr>Planktivore: ‘Why’ - Biological Oceanographers</vt:lpstr>
      <vt:lpstr>Planktivore: Darkfield Plankton at 0.5x</vt:lpstr>
      <vt:lpstr>Planktivore: Darkfield Plankton at 5.0x</vt:lpstr>
      <vt:lpstr>Planktivore: High-Resolution Holographic Water Profiling</vt:lpstr>
      <vt:lpstr>Planktivore: Microscale Coral Imaging</vt:lpstr>
      <vt:lpstr>Planktivore: Off-The-Shelf Data Management Options</vt:lpstr>
      <vt:lpstr>Planktivore: ‘Why’ - Image Processing / Data Reduction</vt:lpstr>
      <vt:lpstr>Planktivore Block diagram  (½)</vt:lpstr>
      <vt:lpstr>Planktivore: ‘How’ </vt:lpstr>
      <vt:lpstr>Collaborations</vt:lpstr>
      <vt:lpstr>Thank you! 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Planktivore:  In-Situ Microscope  </dc:title>
  <dc:creator>Thom Maughan</dc:creator>
  <cp:lastModifiedBy>Thom Maughan</cp:lastModifiedBy>
  <cp:revision>1</cp:revision>
  <dcterms:modified xsi:type="dcterms:W3CDTF">2019-05-22T17:04:57Z</dcterms:modified>
</cp:coreProperties>
</file>