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42" r:id="rId1"/>
  </p:sldMasterIdLst>
  <p:notesMasterIdLst>
    <p:notesMasterId r:id="rId12"/>
  </p:notesMasterIdLst>
  <p:sldIdLst>
    <p:sldId id="295" r:id="rId2"/>
    <p:sldId id="296" r:id="rId3"/>
    <p:sldId id="281" r:id="rId4"/>
    <p:sldId id="282" r:id="rId5"/>
    <p:sldId id="262" r:id="rId6"/>
    <p:sldId id="301" r:id="rId7"/>
    <p:sldId id="302" r:id="rId8"/>
    <p:sldId id="303" r:id="rId9"/>
    <p:sldId id="304" r:id="rId10"/>
    <p:sldId id="30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A500BF"/>
    <a:srgbClr val="80D891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1259" autoAdjust="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432" y="-104"/>
      </p:cViewPr>
      <p:guideLst>
        <p:guide orient="horz" pos="2644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E3A04-98C8-834A-9517-E81FE6124AC0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8C63C-8C28-7B42-8C51-F874564E00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78396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a Deep-Learning technique applied to image classification. Here, a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convolutional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neural network is used to classify an image of an animal correctly as a Samoyed dog, as distinguished from other kinds of dogs or other visually similar species, such as arctic fox or white wolf.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D8C63C-8C28-7B42-8C51-F874564E006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Fine sediment </a:t>
            </a:r>
            <a:r>
              <a:rPr lang="en-US" dirty="0" err="1" smtClean="0"/>
              <a:t>vs</a:t>
            </a:r>
            <a:r>
              <a:rPr lang="en-US" dirty="0" smtClean="0"/>
              <a:t> rocky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D8C63C-8C28-7B42-8C51-F874564E006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</a:t>
            </a:r>
            <a:r>
              <a:rPr lang="en-US" baseline="0" dirty="0" smtClean="0"/>
              <a:t> cross cutting technologies that can enable on many fronts.  On board embedded in vehicles or for desktop analysis.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D8C63C-8C28-7B42-8C51-F874564E006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729" algn="ctr">
              <a:spcBef>
                <a:spcPts val="0"/>
              </a:spcBef>
              <a:buSzTx/>
              <a:buNone/>
              <a:defRPr sz="2200"/>
            </a:lvl2pPr>
            <a:lvl3pPr marL="0" indent="321457" algn="ctr">
              <a:spcBef>
                <a:spcPts val="0"/>
              </a:spcBef>
              <a:buSzTx/>
              <a:buNone/>
              <a:defRPr sz="2200"/>
            </a:lvl3pPr>
            <a:lvl4pPr marL="0" indent="482186" algn="ctr">
              <a:spcBef>
                <a:spcPts val="0"/>
              </a:spcBef>
              <a:buSzTx/>
              <a:buNone/>
              <a:defRPr sz="2200"/>
            </a:lvl4pPr>
            <a:lvl5pPr marL="0" indent="642915" algn="ctr">
              <a:spcBef>
                <a:spcPts val="0"/>
              </a:spcBef>
              <a:buSzTx/>
              <a:buNone/>
              <a:defRPr sz="2200"/>
            </a:lvl5pPr>
          </a:lstStyle>
          <a:p>
            <a:pPr lvl="0">
              <a:defRPr sz="1800"/>
            </a:pPr>
            <a:r>
              <a:rPr sz="2200"/>
              <a:t>Body Level One</a:t>
            </a:r>
          </a:p>
          <a:p>
            <a:pPr lvl="1">
              <a:defRPr sz="1800"/>
            </a:pPr>
            <a:r>
              <a:rPr sz="2200"/>
              <a:t>Body Level Two</a:t>
            </a:r>
          </a:p>
          <a:p>
            <a:pPr lvl="2">
              <a:defRPr sz="1800"/>
            </a:pPr>
            <a:r>
              <a:rPr sz="2200"/>
              <a:t>Body Level Three</a:t>
            </a:r>
          </a:p>
          <a:p>
            <a:pPr lvl="3">
              <a:defRPr sz="1800"/>
            </a:pPr>
            <a:r>
              <a:rPr sz="2200"/>
              <a:t>Body Level Four</a:t>
            </a:r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3390627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545F9-6394-AC44-87A7-A1B16F946A4D}" type="datetimeFigureOut">
              <a:rPr lang="en-US" smtClean="0"/>
              <a:pPr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DDCA9-9BDE-EE4F-B7D7-47B45EFEE5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3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7.png"/><Relationship Id="rId7" Type="http://schemas.openxmlformats.org/officeDocument/2006/relationships/image" Target="../media/image11.png"/><Relationship Id="rId8" Type="http://schemas.openxmlformats.org/officeDocument/2006/relationships/image" Target="../media/image14.png"/><Relationship Id="rId9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Deep Learning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 A mathematical technique to detect or classify patterns in data using multiple levels of representation, where the representations (features) are automatically discovered (learned) from the data.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z="1800" dirty="0" err="1" smtClean="0"/>
              <a:t>LeCun</a:t>
            </a:r>
            <a:r>
              <a:rPr lang="en-US" sz="1800" dirty="0" smtClean="0"/>
              <a:t>, </a:t>
            </a:r>
            <a:r>
              <a:rPr lang="en-US" sz="1800" dirty="0" err="1" smtClean="0"/>
              <a:t>Bengio</a:t>
            </a:r>
            <a:r>
              <a:rPr lang="en-US" sz="1800" dirty="0" smtClean="0"/>
              <a:t>, Hinton. Deep Learning. </a:t>
            </a:r>
            <a:r>
              <a:rPr lang="en-US" sz="1800" i="1" dirty="0" smtClean="0"/>
              <a:t>Nature 521, 436-444 (28 May 2015) doi:10.1038/nature14539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3366FF"/>
                </a:solidFill>
              </a:rPr>
              <a:t>Machine Learning Workshop</a:t>
            </a:r>
            <a:endParaRPr lang="en-US" sz="4400" dirty="0">
              <a:solidFill>
                <a:srgbClr val="3366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Progress so far….</a:t>
            </a:r>
          </a:p>
          <a:p>
            <a:r>
              <a:rPr lang="en-US" dirty="0" smtClean="0"/>
              <a:t>What is being planned?</a:t>
            </a:r>
          </a:p>
          <a:p>
            <a:r>
              <a:rPr lang="en-US" dirty="0" smtClean="0"/>
              <a:t>Infrastructure?</a:t>
            </a:r>
          </a:p>
          <a:p>
            <a:r>
              <a:rPr lang="en-US" dirty="0" smtClean="0"/>
              <a:t>Expertise???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Deep Learning: Neural network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551" t="9821" r="13704"/>
          <a:stretch/>
        </p:blipFill>
        <p:spPr>
          <a:xfrm>
            <a:off x="103188" y="1828800"/>
            <a:ext cx="8940800" cy="4081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DevBox_3qrtrOpen_wMonito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600" y="2140002"/>
            <a:ext cx="4837130" cy="2817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" name="Shape 35"/>
          <p:cNvSpPr/>
          <p:nvPr/>
        </p:nvSpPr>
        <p:spPr>
          <a:xfrm>
            <a:off x="101600" y="4964868"/>
            <a:ext cx="3237922" cy="456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sz="2500" dirty="0"/>
              <a:t>NVIDIA DIGITS DevBox</a:t>
            </a:r>
          </a:p>
        </p:txBody>
      </p:sp>
      <p:sp>
        <p:nvSpPr>
          <p:cNvPr id="36" name="Shape 36"/>
          <p:cNvSpPr/>
          <p:nvPr/>
        </p:nvSpPr>
        <p:spPr>
          <a:xfrm>
            <a:off x="101600" y="266479"/>
            <a:ext cx="8538379" cy="1426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sz="4400" dirty="0">
                <a:solidFill>
                  <a:srgbClr val="008000"/>
                </a:solidFill>
              </a:rPr>
              <a:t>Deep Learning:</a:t>
            </a:r>
            <a:r>
              <a:rPr sz="4400" dirty="0" smtClean="0">
                <a:solidFill>
                  <a:srgbClr val="008000"/>
                </a:solidFill>
              </a:rPr>
              <a:t> Convolutional </a:t>
            </a:r>
            <a:r>
              <a:rPr lang="en-US" sz="4400" dirty="0" smtClean="0">
                <a:solidFill>
                  <a:srgbClr val="008000"/>
                </a:solidFill>
              </a:rPr>
              <a:t>n</a:t>
            </a:r>
            <a:r>
              <a:rPr sz="4400" dirty="0" smtClean="0">
                <a:solidFill>
                  <a:srgbClr val="008000"/>
                </a:solidFill>
              </a:rPr>
              <a:t>eural </a:t>
            </a:r>
            <a:r>
              <a:rPr lang="en-US" sz="4400" dirty="0" smtClean="0">
                <a:solidFill>
                  <a:srgbClr val="008000"/>
                </a:solidFill>
              </a:rPr>
              <a:t>n</a:t>
            </a:r>
            <a:r>
              <a:rPr sz="4400" dirty="0" smtClean="0">
                <a:solidFill>
                  <a:srgbClr val="008000"/>
                </a:solidFill>
              </a:rPr>
              <a:t>etworks </a:t>
            </a:r>
            <a:r>
              <a:rPr sz="4400" dirty="0">
                <a:solidFill>
                  <a:srgbClr val="008000"/>
                </a:solidFill>
              </a:rPr>
              <a:t>(CNNs</a:t>
            </a:r>
            <a:r>
              <a:rPr sz="4400" dirty="0" smtClean="0">
                <a:solidFill>
                  <a:srgbClr val="008000"/>
                </a:solidFill>
              </a:rPr>
              <a:t>)</a:t>
            </a:r>
          </a:p>
        </p:txBody>
      </p:sp>
      <p:sp>
        <p:nvSpPr>
          <p:cNvPr id="37" name="Shape 37"/>
          <p:cNvSpPr/>
          <p:nvPr/>
        </p:nvSpPr>
        <p:spPr>
          <a:xfrm>
            <a:off x="5094996" y="2140002"/>
            <a:ext cx="3735234" cy="1611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sz="2500" dirty="0"/>
              <a:t>DevBox for </a:t>
            </a:r>
            <a:r>
              <a:rPr sz="2500" b="1" dirty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training</a:t>
            </a:r>
          </a:p>
          <a:p>
            <a:pPr lvl="0" algn="r">
              <a:defRPr sz="1800"/>
            </a:pPr>
            <a:endParaRPr sz="2500" b="1" dirty="0" smtClean="0">
              <a:solidFill>
                <a:srgbClr val="C82506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 algn="r">
              <a:defRPr sz="1800"/>
            </a:pPr>
            <a:r>
              <a:rPr lang="en-US" sz="2500" b="1" dirty="0" smtClean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D</a:t>
            </a:r>
            <a:r>
              <a:rPr sz="2500" b="1" dirty="0" smtClean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eploy </a:t>
            </a:r>
            <a:r>
              <a:rPr sz="2500" dirty="0"/>
              <a:t>trained models on embedded platform  </a:t>
            </a:r>
            <a:r>
              <a:rPr sz="2500" b="1" dirty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</a:p>
        </p:txBody>
      </p:sp>
      <p:pic>
        <p:nvPicPr>
          <p:cNvPr id="38" name="TK1_Dev_Kit-6350-GREEN-V4_280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83200" y="4987247"/>
            <a:ext cx="2857501" cy="1696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9" name="Shape 39"/>
          <p:cNvSpPr/>
          <p:nvPr/>
        </p:nvSpPr>
        <p:spPr>
          <a:xfrm>
            <a:off x="5439579" y="4531832"/>
            <a:ext cx="2831819" cy="455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sz="2500" dirty="0"/>
              <a:t>NVIDIA Jetson TK1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761716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creen Shot 2015-06-04 at 10.45.02 AM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5792" y="296424"/>
            <a:ext cx="2098477" cy="1875235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Shape 42"/>
          <p:cNvSpPr/>
          <p:nvPr/>
        </p:nvSpPr>
        <p:spPr>
          <a:xfrm>
            <a:off x="794742" y="1678781"/>
            <a:ext cx="255997" cy="208278"/>
          </a:xfrm>
          <a:prstGeom prst="rect">
            <a:avLst/>
          </a:prstGeom>
          <a:ln w="1016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C82506"/>
                </a:solidFill>
              </a:defRPr>
            </a:pPr>
            <a:endParaRPr/>
          </a:p>
        </p:txBody>
      </p:sp>
      <p:grpSp>
        <p:nvGrpSpPr>
          <p:cNvPr id="2" name="Group 47"/>
          <p:cNvGrpSpPr/>
          <p:nvPr/>
        </p:nvGrpSpPr>
        <p:grpSpPr>
          <a:xfrm>
            <a:off x="1369285" y="2027180"/>
            <a:ext cx="2710659" cy="3213938"/>
            <a:chOff x="674923" y="913211"/>
            <a:chExt cx="3855158" cy="4570932"/>
          </a:xfrm>
        </p:grpSpPr>
        <p:pic>
          <p:nvPicPr>
            <p:cNvPr id="43" name="neuron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90600" y="2353071"/>
              <a:ext cx="3319860" cy="904479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</p:pic>
        <p:sp>
          <p:nvSpPr>
            <p:cNvPr id="44" name="Shape 44"/>
            <p:cNvSpPr/>
            <p:nvPr/>
          </p:nvSpPr>
          <p:spPr>
            <a:xfrm>
              <a:off x="674923" y="913211"/>
              <a:ext cx="3718601" cy="6930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lvl="0">
                <a:defRPr sz="1800" b="0"/>
              </a:pPr>
              <a:r>
                <a:rPr sz="2500"/>
                <a:t>Classify or Detect</a:t>
              </a:r>
            </a:p>
          </p:txBody>
        </p:sp>
        <p:sp>
          <p:nvSpPr>
            <p:cNvPr id="45" name="Shape 45"/>
            <p:cNvSpPr/>
            <p:nvPr/>
          </p:nvSpPr>
          <p:spPr>
            <a:xfrm>
              <a:off x="770979" y="1608430"/>
              <a:ext cx="3759102" cy="3875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ap="flat">
              <a:solidFill>
                <a:srgbClr val="85888D"/>
              </a:solidFill>
              <a:prstDash val="solid"/>
              <a:miter lim="400000"/>
            </a:ln>
            <a:effectLst>
              <a:reflection stA="50000" endPos="40000" dir="5400000" sy="-100000" algn="bl" rotWithShape="0"/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1397039" y="3660377"/>
              <a:ext cx="2426954" cy="15247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0">
                <a:defRPr sz="1800"/>
              </a:pPr>
              <a:r>
                <a:rPr sz="2100"/>
                <a:t>clam</a:t>
              </a:r>
            </a:p>
            <a:p>
              <a:pPr lvl="0">
                <a:defRPr sz="1800"/>
              </a:pPr>
              <a:r>
                <a:rPr sz="2100"/>
                <a:t>fine sediment</a:t>
              </a:r>
            </a:p>
            <a:p>
              <a:pPr lvl="0">
                <a:defRPr sz="1800"/>
              </a:pPr>
              <a:r>
                <a:rPr sz="2100"/>
                <a:t>rocky</a:t>
              </a:r>
            </a:p>
          </p:txBody>
        </p:sp>
      </p:grpSp>
      <p:sp>
        <p:nvSpPr>
          <p:cNvPr id="48" name="Shape 48"/>
          <p:cNvSpPr/>
          <p:nvPr/>
        </p:nvSpPr>
        <p:spPr>
          <a:xfrm>
            <a:off x="2380355" y="364534"/>
            <a:ext cx="6655566" cy="749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35717" tIns="35717" rIns="35717" bIns="35717" anchor="ctr">
            <a:spAutoFit/>
          </a:bodyPr>
          <a:lstStyle>
            <a:lvl1pPr>
              <a:defRPr sz="8000"/>
            </a:lvl1pPr>
          </a:lstStyle>
          <a:p>
            <a:pPr lvl="0">
              <a:defRPr sz="1800"/>
            </a:pPr>
            <a:r>
              <a:rPr lang="en-US" sz="4400" dirty="0" smtClean="0">
                <a:solidFill>
                  <a:srgbClr val="008000"/>
                </a:solidFill>
              </a:rPr>
              <a:t>Embedded CNN application</a:t>
            </a:r>
            <a:endParaRPr sz="4400" dirty="0">
              <a:solidFill>
                <a:srgbClr val="008000"/>
              </a:solidFill>
            </a:endParaRPr>
          </a:p>
        </p:txBody>
      </p:sp>
      <p:pic>
        <p:nvPicPr>
          <p:cNvPr id="49" name="Screen Shot 2015-06-04 at 10.45.13 AM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1878" y="4965743"/>
            <a:ext cx="2098477" cy="1678782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hape 50"/>
          <p:cNvSpPr/>
          <p:nvPr/>
        </p:nvSpPr>
        <p:spPr>
          <a:xfrm>
            <a:off x="924083" y="6134695"/>
            <a:ext cx="255997" cy="208278"/>
          </a:xfrm>
          <a:prstGeom prst="rect">
            <a:avLst/>
          </a:prstGeom>
          <a:ln w="1016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C82506"/>
                </a:solidFill>
              </a:defRPr>
            </a:pPr>
            <a:endParaRPr/>
          </a:p>
        </p:txBody>
      </p:sp>
      <p:grpSp>
        <p:nvGrpSpPr>
          <p:cNvPr id="3" name="Group 55"/>
          <p:cNvGrpSpPr/>
          <p:nvPr/>
        </p:nvGrpSpPr>
        <p:grpSpPr>
          <a:xfrm>
            <a:off x="3919278" y="2027180"/>
            <a:ext cx="2643120" cy="3213938"/>
            <a:chOff x="0" y="-22683"/>
            <a:chExt cx="3759101" cy="4570932"/>
          </a:xfrm>
        </p:grpSpPr>
        <p:sp>
          <p:nvSpPr>
            <p:cNvPr id="51" name="Shape 51"/>
            <p:cNvSpPr/>
            <p:nvPr/>
          </p:nvSpPr>
          <p:spPr>
            <a:xfrm>
              <a:off x="996627" y="-22683"/>
              <a:ext cx="1717518" cy="6930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lvl="0">
                <a:defRPr sz="1800" b="0"/>
              </a:pPr>
              <a:r>
                <a:rPr sz="2500"/>
                <a:t>Reason</a:t>
              </a:r>
            </a:p>
          </p:txBody>
        </p:sp>
        <p:sp>
          <p:nvSpPr>
            <p:cNvPr id="52" name="Shape 52"/>
            <p:cNvSpPr/>
            <p:nvPr/>
          </p:nvSpPr>
          <p:spPr>
            <a:xfrm>
              <a:off x="0" y="672535"/>
              <a:ext cx="3759101" cy="3875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ap="flat">
              <a:solidFill>
                <a:srgbClr val="85888D"/>
              </a:solidFill>
              <a:prstDash val="solid"/>
              <a:miter lim="400000"/>
            </a:ln>
            <a:effectLst>
              <a:reflection stA="50000" endPos="40000" dir="5400000" sy="-100000" algn="bl" rotWithShape="0"/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742645" y="2852689"/>
              <a:ext cx="2147176" cy="10651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0">
                <a:defRPr sz="1800"/>
              </a:pPr>
              <a:r>
                <a:rPr sz="2100"/>
                <a:t>many clams</a:t>
              </a:r>
            </a:p>
            <a:p>
              <a:pPr lvl="0">
                <a:defRPr sz="1800"/>
              </a:pPr>
              <a:r>
                <a:rPr sz="2100"/>
                <a:t>rocky slope</a:t>
              </a:r>
            </a:p>
          </p:txBody>
        </p:sp>
        <p:pic>
          <p:nvPicPr>
            <p:cNvPr id="54" name="head and brain outline.pdf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90900" y="1284708"/>
              <a:ext cx="1873649" cy="2387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6" name="Picture 55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 rot="2700000">
            <a:off x="676129" y="2134335"/>
            <a:ext cx="1332106" cy="247665"/>
          </a:xfrm>
          <a:prstGeom prst="rect">
            <a:avLst/>
          </a:prstGeom>
        </p:spPr>
      </p:pic>
      <p:pic>
        <p:nvPicPr>
          <p:cNvPr id="58" name="Picture 57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 rot="17373083">
            <a:off x="634260" y="5297523"/>
            <a:ext cx="1577561" cy="247665"/>
          </a:xfrm>
          <a:prstGeom prst="rect">
            <a:avLst/>
          </a:prstGeom>
        </p:spPr>
      </p:pic>
      <p:grpSp>
        <p:nvGrpSpPr>
          <p:cNvPr id="4" name="Group 63"/>
          <p:cNvGrpSpPr/>
          <p:nvPr/>
        </p:nvGrpSpPr>
        <p:grpSpPr>
          <a:xfrm>
            <a:off x="6392801" y="2027180"/>
            <a:ext cx="2643120" cy="3213938"/>
            <a:chOff x="0" y="-22683"/>
            <a:chExt cx="3759101" cy="4570932"/>
          </a:xfrm>
        </p:grpSpPr>
        <p:sp>
          <p:nvSpPr>
            <p:cNvPr id="60" name="Shape 60"/>
            <p:cNvSpPr/>
            <p:nvPr/>
          </p:nvSpPr>
          <p:spPr>
            <a:xfrm>
              <a:off x="1123962" y="-22683"/>
              <a:ext cx="1413170" cy="6930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lvl="0">
                <a:defRPr sz="1800" b="0"/>
              </a:pPr>
              <a:r>
                <a:rPr sz="2500"/>
                <a:t>Action</a:t>
              </a:r>
            </a:p>
          </p:txBody>
        </p:sp>
        <p:sp>
          <p:nvSpPr>
            <p:cNvPr id="61" name="Shape 61"/>
            <p:cNvSpPr/>
            <p:nvPr/>
          </p:nvSpPr>
          <p:spPr>
            <a:xfrm>
              <a:off x="0" y="672535"/>
              <a:ext cx="3759101" cy="3875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ap="flat">
              <a:solidFill>
                <a:srgbClr val="85888D"/>
              </a:solidFill>
              <a:prstDash val="solid"/>
              <a:miter lim="400000"/>
            </a:ln>
            <a:effectLst>
              <a:reflection stA="50000" endPos="40000" dir="5400000" sy="-100000" algn="bl" rotWithShape="0"/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574434" y="1728396"/>
              <a:ext cx="2678304" cy="19843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0">
                <a:defRPr sz="1800"/>
              </a:pPr>
              <a:r>
                <a:rPr sz="2100"/>
                <a:t>increase image</a:t>
              </a:r>
            </a:p>
            <a:p>
              <a:pPr lvl="0">
                <a:defRPr sz="1800"/>
              </a:pPr>
              <a:r>
                <a:rPr sz="2100"/>
                <a:t>resolution</a:t>
              </a:r>
            </a:p>
            <a:p>
              <a:pPr lvl="0">
                <a:defRPr sz="1800"/>
              </a:pPr>
              <a:endParaRPr sz="2100"/>
            </a:p>
            <a:p>
              <a:pPr lvl="0">
                <a:defRPr sz="1800"/>
              </a:pPr>
              <a:r>
                <a:rPr sz="2100"/>
                <a:t>slow vehicle</a:t>
              </a:r>
            </a:p>
          </p:txBody>
        </p:sp>
      </p:grp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138773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3366FF"/>
                </a:solidFill>
              </a:rPr>
              <a:t>Video Data</a:t>
            </a:r>
            <a:endParaRPr lang="en-US" sz="4400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3408"/>
            <a:ext cx="8229600" cy="5138355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Modernize digital video access to enhance science utilization and institutional data curation. </a:t>
            </a:r>
          </a:p>
          <a:p>
            <a:pPr>
              <a:buNone/>
            </a:pPr>
            <a:r>
              <a:rPr lang="en-US" dirty="0" smtClean="0"/>
              <a:t>        Constraints:</a:t>
            </a:r>
          </a:p>
          <a:p>
            <a:pPr marL="685800" lvl="1">
              <a:buClr>
                <a:srgbClr val="0000FF"/>
              </a:buClr>
            </a:pPr>
            <a:r>
              <a:rPr lang="en-US" dirty="0" smtClean="0"/>
              <a:t>Mobile acquisition systems</a:t>
            </a:r>
          </a:p>
          <a:p>
            <a:pPr marL="685800" lvl="1">
              <a:buClr>
                <a:srgbClr val="0000FF"/>
              </a:buClr>
            </a:pPr>
            <a:r>
              <a:rPr lang="en-US" dirty="0" smtClean="0"/>
              <a:t>Extremely high-quality video &gt; high bandwidth (massive storage requirements)</a:t>
            </a:r>
          </a:p>
          <a:p>
            <a:pPr marL="685800" lvl="1">
              <a:buClr>
                <a:srgbClr val="0000FF"/>
              </a:buClr>
            </a:pPr>
            <a:r>
              <a:rPr lang="en-US" dirty="0" smtClean="0"/>
              <a:t>Enable timely, customized access</a:t>
            </a:r>
          </a:p>
          <a:p>
            <a:pPr marL="685800" lvl="1">
              <a:buClr>
                <a:srgbClr val="0000FF"/>
              </a:buClr>
            </a:pPr>
            <a:r>
              <a:rPr lang="en-US" dirty="0" smtClean="0"/>
              <a:t>Scalable, cost-effective solutions</a:t>
            </a:r>
          </a:p>
          <a:p>
            <a:pPr marL="685800" lvl="1">
              <a:buClr>
                <a:srgbClr val="0000FF"/>
              </a:buClr>
            </a:pPr>
            <a:r>
              <a:rPr lang="en-US" dirty="0" smtClean="0"/>
              <a:t>Evolving technology landscape </a:t>
            </a:r>
          </a:p>
          <a:p>
            <a:r>
              <a:rPr lang="en-US" dirty="0" smtClean="0"/>
              <a:t>Feasibility study: Evaluate opensource deep-learning based classification systems for “An integrated MBARI time-series” project key-species, for overall ocean carbon assessment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Nanomia_bijuga_DR199.pn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5000" r="5000"/>
          <a:stretch>
            <a:fillRect/>
          </a:stretch>
        </p:blipFill>
        <p:spPr>
          <a:xfrm>
            <a:off x="1063236" y="783068"/>
            <a:ext cx="6967197" cy="5225398"/>
          </a:xfr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71635183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nomia_DSG_Heat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89006372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3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DevBox_3qrtrOpen_wMonito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84" y="1162797"/>
            <a:ext cx="4597723" cy="3004804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Shape 35"/>
          <p:cNvSpPr/>
          <p:nvPr/>
        </p:nvSpPr>
        <p:spPr>
          <a:xfrm>
            <a:off x="218384" y="1334989"/>
            <a:ext cx="3474435" cy="455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sz="2500"/>
              <a:t>NVIDIA DIGITS DevBox</a:t>
            </a:r>
          </a:p>
        </p:txBody>
      </p:sp>
      <p:sp>
        <p:nvSpPr>
          <p:cNvPr id="36" name="Shape 36"/>
          <p:cNvSpPr/>
          <p:nvPr/>
        </p:nvSpPr>
        <p:spPr>
          <a:xfrm>
            <a:off x="904809" y="343074"/>
            <a:ext cx="7324858" cy="456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sz="2500" dirty="0"/>
              <a:t>Deep Learning:</a:t>
            </a:r>
            <a:r>
              <a:rPr sz="2500" dirty="0" smtClean="0"/>
              <a:t> Convolutional Neural Networks (CNNs)</a:t>
            </a:r>
            <a:endParaRPr sz="2500" dirty="0"/>
          </a:p>
        </p:txBody>
      </p:sp>
      <p:sp>
        <p:nvSpPr>
          <p:cNvPr id="37" name="Shape 37"/>
          <p:cNvSpPr/>
          <p:nvPr/>
        </p:nvSpPr>
        <p:spPr>
          <a:xfrm>
            <a:off x="5245100" y="1054185"/>
            <a:ext cx="3695700" cy="1611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sz="2500" dirty="0"/>
              <a:t>DevBox for </a:t>
            </a:r>
            <a:r>
              <a:rPr sz="2500" b="1" dirty="0" smtClean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training</a:t>
            </a:r>
            <a:endParaRPr sz="2500" b="1" dirty="0">
              <a:solidFill>
                <a:srgbClr val="C82506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 algn="r">
              <a:defRPr sz="1800"/>
            </a:pPr>
            <a:endParaRPr sz="2500" b="1" dirty="0">
              <a:solidFill>
                <a:srgbClr val="C82506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lvl="0" algn="r">
              <a:defRPr sz="1800"/>
            </a:pPr>
            <a:r>
              <a:rPr lang="en-US" sz="2500" b="1" dirty="0" smtClean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Model </a:t>
            </a:r>
            <a:r>
              <a:rPr lang="en-US" sz="2500" dirty="0" smtClean="0"/>
              <a:t>species distribution, abundance, and biomass</a:t>
            </a:r>
            <a:r>
              <a:rPr sz="2500" dirty="0" smtClean="0"/>
              <a:t>  </a:t>
            </a:r>
            <a:r>
              <a:rPr sz="2500" b="1" dirty="0" smtClean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endParaRPr sz="2500" b="1" dirty="0">
              <a:solidFill>
                <a:srgbClr val="C82506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9" name="Shape 39"/>
          <p:cNvSpPr/>
          <p:nvPr/>
        </p:nvSpPr>
        <p:spPr>
          <a:xfrm>
            <a:off x="976547" y="4620597"/>
            <a:ext cx="4063132" cy="1611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lang="en-US" sz="2500" b="1" dirty="0" smtClean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Assess </a:t>
            </a:r>
            <a:r>
              <a:rPr lang="en-US" sz="2500" dirty="0" smtClean="0"/>
              <a:t>total organic carbon flux to </a:t>
            </a:r>
            <a:r>
              <a:rPr lang="en-US" sz="2500" b="1" dirty="0" smtClean="0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rPr>
              <a:t>understand </a:t>
            </a:r>
            <a:r>
              <a:rPr lang="en-US" sz="2500" dirty="0" smtClean="0"/>
              <a:t>the oceanic ecosystem under changing climatic conditions</a:t>
            </a:r>
            <a:endParaRPr sz="2500" dirty="0"/>
          </a:p>
        </p:txBody>
      </p:sp>
      <p:pic>
        <p:nvPicPr>
          <p:cNvPr id="2" name="Picture 1" descr="Final_layout_6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039679" y="2994610"/>
            <a:ext cx="4104321" cy="377758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7617165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nomia_bijuga_34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94391" y="175520"/>
            <a:ext cx="2743200" cy="1851660"/>
          </a:xfrm>
          <a:prstGeom prst="rect">
            <a:avLst/>
          </a:prstGeom>
        </p:spPr>
      </p:pic>
      <p:sp>
        <p:nvSpPr>
          <p:cNvPr id="42" name="Shape 42"/>
          <p:cNvSpPr/>
          <p:nvPr/>
        </p:nvSpPr>
        <p:spPr>
          <a:xfrm>
            <a:off x="605721" y="1752976"/>
            <a:ext cx="255997" cy="208278"/>
          </a:xfrm>
          <a:prstGeom prst="rect">
            <a:avLst/>
          </a:prstGeom>
          <a:ln w="1016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C82506"/>
                </a:solidFill>
              </a:defRPr>
            </a:pPr>
            <a:endParaRPr/>
          </a:p>
        </p:txBody>
      </p:sp>
      <p:grpSp>
        <p:nvGrpSpPr>
          <p:cNvPr id="2" name="Group 47"/>
          <p:cNvGrpSpPr/>
          <p:nvPr/>
        </p:nvGrpSpPr>
        <p:grpSpPr>
          <a:xfrm>
            <a:off x="1369285" y="2027180"/>
            <a:ext cx="2710658" cy="3213938"/>
            <a:chOff x="674923" y="913211"/>
            <a:chExt cx="3855158" cy="4570932"/>
          </a:xfrm>
        </p:grpSpPr>
        <p:pic>
          <p:nvPicPr>
            <p:cNvPr id="43" name="neuron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90600" y="2353071"/>
              <a:ext cx="3319860" cy="904479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</p:pic>
        <p:sp>
          <p:nvSpPr>
            <p:cNvPr id="44" name="Shape 44"/>
            <p:cNvSpPr/>
            <p:nvPr/>
          </p:nvSpPr>
          <p:spPr>
            <a:xfrm>
              <a:off x="674923" y="913211"/>
              <a:ext cx="3718601" cy="6930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lvl="0">
                <a:defRPr sz="1800" b="0"/>
              </a:pPr>
              <a:r>
                <a:rPr sz="2500"/>
                <a:t>Classify or Detect</a:t>
              </a:r>
            </a:p>
          </p:txBody>
        </p:sp>
        <p:sp>
          <p:nvSpPr>
            <p:cNvPr id="45" name="Shape 45"/>
            <p:cNvSpPr/>
            <p:nvPr/>
          </p:nvSpPr>
          <p:spPr>
            <a:xfrm>
              <a:off x="770979" y="1608430"/>
              <a:ext cx="3759102" cy="3875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ap="flat">
              <a:solidFill>
                <a:srgbClr val="85888D"/>
              </a:solidFill>
              <a:prstDash val="solid"/>
              <a:miter lim="400000"/>
            </a:ln>
            <a:effectLst>
              <a:reflection stA="50000" endPos="40000" dir="5400000" sy="-100000" algn="bl" rotWithShape="0"/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1082853" y="3600850"/>
              <a:ext cx="3447228" cy="9557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lvl="0">
                <a:defRPr sz="1800"/>
              </a:pPr>
              <a:r>
                <a:rPr lang="en-US" sz="2100" dirty="0" smtClean="0"/>
                <a:t>individual species </a:t>
              </a:r>
              <a:r>
                <a:rPr lang="en-US" sz="1600" dirty="0" smtClean="0"/>
                <a:t>(e.g., </a:t>
              </a:r>
              <a:r>
                <a:rPr lang="en-US" sz="1600" i="1" dirty="0" err="1" smtClean="0"/>
                <a:t>Nanomia</a:t>
              </a:r>
              <a:r>
                <a:rPr lang="en-US" sz="1600" i="1" dirty="0" smtClean="0"/>
                <a:t> </a:t>
              </a:r>
              <a:r>
                <a:rPr lang="en-US" sz="1600" i="1" dirty="0" err="1" smtClean="0"/>
                <a:t>bijuga</a:t>
              </a:r>
              <a:r>
                <a:rPr lang="en-US" sz="1600" dirty="0" smtClean="0"/>
                <a:t>)</a:t>
              </a:r>
              <a:r>
                <a:rPr lang="en-US" sz="1600" i="1" dirty="0" smtClean="0"/>
                <a:t> </a:t>
              </a:r>
            </a:p>
          </p:txBody>
        </p:sp>
      </p:grpSp>
      <p:sp>
        <p:nvSpPr>
          <p:cNvPr id="48" name="Shape 48"/>
          <p:cNvSpPr/>
          <p:nvPr/>
        </p:nvSpPr>
        <p:spPr>
          <a:xfrm>
            <a:off x="3125567" y="175520"/>
            <a:ext cx="2892866" cy="749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>
              <a:defRPr sz="8000"/>
            </a:lvl1pPr>
          </a:lstStyle>
          <a:p>
            <a:pPr lvl="0">
              <a:defRPr sz="1800"/>
            </a:pPr>
            <a:r>
              <a:rPr sz="4400" dirty="0"/>
              <a:t>Application</a:t>
            </a:r>
          </a:p>
        </p:txBody>
      </p:sp>
      <p:pic>
        <p:nvPicPr>
          <p:cNvPr id="56" name="Picture 55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 rot="2700000">
            <a:off x="563853" y="2328662"/>
            <a:ext cx="1436322" cy="247665"/>
          </a:xfrm>
          <a:prstGeom prst="rect">
            <a:avLst/>
          </a:prstGeom>
        </p:spPr>
      </p:pic>
      <p:grpSp>
        <p:nvGrpSpPr>
          <p:cNvPr id="3" name="Group 63"/>
          <p:cNvGrpSpPr/>
          <p:nvPr/>
        </p:nvGrpSpPr>
        <p:grpSpPr>
          <a:xfrm>
            <a:off x="6392801" y="2027180"/>
            <a:ext cx="2643119" cy="3213938"/>
            <a:chOff x="0" y="-22683"/>
            <a:chExt cx="3759101" cy="4570932"/>
          </a:xfrm>
        </p:grpSpPr>
        <p:sp>
          <p:nvSpPr>
            <p:cNvPr id="60" name="Shape 60"/>
            <p:cNvSpPr/>
            <p:nvPr/>
          </p:nvSpPr>
          <p:spPr>
            <a:xfrm>
              <a:off x="1123962" y="-22683"/>
              <a:ext cx="1413170" cy="6930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lvl="0">
                <a:defRPr sz="1800" b="0"/>
              </a:pPr>
              <a:r>
                <a:rPr sz="2500"/>
                <a:t>Action</a:t>
              </a:r>
            </a:p>
          </p:txBody>
        </p:sp>
        <p:sp>
          <p:nvSpPr>
            <p:cNvPr id="61" name="Shape 61"/>
            <p:cNvSpPr/>
            <p:nvPr/>
          </p:nvSpPr>
          <p:spPr>
            <a:xfrm>
              <a:off x="0" y="672535"/>
              <a:ext cx="3759101" cy="3875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ap="flat">
              <a:solidFill>
                <a:srgbClr val="85888D"/>
              </a:solidFill>
              <a:prstDash val="solid"/>
              <a:miter lim="400000"/>
            </a:ln>
            <a:effectLst>
              <a:reflection stA="50000" endPos="40000" dir="5400000" sy="-100000" algn="bl" rotWithShape="0"/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488091" y="1373247"/>
              <a:ext cx="3104267" cy="1896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0">
                <a:defRPr sz="1800"/>
              </a:pPr>
              <a:r>
                <a:rPr lang="en-US" sz="1600" dirty="0" smtClean="0"/>
                <a:t>-model the distribution</a:t>
              </a:r>
            </a:p>
            <a:p>
              <a:pPr lvl="0">
                <a:defRPr sz="1800"/>
              </a:pPr>
              <a:r>
                <a:rPr lang="en-US" sz="1600" dirty="0" smtClean="0"/>
                <a:t>-assess biomass</a:t>
              </a:r>
            </a:p>
            <a:p>
              <a:pPr lvl="0">
                <a:defRPr sz="1800"/>
              </a:pPr>
              <a:r>
                <a:rPr lang="en-US" sz="1600" dirty="0" smtClean="0"/>
                <a:t>-calculate carbon budget</a:t>
              </a:r>
              <a:endParaRPr sz="1600" dirty="0" smtClean="0"/>
            </a:p>
            <a:p>
              <a:pPr lvl="0">
                <a:defRPr sz="1800"/>
              </a:pPr>
              <a:endParaRPr sz="1600" dirty="0"/>
            </a:p>
            <a:p>
              <a:pPr lvl="0">
                <a:defRPr sz="1800"/>
              </a:pPr>
              <a:r>
                <a:rPr lang="en-US" sz="1600" dirty="0" smtClean="0"/>
                <a:t>Refine sampling protocol</a:t>
              </a:r>
              <a:endParaRPr sz="1600" dirty="0"/>
            </a:p>
          </p:txBody>
        </p:sp>
      </p:grpSp>
      <p:grpSp>
        <p:nvGrpSpPr>
          <p:cNvPr id="4" name="Group 55"/>
          <p:cNvGrpSpPr/>
          <p:nvPr/>
        </p:nvGrpSpPr>
        <p:grpSpPr>
          <a:xfrm>
            <a:off x="3983926" y="1961254"/>
            <a:ext cx="2803551" cy="3213938"/>
            <a:chOff x="0" y="-22683"/>
            <a:chExt cx="3987267" cy="4570932"/>
          </a:xfrm>
        </p:grpSpPr>
        <p:sp>
          <p:nvSpPr>
            <p:cNvPr id="51" name="Shape 51"/>
            <p:cNvSpPr/>
            <p:nvPr/>
          </p:nvSpPr>
          <p:spPr>
            <a:xfrm>
              <a:off x="996627" y="-22683"/>
              <a:ext cx="1717518" cy="6930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lvl="0">
                <a:defRPr sz="1800" b="0"/>
              </a:pPr>
              <a:r>
                <a:rPr sz="2500"/>
                <a:t>Reason</a:t>
              </a:r>
            </a:p>
          </p:txBody>
        </p:sp>
        <p:pic>
          <p:nvPicPr>
            <p:cNvPr id="54" name="head and brain outline.pdf"/>
            <p:cNvPicPr preferRelativeResize="0"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347308" y="1109597"/>
              <a:ext cx="1366838" cy="16491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3" name="Shape 53"/>
            <p:cNvSpPr/>
            <p:nvPr/>
          </p:nvSpPr>
          <p:spPr>
            <a:xfrm>
              <a:off x="271495" y="2167787"/>
              <a:ext cx="3715772" cy="1546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lvl="0">
                <a:defRPr sz="1800"/>
              </a:pPr>
              <a:r>
                <a:rPr lang="en-US" sz="1600" dirty="0" smtClean="0"/>
                <a:t>-</a:t>
              </a:r>
              <a:r>
                <a:rPr sz="1600" dirty="0" smtClean="0"/>
                <a:t>many </a:t>
              </a:r>
              <a:r>
                <a:rPr lang="en-US" sz="1600" dirty="0" smtClean="0"/>
                <a:t>species</a:t>
              </a:r>
              <a:endParaRPr sz="1600" dirty="0"/>
            </a:p>
            <a:p>
              <a:pPr lvl="0">
                <a:defRPr sz="1800"/>
              </a:pPr>
              <a:r>
                <a:rPr lang="en-US" sz="1600" dirty="0" smtClean="0"/>
                <a:t>-integrated time-series</a:t>
              </a:r>
            </a:p>
            <a:p>
              <a:pPr lvl="0">
                <a:defRPr sz="1800"/>
              </a:pPr>
              <a:r>
                <a:rPr lang="en-US" sz="1600" dirty="0" smtClean="0"/>
                <a:t>-correlated environmental data</a:t>
              </a:r>
              <a:endParaRPr sz="1600" dirty="0"/>
            </a:p>
          </p:txBody>
        </p:sp>
        <p:sp>
          <p:nvSpPr>
            <p:cNvPr id="52" name="Shape 52"/>
            <p:cNvSpPr/>
            <p:nvPr/>
          </p:nvSpPr>
          <p:spPr>
            <a:xfrm>
              <a:off x="0" y="672535"/>
              <a:ext cx="3759101" cy="3875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ap="flat">
              <a:solidFill>
                <a:srgbClr val="85888D"/>
              </a:solidFill>
              <a:prstDash val="solid"/>
              <a:miter lim="400000"/>
            </a:ln>
            <a:effectLst>
              <a:reflection stA="50000" endPos="40000" dir="5400000" sy="-100000" algn="bl" rotWithShape="0"/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pic>
        <p:nvPicPr>
          <p:cNvPr id="25" name="Picture 24" descr="Nanomia_DSG_HeatMap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392800" y="4754247"/>
            <a:ext cx="2751199" cy="1834132"/>
          </a:xfrm>
          <a:prstGeom prst="rect">
            <a:avLst/>
          </a:prstGeom>
        </p:spPr>
      </p:pic>
      <p:pic>
        <p:nvPicPr>
          <p:cNvPr id="6" name="Picture 5" descr="Nanomia_bijuga_DR199_2.png"/>
          <p:cNvPicPr>
            <a:picLocks noChangeAspect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94391" y="4950364"/>
            <a:ext cx="2743200" cy="1851660"/>
          </a:xfrm>
          <a:prstGeom prst="rect">
            <a:avLst/>
          </a:prstGeom>
        </p:spPr>
      </p:pic>
      <p:pic>
        <p:nvPicPr>
          <p:cNvPr id="58" name="Picture 57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 rot="19944084">
            <a:off x="644300" y="4919733"/>
            <a:ext cx="1188185" cy="247665"/>
          </a:xfrm>
          <a:prstGeom prst="rect">
            <a:avLst/>
          </a:prstGeom>
        </p:spPr>
      </p:pic>
      <p:sp>
        <p:nvSpPr>
          <p:cNvPr id="50" name="Shape 50"/>
          <p:cNvSpPr/>
          <p:nvPr/>
        </p:nvSpPr>
        <p:spPr>
          <a:xfrm>
            <a:off x="441731" y="5241118"/>
            <a:ext cx="255997" cy="208278"/>
          </a:xfrm>
          <a:prstGeom prst="rect">
            <a:avLst/>
          </a:prstGeom>
          <a:ln w="1016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C82506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1387735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3350</TotalTime>
  <Words>369</Words>
  <Application>Microsoft Macintosh PowerPoint</Application>
  <PresentationFormat>On-screen Show (4:3)</PresentationFormat>
  <Paragraphs>63</Paragraphs>
  <Slides>10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Twilight</vt:lpstr>
      <vt:lpstr>Deep Learning</vt:lpstr>
      <vt:lpstr>Deep Learning: Neural network</vt:lpstr>
      <vt:lpstr>Slide 3</vt:lpstr>
      <vt:lpstr>Slide 4</vt:lpstr>
      <vt:lpstr>Video Data</vt:lpstr>
      <vt:lpstr>Slide 6</vt:lpstr>
      <vt:lpstr>Slide 7</vt:lpstr>
      <vt:lpstr>Slide 8</vt:lpstr>
      <vt:lpstr>Slide 9</vt:lpstr>
      <vt:lpstr>Machine Learning Workshop</vt:lpstr>
    </vt:vector>
  </TitlesOfParts>
  <Manager/>
  <Company>MBARI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Advisory Groups Update</dc:title>
  <dc:subject/>
  <dc:creator>Office 2004 Test Drive User</dc:creator>
  <cp:keywords/>
  <dc:description/>
  <cp:lastModifiedBy>Office 2004 Test Drive User</cp:lastModifiedBy>
  <cp:revision>86</cp:revision>
  <cp:lastPrinted>2015-06-15T20:08:22Z</cp:lastPrinted>
  <dcterms:created xsi:type="dcterms:W3CDTF">2018-05-10T17:37:48Z</dcterms:created>
  <dcterms:modified xsi:type="dcterms:W3CDTF">2018-05-10T17:41:34Z</dcterms:modified>
  <cp:category/>
</cp:coreProperties>
</file>