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95" r:id="rId31"/>
    <p:sldId id="288" r:id="rId32"/>
    <p:sldId id="290" r:id="rId33"/>
    <p:sldId id="291" r:id="rId34"/>
    <p:sldId id="292" r:id="rId35"/>
    <p:sldId id="293" r:id="rId36"/>
    <p:sldId id="294" r:id="rId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1"/>
  </p:normalViewPr>
  <p:slideViewPr>
    <p:cSldViewPr snapToGrid="0" snapToObjects="1">
      <p:cViewPr varScale="1">
        <p:scale>
          <a:sx n="181" d="100"/>
          <a:sy n="181" d="100"/>
        </p:scale>
        <p:origin x="-104" y="-13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extLst>
      <p:ext uri="{BB962C8B-B14F-4D97-AF65-F5344CB8AC3E}">
        <p14:creationId xmlns:p14="http://schemas.microsoft.com/office/powerpoint/2010/main" val="343202462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7" name="Shape 1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3" name="Shape 1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Shape 1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1" name="Shape 18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D0443_05HD_00-26-25</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8" name="Shape 1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5" name="Shape 1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1" name="Shape 2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772_10 34:50</a:t>
            </a:r>
          </a:p>
          <a:p>
            <a:pPr lvl="0" rtl="0">
              <a:spcBef>
                <a:spcPts val="0"/>
              </a:spcBef>
              <a:buNone/>
            </a:pPr>
            <a:r>
              <a:rPr lang="en"/>
              <a:t>Only have to try and classify objects - leading to many less background mistakes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3" name="Shape 2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772_10 34:50</a:t>
            </a:r>
          </a:p>
          <a:p>
            <a:pPr lvl="0" rtl="0">
              <a:spcBef>
                <a:spcPts val="0"/>
              </a:spcBef>
              <a:buNone/>
            </a:pPr>
            <a:r>
              <a:rPr lang="en"/>
              <a:t>Only have to try and classify objects - leading to many less background mistakes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Shape 23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1" name="Shape 23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772_10 34:50</a:t>
            </a:r>
          </a:p>
          <a:p>
            <a:pPr lvl="0" rtl="0">
              <a:spcBef>
                <a:spcPts val="0"/>
              </a:spcBef>
              <a:buNone/>
            </a:pPr>
            <a:r>
              <a:rPr lang="en"/>
              <a:t>Only have to try and classify objects - leading to many less background mistakes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9" name="Shape 2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772_10 34:50</a:t>
            </a:r>
          </a:p>
          <a:p>
            <a:pPr lvl="0" rtl="0">
              <a:spcBef>
                <a:spcPts val="0"/>
              </a:spcBef>
              <a:buNone/>
            </a:pPr>
            <a:r>
              <a:rPr lang="en"/>
              <a:t>After trying out various methods and networks, preprocessing and annotation data, etc...</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1" name="Shape 25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772_10 34:50</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7" name="Shape 2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Process single frame -&gt; video</a:t>
            </a:r>
          </a:p>
          <a:p>
            <a:pPr lvl="0">
              <a:spcBef>
                <a:spcPts val="0"/>
              </a:spcBef>
              <a:buNone/>
            </a:pPr>
            <a:r>
              <a:rPr lang="en"/>
              <a:t>Slight angle changes, color shifts, translations in frame</a:t>
            </a:r>
          </a:p>
          <a:p>
            <a:pPr lvl="0">
              <a:spcBef>
                <a:spcPts val="0"/>
              </a:spcBef>
              <a:buNone/>
            </a:pPr>
            <a:r>
              <a:rPr lang="en"/>
              <a:t>Number of classes scaling</a:t>
            </a:r>
          </a:p>
          <a:p>
            <a:pPr lvl="0">
              <a:spcBef>
                <a:spcPts val="0"/>
              </a:spcBef>
              <a:buNone/>
            </a:pPr>
            <a:r>
              <a:rPr lang="en"/>
              <a:t>Data scaling</a:t>
            </a:r>
          </a:p>
          <a:p>
            <a:pPr lvl="0">
              <a:spcBef>
                <a:spcPts val="0"/>
              </a:spcBef>
              <a:buNone/>
            </a:pPr>
            <a:r>
              <a:rPr lang="en"/>
              <a:t>Peniagone vitrae</a:t>
            </a:r>
          </a:p>
          <a:p>
            <a:pPr lvl="0">
              <a:spcBef>
                <a:spcPts val="0"/>
              </a:spcBef>
              <a:buNone/>
            </a:pPr>
            <a:r>
              <a:rPr lang="en"/>
              <a:t>Benthocodon</a:t>
            </a:r>
          </a:p>
          <a:p>
            <a:pPr lvl="0">
              <a:spcBef>
                <a:spcPts val="0"/>
              </a:spcBef>
              <a:buNone/>
            </a:pPr>
            <a:r>
              <a:rPr lang="en"/>
              <a:t>Peniagone Sp A and Scotoplanes Globosa</a:t>
            </a:r>
          </a:p>
          <a:p>
            <a:pPr lvl="0">
              <a:spcBef>
                <a:spcPts val="0"/>
              </a:spcBef>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Shape 26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2" name="Shape 26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85% of predicted ___ are actually ___</a:t>
            </a:r>
          </a:p>
          <a:p>
            <a:pPr lvl="0">
              <a:spcBef>
                <a:spcPts val="0"/>
              </a:spcBef>
              <a:buNone/>
            </a:pPr>
            <a:r>
              <a:rPr lang="en"/>
              <a:t>(At least 50% IOU with ground truth)</a:t>
            </a:r>
          </a:p>
          <a:p>
            <a:pPr lvl="0">
              <a:spcBef>
                <a:spcPts val="0"/>
              </a:spcBef>
              <a:buNone/>
            </a:pPr>
            <a:r>
              <a:rPr lang="en"/>
              <a:t>(Only one correct prediction per object)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7" name="Shape 26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D0772_10HD_00-08-10</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Shape 2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7" name="Shape 2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D0772_10HD_00-08-10</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1" name="Shape 29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7" name="Shape 29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3" name="Shape 3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Shape 35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9" name="Shape 3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Shape 3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1" name="Shape 3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Shape 3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7" name="Shape 3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Shape 3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5" name="Shape 38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Shape 38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0" name="Shape 39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Shape 39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6" name="Shape 39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772_10 34:50</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772_10 34:50</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772_10 34:50</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0" name="Shape 15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grpSp>
        <p:nvGrpSpPr>
          <p:cNvPr id="10" name="Shape 10"/>
          <p:cNvGrpSpPr/>
          <p:nvPr/>
        </p:nvGrpSpPr>
        <p:grpSpPr>
          <a:xfrm>
            <a:off x="4350278" y="2855377"/>
            <a:ext cx="443588" cy="105632"/>
            <a:chOff x="4137525" y="2915950"/>
            <a:chExt cx="869100" cy="207000"/>
          </a:xfrm>
        </p:grpSpPr>
        <p:sp>
          <p:nvSpPr>
            <p:cNvPr id="11" name="Shape 11"/>
            <p:cNvSpPr/>
            <p:nvPr/>
          </p:nvSpPr>
          <p:spPr>
            <a:xfrm>
              <a:off x="4468575" y="2915950"/>
              <a:ext cx="207000" cy="207000"/>
            </a:xfrm>
            <a:prstGeom prst="ellipse">
              <a:avLst/>
            </a:prstGeom>
            <a:solidFill>
              <a:schemeClr val="dk1"/>
            </a:solidFill>
            <a:ln>
              <a:noFill/>
            </a:ln>
          </p:spPr>
          <p:txBody>
            <a:bodyPr lIns="91425" tIns="91425" rIns="91425" bIns="91425" anchor="ctr" anchorCtr="0">
              <a:noAutofit/>
            </a:bodyPr>
            <a:lstStyle/>
            <a:p>
              <a:pPr lvl="0">
                <a:spcBef>
                  <a:spcPts val="0"/>
                </a:spcBef>
                <a:buNone/>
              </a:pPr>
              <a:endParaRPr/>
            </a:p>
          </p:txBody>
        </p:sp>
        <p:sp>
          <p:nvSpPr>
            <p:cNvPr id="12" name="Shape 12"/>
            <p:cNvSpPr/>
            <p:nvPr/>
          </p:nvSpPr>
          <p:spPr>
            <a:xfrm>
              <a:off x="4799625" y="2915950"/>
              <a:ext cx="207000" cy="207000"/>
            </a:xfrm>
            <a:prstGeom prst="ellipse">
              <a:avLst/>
            </a:prstGeom>
            <a:solidFill>
              <a:schemeClr val="dk1"/>
            </a:solidFill>
            <a:ln>
              <a:noFill/>
            </a:ln>
          </p:spPr>
          <p:txBody>
            <a:bodyPr lIns="91425" tIns="91425" rIns="91425" bIns="91425" anchor="ctr" anchorCtr="0">
              <a:noAutofit/>
            </a:bodyPr>
            <a:lstStyle/>
            <a:p>
              <a:pPr lvl="0">
                <a:spcBef>
                  <a:spcPts val="0"/>
                </a:spcBef>
                <a:buNone/>
              </a:pPr>
              <a:endParaRPr/>
            </a:p>
          </p:txBody>
        </p:sp>
        <p:sp>
          <p:nvSpPr>
            <p:cNvPr id="13" name="Shape 13"/>
            <p:cNvSpPr/>
            <p:nvPr/>
          </p:nvSpPr>
          <p:spPr>
            <a:xfrm>
              <a:off x="4137525" y="2915950"/>
              <a:ext cx="207000" cy="207000"/>
            </a:xfrm>
            <a:prstGeom prst="ellipse">
              <a:avLst/>
            </a:prstGeom>
            <a:solidFill>
              <a:schemeClr val="dk1"/>
            </a:solidFill>
            <a:ln>
              <a:noFill/>
            </a:ln>
          </p:spPr>
          <p:txBody>
            <a:bodyPr lIns="91425" tIns="91425" rIns="91425" bIns="91425" anchor="ctr" anchorCtr="0">
              <a:noAutofit/>
            </a:bodyPr>
            <a:lstStyle/>
            <a:p>
              <a:pPr lvl="0">
                <a:spcBef>
                  <a:spcPts val="0"/>
                </a:spcBef>
                <a:buNone/>
              </a:pPr>
              <a:endParaRPr/>
            </a:p>
          </p:txBody>
        </p:sp>
      </p:grpSp>
      <p:sp>
        <p:nvSpPr>
          <p:cNvPr id="14" name="Shape 14"/>
          <p:cNvSpPr txBox="1">
            <a:spLocks noGrp="1"/>
          </p:cNvSpPr>
          <p:nvPr>
            <p:ph type="ctrTitle"/>
          </p:nvPr>
        </p:nvSpPr>
        <p:spPr>
          <a:xfrm>
            <a:off x="671257" y="990800"/>
            <a:ext cx="7801500" cy="1730100"/>
          </a:xfrm>
          <a:prstGeom prst="rect">
            <a:avLst/>
          </a:prstGeom>
        </p:spPr>
        <p:txBody>
          <a:bodyPr lIns="91425" tIns="91425" rIns="91425" bIns="91425" anchor="b" anchorCtr="0"/>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a:endParaRPr/>
          </a:p>
        </p:txBody>
      </p:sp>
      <p:sp>
        <p:nvSpPr>
          <p:cNvPr id="15" name="Shape 15"/>
          <p:cNvSpPr txBox="1">
            <a:spLocks noGrp="1"/>
          </p:cNvSpPr>
          <p:nvPr>
            <p:ph type="subTitle" idx="1"/>
          </p:nvPr>
        </p:nvSpPr>
        <p:spPr>
          <a:xfrm>
            <a:off x="671250" y="3174875"/>
            <a:ext cx="78015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16" name="Shape 16"/>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311700" y="1255275"/>
            <a:ext cx="8520600" cy="18906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51" name="Shape 51"/>
          <p:cNvSpPr txBox="1">
            <a:spLocks noGrp="1"/>
          </p:cNvSpPr>
          <p:nvPr>
            <p:ph type="body" idx="1"/>
          </p:nvPr>
        </p:nvSpPr>
        <p:spPr>
          <a:xfrm>
            <a:off x="311700" y="32284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52" name="Shape 52"/>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3"/>
        <p:cNvGrpSpPr/>
        <p:nvPr/>
      </p:nvGrpSpPr>
      <p:grpSpPr>
        <a:xfrm>
          <a:off x="0" y="0"/>
          <a:ext cx="0" cy="0"/>
          <a:chOff x="0" y="0"/>
          <a:chExt cx="0" cy="0"/>
        </a:xfrm>
      </p:grpSpPr>
      <p:sp>
        <p:nvSpPr>
          <p:cNvPr id="54" name="Shape 54"/>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671250" y="2141250"/>
            <a:ext cx="7852200" cy="8610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9" name="Shape 19"/>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3" name="Shape 23"/>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6" name="Shape 26"/>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7" name="Shape 27"/>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8" name="Shape 28"/>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1" name="Shape 31"/>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4" name="Shape 34"/>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5" name="Shape 35"/>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lt2"/>
        </a:solidFill>
        <a:effectLst/>
      </p:bgPr>
    </p:bg>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90250" y="526350"/>
            <a:ext cx="6227100" cy="4090800"/>
          </a:xfrm>
          <a:prstGeom prst="rect">
            <a:avLst/>
          </a:prstGeom>
        </p:spPr>
        <p:txBody>
          <a:bodyPr lIns="91425" tIns="91425" rIns="91425" bIns="91425" anchor="ctr" anchorCtr="0"/>
          <a:lstStyle>
            <a:lvl1pPr lvl="0">
              <a:spcBef>
                <a:spcPts val="0"/>
              </a:spcBef>
              <a:buClr>
                <a:schemeClr val="lt1"/>
              </a:buClr>
              <a:buSzPct val="100000"/>
              <a:defRPr sz="4800">
                <a:solidFill>
                  <a:schemeClr val="lt1"/>
                </a:solidFill>
              </a:defRPr>
            </a:lvl1pPr>
            <a:lvl2pPr lvl="1">
              <a:spcBef>
                <a:spcPts val="0"/>
              </a:spcBef>
              <a:buClr>
                <a:schemeClr val="lt1"/>
              </a:buClr>
              <a:buSzPct val="100000"/>
              <a:defRPr sz="4800">
                <a:solidFill>
                  <a:schemeClr val="lt1"/>
                </a:solidFill>
              </a:defRPr>
            </a:lvl2pPr>
            <a:lvl3pPr lvl="2">
              <a:spcBef>
                <a:spcPts val="0"/>
              </a:spcBef>
              <a:buClr>
                <a:schemeClr val="lt1"/>
              </a:buClr>
              <a:buSzPct val="100000"/>
              <a:defRPr sz="4800">
                <a:solidFill>
                  <a:schemeClr val="lt1"/>
                </a:solidFill>
              </a:defRPr>
            </a:lvl3pPr>
            <a:lvl4pPr lvl="3">
              <a:spcBef>
                <a:spcPts val="0"/>
              </a:spcBef>
              <a:buClr>
                <a:schemeClr val="lt1"/>
              </a:buClr>
              <a:buSzPct val="100000"/>
              <a:defRPr sz="4800">
                <a:solidFill>
                  <a:schemeClr val="lt1"/>
                </a:solidFill>
              </a:defRPr>
            </a:lvl4pPr>
            <a:lvl5pPr lvl="4">
              <a:spcBef>
                <a:spcPts val="0"/>
              </a:spcBef>
              <a:buClr>
                <a:schemeClr val="lt1"/>
              </a:buClr>
              <a:buSzPct val="100000"/>
              <a:defRPr sz="4800">
                <a:solidFill>
                  <a:schemeClr val="lt1"/>
                </a:solidFill>
              </a:defRPr>
            </a:lvl5pPr>
            <a:lvl6pPr lvl="5">
              <a:spcBef>
                <a:spcPts val="0"/>
              </a:spcBef>
              <a:buClr>
                <a:schemeClr val="lt1"/>
              </a:buClr>
              <a:buSzPct val="100000"/>
              <a:defRPr sz="4800">
                <a:solidFill>
                  <a:schemeClr val="lt1"/>
                </a:solidFill>
              </a:defRPr>
            </a:lvl6pPr>
            <a:lvl7pPr lvl="6">
              <a:spcBef>
                <a:spcPts val="0"/>
              </a:spcBef>
              <a:buClr>
                <a:schemeClr val="lt1"/>
              </a:buClr>
              <a:buSzPct val="100000"/>
              <a:defRPr sz="4800">
                <a:solidFill>
                  <a:schemeClr val="lt1"/>
                </a:solidFill>
              </a:defRPr>
            </a:lvl7pPr>
            <a:lvl8pPr lvl="7">
              <a:spcBef>
                <a:spcPts val="0"/>
              </a:spcBef>
              <a:buClr>
                <a:schemeClr val="lt1"/>
              </a:buClr>
              <a:buSzPct val="100000"/>
              <a:defRPr sz="4800">
                <a:solidFill>
                  <a:schemeClr val="lt1"/>
                </a:solidFill>
              </a:defRPr>
            </a:lvl8pPr>
            <a:lvl9pPr lvl="8">
              <a:spcBef>
                <a:spcPts val="0"/>
              </a:spcBef>
              <a:buClr>
                <a:schemeClr val="lt1"/>
              </a:buClr>
              <a:buSzPct val="100000"/>
              <a:defRPr sz="4800">
                <a:solidFill>
                  <a:schemeClr val="lt1"/>
                </a:solidFill>
              </a:defRPr>
            </a:lvl9pPr>
          </a:lstStyle>
          <a:p>
            <a:endParaRPr/>
          </a:p>
        </p:txBody>
      </p:sp>
      <p:sp>
        <p:nvSpPr>
          <p:cNvPr id="38" name="Shape 38"/>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lateNathan">
    <p:spTree>
      <p:nvGrpSpPr>
        <p:cNvPr id="1" name="Shape 39"/>
        <p:cNvGrpSpPr/>
        <p:nvPr/>
      </p:nvGrpSpPr>
      <p:grpSpPr>
        <a:xfrm>
          <a:off x="0" y="0"/>
          <a:ext cx="0" cy="0"/>
          <a:chOff x="0" y="0"/>
          <a:chExt cx="0" cy="0"/>
        </a:xfrm>
      </p:grpSpPr>
      <p:sp>
        <p:nvSpPr>
          <p:cNvPr id="40" name="Shape 40"/>
          <p:cNvSpPr/>
          <p:nvPr/>
        </p:nvSpPr>
        <p:spPr>
          <a:xfrm>
            <a:off x="4572000" y="0"/>
            <a:ext cx="4572000" cy="5143500"/>
          </a:xfrm>
          <a:prstGeom prst="rect">
            <a:avLst/>
          </a:prstGeom>
          <a:solidFill>
            <a:schemeClr val="lt1"/>
          </a:solidFill>
          <a:ln>
            <a:noFill/>
          </a:ln>
        </p:spPr>
        <p:txBody>
          <a:bodyPr lIns="91425" tIns="91425" rIns="91425" bIns="91425" anchor="ctr" anchorCtr="0">
            <a:noAutofit/>
          </a:bodyPr>
          <a:lstStyle/>
          <a:p>
            <a:pPr lvl="0">
              <a:spcBef>
                <a:spcPts val="0"/>
              </a:spcBef>
              <a:buNone/>
            </a:pPr>
            <a:endParaRPr/>
          </a:p>
        </p:txBody>
      </p:sp>
      <p:cxnSp>
        <p:nvCxnSpPr>
          <p:cNvPr id="41" name="Shape 41"/>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42" name="Shape 42"/>
          <p:cNvSpPr txBox="1">
            <a:spLocks noGrp="1"/>
          </p:cNvSpPr>
          <p:nvPr>
            <p:ph type="title"/>
          </p:nvPr>
        </p:nvSpPr>
        <p:spPr>
          <a:xfrm>
            <a:off x="265500" y="1081400"/>
            <a:ext cx="4045200" cy="1710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43" name="Shape 43"/>
          <p:cNvSpPr txBox="1">
            <a:spLocks noGrp="1"/>
          </p:cNvSpPr>
          <p:nvPr>
            <p:ph type="subTitle" idx="1"/>
          </p:nvPr>
        </p:nvSpPr>
        <p:spPr>
          <a:xfrm>
            <a:off x="265500" y="2845200"/>
            <a:ext cx="4045200" cy="1345500"/>
          </a:xfrm>
          <a:prstGeom prst="rect">
            <a:avLst/>
          </a:prstGeom>
        </p:spPr>
        <p:txBody>
          <a:bodyPr lIns="91425" tIns="91425" rIns="91425" bIns="91425" anchor="t" anchorCtr="0"/>
          <a:lstStyle>
            <a:lvl1pPr lvl="0" algn="ctr">
              <a:lnSpc>
                <a:spcPct val="100000"/>
              </a:lnSpc>
              <a:spcBef>
                <a:spcPts val="0"/>
              </a:spcBef>
              <a:spcAft>
                <a:spcPts val="0"/>
              </a:spcAft>
              <a:buClr>
                <a:schemeClr val="dk1"/>
              </a:buClr>
              <a:buSzPct val="100000"/>
              <a:buNone/>
              <a:defRPr sz="2100">
                <a:solidFill>
                  <a:schemeClr val="dk1"/>
                </a:solidFill>
              </a:defRPr>
            </a:lvl1pPr>
            <a:lvl2pPr lvl="1" algn="ctr">
              <a:lnSpc>
                <a:spcPct val="100000"/>
              </a:lnSpc>
              <a:spcBef>
                <a:spcPts val="0"/>
              </a:spcBef>
              <a:spcAft>
                <a:spcPts val="0"/>
              </a:spcAft>
              <a:buClr>
                <a:schemeClr val="dk1"/>
              </a:buClr>
              <a:buSzPct val="100000"/>
              <a:buNone/>
              <a:defRPr sz="2100">
                <a:solidFill>
                  <a:schemeClr val="dk1"/>
                </a:solidFill>
              </a:defRPr>
            </a:lvl2pPr>
            <a:lvl3pPr lvl="2" algn="ctr">
              <a:lnSpc>
                <a:spcPct val="100000"/>
              </a:lnSpc>
              <a:spcBef>
                <a:spcPts val="0"/>
              </a:spcBef>
              <a:spcAft>
                <a:spcPts val="0"/>
              </a:spcAft>
              <a:buClr>
                <a:schemeClr val="dk1"/>
              </a:buClr>
              <a:buSzPct val="100000"/>
              <a:buNone/>
              <a:defRPr sz="2100">
                <a:solidFill>
                  <a:schemeClr val="dk1"/>
                </a:solidFill>
              </a:defRPr>
            </a:lvl3pPr>
            <a:lvl4pPr lvl="3" algn="ctr">
              <a:lnSpc>
                <a:spcPct val="100000"/>
              </a:lnSpc>
              <a:spcBef>
                <a:spcPts val="0"/>
              </a:spcBef>
              <a:spcAft>
                <a:spcPts val="0"/>
              </a:spcAft>
              <a:buClr>
                <a:schemeClr val="dk1"/>
              </a:buClr>
              <a:buSzPct val="100000"/>
              <a:buNone/>
              <a:defRPr sz="2100">
                <a:solidFill>
                  <a:schemeClr val="dk1"/>
                </a:solidFill>
              </a:defRPr>
            </a:lvl4pPr>
            <a:lvl5pPr lvl="4" algn="ctr">
              <a:lnSpc>
                <a:spcPct val="100000"/>
              </a:lnSpc>
              <a:spcBef>
                <a:spcPts val="0"/>
              </a:spcBef>
              <a:spcAft>
                <a:spcPts val="0"/>
              </a:spcAft>
              <a:buClr>
                <a:schemeClr val="dk1"/>
              </a:buClr>
              <a:buSzPct val="100000"/>
              <a:buNone/>
              <a:defRPr sz="2100">
                <a:solidFill>
                  <a:schemeClr val="dk1"/>
                </a:solidFill>
              </a:defRPr>
            </a:lvl5pPr>
            <a:lvl6pPr lvl="5" algn="ctr">
              <a:lnSpc>
                <a:spcPct val="100000"/>
              </a:lnSpc>
              <a:spcBef>
                <a:spcPts val="0"/>
              </a:spcBef>
              <a:spcAft>
                <a:spcPts val="0"/>
              </a:spcAft>
              <a:buClr>
                <a:schemeClr val="dk1"/>
              </a:buClr>
              <a:buSzPct val="100000"/>
              <a:buNone/>
              <a:defRPr sz="2100">
                <a:solidFill>
                  <a:schemeClr val="dk1"/>
                </a:solidFill>
              </a:defRPr>
            </a:lvl6pPr>
            <a:lvl7pPr lvl="6" algn="ctr">
              <a:lnSpc>
                <a:spcPct val="100000"/>
              </a:lnSpc>
              <a:spcBef>
                <a:spcPts val="0"/>
              </a:spcBef>
              <a:spcAft>
                <a:spcPts val="0"/>
              </a:spcAft>
              <a:buClr>
                <a:schemeClr val="dk1"/>
              </a:buClr>
              <a:buSzPct val="100000"/>
              <a:buNone/>
              <a:defRPr sz="2100">
                <a:solidFill>
                  <a:schemeClr val="dk1"/>
                </a:solidFill>
              </a:defRPr>
            </a:lvl7pPr>
            <a:lvl8pPr lvl="7" algn="ctr">
              <a:lnSpc>
                <a:spcPct val="100000"/>
              </a:lnSpc>
              <a:spcBef>
                <a:spcPts val="0"/>
              </a:spcBef>
              <a:spcAft>
                <a:spcPts val="0"/>
              </a:spcAft>
              <a:buClr>
                <a:schemeClr val="dk1"/>
              </a:buClr>
              <a:buSzPct val="100000"/>
              <a:buNone/>
              <a:defRPr sz="2100">
                <a:solidFill>
                  <a:schemeClr val="dk1"/>
                </a:solidFill>
              </a:defRPr>
            </a:lvl8pPr>
            <a:lvl9pPr lvl="8" algn="ctr">
              <a:lnSpc>
                <a:spcPct val="100000"/>
              </a:lnSpc>
              <a:spcBef>
                <a:spcPts val="0"/>
              </a:spcBef>
              <a:spcAft>
                <a:spcPts val="0"/>
              </a:spcAft>
              <a:buClr>
                <a:schemeClr val="dk1"/>
              </a:buClr>
              <a:buSzPct val="100000"/>
              <a:buNone/>
              <a:defRPr sz="2100">
                <a:solidFill>
                  <a:schemeClr val="dk1"/>
                </a:solidFill>
              </a:defRPr>
            </a:lvl9pPr>
          </a:lstStyle>
          <a:p>
            <a:endParaRPr/>
          </a:p>
        </p:txBody>
      </p:sp>
      <p:sp>
        <p:nvSpPr>
          <p:cNvPr id="44" name="Shape 44"/>
          <p:cNvSpPr txBox="1">
            <a:spLocks noGrp="1"/>
          </p:cNvSpPr>
          <p:nvPr>
            <p:ph type="body" idx="2"/>
          </p:nvPr>
        </p:nvSpPr>
        <p:spPr>
          <a:xfrm>
            <a:off x="4939500" y="724200"/>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buClr>
                <a:schemeClr val="lt1"/>
              </a:buClr>
              <a:defRPr>
                <a:solidFill>
                  <a:schemeClr val="lt1"/>
                </a:solidFill>
              </a:defRPr>
            </a:lvl9pPr>
          </a:lstStyle>
          <a:p>
            <a:endParaRPr/>
          </a:p>
        </p:txBody>
      </p:sp>
      <p:sp>
        <p:nvSpPr>
          <p:cNvPr id="45" name="Shape 45"/>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6"/>
        <p:cNvGrpSpPr/>
        <p:nvPr/>
      </p:nvGrpSpPr>
      <p:grpSpPr>
        <a:xfrm>
          <a:off x="0" y="0"/>
          <a:ext cx="0" cy="0"/>
          <a:chOff x="0" y="0"/>
          <a:chExt cx="0" cy="0"/>
        </a:xfrm>
      </p:grpSpPr>
      <p:sp>
        <p:nvSpPr>
          <p:cNvPr id="47" name="Shape 47"/>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Clr>
                <a:schemeClr val="dk1"/>
              </a:buClr>
              <a:buSzPct val="100000"/>
              <a:buFont typeface="Oswald"/>
              <a:buNone/>
              <a:defRPr sz="2100">
                <a:solidFill>
                  <a:schemeClr val="dk1"/>
                </a:solidFill>
                <a:latin typeface="Oswald"/>
                <a:ea typeface="Oswald"/>
                <a:cs typeface="Oswald"/>
                <a:sym typeface="Oswald"/>
              </a:defRPr>
            </a:lvl1pPr>
          </a:lstStyle>
          <a:p>
            <a:endParaRPr/>
          </a:p>
        </p:txBody>
      </p:sp>
      <p:sp>
        <p:nvSpPr>
          <p:cNvPr id="48" name="Shape 48"/>
          <p:cNvSpPr txBox="1">
            <a:spLocks noGrp="1"/>
          </p:cNvSpPr>
          <p:nvPr>
            <p:ph type="sldNum" idx="12"/>
          </p:nvPr>
        </p:nvSpPr>
        <p:spPr>
          <a:xfrm>
            <a:off x="8490250" y="4681009"/>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Font typeface="Oswald"/>
              <a:buNone/>
              <a:defRPr sz="3000">
                <a:solidFill>
                  <a:schemeClr val="dk1"/>
                </a:solidFill>
                <a:latin typeface="Oswald"/>
                <a:ea typeface="Oswald"/>
                <a:cs typeface="Oswald"/>
                <a:sym typeface="Oswald"/>
              </a:defRPr>
            </a:lvl1pPr>
            <a:lvl2pPr lvl="1">
              <a:spcBef>
                <a:spcPts val="0"/>
              </a:spcBef>
              <a:buClr>
                <a:schemeClr val="dk1"/>
              </a:buClr>
              <a:buSzPct val="100000"/>
              <a:buFont typeface="Oswald"/>
              <a:buNone/>
              <a:defRPr sz="3000">
                <a:solidFill>
                  <a:schemeClr val="dk1"/>
                </a:solidFill>
                <a:latin typeface="Oswald"/>
                <a:ea typeface="Oswald"/>
                <a:cs typeface="Oswald"/>
                <a:sym typeface="Oswald"/>
              </a:defRPr>
            </a:lvl2pPr>
            <a:lvl3pPr lvl="2">
              <a:spcBef>
                <a:spcPts val="0"/>
              </a:spcBef>
              <a:buClr>
                <a:schemeClr val="dk1"/>
              </a:buClr>
              <a:buSzPct val="100000"/>
              <a:buFont typeface="Oswald"/>
              <a:buNone/>
              <a:defRPr sz="3000">
                <a:solidFill>
                  <a:schemeClr val="dk1"/>
                </a:solidFill>
                <a:latin typeface="Oswald"/>
                <a:ea typeface="Oswald"/>
                <a:cs typeface="Oswald"/>
                <a:sym typeface="Oswald"/>
              </a:defRPr>
            </a:lvl3pPr>
            <a:lvl4pPr lvl="3">
              <a:spcBef>
                <a:spcPts val="0"/>
              </a:spcBef>
              <a:buClr>
                <a:schemeClr val="dk1"/>
              </a:buClr>
              <a:buSzPct val="100000"/>
              <a:buFont typeface="Oswald"/>
              <a:buNone/>
              <a:defRPr sz="3000">
                <a:solidFill>
                  <a:schemeClr val="dk1"/>
                </a:solidFill>
                <a:latin typeface="Oswald"/>
                <a:ea typeface="Oswald"/>
                <a:cs typeface="Oswald"/>
                <a:sym typeface="Oswald"/>
              </a:defRPr>
            </a:lvl4pPr>
            <a:lvl5pPr lvl="4">
              <a:spcBef>
                <a:spcPts val="0"/>
              </a:spcBef>
              <a:buClr>
                <a:schemeClr val="dk1"/>
              </a:buClr>
              <a:buSzPct val="100000"/>
              <a:buFont typeface="Oswald"/>
              <a:buNone/>
              <a:defRPr sz="3000">
                <a:solidFill>
                  <a:schemeClr val="dk1"/>
                </a:solidFill>
                <a:latin typeface="Oswald"/>
                <a:ea typeface="Oswald"/>
                <a:cs typeface="Oswald"/>
                <a:sym typeface="Oswald"/>
              </a:defRPr>
            </a:lvl5pPr>
            <a:lvl6pPr lvl="5">
              <a:spcBef>
                <a:spcPts val="0"/>
              </a:spcBef>
              <a:buClr>
                <a:schemeClr val="dk1"/>
              </a:buClr>
              <a:buSzPct val="100000"/>
              <a:buFont typeface="Oswald"/>
              <a:buNone/>
              <a:defRPr sz="3000">
                <a:solidFill>
                  <a:schemeClr val="dk1"/>
                </a:solidFill>
                <a:latin typeface="Oswald"/>
                <a:ea typeface="Oswald"/>
                <a:cs typeface="Oswald"/>
                <a:sym typeface="Oswald"/>
              </a:defRPr>
            </a:lvl6pPr>
            <a:lvl7pPr lvl="6">
              <a:spcBef>
                <a:spcPts val="0"/>
              </a:spcBef>
              <a:buClr>
                <a:schemeClr val="dk1"/>
              </a:buClr>
              <a:buSzPct val="100000"/>
              <a:buFont typeface="Oswald"/>
              <a:buNone/>
              <a:defRPr sz="3000">
                <a:solidFill>
                  <a:schemeClr val="dk1"/>
                </a:solidFill>
                <a:latin typeface="Oswald"/>
                <a:ea typeface="Oswald"/>
                <a:cs typeface="Oswald"/>
                <a:sym typeface="Oswald"/>
              </a:defRPr>
            </a:lvl7pPr>
            <a:lvl8pPr lvl="7">
              <a:spcBef>
                <a:spcPts val="0"/>
              </a:spcBef>
              <a:buClr>
                <a:schemeClr val="dk1"/>
              </a:buClr>
              <a:buSzPct val="100000"/>
              <a:buFont typeface="Oswald"/>
              <a:buNone/>
              <a:defRPr sz="3000">
                <a:solidFill>
                  <a:schemeClr val="dk1"/>
                </a:solidFill>
                <a:latin typeface="Oswald"/>
                <a:ea typeface="Oswald"/>
                <a:cs typeface="Oswald"/>
                <a:sym typeface="Oswald"/>
              </a:defRPr>
            </a:lvl8pPr>
            <a:lvl9pPr lvl="8">
              <a:spcBef>
                <a:spcPts val="0"/>
              </a:spcBef>
              <a:buClr>
                <a:schemeClr val="dk1"/>
              </a:buClr>
              <a:buSzPct val="100000"/>
              <a:buFont typeface="Oswald"/>
              <a:buNone/>
              <a:defRPr sz="3000">
                <a:solidFill>
                  <a:schemeClr val="dk1"/>
                </a:solidFill>
                <a:latin typeface="Oswald"/>
                <a:ea typeface="Oswald"/>
                <a:cs typeface="Oswald"/>
                <a:sym typeface="Oswald"/>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accent3"/>
              </a:buClr>
              <a:buSzPct val="100000"/>
              <a:buFont typeface="Average"/>
              <a:buChar char="●"/>
              <a:defRPr sz="1800">
                <a:solidFill>
                  <a:schemeClr val="accent3"/>
                </a:solidFill>
                <a:latin typeface="Average"/>
                <a:ea typeface="Average"/>
                <a:cs typeface="Average"/>
                <a:sym typeface="Average"/>
              </a:defRPr>
            </a:lvl1pPr>
            <a:lvl2pPr lvl="1">
              <a:lnSpc>
                <a:spcPct val="115000"/>
              </a:lnSpc>
              <a:spcBef>
                <a:spcPts val="0"/>
              </a:spcBef>
              <a:spcAft>
                <a:spcPts val="1600"/>
              </a:spcAft>
              <a:buClr>
                <a:schemeClr val="accent3"/>
              </a:buClr>
              <a:buFont typeface="Average"/>
              <a:buChar char="○"/>
              <a:defRPr>
                <a:solidFill>
                  <a:schemeClr val="accent3"/>
                </a:solidFill>
                <a:latin typeface="Average"/>
                <a:ea typeface="Average"/>
                <a:cs typeface="Average"/>
                <a:sym typeface="Average"/>
              </a:defRPr>
            </a:lvl2pPr>
            <a:lvl3pPr lvl="2">
              <a:lnSpc>
                <a:spcPct val="115000"/>
              </a:lnSpc>
              <a:spcBef>
                <a:spcPts val="0"/>
              </a:spcBef>
              <a:spcAft>
                <a:spcPts val="1600"/>
              </a:spcAft>
              <a:buClr>
                <a:schemeClr val="accent3"/>
              </a:buClr>
              <a:buFont typeface="Average"/>
              <a:buChar char="■"/>
              <a:defRPr>
                <a:solidFill>
                  <a:schemeClr val="accent3"/>
                </a:solidFill>
                <a:latin typeface="Average"/>
                <a:ea typeface="Average"/>
                <a:cs typeface="Average"/>
                <a:sym typeface="Average"/>
              </a:defRPr>
            </a:lvl3pPr>
            <a:lvl4pPr lvl="3">
              <a:lnSpc>
                <a:spcPct val="115000"/>
              </a:lnSpc>
              <a:spcBef>
                <a:spcPts val="0"/>
              </a:spcBef>
              <a:spcAft>
                <a:spcPts val="1600"/>
              </a:spcAft>
              <a:buClr>
                <a:schemeClr val="accent3"/>
              </a:buClr>
              <a:buFont typeface="Average"/>
              <a:buChar char="●"/>
              <a:defRPr>
                <a:solidFill>
                  <a:schemeClr val="accent3"/>
                </a:solidFill>
                <a:latin typeface="Average"/>
                <a:ea typeface="Average"/>
                <a:cs typeface="Average"/>
                <a:sym typeface="Average"/>
              </a:defRPr>
            </a:lvl4pPr>
            <a:lvl5pPr lvl="4">
              <a:lnSpc>
                <a:spcPct val="115000"/>
              </a:lnSpc>
              <a:spcBef>
                <a:spcPts val="0"/>
              </a:spcBef>
              <a:spcAft>
                <a:spcPts val="1600"/>
              </a:spcAft>
              <a:buClr>
                <a:schemeClr val="accent3"/>
              </a:buClr>
              <a:buFont typeface="Average"/>
              <a:buChar char="○"/>
              <a:defRPr>
                <a:solidFill>
                  <a:schemeClr val="accent3"/>
                </a:solidFill>
                <a:latin typeface="Average"/>
                <a:ea typeface="Average"/>
                <a:cs typeface="Average"/>
                <a:sym typeface="Average"/>
              </a:defRPr>
            </a:lvl5pPr>
            <a:lvl6pPr lvl="5">
              <a:lnSpc>
                <a:spcPct val="115000"/>
              </a:lnSpc>
              <a:spcBef>
                <a:spcPts val="0"/>
              </a:spcBef>
              <a:spcAft>
                <a:spcPts val="1600"/>
              </a:spcAft>
              <a:buClr>
                <a:schemeClr val="accent3"/>
              </a:buClr>
              <a:buFont typeface="Average"/>
              <a:buChar char="■"/>
              <a:defRPr>
                <a:solidFill>
                  <a:schemeClr val="accent3"/>
                </a:solidFill>
                <a:latin typeface="Average"/>
                <a:ea typeface="Average"/>
                <a:cs typeface="Average"/>
                <a:sym typeface="Average"/>
              </a:defRPr>
            </a:lvl6pPr>
            <a:lvl7pPr lvl="6">
              <a:lnSpc>
                <a:spcPct val="115000"/>
              </a:lnSpc>
              <a:spcBef>
                <a:spcPts val="0"/>
              </a:spcBef>
              <a:spcAft>
                <a:spcPts val="1600"/>
              </a:spcAft>
              <a:buClr>
                <a:schemeClr val="accent3"/>
              </a:buClr>
              <a:buFont typeface="Average"/>
              <a:buChar char="●"/>
              <a:defRPr>
                <a:solidFill>
                  <a:schemeClr val="accent3"/>
                </a:solidFill>
                <a:latin typeface="Average"/>
                <a:ea typeface="Average"/>
                <a:cs typeface="Average"/>
                <a:sym typeface="Average"/>
              </a:defRPr>
            </a:lvl7pPr>
            <a:lvl8pPr lvl="7">
              <a:lnSpc>
                <a:spcPct val="115000"/>
              </a:lnSpc>
              <a:spcBef>
                <a:spcPts val="0"/>
              </a:spcBef>
              <a:spcAft>
                <a:spcPts val="1600"/>
              </a:spcAft>
              <a:buClr>
                <a:schemeClr val="accent3"/>
              </a:buClr>
              <a:buFont typeface="Average"/>
              <a:buChar char="○"/>
              <a:defRPr>
                <a:solidFill>
                  <a:schemeClr val="accent3"/>
                </a:solidFill>
                <a:latin typeface="Average"/>
                <a:ea typeface="Average"/>
                <a:cs typeface="Average"/>
                <a:sym typeface="Average"/>
              </a:defRPr>
            </a:lvl8pPr>
            <a:lvl9pPr lvl="8">
              <a:lnSpc>
                <a:spcPct val="115000"/>
              </a:lnSpc>
              <a:spcBef>
                <a:spcPts val="0"/>
              </a:spcBef>
              <a:spcAft>
                <a:spcPts val="1600"/>
              </a:spcAft>
              <a:buClr>
                <a:schemeClr val="accent3"/>
              </a:buClr>
              <a:buFont typeface="Average"/>
              <a:buChar char="■"/>
              <a:defRPr>
                <a:solidFill>
                  <a:schemeClr val="accent3"/>
                </a:solidFill>
                <a:latin typeface="Average"/>
                <a:ea typeface="Average"/>
                <a:cs typeface="Average"/>
                <a:sym typeface="Average"/>
              </a:defRPr>
            </a:lvl9pPr>
          </a:lstStyle>
          <a:p>
            <a:endParaRPr/>
          </a:p>
        </p:txBody>
      </p:sp>
      <p:sp>
        <p:nvSpPr>
          <p:cNvPr id="8" name="Shape 8"/>
          <p:cNvSpPr txBox="1">
            <a:spLocks noGrp="1"/>
          </p:cNvSpPr>
          <p:nvPr>
            <p:ph type="sldNum" idx="12"/>
          </p:nvPr>
        </p:nvSpPr>
        <p:spPr>
          <a:xfrm>
            <a:off x="8490250" y="4681009"/>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accent3"/>
                </a:solidFill>
                <a:latin typeface="Average"/>
                <a:ea typeface="Average"/>
                <a:cs typeface="Average"/>
                <a:sym typeface="Average"/>
              </a:rPr>
              <a:t>‹#›</a:t>
            </a:fld>
            <a:endParaRPr lang="en" sz="1000">
              <a:solidFill>
                <a:schemeClr val="accent3"/>
              </a:solidFill>
              <a:latin typeface="Average"/>
              <a:ea typeface="Average"/>
              <a:cs typeface="Average"/>
              <a:sym typeface="Average"/>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hyperlink" Target="http://www.youtube.com/watch?v=7mJEaN2Kz2w" TargetMode="External"/><Relationship Id="rId4" Type="http://schemas.openxmlformats.org/officeDocument/2006/relationships/image" Target="../media/image7.jpg"/><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26750" y="651225"/>
            <a:ext cx="8290500" cy="1748700"/>
          </a:xfrm>
          <a:prstGeom prst="rect">
            <a:avLst/>
          </a:prstGeom>
        </p:spPr>
        <p:txBody>
          <a:bodyPr lIns="91425" tIns="91425" rIns="91425" bIns="91425" anchor="ctr" anchorCtr="0">
            <a:noAutofit/>
          </a:bodyPr>
          <a:lstStyle/>
          <a:p>
            <a:pPr lvl="0">
              <a:spcBef>
                <a:spcPts val="0"/>
              </a:spcBef>
              <a:buNone/>
            </a:pPr>
            <a:r>
              <a:rPr lang="en" sz="4400"/>
              <a:t>Automated Detection and Classification of Deep Sea Benthic Imagery</a:t>
            </a:r>
          </a:p>
        </p:txBody>
      </p:sp>
      <p:sp>
        <p:nvSpPr>
          <p:cNvPr id="60" name="Shape 60"/>
          <p:cNvSpPr txBox="1">
            <a:spLocks noGrp="1"/>
          </p:cNvSpPr>
          <p:nvPr>
            <p:ph type="subTitle" idx="4294967295"/>
          </p:nvPr>
        </p:nvSpPr>
        <p:spPr>
          <a:xfrm>
            <a:off x="426750" y="2515950"/>
            <a:ext cx="4122600" cy="2418300"/>
          </a:xfrm>
          <a:prstGeom prst="rect">
            <a:avLst/>
          </a:prstGeom>
        </p:spPr>
        <p:txBody>
          <a:bodyPr lIns="91425" tIns="91425" rIns="91425" bIns="91425" anchor="t" anchorCtr="0">
            <a:noAutofit/>
          </a:bodyPr>
          <a:lstStyle/>
          <a:p>
            <a:pPr lvl="0" algn="l" rtl="0">
              <a:spcBef>
                <a:spcPts val="0"/>
              </a:spcBef>
              <a:spcAft>
                <a:spcPts val="0"/>
              </a:spcAft>
              <a:buNone/>
            </a:pPr>
            <a:r>
              <a:rPr lang="en" sz="2800" dirty="0"/>
              <a:t>Nathan Yee </a:t>
            </a:r>
          </a:p>
          <a:p>
            <a:pPr lvl="0" algn="l" rtl="0">
              <a:spcBef>
                <a:spcPts val="0"/>
              </a:spcBef>
              <a:spcAft>
                <a:spcPts val="0"/>
              </a:spcAft>
              <a:buNone/>
            </a:pPr>
            <a:r>
              <a:rPr lang="en" sz="1600" dirty="0"/>
              <a:t>Franklin W. Olin College of Engineering</a:t>
            </a:r>
          </a:p>
          <a:p>
            <a:pPr lvl="0" algn="l" rtl="0">
              <a:spcBef>
                <a:spcPts val="0"/>
              </a:spcBef>
              <a:spcAft>
                <a:spcPts val="0"/>
              </a:spcAft>
              <a:buNone/>
            </a:pPr>
            <a:endParaRPr sz="1600" dirty="0"/>
          </a:p>
          <a:p>
            <a:pPr lvl="0" rtl="0">
              <a:spcBef>
                <a:spcPts val="0"/>
              </a:spcBef>
              <a:spcAft>
                <a:spcPts val="0"/>
              </a:spcAft>
              <a:buNone/>
            </a:pPr>
            <a:r>
              <a:rPr lang="en" sz="2800" dirty="0"/>
              <a:t>Mentors</a:t>
            </a:r>
          </a:p>
          <a:p>
            <a:pPr lvl="0" rtl="0">
              <a:spcBef>
                <a:spcPts val="0"/>
              </a:spcBef>
              <a:spcAft>
                <a:spcPts val="0"/>
              </a:spcAft>
              <a:buNone/>
            </a:pPr>
            <a:r>
              <a:rPr lang="en" sz="1600" dirty="0"/>
              <a:t>Duane Edgington</a:t>
            </a:r>
          </a:p>
          <a:p>
            <a:pPr lvl="0" rtl="0">
              <a:spcBef>
                <a:spcPts val="0"/>
              </a:spcBef>
              <a:spcAft>
                <a:spcPts val="0"/>
              </a:spcAft>
              <a:buNone/>
            </a:pPr>
            <a:r>
              <a:rPr lang="en" sz="1600" dirty="0"/>
              <a:t>Danelle Cline</a:t>
            </a:r>
          </a:p>
          <a:p>
            <a:pPr lvl="0" algn="l">
              <a:spcBef>
                <a:spcPts val="0"/>
              </a:spcBef>
              <a:spcAft>
                <a:spcPts val="0"/>
              </a:spcAft>
              <a:buNone/>
            </a:pPr>
            <a:endParaRPr dirty="0"/>
          </a:p>
        </p:txBody>
      </p:sp>
      <p:pic>
        <p:nvPicPr>
          <p:cNvPr id="61" name="Shape 61"/>
          <p:cNvPicPr preferRelativeResize="0"/>
          <p:nvPr/>
        </p:nvPicPr>
        <p:blipFill>
          <a:blip r:embed="rId3">
            <a:alphaModFix/>
          </a:blip>
          <a:stretch>
            <a:fillRect/>
          </a:stretch>
        </p:blipFill>
        <p:spPr>
          <a:xfrm>
            <a:off x="6273325" y="3266000"/>
            <a:ext cx="1199475" cy="918199"/>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265500" y="1081400"/>
            <a:ext cx="4045200" cy="1710300"/>
          </a:xfrm>
          <a:prstGeom prst="rect">
            <a:avLst/>
          </a:prstGeom>
        </p:spPr>
        <p:txBody>
          <a:bodyPr lIns="91425" tIns="91425" rIns="91425" bIns="91425" anchor="b" anchorCtr="0">
            <a:noAutofit/>
          </a:bodyPr>
          <a:lstStyle/>
          <a:p>
            <a:pPr lvl="0" rtl="0">
              <a:spcBef>
                <a:spcPts val="0"/>
              </a:spcBef>
              <a:buNone/>
            </a:pPr>
            <a:r>
              <a:rPr lang="en"/>
              <a:t>Machine Learning</a:t>
            </a:r>
          </a:p>
        </p:txBody>
      </p:sp>
      <p:sp>
        <p:nvSpPr>
          <p:cNvPr id="160" name="Shape 160"/>
          <p:cNvSpPr txBox="1">
            <a:spLocks noGrp="1"/>
          </p:cNvSpPr>
          <p:nvPr>
            <p:ph type="body" idx="2"/>
          </p:nvPr>
        </p:nvSpPr>
        <p:spPr>
          <a:xfrm>
            <a:off x="4939500" y="724200"/>
            <a:ext cx="3837000" cy="3695100"/>
          </a:xfrm>
          <a:prstGeom prst="rect">
            <a:avLst/>
          </a:prstGeom>
        </p:spPr>
        <p:txBody>
          <a:bodyPr lIns="91425" tIns="91425" rIns="91425" bIns="91425" anchor="ctr" anchorCtr="0">
            <a:noAutofit/>
          </a:bodyPr>
          <a:lstStyle/>
          <a:p>
            <a:pPr marL="457200" marR="0" lvl="0" indent="-342900" algn="l" rtl="0">
              <a:lnSpc>
                <a:spcPct val="115000"/>
              </a:lnSpc>
              <a:spcBef>
                <a:spcPts val="0"/>
              </a:spcBef>
              <a:spcAft>
                <a:spcPts val="1600"/>
              </a:spcAft>
              <a:buSzPct val="100000"/>
              <a:buChar char="●"/>
            </a:pPr>
            <a:r>
              <a:rPr lang="en" sz="1800"/>
              <a:t>Machine learning</a:t>
            </a:r>
          </a:p>
          <a:p>
            <a:pPr marL="457200" marR="0" lvl="0" indent="-342900" algn="l" rtl="0">
              <a:lnSpc>
                <a:spcPct val="115000"/>
              </a:lnSpc>
              <a:spcBef>
                <a:spcPts val="0"/>
              </a:spcBef>
              <a:spcAft>
                <a:spcPts val="1600"/>
              </a:spcAft>
              <a:buSzPct val="100000"/>
              <a:buChar char="●"/>
            </a:pPr>
            <a:r>
              <a:rPr lang="en" sz="1800"/>
              <a:t>Deep learning</a:t>
            </a:r>
          </a:p>
          <a:p>
            <a:pPr marL="457200" marR="0" lvl="0" indent="-342900" algn="l" rtl="0">
              <a:lnSpc>
                <a:spcPct val="115000"/>
              </a:lnSpc>
              <a:spcBef>
                <a:spcPts val="0"/>
              </a:spcBef>
              <a:spcAft>
                <a:spcPts val="1600"/>
              </a:spcAft>
              <a:buSzPct val="100000"/>
              <a:buChar char="●"/>
            </a:pPr>
            <a:r>
              <a:rPr lang="en" sz="1800"/>
              <a:t>Dataset</a:t>
            </a:r>
          </a:p>
          <a:p>
            <a:pPr marL="457200" marR="0" lvl="0" indent="-342900" algn="l" rtl="0">
              <a:lnSpc>
                <a:spcPct val="115000"/>
              </a:lnSpc>
              <a:spcBef>
                <a:spcPts val="0"/>
              </a:spcBef>
              <a:spcAft>
                <a:spcPts val="1000"/>
              </a:spcAft>
              <a:buSzPct val="100000"/>
              <a:buChar char="●"/>
            </a:pPr>
            <a:r>
              <a:rPr lang="en" sz="1800"/>
              <a:t>Faster RCNN</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Machine Learning</a:t>
            </a:r>
          </a:p>
        </p:txBody>
      </p:sp>
      <p:sp>
        <p:nvSpPr>
          <p:cNvPr id="166" name="Shape 166"/>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355600" rtl="0">
              <a:lnSpc>
                <a:spcPct val="70000"/>
              </a:lnSpc>
              <a:spcBef>
                <a:spcPts val="0"/>
              </a:spcBef>
              <a:buSzPct val="100000"/>
              <a:buChar char="●"/>
            </a:pPr>
            <a:r>
              <a:rPr lang="en" sz="2000" dirty="0"/>
              <a:t>Data driven approach that allows computers to program themselves solve problems </a:t>
            </a:r>
          </a:p>
          <a:p>
            <a:pPr marL="457200" lvl="0" indent="-355600" rtl="0">
              <a:lnSpc>
                <a:spcPct val="70000"/>
              </a:lnSpc>
              <a:spcBef>
                <a:spcPts val="0"/>
              </a:spcBef>
              <a:buSzPct val="100000"/>
              <a:buChar char="●"/>
            </a:pPr>
            <a:r>
              <a:rPr lang="en" sz="2000" dirty="0"/>
              <a:t>Supervised</a:t>
            </a:r>
          </a:p>
          <a:p>
            <a:pPr marL="914400" lvl="1" indent="-355600" rtl="0">
              <a:lnSpc>
                <a:spcPct val="70000"/>
              </a:lnSpc>
              <a:spcBef>
                <a:spcPts val="0"/>
              </a:spcBef>
              <a:buSzPct val="100000"/>
              <a:buChar char="○"/>
            </a:pPr>
            <a:r>
              <a:rPr lang="en" sz="2000" dirty="0"/>
              <a:t>Data (images)</a:t>
            </a:r>
          </a:p>
          <a:p>
            <a:pPr marL="914400" lvl="1" indent="-355600" rtl="0">
              <a:lnSpc>
                <a:spcPct val="70000"/>
              </a:lnSpc>
              <a:spcBef>
                <a:spcPts val="0"/>
              </a:spcBef>
              <a:buSzPct val="100000"/>
              <a:buChar char="○"/>
            </a:pPr>
            <a:r>
              <a:rPr lang="en" sz="2000" dirty="0"/>
              <a:t>Annotations (describe what’s in the image)</a:t>
            </a:r>
          </a:p>
          <a:p>
            <a:pPr marL="914400" lvl="1" indent="-355600" rtl="0">
              <a:lnSpc>
                <a:spcPct val="70000"/>
              </a:lnSpc>
              <a:spcBef>
                <a:spcPts val="0"/>
              </a:spcBef>
              <a:buSzPct val="100000"/>
              <a:buChar char="○"/>
            </a:pPr>
            <a:r>
              <a:rPr lang="en" sz="2000" dirty="0"/>
              <a:t>Learn model capable of describing new data</a:t>
            </a:r>
          </a:p>
          <a:p>
            <a:pPr marL="457200" lvl="0" indent="-355600" rtl="0">
              <a:lnSpc>
                <a:spcPct val="70000"/>
              </a:lnSpc>
              <a:spcBef>
                <a:spcPts val="0"/>
              </a:spcBef>
              <a:buSzPct val="100000"/>
              <a:buChar char="●"/>
            </a:pPr>
            <a:r>
              <a:rPr lang="en" sz="2000" dirty="0"/>
              <a:t>Unsupervised</a:t>
            </a:r>
          </a:p>
          <a:p>
            <a:pPr marL="914400" lvl="1" indent="-355600" rtl="0">
              <a:lnSpc>
                <a:spcPct val="70000"/>
              </a:lnSpc>
              <a:spcBef>
                <a:spcPts val="0"/>
              </a:spcBef>
              <a:buSzPct val="100000"/>
              <a:buChar char="○"/>
            </a:pPr>
            <a:r>
              <a:rPr lang="en" sz="2000" dirty="0"/>
              <a:t>Data</a:t>
            </a:r>
          </a:p>
          <a:p>
            <a:pPr marL="914400" lvl="1" indent="-355600" rtl="0">
              <a:lnSpc>
                <a:spcPct val="70000"/>
              </a:lnSpc>
              <a:spcBef>
                <a:spcPts val="0"/>
              </a:spcBef>
              <a:buSzPct val="100000"/>
              <a:buChar char="○"/>
            </a:pPr>
            <a:r>
              <a:rPr lang="en" sz="2000" dirty="0"/>
              <a:t>Learn model that reveals structure or patterns within the data</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Deep Learning</a:t>
            </a:r>
          </a:p>
        </p:txBody>
      </p:sp>
      <p:sp>
        <p:nvSpPr>
          <p:cNvPr id="172" name="Shape 172"/>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381000" rtl="0">
              <a:spcBef>
                <a:spcPts val="0"/>
              </a:spcBef>
              <a:buSzPct val="100000"/>
              <a:buChar char="●"/>
            </a:pPr>
            <a:r>
              <a:rPr lang="en" sz="2400"/>
              <a:t>A subfield of machine learning</a:t>
            </a:r>
          </a:p>
          <a:p>
            <a:pPr marL="457200" lvl="0" indent="-381000" rtl="0">
              <a:spcBef>
                <a:spcPts val="0"/>
              </a:spcBef>
              <a:buSzPct val="100000"/>
              <a:buChar char="●"/>
            </a:pPr>
            <a:r>
              <a:rPr lang="en" sz="2400"/>
              <a:t>Supervised learning</a:t>
            </a:r>
          </a:p>
          <a:p>
            <a:pPr marL="914400" lvl="1" indent="-381000" rtl="0">
              <a:spcBef>
                <a:spcPts val="0"/>
              </a:spcBef>
              <a:buSzPct val="100000"/>
              <a:buChar char="○"/>
            </a:pPr>
            <a:r>
              <a:rPr lang="en" sz="2400"/>
              <a:t>Data and annotations</a:t>
            </a:r>
          </a:p>
          <a:p>
            <a:pPr marL="457200" lvl="0" indent="-381000" rtl="0">
              <a:spcBef>
                <a:spcPts val="0"/>
              </a:spcBef>
              <a:buSzPct val="100000"/>
              <a:buChar char="●"/>
            </a:pPr>
            <a:r>
              <a:rPr lang="en" sz="2400"/>
              <a:t>Excellent at spatially and or temporally related data</a:t>
            </a:r>
          </a:p>
          <a:p>
            <a:pPr marL="457200" marR="0" lvl="0" indent="-381000" algn="l" rtl="0">
              <a:lnSpc>
                <a:spcPct val="115000"/>
              </a:lnSpc>
              <a:spcBef>
                <a:spcPts val="0"/>
              </a:spcBef>
              <a:spcAft>
                <a:spcPts val="1600"/>
              </a:spcAft>
              <a:buClr>
                <a:schemeClr val="accent3"/>
              </a:buClr>
              <a:buSzPct val="100000"/>
              <a:buFont typeface="Average"/>
              <a:buChar char="●"/>
            </a:pPr>
            <a:r>
              <a:rPr lang="en" sz="2400"/>
              <a:t>Transfer Learning</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lnSpc>
                <a:spcPct val="115000"/>
              </a:lnSpc>
              <a:spcBef>
                <a:spcPts val="0"/>
              </a:spcBef>
              <a:spcAft>
                <a:spcPts val="1600"/>
              </a:spcAft>
              <a:buNone/>
            </a:pPr>
            <a:r>
              <a:rPr lang="en"/>
              <a:t>Deep Learning - Transfer learning</a:t>
            </a:r>
          </a:p>
          <a:p>
            <a:pPr marL="457200" lvl="0" indent="-381000" rtl="0">
              <a:lnSpc>
                <a:spcPct val="115000"/>
              </a:lnSpc>
              <a:spcBef>
                <a:spcPts val="0"/>
              </a:spcBef>
              <a:spcAft>
                <a:spcPts val="1600"/>
              </a:spcAft>
              <a:buClr>
                <a:schemeClr val="accent3"/>
              </a:buClr>
              <a:buSzPct val="100000"/>
              <a:buFont typeface="Average"/>
              <a:buChar char="●"/>
            </a:pPr>
            <a:endParaRPr sz="2400">
              <a:solidFill>
                <a:schemeClr val="accent3"/>
              </a:solidFill>
              <a:latin typeface="Average"/>
              <a:ea typeface="Average"/>
              <a:cs typeface="Average"/>
              <a:sym typeface="Average"/>
            </a:endParaRPr>
          </a:p>
          <a:p>
            <a:pPr lvl="0">
              <a:spcBef>
                <a:spcPts val="0"/>
              </a:spcBef>
              <a:buNone/>
            </a:pPr>
            <a:endParaRPr sz="2400">
              <a:solidFill>
                <a:schemeClr val="accent3"/>
              </a:solidFill>
              <a:latin typeface="Average"/>
              <a:ea typeface="Average"/>
              <a:cs typeface="Average"/>
              <a:sym typeface="Average"/>
            </a:endParaRPr>
          </a:p>
        </p:txBody>
      </p:sp>
      <p:sp>
        <p:nvSpPr>
          <p:cNvPr id="178" name="Shape 178"/>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marR="0" lvl="0" indent="-381000" algn="l" rtl="0">
              <a:lnSpc>
                <a:spcPct val="115000"/>
              </a:lnSpc>
              <a:spcBef>
                <a:spcPts val="0"/>
              </a:spcBef>
              <a:spcAft>
                <a:spcPts val="1600"/>
              </a:spcAft>
              <a:buClr>
                <a:schemeClr val="accent3"/>
              </a:buClr>
              <a:buSzPct val="100000"/>
              <a:buFont typeface="Average"/>
              <a:buChar char="●"/>
            </a:pPr>
            <a:r>
              <a:rPr lang="en" sz="2400"/>
              <a:t>Using models trained on large datasets as our starting point</a:t>
            </a:r>
          </a:p>
          <a:p>
            <a:pPr marL="457200" lvl="0" indent="-381000" rtl="0">
              <a:spcBef>
                <a:spcPts val="0"/>
              </a:spcBef>
              <a:buSzPct val="100000"/>
              <a:buChar char="●"/>
            </a:pPr>
            <a:r>
              <a:rPr lang="en" sz="2400"/>
              <a:t>Requires less time to train new model</a:t>
            </a:r>
          </a:p>
          <a:p>
            <a:pPr marL="457200" lvl="0" indent="-381000" rtl="0">
              <a:spcBef>
                <a:spcPts val="0"/>
              </a:spcBef>
              <a:buSzPct val="100000"/>
              <a:buChar char="●"/>
            </a:pPr>
            <a:r>
              <a:rPr lang="en" sz="2400"/>
              <a:t>Better performance with small datasets</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Shape 183"/>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Data + Annotation</a:t>
            </a:r>
          </a:p>
        </p:txBody>
      </p:sp>
      <p:sp>
        <p:nvSpPr>
          <p:cNvPr id="184" name="Shape 184"/>
          <p:cNvSpPr txBox="1"/>
          <p:nvPr/>
        </p:nvSpPr>
        <p:spPr>
          <a:xfrm>
            <a:off x="5415750" y="214925"/>
            <a:ext cx="3412200" cy="4713600"/>
          </a:xfrm>
          <a:prstGeom prst="rect">
            <a:avLst/>
          </a:prstGeom>
          <a:noFill/>
          <a:ln>
            <a:noFill/>
          </a:ln>
        </p:spPr>
        <p:txBody>
          <a:bodyPr lIns="91425" tIns="91425" rIns="91425" bIns="91425" anchor="t" anchorCtr="0">
            <a:noAutofit/>
          </a:bodyPr>
          <a:lstStyle/>
          <a:p>
            <a:pPr lvl="0">
              <a:spcBef>
                <a:spcPts val="0"/>
              </a:spcBef>
              <a:buNone/>
            </a:pPr>
            <a:r>
              <a:rPr lang="en" sz="1200">
                <a:solidFill>
                  <a:schemeClr val="accent3"/>
                </a:solidFill>
              </a:rPr>
              <a:t>&lt;filename&gt;D0443_05HD_00-26-25&lt;/filename&gt;</a:t>
            </a:r>
          </a:p>
          <a:p>
            <a:pPr lvl="0">
              <a:spcBef>
                <a:spcPts val="0"/>
              </a:spcBef>
              <a:buNone/>
            </a:pPr>
            <a:endParaRPr sz="1200">
              <a:solidFill>
                <a:schemeClr val="accent3"/>
              </a:solidFill>
            </a:endParaRPr>
          </a:p>
          <a:p>
            <a:pPr lvl="0">
              <a:spcBef>
                <a:spcPts val="0"/>
              </a:spcBef>
              <a:buNone/>
            </a:pPr>
            <a:r>
              <a:rPr lang="en" sz="1200">
                <a:solidFill>
                  <a:schemeClr val="accent3"/>
                </a:solidFill>
              </a:rPr>
              <a:t>&lt;object&gt;</a:t>
            </a:r>
          </a:p>
          <a:p>
            <a:pPr lvl="0">
              <a:spcBef>
                <a:spcPts val="0"/>
              </a:spcBef>
              <a:buNone/>
            </a:pPr>
            <a:r>
              <a:rPr lang="en" sz="1200">
                <a:solidFill>
                  <a:schemeClr val="accent3"/>
                </a:solidFill>
              </a:rPr>
              <a:t>    &lt;name&gt;PENIAGONE_SP_A&lt;/name&gt;</a:t>
            </a:r>
          </a:p>
          <a:p>
            <a:pPr lvl="0">
              <a:spcBef>
                <a:spcPts val="0"/>
              </a:spcBef>
              <a:buNone/>
            </a:pPr>
            <a:r>
              <a:rPr lang="en" sz="1200">
                <a:solidFill>
                  <a:schemeClr val="accent3"/>
                </a:solidFill>
              </a:rPr>
              <a:t>    &lt;xmin&gt;175&lt;/xmin&gt;</a:t>
            </a:r>
          </a:p>
          <a:p>
            <a:pPr lvl="0">
              <a:spcBef>
                <a:spcPts val="0"/>
              </a:spcBef>
              <a:buNone/>
            </a:pPr>
            <a:r>
              <a:rPr lang="en" sz="1200">
                <a:solidFill>
                  <a:schemeClr val="accent3"/>
                </a:solidFill>
              </a:rPr>
              <a:t>    &lt;ymin&gt;290&lt;/ymin&gt;</a:t>
            </a:r>
          </a:p>
          <a:p>
            <a:pPr lvl="0">
              <a:spcBef>
                <a:spcPts val="0"/>
              </a:spcBef>
              <a:buNone/>
            </a:pPr>
            <a:r>
              <a:rPr lang="en" sz="1200">
                <a:solidFill>
                  <a:schemeClr val="accent3"/>
                </a:solidFill>
              </a:rPr>
              <a:t>    &lt;xmax&gt;252&lt;/xmax&gt;</a:t>
            </a:r>
          </a:p>
          <a:p>
            <a:pPr lvl="0">
              <a:spcBef>
                <a:spcPts val="0"/>
              </a:spcBef>
              <a:buNone/>
            </a:pPr>
            <a:r>
              <a:rPr lang="en" sz="1200">
                <a:solidFill>
                  <a:schemeClr val="accent3"/>
                </a:solidFill>
              </a:rPr>
              <a:t>    &lt;ymax&gt;361&lt;/ymax&gt;</a:t>
            </a:r>
          </a:p>
          <a:p>
            <a:pPr lvl="0">
              <a:spcBef>
                <a:spcPts val="0"/>
              </a:spcBef>
              <a:buNone/>
            </a:pPr>
            <a:r>
              <a:rPr lang="en" sz="1200">
                <a:solidFill>
                  <a:schemeClr val="accent3"/>
                </a:solidFill>
              </a:rPr>
              <a:t>&lt;/object&gt;</a:t>
            </a:r>
          </a:p>
          <a:p>
            <a:pPr lvl="0">
              <a:spcBef>
                <a:spcPts val="0"/>
              </a:spcBef>
              <a:buNone/>
            </a:pPr>
            <a:endParaRPr sz="1200">
              <a:solidFill>
                <a:schemeClr val="accent3"/>
              </a:solidFill>
            </a:endParaRPr>
          </a:p>
          <a:p>
            <a:pPr lvl="0">
              <a:spcBef>
                <a:spcPts val="0"/>
              </a:spcBef>
              <a:buNone/>
            </a:pPr>
            <a:r>
              <a:rPr lang="en" sz="1200">
                <a:solidFill>
                  <a:schemeClr val="accent3"/>
                </a:solidFill>
              </a:rPr>
              <a:t>&lt;object&gt;</a:t>
            </a:r>
          </a:p>
          <a:p>
            <a:pPr marL="0" lvl="0" indent="0">
              <a:spcBef>
                <a:spcPts val="0"/>
              </a:spcBef>
              <a:buNone/>
            </a:pPr>
            <a:r>
              <a:rPr lang="en" sz="1200">
                <a:solidFill>
                  <a:schemeClr val="accent3"/>
                </a:solidFill>
              </a:rPr>
              <a:t>  &lt;name&gt;PENIAGONE_PAPILLATA&lt;/name&gt;</a:t>
            </a:r>
          </a:p>
          <a:p>
            <a:pPr lvl="0">
              <a:spcBef>
                <a:spcPts val="0"/>
              </a:spcBef>
              <a:buNone/>
            </a:pPr>
            <a:r>
              <a:rPr lang="en" sz="1200">
                <a:solidFill>
                  <a:schemeClr val="accent3"/>
                </a:solidFill>
              </a:rPr>
              <a:t>      &lt;xmin&gt;354&lt;/xmin&gt;</a:t>
            </a:r>
          </a:p>
          <a:p>
            <a:pPr lvl="0">
              <a:spcBef>
                <a:spcPts val="0"/>
              </a:spcBef>
              <a:buNone/>
            </a:pPr>
            <a:r>
              <a:rPr lang="en" sz="1200">
                <a:solidFill>
                  <a:schemeClr val="accent3"/>
                </a:solidFill>
              </a:rPr>
              <a:t>      &lt;ymin&gt;262&lt;/ymin&gt;</a:t>
            </a:r>
          </a:p>
          <a:p>
            <a:pPr lvl="0">
              <a:spcBef>
                <a:spcPts val="0"/>
              </a:spcBef>
              <a:buNone/>
            </a:pPr>
            <a:r>
              <a:rPr lang="en" sz="1200">
                <a:solidFill>
                  <a:schemeClr val="accent3"/>
                </a:solidFill>
              </a:rPr>
              <a:t>      &lt;xmax&gt;484&lt;/xmax&gt;</a:t>
            </a:r>
          </a:p>
          <a:p>
            <a:pPr lvl="0">
              <a:spcBef>
                <a:spcPts val="0"/>
              </a:spcBef>
              <a:buNone/>
            </a:pPr>
            <a:r>
              <a:rPr lang="en" sz="1200">
                <a:solidFill>
                  <a:schemeClr val="accent3"/>
                </a:solidFill>
              </a:rPr>
              <a:t>      &lt;ymax&gt;391&lt;/ymax&gt;</a:t>
            </a:r>
          </a:p>
          <a:p>
            <a:pPr lvl="0">
              <a:spcBef>
                <a:spcPts val="0"/>
              </a:spcBef>
              <a:buNone/>
            </a:pPr>
            <a:r>
              <a:rPr lang="en" sz="1200">
                <a:solidFill>
                  <a:schemeClr val="accent3"/>
                </a:solidFill>
              </a:rPr>
              <a:t>&lt;/object&gt;</a:t>
            </a:r>
          </a:p>
          <a:p>
            <a:pPr lvl="0">
              <a:spcBef>
                <a:spcPts val="0"/>
              </a:spcBef>
              <a:buNone/>
            </a:pPr>
            <a:endParaRPr sz="1200">
              <a:solidFill>
                <a:schemeClr val="accent3"/>
              </a:solidFill>
            </a:endParaRPr>
          </a:p>
          <a:p>
            <a:pPr lvl="0">
              <a:spcBef>
                <a:spcPts val="0"/>
              </a:spcBef>
              <a:buNone/>
            </a:pPr>
            <a:r>
              <a:rPr lang="en" sz="1200">
                <a:solidFill>
                  <a:schemeClr val="accent3"/>
                </a:solidFill>
              </a:rPr>
              <a:t>&lt;object&gt;</a:t>
            </a:r>
          </a:p>
          <a:p>
            <a:pPr lvl="0">
              <a:spcBef>
                <a:spcPts val="0"/>
              </a:spcBef>
              <a:buNone/>
            </a:pPr>
            <a:r>
              <a:rPr lang="en" sz="1200">
                <a:solidFill>
                  <a:schemeClr val="accent3"/>
                </a:solidFill>
              </a:rPr>
              <a:t>    &lt;name&gt;ELPIDIA&lt;/name&gt;</a:t>
            </a:r>
          </a:p>
          <a:p>
            <a:pPr lvl="0">
              <a:spcBef>
                <a:spcPts val="0"/>
              </a:spcBef>
              <a:buNone/>
            </a:pPr>
            <a:r>
              <a:rPr lang="en" sz="1200">
                <a:solidFill>
                  <a:schemeClr val="accent3"/>
                </a:solidFill>
              </a:rPr>
              <a:t>    &lt;xmin&gt;363&lt;/xmin&gt;</a:t>
            </a:r>
          </a:p>
          <a:p>
            <a:pPr lvl="0">
              <a:spcBef>
                <a:spcPts val="0"/>
              </a:spcBef>
              <a:buNone/>
            </a:pPr>
            <a:r>
              <a:rPr lang="en" sz="1200">
                <a:solidFill>
                  <a:schemeClr val="accent3"/>
                </a:solidFill>
              </a:rPr>
              <a:t>    &lt;ymin&gt;365&lt;/ymin&gt;</a:t>
            </a:r>
          </a:p>
          <a:p>
            <a:pPr lvl="0">
              <a:spcBef>
                <a:spcPts val="0"/>
              </a:spcBef>
              <a:buNone/>
            </a:pPr>
            <a:r>
              <a:rPr lang="en" sz="1200">
                <a:solidFill>
                  <a:schemeClr val="accent3"/>
                </a:solidFill>
              </a:rPr>
              <a:t>    &lt;xmax&gt;405&lt;/xmax&gt;</a:t>
            </a:r>
          </a:p>
          <a:p>
            <a:pPr lvl="0">
              <a:spcBef>
                <a:spcPts val="0"/>
              </a:spcBef>
              <a:buNone/>
            </a:pPr>
            <a:r>
              <a:rPr lang="en" sz="1200">
                <a:solidFill>
                  <a:schemeClr val="accent3"/>
                </a:solidFill>
              </a:rPr>
              <a:t>    &lt;ymax&gt;401&lt;/ymax&gt;</a:t>
            </a:r>
          </a:p>
          <a:p>
            <a:pPr lvl="0">
              <a:spcBef>
                <a:spcPts val="0"/>
              </a:spcBef>
              <a:buNone/>
            </a:pPr>
            <a:r>
              <a:rPr lang="en" sz="1200">
                <a:solidFill>
                  <a:schemeClr val="accent3"/>
                </a:solidFill>
              </a:rPr>
              <a:t>&lt;/object&gt;</a:t>
            </a:r>
          </a:p>
        </p:txBody>
      </p:sp>
      <p:pic>
        <p:nvPicPr>
          <p:cNvPr id="185" name="Shape 185"/>
          <p:cNvPicPr preferRelativeResize="0"/>
          <p:nvPr/>
        </p:nvPicPr>
        <p:blipFill>
          <a:blip r:embed="rId3">
            <a:alphaModFix/>
          </a:blip>
          <a:stretch>
            <a:fillRect/>
          </a:stretch>
        </p:blipFill>
        <p:spPr>
          <a:xfrm>
            <a:off x="311700" y="1791000"/>
            <a:ext cx="4788148" cy="2693333"/>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Dataset</a:t>
            </a:r>
          </a:p>
        </p:txBody>
      </p:sp>
      <p:sp>
        <p:nvSpPr>
          <p:cNvPr id="191" name="Shape 191"/>
          <p:cNvSpPr txBox="1">
            <a:spLocks noGrp="1"/>
          </p:cNvSpPr>
          <p:nvPr>
            <p:ph type="body" idx="1"/>
          </p:nvPr>
        </p:nvSpPr>
        <p:spPr>
          <a:xfrm>
            <a:off x="225625" y="1152475"/>
            <a:ext cx="3999900" cy="3416400"/>
          </a:xfrm>
          <a:prstGeom prst="rect">
            <a:avLst/>
          </a:prstGeom>
        </p:spPr>
        <p:txBody>
          <a:bodyPr lIns="91425" tIns="91425" rIns="91425" bIns="91425" anchor="t" anchorCtr="0">
            <a:noAutofit/>
          </a:bodyPr>
          <a:lstStyle/>
          <a:p>
            <a:pPr marL="457200" lvl="0" indent="-381000" rtl="0">
              <a:lnSpc>
                <a:spcPct val="100000"/>
              </a:lnSpc>
              <a:spcBef>
                <a:spcPts val="0"/>
              </a:spcBef>
              <a:spcAft>
                <a:spcPts val="400"/>
              </a:spcAft>
              <a:buSzPct val="100000"/>
              <a:buChar char="●"/>
            </a:pPr>
            <a:r>
              <a:rPr lang="en" sz="2400" dirty="0"/>
              <a:t>Train</a:t>
            </a:r>
          </a:p>
          <a:p>
            <a:pPr marL="914400" lvl="1" indent="-342900" rtl="0">
              <a:lnSpc>
                <a:spcPct val="100000"/>
              </a:lnSpc>
              <a:spcBef>
                <a:spcPts val="0"/>
              </a:spcBef>
              <a:spcAft>
                <a:spcPts val="400"/>
              </a:spcAft>
              <a:buSzPct val="100000"/>
              <a:buChar char="○"/>
            </a:pPr>
            <a:r>
              <a:rPr lang="en" sz="1800" dirty="0"/>
              <a:t>7 hours of video</a:t>
            </a:r>
          </a:p>
          <a:p>
            <a:pPr marL="914400" lvl="1" indent="-342900" rtl="0">
              <a:lnSpc>
                <a:spcPct val="100000"/>
              </a:lnSpc>
              <a:spcBef>
                <a:spcPts val="0"/>
              </a:spcBef>
              <a:spcAft>
                <a:spcPts val="400"/>
              </a:spcAft>
              <a:buSzPct val="100000"/>
              <a:buChar char="○"/>
            </a:pPr>
            <a:r>
              <a:rPr lang="en" sz="1800" dirty="0"/>
              <a:t>1,659 images</a:t>
            </a:r>
          </a:p>
          <a:p>
            <a:pPr marL="914400" lvl="1" indent="-342900" rtl="0">
              <a:lnSpc>
                <a:spcPct val="100000"/>
              </a:lnSpc>
              <a:spcBef>
                <a:spcPts val="0"/>
              </a:spcBef>
              <a:spcAft>
                <a:spcPts val="400"/>
              </a:spcAft>
              <a:buSzPct val="100000"/>
              <a:buChar char="○"/>
            </a:pPr>
            <a:r>
              <a:rPr lang="en" sz="1800" dirty="0"/>
              <a:t>17 categories</a:t>
            </a:r>
          </a:p>
          <a:p>
            <a:pPr marL="914400" lvl="1" indent="-342900" rtl="0">
              <a:lnSpc>
                <a:spcPct val="100000"/>
              </a:lnSpc>
              <a:spcBef>
                <a:spcPts val="0"/>
              </a:spcBef>
              <a:spcAft>
                <a:spcPts val="400"/>
              </a:spcAft>
              <a:buSzPct val="100000"/>
              <a:buChar char="○"/>
            </a:pPr>
            <a:r>
              <a:rPr lang="en" sz="1800" dirty="0"/>
              <a:t>3,634 boxes</a:t>
            </a:r>
          </a:p>
          <a:p>
            <a:pPr marL="457200" lvl="0" indent="-381000" rtl="0">
              <a:lnSpc>
                <a:spcPct val="100000"/>
              </a:lnSpc>
              <a:spcBef>
                <a:spcPts val="0"/>
              </a:spcBef>
              <a:spcAft>
                <a:spcPts val="400"/>
              </a:spcAft>
              <a:buSzPct val="100000"/>
              <a:buChar char="●"/>
            </a:pPr>
            <a:r>
              <a:rPr lang="en" sz="2400" dirty="0"/>
              <a:t>Test</a:t>
            </a:r>
          </a:p>
          <a:p>
            <a:pPr marL="914400" lvl="1" indent="-342900" rtl="0">
              <a:lnSpc>
                <a:spcPct val="100000"/>
              </a:lnSpc>
              <a:spcBef>
                <a:spcPts val="0"/>
              </a:spcBef>
              <a:spcAft>
                <a:spcPts val="400"/>
              </a:spcAft>
              <a:buSzPct val="100000"/>
              <a:buChar char="○"/>
            </a:pPr>
            <a:r>
              <a:rPr lang="en" sz="1800" dirty="0"/>
              <a:t>2 hours of video</a:t>
            </a:r>
          </a:p>
          <a:p>
            <a:pPr marL="914400" lvl="1" indent="-342900" rtl="0">
              <a:lnSpc>
                <a:spcPct val="100000"/>
              </a:lnSpc>
              <a:spcBef>
                <a:spcPts val="0"/>
              </a:spcBef>
              <a:spcAft>
                <a:spcPts val="400"/>
              </a:spcAft>
              <a:buSzPct val="100000"/>
              <a:buChar char="○"/>
            </a:pPr>
            <a:r>
              <a:rPr lang="en" sz="1800" dirty="0"/>
              <a:t>618 images</a:t>
            </a:r>
          </a:p>
          <a:p>
            <a:pPr marL="914400" lvl="1" indent="-342900" rtl="0">
              <a:lnSpc>
                <a:spcPct val="100000"/>
              </a:lnSpc>
              <a:spcBef>
                <a:spcPts val="0"/>
              </a:spcBef>
              <a:spcAft>
                <a:spcPts val="400"/>
              </a:spcAft>
              <a:buSzPct val="100000"/>
              <a:buChar char="○"/>
            </a:pPr>
            <a:r>
              <a:rPr lang="en" sz="1800" dirty="0"/>
              <a:t>16 categories</a:t>
            </a:r>
          </a:p>
          <a:p>
            <a:pPr marL="914400" lvl="1" indent="-342900">
              <a:lnSpc>
                <a:spcPct val="100000"/>
              </a:lnSpc>
              <a:spcBef>
                <a:spcPts val="0"/>
              </a:spcBef>
              <a:spcAft>
                <a:spcPts val="400"/>
              </a:spcAft>
              <a:buSzPct val="100000"/>
              <a:buChar char="○"/>
            </a:pPr>
            <a:r>
              <a:rPr lang="en" sz="1800" dirty="0"/>
              <a:t>1,077 boxes</a:t>
            </a:r>
          </a:p>
        </p:txBody>
      </p:sp>
      <p:sp>
        <p:nvSpPr>
          <p:cNvPr id="192" name="Shape 192"/>
          <p:cNvSpPr txBox="1">
            <a:spLocks noGrp="1"/>
          </p:cNvSpPr>
          <p:nvPr>
            <p:ph type="body" idx="2"/>
          </p:nvPr>
        </p:nvSpPr>
        <p:spPr>
          <a:xfrm>
            <a:off x="4832400" y="1152475"/>
            <a:ext cx="3999900" cy="3416400"/>
          </a:xfrm>
          <a:prstGeom prst="rect">
            <a:avLst/>
          </a:prstGeom>
        </p:spPr>
        <p:txBody>
          <a:bodyPr lIns="91425" tIns="91425" rIns="91425" bIns="91425" anchor="t" anchorCtr="0">
            <a:noAutofit/>
          </a:bodyPr>
          <a:lstStyle/>
          <a:p>
            <a:pPr marL="457200" lvl="0" indent="-381000" rtl="0">
              <a:spcBef>
                <a:spcPts val="0"/>
              </a:spcBef>
              <a:spcAft>
                <a:spcPts val="400"/>
              </a:spcAft>
              <a:buSzPct val="100000"/>
              <a:buChar char="●"/>
            </a:pPr>
            <a:r>
              <a:rPr lang="en" sz="2400" dirty="0"/>
              <a:t>Image (frame-grab)</a:t>
            </a:r>
          </a:p>
          <a:p>
            <a:pPr marL="914400" lvl="1" indent="-342900" rtl="0">
              <a:spcBef>
                <a:spcPts val="0"/>
              </a:spcBef>
              <a:spcAft>
                <a:spcPts val="400"/>
              </a:spcAft>
              <a:buSzPct val="100000"/>
              <a:buChar char="○"/>
            </a:pPr>
            <a:r>
              <a:rPr lang="en" sz="1800" dirty="0"/>
              <a:t>960x540</a:t>
            </a:r>
          </a:p>
          <a:p>
            <a:pPr marL="914400" lvl="1" indent="-342900" rtl="0">
              <a:spcBef>
                <a:spcPts val="0"/>
              </a:spcBef>
              <a:spcAft>
                <a:spcPts val="400"/>
              </a:spcAft>
              <a:buSzPct val="100000"/>
              <a:buChar char="○"/>
            </a:pPr>
            <a:r>
              <a:rPr lang="en" sz="1800" dirty="0"/>
              <a:t>Frame-grab every 5 seconds</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228600" rtl="0">
              <a:spcBef>
                <a:spcPts val="0"/>
              </a:spcBef>
              <a:buChar char="●"/>
            </a:pPr>
            <a:r>
              <a:rPr lang="en" dirty="0"/>
              <a:t>State of the art - object detection and classification</a:t>
            </a:r>
          </a:p>
          <a:p>
            <a:pPr marL="457200" lvl="0" indent="-228600" rtl="0">
              <a:spcBef>
                <a:spcPts val="0"/>
              </a:spcBef>
              <a:buChar char="●"/>
            </a:pPr>
            <a:r>
              <a:rPr lang="en" dirty="0"/>
              <a:t>Benefits from transfer learning</a:t>
            </a:r>
          </a:p>
          <a:p>
            <a:pPr marL="457200" lvl="0" indent="-228600" rtl="0">
              <a:spcBef>
                <a:spcPts val="0"/>
              </a:spcBef>
              <a:buChar char="●"/>
            </a:pPr>
            <a:r>
              <a:rPr lang="en" dirty="0"/>
              <a:t>Fast image processing</a:t>
            </a:r>
          </a:p>
          <a:p>
            <a:pPr marL="914400" lvl="1" indent="-342900" rtl="0">
              <a:spcBef>
                <a:spcPts val="0"/>
              </a:spcBef>
              <a:buSzPct val="100000"/>
              <a:buChar char="○"/>
            </a:pPr>
            <a:r>
              <a:rPr lang="en" sz="1800" dirty="0"/>
              <a:t>~ 5-7 images per </a:t>
            </a:r>
            <a:r>
              <a:rPr lang="en" sz="1800" dirty="0" smtClean="0"/>
              <a:t>second</a:t>
            </a:r>
            <a:endParaRPr dirty="0"/>
          </a:p>
          <a:p>
            <a:pPr lvl="0" rtl="0">
              <a:spcBef>
                <a:spcPts val="0"/>
              </a:spcBef>
              <a:buNone/>
            </a:pPr>
            <a:endParaRPr dirty="0"/>
          </a:p>
          <a:p>
            <a:pPr lvl="0" algn="r" rtl="0">
              <a:spcBef>
                <a:spcPts val="0"/>
              </a:spcBef>
              <a:buNone/>
            </a:pPr>
            <a:r>
              <a:rPr lang="en" dirty="0"/>
              <a:t>Faster R-CNN: Towards Real-Time Object Detection with Region Proposal Networks</a:t>
            </a:r>
          </a:p>
          <a:p>
            <a:pPr lvl="0" algn="r" rtl="0">
              <a:spcBef>
                <a:spcPts val="0"/>
              </a:spcBef>
              <a:buNone/>
            </a:pPr>
            <a:r>
              <a:rPr lang="en" dirty="0"/>
              <a:t>	arXiv:1506.01497 [</a:t>
            </a:r>
            <a:r>
              <a:rPr lang="en" dirty="0" err="1"/>
              <a:t>cs.CV</a:t>
            </a:r>
            <a:r>
              <a:rPr lang="en" dirty="0"/>
              <a:t>]</a:t>
            </a:r>
          </a:p>
        </p:txBody>
      </p:sp>
      <p:sp>
        <p:nvSpPr>
          <p:cNvPr id="198" name="Shape 198"/>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Faster R-CNN</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ctr" rtl="0">
              <a:spcBef>
                <a:spcPts val="0"/>
              </a:spcBef>
              <a:buNone/>
            </a:pPr>
            <a:r>
              <a:rPr lang="en"/>
              <a:t>Faster RCNN</a:t>
            </a:r>
          </a:p>
        </p:txBody>
      </p:sp>
      <p:pic>
        <p:nvPicPr>
          <p:cNvPr id="204" name="Shape 204"/>
          <p:cNvPicPr preferRelativeResize="0"/>
          <p:nvPr/>
        </p:nvPicPr>
        <p:blipFill>
          <a:blip r:embed="rId3">
            <a:alphaModFix/>
          </a:blip>
          <a:stretch>
            <a:fillRect/>
          </a:stretch>
        </p:blipFill>
        <p:spPr>
          <a:xfrm>
            <a:off x="1376475" y="1017725"/>
            <a:ext cx="6391051" cy="3594971"/>
          </a:xfrm>
          <a:prstGeom prst="rect">
            <a:avLst/>
          </a:prstGeom>
          <a:noFill/>
          <a:ln>
            <a:noFill/>
          </a:ln>
        </p:spPr>
      </p:pic>
      <p:sp>
        <p:nvSpPr>
          <p:cNvPr id="205" name="Shape 205"/>
          <p:cNvSpPr/>
          <p:nvPr/>
        </p:nvSpPr>
        <p:spPr>
          <a:xfrm>
            <a:off x="5214600" y="3118200"/>
            <a:ext cx="995400" cy="795000"/>
          </a:xfrm>
          <a:prstGeom prst="rect">
            <a:avLst/>
          </a:prstGeom>
          <a:noFill/>
          <a:ln w="1905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6" name="Shape 206"/>
          <p:cNvSpPr/>
          <p:nvPr/>
        </p:nvSpPr>
        <p:spPr>
          <a:xfrm>
            <a:off x="3005700" y="2469600"/>
            <a:ext cx="450300" cy="724800"/>
          </a:xfrm>
          <a:prstGeom prst="rect">
            <a:avLst/>
          </a:prstGeom>
          <a:noFill/>
          <a:ln w="19050" cap="flat" cmpd="sng">
            <a:solidFill>
              <a:srgbClr val="CC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7" name="Shape 207"/>
          <p:cNvSpPr/>
          <p:nvPr/>
        </p:nvSpPr>
        <p:spPr>
          <a:xfrm>
            <a:off x="5558400" y="1797750"/>
            <a:ext cx="385200" cy="384600"/>
          </a:xfrm>
          <a:prstGeom prst="rect">
            <a:avLst/>
          </a:prstGeom>
          <a:noFill/>
          <a:ln w="19050" cap="flat" cmpd="sng">
            <a:solidFill>
              <a:srgbClr val="CC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8" name="Shape 208"/>
          <p:cNvSpPr/>
          <p:nvPr/>
        </p:nvSpPr>
        <p:spPr>
          <a:xfrm>
            <a:off x="1732200" y="2538300"/>
            <a:ext cx="385200" cy="525600"/>
          </a:xfrm>
          <a:prstGeom prst="rect">
            <a:avLst/>
          </a:prstGeom>
          <a:noFill/>
          <a:ln w="19050" cap="flat" cmpd="sng">
            <a:solidFill>
              <a:srgbClr val="CC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9" name="Shape 209"/>
          <p:cNvSpPr/>
          <p:nvPr/>
        </p:nvSpPr>
        <p:spPr>
          <a:xfrm>
            <a:off x="1853700" y="3706650"/>
            <a:ext cx="385200" cy="282600"/>
          </a:xfrm>
          <a:prstGeom prst="rect">
            <a:avLst/>
          </a:prstGeom>
          <a:noFill/>
          <a:ln w="19050" cap="flat" cmpd="sng">
            <a:solidFill>
              <a:srgbClr val="CC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0" name="Shape 210"/>
          <p:cNvSpPr/>
          <p:nvPr/>
        </p:nvSpPr>
        <p:spPr>
          <a:xfrm>
            <a:off x="2168800" y="1315500"/>
            <a:ext cx="837000" cy="282600"/>
          </a:xfrm>
          <a:prstGeom prst="rect">
            <a:avLst/>
          </a:prstGeom>
          <a:noFill/>
          <a:ln w="19050" cap="flat" cmpd="sng">
            <a:solidFill>
              <a:srgbClr val="CC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ctr" rtl="0">
              <a:spcBef>
                <a:spcPts val="0"/>
              </a:spcBef>
              <a:buNone/>
            </a:pPr>
            <a:r>
              <a:rPr lang="en"/>
              <a:t>Faster RCNN</a:t>
            </a:r>
          </a:p>
        </p:txBody>
      </p:sp>
      <p:pic>
        <p:nvPicPr>
          <p:cNvPr id="216" name="Shape 216"/>
          <p:cNvPicPr preferRelativeResize="0"/>
          <p:nvPr/>
        </p:nvPicPr>
        <p:blipFill>
          <a:blip r:embed="rId3">
            <a:alphaModFix/>
          </a:blip>
          <a:stretch>
            <a:fillRect/>
          </a:stretch>
        </p:blipFill>
        <p:spPr>
          <a:xfrm>
            <a:off x="1376475" y="1017725"/>
            <a:ext cx="6391051" cy="3594971"/>
          </a:xfrm>
          <a:prstGeom prst="rect">
            <a:avLst/>
          </a:prstGeom>
          <a:noFill/>
          <a:ln>
            <a:noFill/>
          </a:ln>
        </p:spPr>
      </p:pic>
      <p:sp>
        <p:nvSpPr>
          <p:cNvPr id="217" name="Shape 217"/>
          <p:cNvSpPr/>
          <p:nvPr/>
        </p:nvSpPr>
        <p:spPr>
          <a:xfrm>
            <a:off x="5463475" y="2998400"/>
            <a:ext cx="651900" cy="914700"/>
          </a:xfrm>
          <a:prstGeom prst="rect">
            <a:avLst/>
          </a:prstGeom>
          <a:noFill/>
          <a:ln w="19050" cap="flat" cmpd="sng">
            <a:solidFill>
              <a:srgbClr val="00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8" name="Shape 218"/>
          <p:cNvSpPr/>
          <p:nvPr/>
        </p:nvSpPr>
        <p:spPr>
          <a:xfrm>
            <a:off x="2929500" y="2393400"/>
            <a:ext cx="450300" cy="724800"/>
          </a:xfrm>
          <a:prstGeom prst="rect">
            <a:avLst/>
          </a:prstGeom>
          <a:noFill/>
          <a:ln w="19050" cap="flat" cmpd="sng">
            <a:solidFill>
              <a:srgbClr val="CC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9" name="Shape 219"/>
          <p:cNvSpPr/>
          <p:nvPr/>
        </p:nvSpPr>
        <p:spPr>
          <a:xfrm>
            <a:off x="5634600" y="1823550"/>
            <a:ext cx="285300" cy="282600"/>
          </a:xfrm>
          <a:prstGeom prst="rect">
            <a:avLst/>
          </a:prstGeom>
          <a:noFill/>
          <a:ln w="19050" cap="flat" cmpd="sng">
            <a:solidFill>
              <a:srgbClr val="00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0" name="Shape 220"/>
          <p:cNvSpPr/>
          <p:nvPr/>
        </p:nvSpPr>
        <p:spPr>
          <a:xfrm>
            <a:off x="1656000" y="2614500"/>
            <a:ext cx="315000" cy="335400"/>
          </a:xfrm>
          <a:prstGeom prst="rect">
            <a:avLst/>
          </a:prstGeom>
          <a:noFill/>
          <a:ln w="19050" cap="flat" cmpd="sng">
            <a:solidFill>
              <a:srgbClr val="CC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1" name="Shape 221"/>
          <p:cNvSpPr/>
          <p:nvPr/>
        </p:nvSpPr>
        <p:spPr>
          <a:xfrm>
            <a:off x="1929900" y="3630450"/>
            <a:ext cx="385200" cy="282600"/>
          </a:xfrm>
          <a:prstGeom prst="rect">
            <a:avLst/>
          </a:prstGeom>
          <a:noFill/>
          <a:ln w="19050" cap="flat" cmpd="sng">
            <a:solidFill>
              <a:srgbClr val="CC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2" name="Shape 222"/>
          <p:cNvSpPr txBox="1"/>
          <p:nvPr/>
        </p:nvSpPr>
        <p:spPr>
          <a:xfrm>
            <a:off x="6184525" y="3347850"/>
            <a:ext cx="702000" cy="3354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00FF00"/>
                </a:solidFill>
              </a:rPr>
              <a:t>Object</a:t>
            </a:r>
          </a:p>
        </p:txBody>
      </p:sp>
      <p:sp>
        <p:nvSpPr>
          <p:cNvPr id="223" name="Shape 223"/>
          <p:cNvSpPr txBox="1"/>
          <p:nvPr/>
        </p:nvSpPr>
        <p:spPr>
          <a:xfrm>
            <a:off x="1771500" y="3913050"/>
            <a:ext cx="702000" cy="6144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CC0000"/>
                </a:solidFill>
              </a:rPr>
              <a:t>Not Object</a:t>
            </a:r>
          </a:p>
        </p:txBody>
      </p:sp>
      <p:sp>
        <p:nvSpPr>
          <p:cNvPr id="224" name="Shape 224"/>
          <p:cNvSpPr txBox="1"/>
          <p:nvPr/>
        </p:nvSpPr>
        <p:spPr>
          <a:xfrm>
            <a:off x="2929500" y="3139950"/>
            <a:ext cx="702000" cy="6144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CC0000"/>
                </a:solidFill>
              </a:rPr>
              <a:t>Not Object</a:t>
            </a:r>
          </a:p>
        </p:txBody>
      </p:sp>
      <p:sp>
        <p:nvSpPr>
          <p:cNvPr id="225" name="Shape 225"/>
          <p:cNvSpPr txBox="1"/>
          <p:nvPr/>
        </p:nvSpPr>
        <p:spPr>
          <a:xfrm>
            <a:off x="1462500" y="2016887"/>
            <a:ext cx="702000" cy="6144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CC0000"/>
                </a:solidFill>
              </a:rPr>
              <a:t>Not Object</a:t>
            </a:r>
          </a:p>
        </p:txBody>
      </p:sp>
      <p:sp>
        <p:nvSpPr>
          <p:cNvPr id="226" name="Shape 226"/>
          <p:cNvSpPr/>
          <p:nvPr/>
        </p:nvSpPr>
        <p:spPr>
          <a:xfrm>
            <a:off x="2264150" y="1381350"/>
            <a:ext cx="947700" cy="384600"/>
          </a:xfrm>
          <a:prstGeom prst="rect">
            <a:avLst/>
          </a:prstGeom>
          <a:noFill/>
          <a:ln w="19050" cap="flat" cmpd="sng">
            <a:solidFill>
              <a:srgbClr val="CC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7" name="Shape 227"/>
          <p:cNvSpPr txBox="1"/>
          <p:nvPr/>
        </p:nvSpPr>
        <p:spPr>
          <a:xfrm>
            <a:off x="3262225" y="1266437"/>
            <a:ext cx="702000" cy="6144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CC0000"/>
                </a:solidFill>
              </a:rPr>
              <a:t>Not Object</a:t>
            </a:r>
          </a:p>
        </p:txBody>
      </p:sp>
      <p:sp>
        <p:nvSpPr>
          <p:cNvPr id="228" name="Shape 228"/>
          <p:cNvSpPr txBox="1"/>
          <p:nvPr/>
        </p:nvSpPr>
        <p:spPr>
          <a:xfrm>
            <a:off x="5919900" y="1797137"/>
            <a:ext cx="702000" cy="3354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00FF00"/>
                </a:solidFill>
              </a:rPr>
              <a:t>Object</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ctr" rtl="0">
              <a:spcBef>
                <a:spcPts val="0"/>
              </a:spcBef>
              <a:buNone/>
            </a:pPr>
            <a:r>
              <a:rPr lang="en"/>
              <a:t>Faster RCNN</a:t>
            </a:r>
          </a:p>
        </p:txBody>
      </p:sp>
      <p:pic>
        <p:nvPicPr>
          <p:cNvPr id="234" name="Shape 234"/>
          <p:cNvPicPr preferRelativeResize="0"/>
          <p:nvPr/>
        </p:nvPicPr>
        <p:blipFill>
          <a:blip r:embed="rId3">
            <a:alphaModFix/>
          </a:blip>
          <a:stretch>
            <a:fillRect/>
          </a:stretch>
        </p:blipFill>
        <p:spPr>
          <a:xfrm>
            <a:off x="1376475" y="1017725"/>
            <a:ext cx="6391051" cy="3594971"/>
          </a:xfrm>
          <a:prstGeom prst="rect">
            <a:avLst/>
          </a:prstGeom>
          <a:noFill/>
          <a:ln>
            <a:noFill/>
          </a:ln>
        </p:spPr>
      </p:pic>
      <p:sp>
        <p:nvSpPr>
          <p:cNvPr id="235" name="Shape 235"/>
          <p:cNvSpPr/>
          <p:nvPr/>
        </p:nvSpPr>
        <p:spPr>
          <a:xfrm>
            <a:off x="5562000" y="3084750"/>
            <a:ext cx="480300" cy="724800"/>
          </a:xfrm>
          <a:prstGeom prst="rect">
            <a:avLst/>
          </a:prstGeom>
          <a:noFill/>
          <a:ln w="19050" cap="flat" cmpd="sng">
            <a:solidFill>
              <a:srgbClr val="00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6" name="Shape 236"/>
          <p:cNvSpPr txBox="1"/>
          <p:nvPr/>
        </p:nvSpPr>
        <p:spPr>
          <a:xfrm>
            <a:off x="6042300" y="3347850"/>
            <a:ext cx="1500900" cy="335400"/>
          </a:xfrm>
          <a:prstGeom prst="rect">
            <a:avLst/>
          </a:prstGeom>
          <a:noFill/>
          <a:ln>
            <a:noFill/>
          </a:ln>
        </p:spPr>
        <p:txBody>
          <a:bodyPr lIns="91425" tIns="91425" rIns="91425" bIns="91425" anchor="t" anchorCtr="0">
            <a:noAutofit/>
          </a:bodyPr>
          <a:lstStyle/>
          <a:p>
            <a:pPr lvl="0" algn="ctr" rtl="0">
              <a:spcBef>
                <a:spcPts val="0"/>
              </a:spcBef>
              <a:buNone/>
            </a:pPr>
            <a:r>
              <a:rPr lang="en">
                <a:solidFill>
                  <a:srgbClr val="00FF00"/>
                </a:solidFill>
              </a:rPr>
              <a:t>Peniagone Sp A</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265500" y="1081400"/>
            <a:ext cx="4045200" cy="1710300"/>
          </a:xfrm>
          <a:prstGeom prst="rect">
            <a:avLst/>
          </a:prstGeom>
        </p:spPr>
        <p:txBody>
          <a:bodyPr lIns="91425" tIns="91425" rIns="91425" bIns="91425" anchor="b" anchorCtr="0">
            <a:noAutofit/>
          </a:bodyPr>
          <a:lstStyle/>
          <a:p>
            <a:pPr lvl="0">
              <a:spcBef>
                <a:spcPts val="0"/>
              </a:spcBef>
              <a:buNone/>
            </a:pPr>
            <a:r>
              <a:rPr lang="en"/>
              <a:t>Outline</a:t>
            </a:r>
          </a:p>
        </p:txBody>
      </p:sp>
      <p:sp>
        <p:nvSpPr>
          <p:cNvPr id="67" name="Shape 67"/>
          <p:cNvSpPr txBox="1">
            <a:spLocks noGrp="1"/>
          </p:cNvSpPr>
          <p:nvPr>
            <p:ph type="body" idx="2"/>
          </p:nvPr>
        </p:nvSpPr>
        <p:spPr>
          <a:xfrm>
            <a:off x="4939500" y="724200"/>
            <a:ext cx="3837000" cy="3695100"/>
          </a:xfrm>
          <a:prstGeom prst="rect">
            <a:avLst/>
          </a:prstGeom>
        </p:spPr>
        <p:txBody>
          <a:bodyPr lIns="91425" tIns="91425" rIns="91425" bIns="91425" anchor="ctr" anchorCtr="0">
            <a:noAutofit/>
          </a:bodyPr>
          <a:lstStyle/>
          <a:p>
            <a:pPr marL="457200" marR="0" lvl="0" indent="-381000" algn="l" rtl="0">
              <a:lnSpc>
                <a:spcPct val="114000"/>
              </a:lnSpc>
              <a:spcBef>
                <a:spcPts val="0"/>
              </a:spcBef>
              <a:spcAft>
                <a:spcPts val="0"/>
              </a:spcAft>
              <a:buSzPct val="100000"/>
              <a:buChar char="●"/>
            </a:pPr>
            <a:r>
              <a:rPr lang="en" sz="2400" dirty="0"/>
              <a:t>My Project</a:t>
            </a:r>
          </a:p>
          <a:p>
            <a:pPr marL="914400" marR="0" lvl="1" indent="-342900" algn="l" rtl="0">
              <a:lnSpc>
                <a:spcPct val="114000"/>
              </a:lnSpc>
              <a:spcBef>
                <a:spcPts val="0"/>
              </a:spcBef>
              <a:spcAft>
                <a:spcPts val="0"/>
              </a:spcAft>
              <a:buSzPct val="100000"/>
              <a:buChar char="○"/>
            </a:pPr>
            <a:r>
              <a:rPr lang="en" sz="1800" dirty="0"/>
              <a:t>What is my project?</a:t>
            </a:r>
          </a:p>
          <a:p>
            <a:pPr marL="914400" marR="0" lvl="1" indent="-342900" algn="l" rtl="0">
              <a:lnSpc>
                <a:spcPct val="114000"/>
              </a:lnSpc>
              <a:spcBef>
                <a:spcPts val="0"/>
              </a:spcBef>
              <a:spcAft>
                <a:spcPts val="0"/>
              </a:spcAft>
              <a:buSzPct val="100000"/>
              <a:buChar char="○"/>
            </a:pPr>
            <a:r>
              <a:rPr lang="en" sz="1800" dirty="0"/>
              <a:t>How is this relevant?</a:t>
            </a:r>
          </a:p>
          <a:p>
            <a:pPr marL="457200" marR="0" lvl="0" indent="-381000" algn="l" rtl="0">
              <a:lnSpc>
                <a:spcPct val="114000"/>
              </a:lnSpc>
              <a:spcBef>
                <a:spcPts val="0"/>
              </a:spcBef>
              <a:spcAft>
                <a:spcPts val="0"/>
              </a:spcAft>
              <a:buSzPct val="100000"/>
              <a:buChar char="●"/>
            </a:pPr>
            <a:r>
              <a:rPr lang="en" sz="2400" dirty="0"/>
              <a:t>Machine Learning</a:t>
            </a:r>
          </a:p>
          <a:p>
            <a:pPr marL="914400" marR="0" lvl="1" indent="-342900" algn="l" rtl="0">
              <a:lnSpc>
                <a:spcPct val="114000"/>
              </a:lnSpc>
              <a:spcBef>
                <a:spcPts val="0"/>
              </a:spcBef>
              <a:spcAft>
                <a:spcPts val="0"/>
              </a:spcAft>
              <a:buSzPct val="100000"/>
              <a:buChar char="○"/>
            </a:pPr>
            <a:r>
              <a:rPr lang="en" sz="1800" dirty="0"/>
              <a:t>Machine learning</a:t>
            </a:r>
          </a:p>
          <a:p>
            <a:pPr marL="914400" marR="0" lvl="1" indent="-342900" algn="l" rtl="0">
              <a:lnSpc>
                <a:spcPct val="114000"/>
              </a:lnSpc>
              <a:spcBef>
                <a:spcPts val="0"/>
              </a:spcBef>
              <a:spcAft>
                <a:spcPts val="0"/>
              </a:spcAft>
              <a:buSzPct val="100000"/>
              <a:buChar char="○"/>
            </a:pPr>
            <a:r>
              <a:rPr lang="en" sz="1800" dirty="0"/>
              <a:t>Deep learning</a:t>
            </a:r>
          </a:p>
          <a:p>
            <a:pPr marL="914400" marR="0" lvl="1" indent="-342900" algn="l" rtl="0">
              <a:lnSpc>
                <a:spcPct val="114000"/>
              </a:lnSpc>
              <a:spcBef>
                <a:spcPts val="0"/>
              </a:spcBef>
              <a:spcAft>
                <a:spcPts val="0"/>
              </a:spcAft>
              <a:buSzPct val="100000"/>
              <a:buChar char="○"/>
            </a:pPr>
            <a:r>
              <a:rPr lang="en" sz="1800" dirty="0"/>
              <a:t>Dataset</a:t>
            </a:r>
          </a:p>
          <a:p>
            <a:pPr marL="914400" marR="0" lvl="1" indent="-342900" algn="l" rtl="0">
              <a:lnSpc>
                <a:spcPct val="114000"/>
              </a:lnSpc>
              <a:spcBef>
                <a:spcPts val="0"/>
              </a:spcBef>
              <a:spcAft>
                <a:spcPts val="0"/>
              </a:spcAft>
              <a:buSzPct val="100000"/>
              <a:buChar char="○"/>
            </a:pPr>
            <a:r>
              <a:rPr lang="en" sz="1800" dirty="0"/>
              <a:t>Faster RCNN</a:t>
            </a:r>
          </a:p>
          <a:p>
            <a:pPr marL="457200" marR="0" lvl="0" indent="-381000" algn="l" rtl="0">
              <a:lnSpc>
                <a:spcPct val="114000"/>
              </a:lnSpc>
              <a:spcBef>
                <a:spcPts val="0"/>
              </a:spcBef>
              <a:spcAft>
                <a:spcPts val="0"/>
              </a:spcAft>
              <a:buSzPct val="100000"/>
              <a:buChar char="●"/>
            </a:pPr>
            <a:r>
              <a:rPr lang="en" sz="2400" dirty="0"/>
              <a:t>Results</a:t>
            </a:r>
          </a:p>
          <a:p>
            <a:pPr marL="914400" marR="0" lvl="1" indent="-342900" algn="l" rtl="0">
              <a:lnSpc>
                <a:spcPct val="114000"/>
              </a:lnSpc>
              <a:spcBef>
                <a:spcPts val="0"/>
              </a:spcBef>
              <a:spcAft>
                <a:spcPts val="0"/>
              </a:spcAft>
              <a:buSzPct val="100000"/>
              <a:buChar char="○"/>
            </a:pPr>
            <a:r>
              <a:rPr lang="en" sz="1800" dirty="0"/>
              <a:t>Visualizations</a:t>
            </a:r>
          </a:p>
          <a:p>
            <a:pPr marL="914400" marR="0" lvl="1" indent="-342900" algn="l" rtl="0">
              <a:lnSpc>
                <a:spcPct val="114000"/>
              </a:lnSpc>
              <a:spcBef>
                <a:spcPts val="0"/>
              </a:spcBef>
              <a:spcAft>
                <a:spcPts val="0"/>
              </a:spcAft>
              <a:buSzPct val="100000"/>
              <a:buChar char="○"/>
            </a:pPr>
            <a:r>
              <a:rPr lang="en" sz="1800" dirty="0"/>
              <a:t>Graphs</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body" idx="2"/>
          </p:nvPr>
        </p:nvSpPr>
        <p:spPr>
          <a:xfrm>
            <a:off x="4939500" y="724200"/>
            <a:ext cx="3837000" cy="3695100"/>
          </a:xfrm>
          <a:prstGeom prst="rect">
            <a:avLst/>
          </a:prstGeom>
        </p:spPr>
        <p:txBody>
          <a:bodyPr lIns="91425" tIns="91425" rIns="91425" bIns="91425" anchor="ctr" anchorCtr="0">
            <a:noAutofit/>
          </a:bodyPr>
          <a:lstStyle/>
          <a:p>
            <a:pPr marL="457200" marR="0" lvl="0" indent="-342900" algn="l" rtl="0">
              <a:lnSpc>
                <a:spcPct val="115000"/>
              </a:lnSpc>
              <a:spcBef>
                <a:spcPts val="0"/>
              </a:spcBef>
              <a:spcAft>
                <a:spcPts val="1600"/>
              </a:spcAft>
              <a:buSzPct val="100000"/>
              <a:buChar char="●"/>
            </a:pPr>
            <a:r>
              <a:rPr lang="en" sz="1800"/>
              <a:t>Visualizations</a:t>
            </a:r>
          </a:p>
          <a:p>
            <a:pPr marL="457200" marR="0" lvl="0" indent="-342900" algn="l" rtl="0">
              <a:lnSpc>
                <a:spcPct val="115000"/>
              </a:lnSpc>
              <a:spcBef>
                <a:spcPts val="0"/>
              </a:spcBef>
              <a:spcAft>
                <a:spcPts val="1600"/>
              </a:spcAft>
              <a:buSzPct val="100000"/>
              <a:buChar char="●"/>
            </a:pPr>
            <a:r>
              <a:rPr lang="en" sz="1800"/>
              <a:t>Graphs</a:t>
            </a:r>
          </a:p>
        </p:txBody>
      </p:sp>
      <p:sp>
        <p:nvSpPr>
          <p:cNvPr id="242" name="Shape 242"/>
          <p:cNvSpPr txBox="1">
            <a:spLocks noGrp="1"/>
          </p:cNvSpPr>
          <p:nvPr>
            <p:ph type="title"/>
          </p:nvPr>
        </p:nvSpPr>
        <p:spPr>
          <a:xfrm>
            <a:off x="265500" y="1081400"/>
            <a:ext cx="4045200" cy="1710300"/>
          </a:xfrm>
          <a:prstGeom prst="rect">
            <a:avLst/>
          </a:prstGeom>
        </p:spPr>
        <p:txBody>
          <a:bodyPr lIns="91425" tIns="91425" rIns="91425" bIns="91425" anchor="b" anchorCtr="0">
            <a:noAutofit/>
          </a:bodyPr>
          <a:lstStyle/>
          <a:p>
            <a:pPr lvl="0" rtl="0">
              <a:spcBef>
                <a:spcPts val="0"/>
              </a:spcBef>
              <a:buNone/>
            </a:pPr>
            <a:r>
              <a:rPr lang="en"/>
              <a:t>Results</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ctr" rtl="0">
              <a:spcBef>
                <a:spcPts val="0"/>
              </a:spcBef>
              <a:buNone/>
            </a:pPr>
            <a:r>
              <a:rPr lang="en"/>
              <a:t>Automated Object Detection and Classification</a:t>
            </a:r>
          </a:p>
        </p:txBody>
      </p:sp>
      <p:pic>
        <p:nvPicPr>
          <p:cNvPr id="248" name="Shape 248"/>
          <p:cNvPicPr preferRelativeResize="0"/>
          <p:nvPr/>
        </p:nvPicPr>
        <p:blipFill>
          <a:blip r:embed="rId3">
            <a:alphaModFix/>
          </a:blip>
          <a:stretch>
            <a:fillRect/>
          </a:stretch>
        </p:blipFill>
        <p:spPr>
          <a:xfrm>
            <a:off x="1376475" y="1017725"/>
            <a:ext cx="6391048" cy="359495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ctr" rtl="0">
              <a:spcBef>
                <a:spcPts val="0"/>
              </a:spcBef>
              <a:buNone/>
            </a:pPr>
            <a:r>
              <a:rPr lang="en"/>
              <a:t>Automated Object Detection and Classification</a:t>
            </a:r>
          </a:p>
        </p:txBody>
      </p:sp>
      <p:pic>
        <p:nvPicPr>
          <p:cNvPr id="254" name="Shape 254"/>
          <p:cNvPicPr preferRelativeResize="0"/>
          <p:nvPr/>
        </p:nvPicPr>
        <p:blipFill>
          <a:blip r:embed="rId3">
            <a:alphaModFix/>
          </a:blip>
          <a:stretch>
            <a:fillRect/>
          </a:stretch>
        </p:blipFill>
        <p:spPr>
          <a:xfrm>
            <a:off x="1376474" y="1017734"/>
            <a:ext cx="6391046" cy="359495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Shape 259" descr="Detections and classifications on two minutes of deep sea benthic imagery. Faster RCNN is a non temporal architecture, but we have applied it to each frame of the video. Our training data consisted of 1659 images, 17 categories, 3634 boxes. Note that we only show predictions of the most important categories as some categories are used so the network has more information to learn." title="Automated Detection and Classification of Deep Sea Benthic Imagery">
            <a:hlinkClick r:id="rId3"/>
          </p:cNvPr>
          <p:cNvSpPr/>
          <p:nvPr/>
        </p:nvSpPr>
        <p:spPr>
          <a:xfrm>
            <a:off x="1143000" y="0"/>
            <a:ext cx="6858000" cy="5143500"/>
          </a:xfrm>
          <a:prstGeom prst="rect">
            <a:avLst/>
          </a:prstGeom>
          <a:blipFill>
            <a:blip r:embed="rId4">
              <a:alphaModFix/>
            </a:blip>
            <a:stretch>
              <a:fillRect/>
            </a:stretch>
          </a:blipFill>
          <a:ln>
            <a:noFill/>
          </a:ln>
        </p:spPr>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Shape 264"/>
          <p:cNvPicPr preferRelativeResize="0"/>
          <p:nvPr/>
        </p:nvPicPr>
        <p:blipFill>
          <a:blip r:embed="rId3">
            <a:alphaModFix/>
          </a:blip>
          <a:stretch>
            <a:fillRect/>
          </a:stretch>
        </p:blipFill>
        <p:spPr>
          <a:xfrm>
            <a:off x="0" y="0"/>
            <a:ext cx="9143985" cy="514350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Example of misclassification</a:t>
            </a:r>
          </a:p>
          <a:p>
            <a:pPr lvl="0">
              <a:spcBef>
                <a:spcPts val="0"/>
              </a:spcBef>
              <a:buNone/>
            </a:pPr>
            <a:endParaRPr/>
          </a:p>
        </p:txBody>
      </p:sp>
      <p:pic>
        <p:nvPicPr>
          <p:cNvPr id="270" name="Shape 270"/>
          <p:cNvPicPr preferRelativeResize="0"/>
          <p:nvPr/>
        </p:nvPicPr>
        <p:blipFill>
          <a:blip r:embed="rId3">
            <a:alphaModFix/>
          </a:blip>
          <a:stretch>
            <a:fillRect/>
          </a:stretch>
        </p:blipFill>
        <p:spPr>
          <a:xfrm>
            <a:off x="311699" y="1152475"/>
            <a:ext cx="6073612" cy="3416400"/>
          </a:xfrm>
          <a:prstGeom prst="rect">
            <a:avLst/>
          </a:prstGeom>
          <a:noFill/>
          <a:ln>
            <a:noFill/>
          </a:ln>
        </p:spPr>
      </p:pic>
      <p:pic>
        <p:nvPicPr>
          <p:cNvPr id="271" name="Shape 271"/>
          <p:cNvPicPr preferRelativeResize="0"/>
          <p:nvPr/>
        </p:nvPicPr>
        <p:blipFill>
          <a:blip r:embed="rId4">
            <a:alphaModFix/>
          </a:blip>
          <a:stretch>
            <a:fillRect/>
          </a:stretch>
        </p:blipFill>
        <p:spPr>
          <a:xfrm>
            <a:off x="7539750" y="2436837"/>
            <a:ext cx="222208" cy="269825"/>
          </a:xfrm>
          <a:prstGeom prst="rect">
            <a:avLst/>
          </a:prstGeom>
          <a:noFill/>
          <a:ln>
            <a:noFill/>
          </a:ln>
        </p:spPr>
      </p:pic>
      <p:pic>
        <p:nvPicPr>
          <p:cNvPr id="272" name="Shape 272"/>
          <p:cNvPicPr preferRelativeResize="0"/>
          <p:nvPr/>
        </p:nvPicPr>
        <p:blipFill>
          <a:blip r:embed="rId5">
            <a:alphaModFix/>
          </a:blip>
          <a:stretch>
            <a:fillRect/>
          </a:stretch>
        </p:blipFill>
        <p:spPr>
          <a:xfrm>
            <a:off x="7550283" y="2725762"/>
            <a:ext cx="201142" cy="269825"/>
          </a:xfrm>
          <a:prstGeom prst="rect">
            <a:avLst/>
          </a:prstGeom>
          <a:noFill/>
          <a:ln>
            <a:noFill/>
          </a:ln>
        </p:spPr>
      </p:pic>
      <p:pic>
        <p:nvPicPr>
          <p:cNvPr id="273" name="Shape 273"/>
          <p:cNvPicPr preferRelativeResize="0"/>
          <p:nvPr/>
        </p:nvPicPr>
        <p:blipFill>
          <a:blip r:embed="rId6">
            <a:alphaModFix/>
          </a:blip>
          <a:stretch>
            <a:fillRect/>
          </a:stretch>
        </p:blipFill>
        <p:spPr>
          <a:xfrm>
            <a:off x="7408938" y="3014700"/>
            <a:ext cx="483824" cy="269824"/>
          </a:xfrm>
          <a:prstGeom prst="rect">
            <a:avLst/>
          </a:prstGeom>
          <a:noFill/>
          <a:ln>
            <a:noFill/>
          </a:ln>
        </p:spPr>
      </p:pic>
      <p:pic>
        <p:nvPicPr>
          <p:cNvPr id="274" name="Shape 274"/>
          <p:cNvPicPr preferRelativeResize="0"/>
          <p:nvPr/>
        </p:nvPicPr>
        <p:blipFill>
          <a:blip r:embed="rId7">
            <a:alphaModFix/>
          </a:blip>
          <a:stretch>
            <a:fillRect/>
          </a:stretch>
        </p:blipFill>
        <p:spPr>
          <a:xfrm>
            <a:off x="7515950" y="3303625"/>
            <a:ext cx="269825" cy="26982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body" idx="2"/>
          </p:nvPr>
        </p:nvSpPr>
        <p:spPr>
          <a:xfrm>
            <a:off x="4832400" y="1152475"/>
            <a:ext cx="3999900" cy="3416400"/>
          </a:xfrm>
          <a:prstGeom prst="rect">
            <a:avLst/>
          </a:prstGeom>
        </p:spPr>
        <p:txBody>
          <a:bodyPr lIns="91425" tIns="91425" rIns="91425" bIns="91425" anchor="t" anchorCtr="0">
            <a:noAutofit/>
          </a:bodyPr>
          <a:lstStyle/>
          <a:p>
            <a:pPr lvl="0" algn="ctr">
              <a:spcBef>
                <a:spcPts val="0"/>
              </a:spcBef>
              <a:buNone/>
            </a:pPr>
            <a:r>
              <a:rPr lang="en" sz="2400"/>
              <a:t>Train</a:t>
            </a:r>
          </a:p>
        </p:txBody>
      </p:sp>
      <p:sp>
        <p:nvSpPr>
          <p:cNvPr id="280" name="Shape 280"/>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Example of misclassification</a:t>
            </a:r>
          </a:p>
        </p:txBody>
      </p:sp>
      <p:sp>
        <p:nvSpPr>
          <p:cNvPr id="281" name="Shape 281"/>
          <p:cNvSpPr txBox="1">
            <a:spLocks noGrp="1"/>
          </p:cNvSpPr>
          <p:nvPr>
            <p:ph type="body" idx="1"/>
          </p:nvPr>
        </p:nvSpPr>
        <p:spPr>
          <a:xfrm>
            <a:off x="311700" y="1152475"/>
            <a:ext cx="3999900" cy="3416400"/>
          </a:xfrm>
          <a:prstGeom prst="rect">
            <a:avLst/>
          </a:prstGeom>
        </p:spPr>
        <p:txBody>
          <a:bodyPr lIns="91425" tIns="91425" rIns="91425" bIns="91425" anchor="t" anchorCtr="0">
            <a:noAutofit/>
          </a:bodyPr>
          <a:lstStyle/>
          <a:p>
            <a:pPr lvl="0" algn="ctr" rtl="0">
              <a:spcBef>
                <a:spcPts val="0"/>
              </a:spcBef>
              <a:buNone/>
            </a:pPr>
            <a:r>
              <a:rPr lang="en" sz="2400"/>
              <a:t>Test</a:t>
            </a:r>
          </a:p>
        </p:txBody>
      </p:sp>
      <p:pic>
        <p:nvPicPr>
          <p:cNvPr id="282" name="Shape 282"/>
          <p:cNvPicPr preferRelativeResize="0"/>
          <p:nvPr/>
        </p:nvPicPr>
        <p:blipFill rotWithShape="1">
          <a:blip r:embed="rId3">
            <a:alphaModFix/>
          </a:blip>
          <a:srcRect l="49964" t="26646" r="46471" b="64260"/>
          <a:stretch/>
        </p:blipFill>
        <p:spPr>
          <a:xfrm>
            <a:off x="1226099" y="1672925"/>
            <a:ext cx="868012" cy="1245600"/>
          </a:xfrm>
          <a:prstGeom prst="rect">
            <a:avLst/>
          </a:prstGeom>
          <a:noFill/>
          <a:ln>
            <a:noFill/>
          </a:ln>
        </p:spPr>
      </p:pic>
      <p:pic>
        <p:nvPicPr>
          <p:cNvPr id="283" name="Shape 283"/>
          <p:cNvPicPr preferRelativeResize="0"/>
          <p:nvPr/>
        </p:nvPicPr>
        <p:blipFill>
          <a:blip r:embed="rId4">
            <a:alphaModFix/>
          </a:blip>
          <a:stretch>
            <a:fillRect/>
          </a:stretch>
        </p:blipFill>
        <p:spPr>
          <a:xfrm>
            <a:off x="5100625" y="1672919"/>
            <a:ext cx="1025747" cy="1245600"/>
          </a:xfrm>
          <a:prstGeom prst="rect">
            <a:avLst/>
          </a:prstGeom>
          <a:noFill/>
          <a:ln>
            <a:noFill/>
          </a:ln>
        </p:spPr>
      </p:pic>
      <p:pic>
        <p:nvPicPr>
          <p:cNvPr id="284" name="Shape 284"/>
          <p:cNvPicPr preferRelativeResize="0"/>
          <p:nvPr/>
        </p:nvPicPr>
        <p:blipFill>
          <a:blip r:embed="rId5">
            <a:alphaModFix/>
          </a:blip>
          <a:stretch>
            <a:fillRect/>
          </a:stretch>
        </p:blipFill>
        <p:spPr>
          <a:xfrm>
            <a:off x="5667390" y="3021936"/>
            <a:ext cx="1025749" cy="1375953"/>
          </a:xfrm>
          <a:prstGeom prst="rect">
            <a:avLst/>
          </a:prstGeom>
          <a:noFill/>
          <a:ln>
            <a:noFill/>
          </a:ln>
        </p:spPr>
      </p:pic>
      <p:pic>
        <p:nvPicPr>
          <p:cNvPr id="285" name="Shape 285"/>
          <p:cNvPicPr preferRelativeResize="0"/>
          <p:nvPr/>
        </p:nvPicPr>
        <p:blipFill>
          <a:blip r:embed="rId6">
            <a:alphaModFix/>
          </a:blip>
          <a:stretch>
            <a:fillRect/>
          </a:stretch>
        </p:blipFill>
        <p:spPr>
          <a:xfrm>
            <a:off x="6314040" y="1672925"/>
            <a:ext cx="2233493" cy="1245600"/>
          </a:xfrm>
          <a:prstGeom prst="rect">
            <a:avLst/>
          </a:prstGeom>
          <a:noFill/>
          <a:ln>
            <a:noFill/>
          </a:ln>
        </p:spPr>
      </p:pic>
      <p:pic>
        <p:nvPicPr>
          <p:cNvPr id="286" name="Shape 286"/>
          <p:cNvPicPr preferRelativeResize="0"/>
          <p:nvPr/>
        </p:nvPicPr>
        <p:blipFill>
          <a:blip r:embed="rId7">
            <a:alphaModFix/>
          </a:blip>
          <a:stretch>
            <a:fillRect/>
          </a:stretch>
        </p:blipFill>
        <p:spPr>
          <a:xfrm>
            <a:off x="6866775" y="3021937"/>
            <a:ext cx="1375950" cy="1375950"/>
          </a:xfrm>
          <a:prstGeom prst="rect">
            <a:avLst/>
          </a:prstGeom>
          <a:noFill/>
          <a:ln>
            <a:noFill/>
          </a:ln>
        </p:spPr>
      </p:pic>
      <p:pic>
        <p:nvPicPr>
          <p:cNvPr id="287" name="Shape 287"/>
          <p:cNvPicPr preferRelativeResize="0"/>
          <p:nvPr/>
        </p:nvPicPr>
        <p:blipFill rotWithShape="1">
          <a:blip r:embed="rId3">
            <a:alphaModFix/>
          </a:blip>
          <a:srcRect l="18290" t="59144" r="76169" b="34242"/>
          <a:stretch/>
        </p:blipFill>
        <p:spPr>
          <a:xfrm>
            <a:off x="1378500" y="3109774"/>
            <a:ext cx="1918603" cy="1288125"/>
          </a:xfrm>
          <a:prstGeom prst="rect">
            <a:avLst/>
          </a:prstGeom>
          <a:noFill/>
          <a:ln>
            <a:noFill/>
          </a:ln>
        </p:spPr>
      </p:pic>
      <p:pic>
        <p:nvPicPr>
          <p:cNvPr id="288" name="Shape 288"/>
          <p:cNvPicPr preferRelativeResize="0"/>
          <p:nvPr/>
        </p:nvPicPr>
        <p:blipFill rotWithShape="1">
          <a:blip r:embed="rId3">
            <a:alphaModFix/>
          </a:blip>
          <a:srcRect l="76765" t="62294" r="18207" b="28613"/>
          <a:stretch/>
        </p:blipFill>
        <p:spPr>
          <a:xfrm>
            <a:off x="2243899" y="1672924"/>
            <a:ext cx="1224189" cy="124560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l" rtl="0">
              <a:spcBef>
                <a:spcPts val="0"/>
              </a:spcBef>
              <a:buNone/>
            </a:pPr>
            <a:r>
              <a:rPr lang="en"/>
              <a:t>Weaknesses</a:t>
            </a:r>
          </a:p>
        </p:txBody>
      </p:sp>
      <p:sp>
        <p:nvSpPr>
          <p:cNvPr id="294" name="Shape 294"/>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381000" rtl="0">
              <a:spcBef>
                <a:spcPts val="0"/>
              </a:spcBef>
              <a:buSzPct val="100000"/>
              <a:buChar char="●"/>
            </a:pPr>
            <a:r>
              <a:rPr lang="en" sz="2400"/>
              <a:t>Time intensive annotation process</a:t>
            </a:r>
          </a:p>
          <a:p>
            <a:pPr marL="457200" lvl="0" indent="-381000" rtl="0">
              <a:spcBef>
                <a:spcPts val="0"/>
              </a:spcBef>
              <a:buSzPct val="100000"/>
              <a:buChar char="●"/>
            </a:pPr>
            <a:r>
              <a:rPr lang="en" sz="2400"/>
              <a:t>Requires consistent annotations</a:t>
            </a:r>
          </a:p>
          <a:p>
            <a:pPr marL="457200" lvl="0" indent="-381000" rtl="0">
              <a:spcBef>
                <a:spcPts val="0"/>
              </a:spcBef>
              <a:buSzPct val="100000"/>
              <a:buChar char="●"/>
            </a:pPr>
            <a:r>
              <a:rPr lang="en" sz="2400"/>
              <a:t>Performs best on similar videos</a:t>
            </a:r>
          </a:p>
          <a:p>
            <a:pPr marL="457200" lvl="0" indent="-381000" rtl="0">
              <a:spcBef>
                <a:spcPts val="0"/>
              </a:spcBef>
              <a:buSzPct val="100000"/>
              <a:buChar char="●"/>
            </a:pPr>
            <a:r>
              <a:rPr lang="en" sz="2400"/>
              <a:t>Training time</a:t>
            </a:r>
          </a:p>
          <a:p>
            <a:pPr lvl="0">
              <a:spcBef>
                <a:spcPts val="0"/>
              </a:spcBef>
              <a:buNone/>
            </a:pPr>
            <a:endParaRPr sz="180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Shape 299"/>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Acknowledgements</a:t>
            </a:r>
          </a:p>
        </p:txBody>
      </p:sp>
      <p:sp>
        <p:nvSpPr>
          <p:cNvPr id="300" name="Shape 300"/>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228600" rtl="0">
              <a:spcBef>
                <a:spcPts val="0"/>
              </a:spcBef>
              <a:buChar char="●"/>
            </a:pPr>
            <a:r>
              <a:rPr lang="en"/>
              <a:t>Packard Foundation</a:t>
            </a:r>
          </a:p>
          <a:p>
            <a:pPr marL="457200" lvl="0" indent="-228600" rtl="0">
              <a:spcBef>
                <a:spcPts val="0"/>
              </a:spcBef>
              <a:buChar char="●"/>
            </a:pPr>
            <a:r>
              <a:rPr lang="en"/>
              <a:t>Duane Edgington</a:t>
            </a:r>
          </a:p>
          <a:p>
            <a:pPr marL="457200" lvl="0" indent="-228600" rtl="0">
              <a:spcBef>
                <a:spcPts val="0"/>
              </a:spcBef>
              <a:buChar char="●"/>
            </a:pPr>
            <a:r>
              <a:rPr lang="en"/>
              <a:t>Danelle Cline</a:t>
            </a:r>
          </a:p>
          <a:p>
            <a:pPr marL="457200" lvl="0" indent="-228600" rtl="0">
              <a:spcBef>
                <a:spcPts val="0"/>
              </a:spcBef>
              <a:buChar char="●"/>
            </a:pPr>
            <a:r>
              <a:rPr lang="en"/>
              <a:t>George Matsumoto</a:t>
            </a:r>
          </a:p>
          <a:p>
            <a:pPr marL="457200" lvl="0" indent="-228600" rtl="0">
              <a:spcBef>
                <a:spcPts val="0"/>
              </a:spcBef>
              <a:buChar char="●"/>
            </a:pPr>
            <a:r>
              <a:rPr lang="en"/>
              <a:t>Linda Kuhnz</a:t>
            </a:r>
          </a:p>
          <a:p>
            <a:pPr marL="457200" lvl="0" indent="-228600" rtl="0">
              <a:spcBef>
                <a:spcPts val="0"/>
              </a:spcBef>
              <a:buChar char="●"/>
            </a:pPr>
            <a:r>
              <a:rPr lang="en"/>
              <a:t>MBARI</a:t>
            </a: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671250" y="2141250"/>
            <a:ext cx="7852200" cy="861000"/>
          </a:xfrm>
          <a:prstGeom prst="rect">
            <a:avLst/>
          </a:prstGeom>
        </p:spPr>
        <p:txBody>
          <a:bodyPr lIns="91425" tIns="91425" rIns="91425" bIns="91425" anchor="ctr" anchorCtr="0">
            <a:noAutofit/>
          </a:bodyPr>
          <a:lstStyle/>
          <a:p>
            <a:pPr lvl="0">
              <a:spcBef>
                <a:spcPts val="0"/>
              </a:spcBef>
              <a:buNone/>
            </a:pPr>
            <a:r>
              <a:rPr lang="en"/>
              <a:t>Questions</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265500" y="1081400"/>
            <a:ext cx="4045200" cy="1710300"/>
          </a:xfrm>
          <a:prstGeom prst="rect">
            <a:avLst/>
          </a:prstGeom>
        </p:spPr>
        <p:txBody>
          <a:bodyPr lIns="91425" tIns="91425" rIns="91425" bIns="91425" anchor="b" anchorCtr="0">
            <a:noAutofit/>
          </a:bodyPr>
          <a:lstStyle/>
          <a:p>
            <a:pPr lvl="0" rtl="0">
              <a:spcBef>
                <a:spcPts val="0"/>
              </a:spcBef>
              <a:buNone/>
            </a:pPr>
            <a:r>
              <a:rPr lang="en"/>
              <a:t>My Project</a:t>
            </a:r>
          </a:p>
        </p:txBody>
      </p:sp>
      <p:sp>
        <p:nvSpPr>
          <p:cNvPr id="73" name="Shape 73"/>
          <p:cNvSpPr txBox="1">
            <a:spLocks noGrp="1"/>
          </p:cNvSpPr>
          <p:nvPr>
            <p:ph type="body" idx="2"/>
          </p:nvPr>
        </p:nvSpPr>
        <p:spPr>
          <a:xfrm>
            <a:off x="4939500" y="724200"/>
            <a:ext cx="3837000" cy="3695100"/>
          </a:xfrm>
          <a:prstGeom prst="rect">
            <a:avLst/>
          </a:prstGeom>
        </p:spPr>
        <p:txBody>
          <a:bodyPr lIns="91425" tIns="91425" rIns="91425" bIns="91425" anchor="ctr" anchorCtr="0">
            <a:noAutofit/>
          </a:bodyPr>
          <a:lstStyle/>
          <a:p>
            <a:pPr marL="457200" marR="0" lvl="0" indent="-342900" algn="l" rtl="0">
              <a:lnSpc>
                <a:spcPct val="115000"/>
              </a:lnSpc>
              <a:spcBef>
                <a:spcPts val="0"/>
              </a:spcBef>
              <a:spcAft>
                <a:spcPts val="1600"/>
              </a:spcAft>
              <a:buSzPct val="100000"/>
              <a:buChar char="●"/>
            </a:pPr>
            <a:r>
              <a:rPr lang="en" sz="1800"/>
              <a:t>What is my project?</a:t>
            </a:r>
          </a:p>
          <a:p>
            <a:pPr marL="457200" marR="0" lvl="0" indent="-342900" algn="l" rtl="0">
              <a:lnSpc>
                <a:spcPct val="115000"/>
              </a:lnSpc>
              <a:spcBef>
                <a:spcPts val="0"/>
              </a:spcBef>
              <a:spcAft>
                <a:spcPts val="1600"/>
              </a:spcAft>
              <a:buSzPct val="100000"/>
              <a:buChar char="●"/>
            </a:pPr>
            <a:r>
              <a:rPr lang="en" sz="1800"/>
              <a:t>How is this relevant?</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US" dirty="0"/>
          </a:p>
        </p:txBody>
      </p:sp>
    </p:spTree>
    <p:extLst>
      <p:ext uri="{BB962C8B-B14F-4D97-AF65-F5344CB8AC3E}">
        <p14:creationId xmlns:p14="http://schemas.microsoft.com/office/powerpoint/2010/main" val="613311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Shape 361"/>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Test Images</a:t>
            </a:r>
          </a:p>
        </p:txBody>
      </p:sp>
      <p:sp>
        <p:nvSpPr>
          <p:cNvPr id="362" name="Shape 362"/>
          <p:cNvSpPr txBox="1">
            <a:spLocks noGrp="1"/>
          </p:cNvSpPr>
          <p:nvPr>
            <p:ph type="body" idx="1"/>
          </p:nvPr>
        </p:nvSpPr>
        <p:spPr>
          <a:xfrm>
            <a:off x="311700" y="1152475"/>
            <a:ext cx="3999900" cy="3416400"/>
          </a:xfrm>
          <a:prstGeom prst="rect">
            <a:avLst/>
          </a:prstGeom>
        </p:spPr>
        <p:txBody>
          <a:bodyPr lIns="91425" tIns="91425" rIns="91425" bIns="91425" anchor="t" anchorCtr="0">
            <a:noAutofit/>
          </a:bodyPr>
          <a:lstStyle/>
          <a:p>
            <a:pPr lvl="0">
              <a:spcBef>
                <a:spcPts val="0"/>
              </a:spcBef>
              <a:buNone/>
            </a:pPr>
            <a:r>
              <a:rPr lang="en"/>
              <a:t>test_imgs = {'BENTHOCODON': 286,</a:t>
            </a:r>
          </a:p>
          <a:p>
            <a:pPr lvl="0">
              <a:spcBef>
                <a:spcPts val="0"/>
              </a:spcBef>
              <a:buNone/>
            </a:pPr>
            <a:r>
              <a:rPr lang="en"/>
              <a:t> 'CYSTECHINUS_LOVENI': 40,</a:t>
            </a:r>
          </a:p>
          <a:p>
            <a:pPr lvl="0">
              <a:spcBef>
                <a:spcPts val="0"/>
              </a:spcBef>
              <a:buNone/>
            </a:pPr>
            <a:r>
              <a:rPr lang="en"/>
              <a:t> 'ECHINOCREPIS': 26,</a:t>
            </a:r>
          </a:p>
          <a:p>
            <a:pPr lvl="0">
              <a:spcBef>
                <a:spcPts val="0"/>
              </a:spcBef>
              <a:buNone/>
            </a:pPr>
            <a:r>
              <a:rPr lang="en"/>
              <a:t> 'ELPIDIA': 13,</a:t>
            </a:r>
          </a:p>
          <a:p>
            <a:pPr lvl="0">
              <a:spcBef>
                <a:spcPts val="0"/>
              </a:spcBef>
              <a:buNone/>
            </a:pPr>
            <a:r>
              <a:rPr lang="en"/>
              <a:t> 'FUNGIACYATHUS_MARENZELLERI': 13,</a:t>
            </a:r>
          </a:p>
          <a:p>
            <a:pPr lvl="0">
              <a:spcBef>
                <a:spcPts val="0"/>
              </a:spcBef>
              <a:buNone/>
            </a:pPr>
            <a:r>
              <a:rPr lang="en"/>
              <a:t> 'LONG_WHITE': 3,</a:t>
            </a:r>
          </a:p>
          <a:p>
            <a:pPr lvl="0">
              <a:spcBef>
                <a:spcPts val="0"/>
              </a:spcBef>
              <a:buNone/>
            </a:pPr>
            <a:r>
              <a:rPr lang="en"/>
              <a:t> 'ONEIROPHANTA_MUTABILIS_COMPLEX': 3,</a:t>
            </a:r>
          </a:p>
          <a:p>
            <a:pPr lvl="0">
              <a:spcBef>
                <a:spcPts val="0"/>
              </a:spcBef>
              <a:buNone/>
            </a:pPr>
            <a:r>
              <a:rPr lang="en"/>
              <a:t> 'PENIAGONE_PAPILLATA': 10,</a:t>
            </a:r>
          </a:p>
        </p:txBody>
      </p:sp>
      <p:sp>
        <p:nvSpPr>
          <p:cNvPr id="363" name="Shape 363"/>
          <p:cNvSpPr txBox="1">
            <a:spLocks noGrp="1"/>
          </p:cNvSpPr>
          <p:nvPr>
            <p:ph type="body" idx="2"/>
          </p:nvPr>
        </p:nvSpPr>
        <p:spPr>
          <a:xfrm>
            <a:off x="4832400" y="1152475"/>
            <a:ext cx="3999900" cy="3416400"/>
          </a:xfrm>
          <a:prstGeom prst="rect">
            <a:avLst/>
          </a:prstGeom>
        </p:spPr>
        <p:txBody>
          <a:bodyPr lIns="91425" tIns="91425" rIns="91425" bIns="91425" anchor="t" anchorCtr="0">
            <a:noAutofit/>
          </a:bodyPr>
          <a:lstStyle/>
          <a:p>
            <a:pPr lvl="0">
              <a:spcBef>
                <a:spcPts val="0"/>
              </a:spcBef>
              <a:buNone/>
            </a:pPr>
            <a:r>
              <a:rPr lang="en"/>
              <a:t> 'PENIAGONE_SP_1': 2,</a:t>
            </a:r>
          </a:p>
          <a:p>
            <a:pPr lvl="0">
              <a:spcBef>
                <a:spcPts val="0"/>
              </a:spcBef>
              <a:buNone/>
            </a:pPr>
            <a:r>
              <a:rPr lang="en"/>
              <a:t> 'PENIAGONE_SP_2': 1,</a:t>
            </a:r>
          </a:p>
          <a:p>
            <a:pPr lvl="0">
              <a:spcBef>
                <a:spcPts val="0"/>
              </a:spcBef>
              <a:buNone/>
            </a:pPr>
            <a:r>
              <a:rPr lang="en"/>
              <a:t> 'PENIAGONE_SP_A': 453,</a:t>
            </a:r>
          </a:p>
          <a:p>
            <a:pPr lvl="0">
              <a:spcBef>
                <a:spcPts val="0"/>
              </a:spcBef>
              <a:buNone/>
            </a:pPr>
            <a:r>
              <a:rPr lang="en"/>
              <a:t> 'PENIAGONE_VITRAE': 93,</a:t>
            </a:r>
          </a:p>
          <a:p>
            <a:pPr lvl="0">
              <a:spcBef>
                <a:spcPts val="0"/>
              </a:spcBef>
              <a:buNone/>
            </a:pPr>
            <a:r>
              <a:rPr lang="en"/>
              <a:t> 'SCOTOPLANES_GLOBOSA': 63,</a:t>
            </a:r>
          </a:p>
          <a:p>
            <a:pPr lvl="0">
              <a:spcBef>
                <a:spcPts val="0"/>
              </a:spcBef>
              <a:buNone/>
            </a:pPr>
            <a:r>
              <a:rPr lang="en"/>
              <a:t> 'SYNALLACTIDAE': 5,</a:t>
            </a:r>
          </a:p>
          <a:p>
            <a:pPr lvl="0">
              <a:spcBef>
                <a:spcPts val="0"/>
              </a:spcBef>
              <a:buNone/>
            </a:pPr>
            <a:r>
              <a:rPr lang="en"/>
              <a:t> 'TJALFIELLA': 66,</a:t>
            </a:r>
          </a:p>
          <a:p>
            <a:pPr lvl="0">
              <a:spcBef>
                <a:spcPts val="0"/>
              </a:spcBef>
              <a:buNone/>
            </a:pPr>
            <a:r>
              <a:rPr lang="en"/>
              <a:t> 'bg': 0}</a:t>
            </a:r>
          </a:p>
          <a:p>
            <a:pPr lvl="0">
              <a:spcBef>
                <a:spcPts val="0"/>
              </a:spcBef>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Data Usage</a:t>
            </a:r>
          </a:p>
        </p:txBody>
      </p:sp>
      <p:sp>
        <p:nvSpPr>
          <p:cNvPr id="374" name="Shape 374"/>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228600" rtl="0">
              <a:spcBef>
                <a:spcPts val="0"/>
              </a:spcBef>
              <a:buChar char="●"/>
            </a:pPr>
            <a:r>
              <a:rPr lang="en"/>
              <a:t>Imagenet Large Scale Visual Recognition Challenge 2017</a:t>
            </a:r>
          </a:p>
          <a:p>
            <a:pPr marL="914400" lvl="1" indent="-228600" rtl="0">
              <a:spcBef>
                <a:spcPts val="0"/>
              </a:spcBef>
              <a:buChar char="○"/>
            </a:pPr>
            <a:r>
              <a:rPr lang="en"/>
              <a:t>1.2 million images</a:t>
            </a:r>
          </a:p>
          <a:p>
            <a:pPr marL="914400" lvl="1" indent="-228600" rtl="0">
              <a:spcBef>
                <a:spcPts val="0"/>
              </a:spcBef>
              <a:buChar char="○"/>
            </a:pPr>
            <a:r>
              <a:rPr lang="en"/>
              <a:t>1000 categories</a:t>
            </a:r>
          </a:p>
          <a:p>
            <a:pPr marL="457200" lvl="0" indent="-228600" rtl="0">
              <a:spcBef>
                <a:spcPts val="0"/>
              </a:spcBef>
              <a:buChar char="●"/>
            </a:pPr>
            <a:r>
              <a:rPr lang="en"/>
              <a:t>Me</a:t>
            </a:r>
          </a:p>
          <a:p>
            <a:pPr marL="914400" lvl="1" indent="-228600" rtl="0">
              <a:spcBef>
                <a:spcPts val="0"/>
              </a:spcBef>
              <a:buChar char="○"/>
            </a:pPr>
            <a:r>
              <a:rPr lang="en"/>
              <a:t>1659 images</a:t>
            </a:r>
          </a:p>
          <a:p>
            <a:pPr marL="914400" lvl="1" indent="-228600">
              <a:spcBef>
                <a:spcPts val="0"/>
              </a:spcBef>
              <a:buChar char="○"/>
            </a:pPr>
            <a:r>
              <a:rPr lang="en"/>
              <a:t>17 categories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Shape 379"/>
          <p:cNvSpPr txBox="1">
            <a:spLocks noGrp="1"/>
          </p:cNvSpPr>
          <p:nvPr>
            <p:ph type="title"/>
          </p:nvPr>
        </p:nvSpPr>
        <p:spPr>
          <a:xfrm>
            <a:off x="311700" y="445025"/>
            <a:ext cx="3999900" cy="572700"/>
          </a:xfrm>
          <a:prstGeom prst="rect">
            <a:avLst/>
          </a:prstGeom>
        </p:spPr>
        <p:txBody>
          <a:bodyPr lIns="91425" tIns="91425" rIns="91425" bIns="91425" anchor="t" anchorCtr="0">
            <a:noAutofit/>
          </a:bodyPr>
          <a:lstStyle/>
          <a:p>
            <a:pPr lvl="0" algn="ctr" rtl="0">
              <a:spcBef>
                <a:spcPts val="0"/>
              </a:spcBef>
              <a:buNone/>
            </a:pPr>
            <a:r>
              <a:rPr lang="en"/>
              <a:t>Strengths</a:t>
            </a:r>
          </a:p>
        </p:txBody>
      </p:sp>
      <p:sp>
        <p:nvSpPr>
          <p:cNvPr id="380" name="Shape 380"/>
          <p:cNvSpPr txBox="1">
            <a:spLocks noGrp="1"/>
          </p:cNvSpPr>
          <p:nvPr>
            <p:ph type="body" idx="1"/>
          </p:nvPr>
        </p:nvSpPr>
        <p:spPr>
          <a:xfrm>
            <a:off x="311700" y="1152475"/>
            <a:ext cx="3999900" cy="3416400"/>
          </a:xfrm>
          <a:prstGeom prst="rect">
            <a:avLst/>
          </a:prstGeom>
        </p:spPr>
        <p:txBody>
          <a:bodyPr lIns="91425" tIns="91425" rIns="91425" bIns="91425" anchor="t" anchorCtr="0">
            <a:noAutofit/>
          </a:bodyPr>
          <a:lstStyle/>
          <a:p>
            <a:pPr marL="457200" lvl="0" indent="-342900" rtl="0">
              <a:spcBef>
                <a:spcPts val="0"/>
              </a:spcBef>
              <a:buSzPct val="100000"/>
              <a:buChar char="●"/>
            </a:pPr>
            <a:r>
              <a:rPr lang="en" sz="1800"/>
              <a:t>Benefits from transfer learning</a:t>
            </a:r>
          </a:p>
          <a:p>
            <a:pPr marL="457200" lvl="0" indent="-342900" rtl="0">
              <a:spcBef>
                <a:spcPts val="0"/>
              </a:spcBef>
              <a:buSzPct val="100000"/>
              <a:buChar char="●"/>
            </a:pPr>
            <a:r>
              <a:rPr lang="en" sz="1800"/>
              <a:t>Automatically learns what is background</a:t>
            </a:r>
          </a:p>
          <a:p>
            <a:pPr marL="457200" lvl="0" indent="-342900" rtl="0">
              <a:spcBef>
                <a:spcPts val="0"/>
              </a:spcBef>
              <a:buSzPct val="100000"/>
              <a:buChar char="●"/>
            </a:pPr>
            <a:r>
              <a:rPr lang="en" sz="1800"/>
              <a:t>Classifier scales to thousands of categories</a:t>
            </a:r>
          </a:p>
          <a:p>
            <a:pPr marL="457200" lvl="0" indent="-342900" rtl="0">
              <a:spcBef>
                <a:spcPts val="0"/>
              </a:spcBef>
              <a:buSzPct val="100000"/>
              <a:buChar char="●"/>
            </a:pPr>
            <a:r>
              <a:rPr lang="en" sz="1800"/>
              <a:t>Performance scales with data</a:t>
            </a:r>
          </a:p>
          <a:p>
            <a:pPr marL="457200" lvl="0" indent="-342900" rtl="0">
              <a:spcBef>
                <a:spcPts val="0"/>
              </a:spcBef>
              <a:buSzPct val="100000"/>
              <a:buChar char="●"/>
            </a:pPr>
            <a:r>
              <a:rPr lang="en" sz="1800"/>
              <a:t>Fast image processing</a:t>
            </a:r>
          </a:p>
          <a:p>
            <a:pPr marL="914400" lvl="1" indent="-342900" rtl="0">
              <a:spcBef>
                <a:spcPts val="0"/>
              </a:spcBef>
              <a:buSzPct val="100000"/>
              <a:buChar char="○"/>
            </a:pPr>
            <a:r>
              <a:rPr lang="en" sz="1800"/>
              <a:t>~ 5-7 images per second</a:t>
            </a:r>
          </a:p>
        </p:txBody>
      </p:sp>
      <p:sp>
        <p:nvSpPr>
          <p:cNvPr id="381" name="Shape 381"/>
          <p:cNvSpPr txBox="1">
            <a:spLocks noGrp="1"/>
          </p:cNvSpPr>
          <p:nvPr>
            <p:ph type="body" idx="2"/>
          </p:nvPr>
        </p:nvSpPr>
        <p:spPr>
          <a:xfrm>
            <a:off x="4832400" y="1152475"/>
            <a:ext cx="3999900" cy="3416400"/>
          </a:xfrm>
          <a:prstGeom prst="rect">
            <a:avLst/>
          </a:prstGeom>
        </p:spPr>
        <p:txBody>
          <a:bodyPr lIns="91425" tIns="91425" rIns="91425" bIns="91425" anchor="t" anchorCtr="0">
            <a:noAutofit/>
          </a:bodyPr>
          <a:lstStyle/>
          <a:p>
            <a:pPr marL="457200" lvl="0" indent="-342900" rtl="0">
              <a:spcBef>
                <a:spcPts val="0"/>
              </a:spcBef>
              <a:buSzPct val="100000"/>
              <a:buChar char="●"/>
            </a:pPr>
            <a:r>
              <a:rPr lang="en" sz="1800"/>
              <a:t>Time intensive annotation process</a:t>
            </a:r>
          </a:p>
          <a:p>
            <a:pPr marL="457200" lvl="0" indent="-342900" rtl="0">
              <a:spcBef>
                <a:spcPts val="0"/>
              </a:spcBef>
              <a:buSzPct val="100000"/>
              <a:buChar char="●"/>
            </a:pPr>
            <a:r>
              <a:rPr lang="en" sz="1800"/>
              <a:t>Requires consistent annotations</a:t>
            </a:r>
          </a:p>
          <a:p>
            <a:pPr marL="457200" lvl="0" indent="-342900" rtl="0">
              <a:spcBef>
                <a:spcPts val="0"/>
              </a:spcBef>
              <a:buSzPct val="100000"/>
              <a:buChar char="●"/>
            </a:pPr>
            <a:r>
              <a:rPr lang="en" sz="1800"/>
              <a:t>Performs best on similar videos</a:t>
            </a:r>
          </a:p>
          <a:p>
            <a:pPr marL="457200" lvl="0" indent="-342900" rtl="0">
              <a:spcBef>
                <a:spcPts val="0"/>
              </a:spcBef>
              <a:buSzPct val="100000"/>
              <a:buChar char="●"/>
            </a:pPr>
            <a:r>
              <a:rPr lang="en" sz="1800"/>
              <a:t>Training time</a:t>
            </a:r>
          </a:p>
        </p:txBody>
      </p:sp>
      <p:sp>
        <p:nvSpPr>
          <p:cNvPr id="382" name="Shape 382"/>
          <p:cNvSpPr txBox="1">
            <a:spLocks noGrp="1"/>
          </p:cNvSpPr>
          <p:nvPr>
            <p:ph type="title"/>
          </p:nvPr>
        </p:nvSpPr>
        <p:spPr>
          <a:xfrm>
            <a:off x="4832400" y="445025"/>
            <a:ext cx="3999900" cy="572700"/>
          </a:xfrm>
          <a:prstGeom prst="rect">
            <a:avLst/>
          </a:prstGeom>
        </p:spPr>
        <p:txBody>
          <a:bodyPr lIns="91425" tIns="91425" rIns="91425" bIns="91425" anchor="t" anchorCtr="0">
            <a:noAutofit/>
          </a:bodyPr>
          <a:lstStyle/>
          <a:p>
            <a:pPr lvl="0" algn="ctr" rtl="0">
              <a:spcBef>
                <a:spcPts val="0"/>
              </a:spcBef>
              <a:buNone/>
            </a:pPr>
            <a:r>
              <a:rPr lang="en"/>
              <a:t>Weaknesses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Shape 387"/>
          <p:cNvSpPr txBox="1">
            <a:spLocks noGrp="1"/>
          </p:cNvSpPr>
          <p:nvPr>
            <p:ph type="title"/>
          </p:nvPr>
        </p:nvSpPr>
        <p:spPr>
          <a:xfrm>
            <a:off x="671250" y="2141250"/>
            <a:ext cx="7852200" cy="861000"/>
          </a:xfrm>
          <a:prstGeom prst="rect">
            <a:avLst/>
          </a:prstGeom>
        </p:spPr>
        <p:txBody>
          <a:bodyPr lIns="91425" tIns="91425" rIns="91425" bIns="91425" anchor="ctr" anchorCtr="0">
            <a:noAutofit/>
          </a:bodyPr>
          <a:lstStyle/>
          <a:p>
            <a:pPr lvl="0">
              <a:spcBef>
                <a:spcPts val="0"/>
              </a:spcBef>
              <a:buNone/>
            </a:pPr>
            <a:r>
              <a:rPr lang="en"/>
              <a:t>Historical Context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Shape 392"/>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Computer vision</a:t>
            </a:r>
          </a:p>
        </p:txBody>
      </p:sp>
      <p:sp>
        <p:nvSpPr>
          <p:cNvPr id="393" name="Shape 393"/>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381000" rtl="0">
              <a:spcBef>
                <a:spcPts val="0"/>
              </a:spcBef>
              <a:buSzPct val="100000"/>
              <a:buChar char="●"/>
            </a:pPr>
            <a:r>
              <a:rPr lang="en" sz="2400"/>
              <a:t>Computer vision is computationally expensive</a:t>
            </a:r>
          </a:p>
          <a:p>
            <a:pPr marL="457200" lvl="0" indent="-381000">
              <a:spcBef>
                <a:spcPts val="0"/>
              </a:spcBef>
              <a:buSzPct val="100000"/>
              <a:buChar char="●"/>
            </a:pPr>
            <a:r>
              <a:rPr lang="en" sz="2400"/>
              <a:t>Difficult to get useful results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Shape 398"/>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What has changed in recent years?</a:t>
            </a:r>
          </a:p>
        </p:txBody>
      </p:sp>
      <p:sp>
        <p:nvSpPr>
          <p:cNvPr id="399" name="Shape 399"/>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381000" rtl="0">
              <a:spcBef>
                <a:spcPts val="0"/>
              </a:spcBef>
              <a:buSzPct val="100000"/>
              <a:buChar char="●"/>
            </a:pPr>
            <a:r>
              <a:rPr lang="en" sz="2400"/>
              <a:t>Publicly available datasets</a:t>
            </a:r>
          </a:p>
          <a:p>
            <a:pPr marL="914400" lvl="1" indent="-381000" rtl="0">
              <a:spcBef>
                <a:spcPts val="0"/>
              </a:spcBef>
              <a:buSzPct val="100000"/>
              <a:buChar char="○"/>
            </a:pPr>
            <a:r>
              <a:rPr lang="en" sz="2400"/>
              <a:t>Imagenet, MNIST, CIFAR, COCO, Pascal VOC, etc...</a:t>
            </a:r>
          </a:p>
          <a:p>
            <a:pPr marL="457200" lvl="0" indent="-381000" rtl="0">
              <a:spcBef>
                <a:spcPts val="0"/>
              </a:spcBef>
              <a:buSzPct val="100000"/>
              <a:buChar char="●"/>
            </a:pPr>
            <a:r>
              <a:rPr lang="en" sz="2400"/>
              <a:t>GPU’s</a:t>
            </a:r>
          </a:p>
          <a:p>
            <a:pPr marL="914400" lvl="1" indent="-381000" rtl="0">
              <a:spcBef>
                <a:spcPts val="0"/>
              </a:spcBef>
              <a:buSzPct val="100000"/>
              <a:buChar char="○"/>
            </a:pPr>
            <a:r>
              <a:rPr lang="en" sz="2400"/>
              <a:t>Cost</a:t>
            </a:r>
          </a:p>
          <a:p>
            <a:pPr marL="914400" lvl="1" indent="-381000" rtl="0">
              <a:spcBef>
                <a:spcPts val="0"/>
              </a:spcBef>
              <a:buSzPct val="100000"/>
              <a:buChar char="○"/>
            </a:pPr>
            <a:r>
              <a:rPr lang="en" sz="2400"/>
              <a:t>Performance</a:t>
            </a:r>
          </a:p>
          <a:p>
            <a:pPr marL="457200" lvl="0" indent="-381000" rtl="0">
              <a:spcBef>
                <a:spcPts val="0"/>
              </a:spcBef>
              <a:buSzPct val="100000"/>
              <a:buChar char="●"/>
            </a:pP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ctr">
              <a:spcBef>
                <a:spcPts val="0"/>
              </a:spcBef>
              <a:buNone/>
            </a:pPr>
            <a:r>
              <a:rPr lang="en"/>
              <a:t>Automated Detection and Classification</a:t>
            </a:r>
          </a:p>
        </p:txBody>
      </p:sp>
      <p:pic>
        <p:nvPicPr>
          <p:cNvPr id="79" name="Shape 79"/>
          <p:cNvPicPr preferRelativeResize="0"/>
          <p:nvPr/>
        </p:nvPicPr>
        <p:blipFill>
          <a:blip r:embed="rId3">
            <a:alphaModFix/>
          </a:blip>
          <a:stretch>
            <a:fillRect/>
          </a:stretch>
        </p:blipFill>
        <p:spPr>
          <a:xfrm>
            <a:off x="1376475" y="1017725"/>
            <a:ext cx="6391048" cy="359495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ctr" rtl="0">
              <a:spcBef>
                <a:spcPts val="0"/>
              </a:spcBef>
              <a:buNone/>
            </a:pPr>
            <a:r>
              <a:rPr lang="en"/>
              <a:t>Automated Detection and Classification</a:t>
            </a:r>
          </a:p>
        </p:txBody>
      </p:sp>
      <p:pic>
        <p:nvPicPr>
          <p:cNvPr id="85" name="Shape 85"/>
          <p:cNvPicPr preferRelativeResize="0"/>
          <p:nvPr/>
        </p:nvPicPr>
        <p:blipFill>
          <a:blip r:embed="rId3">
            <a:alphaModFix/>
          </a:blip>
          <a:stretch>
            <a:fillRect/>
          </a:stretch>
        </p:blipFill>
        <p:spPr>
          <a:xfrm>
            <a:off x="1376475" y="1017725"/>
            <a:ext cx="6391048" cy="3594950"/>
          </a:xfrm>
          <a:prstGeom prst="rect">
            <a:avLst/>
          </a:prstGeom>
          <a:noFill/>
          <a:ln>
            <a:noFill/>
          </a:ln>
        </p:spPr>
      </p:pic>
      <p:sp>
        <p:nvSpPr>
          <p:cNvPr id="86" name="Shape 86"/>
          <p:cNvSpPr/>
          <p:nvPr/>
        </p:nvSpPr>
        <p:spPr>
          <a:xfrm>
            <a:off x="1718850" y="2060700"/>
            <a:ext cx="279300" cy="229200"/>
          </a:xfrm>
          <a:prstGeom prst="rect">
            <a:avLst/>
          </a:prstGeom>
          <a:noFill/>
          <a:ln w="19050" cap="flat" cmpd="sng">
            <a:solidFill>
              <a:schemeClr val="accent4"/>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87"/>
          <p:cNvSpPr/>
          <p:nvPr/>
        </p:nvSpPr>
        <p:spPr>
          <a:xfrm>
            <a:off x="2364000" y="3904200"/>
            <a:ext cx="458400" cy="708600"/>
          </a:xfrm>
          <a:prstGeom prst="rect">
            <a:avLst/>
          </a:prstGeom>
          <a:noFill/>
          <a:ln w="19050" cap="flat" cmpd="sng">
            <a:solidFill>
              <a:schemeClr val="accent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p:nvPr/>
        </p:nvSpPr>
        <p:spPr>
          <a:xfrm>
            <a:off x="2656450" y="1017725"/>
            <a:ext cx="343800" cy="142800"/>
          </a:xfrm>
          <a:prstGeom prst="rect">
            <a:avLst/>
          </a:prstGeom>
          <a:noFill/>
          <a:ln w="19050" cap="flat" cmpd="sng">
            <a:solidFill>
              <a:schemeClr val="accent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9" name="Shape 89"/>
          <p:cNvSpPr/>
          <p:nvPr/>
        </p:nvSpPr>
        <p:spPr>
          <a:xfrm>
            <a:off x="7342750" y="1415175"/>
            <a:ext cx="424800" cy="354300"/>
          </a:xfrm>
          <a:prstGeom prst="rect">
            <a:avLst/>
          </a:prstGeom>
          <a:noFill/>
          <a:ln w="19050" cap="flat" cmpd="sng">
            <a:solidFill>
              <a:schemeClr val="accent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0" name="Shape 90"/>
          <p:cNvSpPr/>
          <p:nvPr/>
        </p:nvSpPr>
        <p:spPr>
          <a:xfrm>
            <a:off x="6321375" y="3280950"/>
            <a:ext cx="702000" cy="836400"/>
          </a:xfrm>
          <a:prstGeom prst="rect">
            <a:avLst/>
          </a:prstGeom>
          <a:noFill/>
          <a:ln w="19050" cap="flat" cmpd="sng">
            <a:solidFill>
              <a:schemeClr val="accent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lgn="ctr" rtl="0">
              <a:spcBef>
                <a:spcPts val="0"/>
              </a:spcBef>
              <a:buNone/>
            </a:pPr>
            <a:r>
              <a:rPr lang="en"/>
              <a:t>Automated Detection and Classification</a:t>
            </a:r>
          </a:p>
        </p:txBody>
      </p:sp>
      <p:pic>
        <p:nvPicPr>
          <p:cNvPr id="96" name="Shape 96"/>
          <p:cNvPicPr preferRelativeResize="0"/>
          <p:nvPr/>
        </p:nvPicPr>
        <p:blipFill>
          <a:blip r:embed="rId3">
            <a:alphaModFix/>
          </a:blip>
          <a:stretch>
            <a:fillRect/>
          </a:stretch>
        </p:blipFill>
        <p:spPr>
          <a:xfrm>
            <a:off x="1376475" y="1017725"/>
            <a:ext cx="6391048" cy="3594950"/>
          </a:xfrm>
          <a:prstGeom prst="rect">
            <a:avLst/>
          </a:prstGeom>
          <a:noFill/>
          <a:ln>
            <a:noFill/>
          </a:ln>
        </p:spPr>
      </p:pic>
      <p:sp>
        <p:nvSpPr>
          <p:cNvPr id="97" name="Shape 97"/>
          <p:cNvSpPr/>
          <p:nvPr/>
        </p:nvSpPr>
        <p:spPr>
          <a:xfrm>
            <a:off x="1718850" y="2060700"/>
            <a:ext cx="279300" cy="229200"/>
          </a:xfrm>
          <a:prstGeom prst="rect">
            <a:avLst/>
          </a:prstGeom>
          <a:noFill/>
          <a:ln w="19050" cap="flat" cmpd="sng">
            <a:solidFill>
              <a:schemeClr val="accent4"/>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8" name="Shape 98"/>
          <p:cNvSpPr/>
          <p:nvPr/>
        </p:nvSpPr>
        <p:spPr>
          <a:xfrm>
            <a:off x="2364000" y="3904200"/>
            <a:ext cx="458400" cy="708600"/>
          </a:xfrm>
          <a:prstGeom prst="rect">
            <a:avLst/>
          </a:prstGeom>
          <a:noFill/>
          <a:ln w="19050" cap="flat" cmpd="sng">
            <a:solidFill>
              <a:schemeClr val="accent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2656450" y="1017725"/>
            <a:ext cx="343800" cy="142800"/>
          </a:xfrm>
          <a:prstGeom prst="rect">
            <a:avLst/>
          </a:prstGeom>
          <a:noFill/>
          <a:ln w="19050" cap="flat" cmpd="sng">
            <a:solidFill>
              <a:schemeClr val="accent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p:nvPr/>
        </p:nvSpPr>
        <p:spPr>
          <a:xfrm>
            <a:off x="7342750" y="1415175"/>
            <a:ext cx="424800" cy="354300"/>
          </a:xfrm>
          <a:prstGeom prst="rect">
            <a:avLst/>
          </a:prstGeom>
          <a:noFill/>
          <a:ln w="19050" cap="flat" cmpd="sng">
            <a:solidFill>
              <a:schemeClr val="accent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1"/>
          <p:cNvSpPr/>
          <p:nvPr/>
        </p:nvSpPr>
        <p:spPr>
          <a:xfrm>
            <a:off x="6321375" y="3280950"/>
            <a:ext cx="702000" cy="836400"/>
          </a:xfrm>
          <a:prstGeom prst="rect">
            <a:avLst/>
          </a:prstGeom>
          <a:noFill/>
          <a:ln w="19050" cap="flat" cmpd="sng">
            <a:solidFill>
              <a:schemeClr val="accent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2"/>
          <p:cNvSpPr txBox="1"/>
          <p:nvPr/>
        </p:nvSpPr>
        <p:spPr>
          <a:xfrm>
            <a:off x="1389750" y="1740775"/>
            <a:ext cx="1266600" cy="308100"/>
          </a:xfrm>
          <a:prstGeom prst="rect">
            <a:avLst/>
          </a:prstGeom>
          <a:noFill/>
          <a:ln>
            <a:noFill/>
          </a:ln>
        </p:spPr>
        <p:txBody>
          <a:bodyPr lIns="91425" tIns="91425" rIns="91425" bIns="91425" anchor="t" anchorCtr="0">
            <a:noAutofit/>
          </a:bodyPr>
          <a:lstStyle/>
          <a:p>
            <a:pPr lvl="0">
              <a:spcBef>
                <a:spcPts val="0"/>
              </a:spcBef>
              <a:buNone/>
            </a:pPr>
            <a:r>
              <a:rPr lang="en">
                <a:solidFill>
                  <a:schemeClr val="accent4"/>
                </a:solidFill>
              </a:rPr>
              <a:t>Benthocodon</a:t>
            </a:r>
          </a:p>
        </p:txBody>
      </p:sp>
      <p:sp>
        <p:nvSpPr>
          <p:cNvPr id="103" name="Shape 103"/>
          <p:cNvSpPr txBox="1"/>
          <p:nvPr/>
        </p:nvSpPr>
        <p:spPr>
          <a:xfrm>
            <a:off x="2093750" y="3596100"/>
            <a:ext cx="1511100" cy="308100"/>
          </a:xfrm>
          <a:prstGeom prst="rect">
            <a:avLst/>
          </a:prstGeom>
          <a:noFill/>
          <a:ln>
            <a:noFill/>
          </a:ln>
        </p:spPr>
        <p:txBody>
          <a:bodyPr lIns="91425" tIns="91425" rIns="91425" bIns="91425" anchor="t" anchorCtr="0">
            <a:noAutofit/>
          </a:bodyPr>
          <a:lstStyle/>
          <a:p>
            <a:pPr lvl="0" rtl="0">
              <a:spcBef>
                <a:spcPts val="0"/>
              </a:spcBef>
              <a:buNone/>
            </a:pPr>
            <a:r>
              <a:rPr lang="en">
                <a:solidFill>
                  <a:schemeClr val="accent5"/>
                </a:solidFill>
              </a:rPr>
              <a:t>Peniagone Sp A</a:t>
            </a:r>
          </a:p>
        </p:txBody>
      </p:sp>
      <p:sp>
        <p:nvSpPr>
          <p:cNvPr id="104" name="Shape 104"/>
          <p:cNvSpPr txBox="1"/>
          <p:nvPr/>
        </p:nvSpPr>
        <p:spPr>
          <a:xfrm>
            <a:off x="5848900" y="2972850"/>
            <a:ext cx="1511100" cy="308100"/>
          </a:xfrm>
          <a:prstGeom prst="rect">
            <a:avLst/>
          </a:prstGeom>
          <a:noFill/>
          <a:ln>
            <a:noFill/>
          </a:ln>
        </p:spPr>
        <p:txBody>
          <a:bodyPr lIns="91425" tIns="91425" rIns="91425" bIns="91425" anchor="t" anchorCtr="0">
            <a:noAutofit/>
          </a:bodyPr>
          <a:lstStyle/>
          <a:p>
            <a:pPr lvl="0" rtl="0">
              <a:spcBef>
                <a:spcPts val="0"/>
              </a:spcBef>
              <a:buNone/>
            </a:pPr>
            <a:r>
              <a:rPr lang="en">
                <a:solidFill>
                  <a:schemeClr val="accent5"/>
                </a:solidFill>
              </a:rPr>
              <a:t>Peniagone Sp A</a:t>
            </a:r>
          </a:p>
        </p:txBody>
      </p:sp>
      <p:sp>
        <p:nvSpPr>
          <p:cNvPr id="105" name="Shape 105"/>
          <p:cNvSpPr txBox="1"/>
          <p:nvPr/>
        </p:nvSpPr>
        <p:spPr>
          <a:xfrm>
            <a:off x="6256450" y="1107075"/>
            <a:ext cx="1511100" cy="308100"/>
          </a:xfrm>
          <a:prstGeom prst="rect">
            <a:avLst/>
          </a:prstGeom>
          <a:noFill/>
          <a:ln>
            <a:noFill/>
          </a:ln>
        </p:spPr>
        <p:txBody>
          <a:bodyPr lIns="91425" tIns="91425" rIns="91425" bIns="91425" anchor="t" anchorCtr="0">
            <a:noAutofit/>
          </a:bodyPr>
          <a:lstStyle/>
          <a:p>
            <a:pPr lvl="0" rtl="0">
              <a:spcBef>
                <a:spcPts val="0"/>
              </a:spcBef>
              <a:buNone/>
            </a:pPr>
            <a:r>
              <a:rPr lang="en">
                <a:solidFill>
                  <a:schemeClr val="accent5"/>
                </a:solidFill>
              </a:rPr>
              <a:t>Peniagone Sp A</a:t>
            </a:r>
          </a:p>
        </p:txBody>
      </p:sp>
      <p:sp>
        <p:nvSpPr>
          <p:cNvPr id="106" name="Shape 106"/>
          <p:cNvSpPr txBox="1"/>
          <p:nvPr/>
        </p:nvSpPr>
        <p:spPr>
          <a:xfrm>
            <a:off x="2565300" y="1160525"/>
            <a:ext cx="1511100" cy="308100"/>
          </a:xfrm>
          <a:prstGeom prst="rect">
            <a:avLst/>
          </a:prstGeom>
          <a:noFill/>
          <a:ln>
            <a:noFill/>
          </a:ln>
        </p:spPr>
        <p:txBody>
          <a:bodyPr lIns="91425" tIns="91425" rIns="91425" bIns="91425" anchor="t" anchorCtr="0">
            <a:noAutofit/>
          </a:bodyPr>
          <a:lstStyle/>
          <a:p>
            <a:pPr lvl="0" rtl="0">
              <a:spcBef>
                <a:spcPts val="0"/>
              </a:spcBef>
              <a:buNone/>
            </a:pPr>
            <a:r>
              <a:rPr lang="en">
                <a:solidFill>
                  <a:schemeClr val="accent5"/>
                </a:solidFill>
              </a:rPr>
              <a:t>Peniagone Sp A</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p:nvPr/>
        </p:nvSpPr>
        <p:spPr>
          <a:xfrm>
            <a:off x="2579700" y="378975"/>
            <a:ext cx="1912500" cy="75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Video Footage</a:t>
            </a:r>
          </a:p>
          <a:p>
            <a:pPr lvl="0" algn="ctr" rtl="0">
              <a:lnSpc>
                <a:spcPct val="115000"/>
              </a:lnSpc>
              <a:spcBef>
                <a:spcPts val="0"/>
              </a:spcBef>
              <a:spcAft>
                <a:spcPts val="0"/>
              </a:spcAft>
              <a:buNone/>
            </a:pPr>
            <a:r>
              <a:rPr lang="en" sz="1600" dirty="0">
                <a:solidFill>
                  <a:schemeClr val="accent3"/>
                </a:solidFill>
                <a:latin typeface="Average"/>
                <a:ea typeface="Average"/>
                <a:cs typeface="Average"/>
                <a:sym typeface="Average"/>
              </a:rPr>
              <a:t>23,731 hours</a:t>
            </a:r>
          </a:p>
        </p:txBody>
      </p:sp>
      <p:sp>
        <p:nvSpPr>
          <p:cNvPr id="112" name="Shape 112"/>
          <p:cNvSpPr/>
          <p:nvPr/>
        </p:nvSpPr>
        <p:spPr>
          <a:xfrm>
            <a:off x="3686025" y="3480150"/>
            <a:ext cx="2786700" cy="11505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Video Annotation and Reference System</a:t>
            </a:r>
          </a:p>
          <a:p>
            <a:pPr lvl="0" algn="ctr" rtl="0">
              <a:lnSpc>
                <a:spcPct val="115000"/>
              </a:lnSpc>
              <a:spcBef>
                <a:spcPts val="0"/>
              </a:spcBef>
              <a:spcAft>
                <a:spcPts val="0"/>
              </a:spcAft>
              <a:buNone/>
            </a:pPr>
            <a:r>
              <a:rPr lang="en" sz="1600" dirty="0">
                <a:solidFill>
                  <a:schemeClr val="accent3"/>
                </a:solidFill>
                <a:latin typeface="Average"/>
                <a:ea typeface="Average"/>
                <a:cs typeface="Average"/>
                <a:sym typeface="Average"/>
              </a:rPr>
              <a:t>(VARS)</a:t>
            </a:r>
          </a:p>
        </p:txBody>
      </p:sp>
      <p:cxnSp>
        <p:nvCxnSpPr>
          <p:cNvPr id="113" name="Shape 113"/>
          <p:cNvCxnSpPr>
            <a:stCxn id="111" idx="2"/>
            <a:endCxn id="114" idx="0"/>
          </p:cNvCxnSpPr>
          <p:nvPr/>
        </p:nvCxnSpPr>
        <p:spPr>
          <a:xfrm rot="-5400000" flipH="1">
            <a:off x="3239700" y="1431825"/>
            <a:ext cx="655200" cy="62700"/>
          </a:xfrm>
          <a:prstGeom prst="curvedConnector3">
            <a:avLst>
              <a:gd name="adj1" fmla="val 50002"/>
            </a:avLst>
          </a:prstGeom>
          <a:noFill/>
          <a:ln w="38100" cap="flat" cmpd="sng">
            <a:solidFill>
              <a:schemeClr val="accent3"/>
            </a:solidFill>
            <a:prstDash val="solid"/>
            <a:round/>
            <a:headEnd type="none" w="lg" len="lg"/>
            <a:tailEnd type="stealth" w="lg" len="lg"/>
          </a:ln>
        </p:spPr>
      </p:cxnSp>
      <p:sp>
        <p:nvSpPr>
          <p:cNvPr id="114" name="Shape 114"/>
          <p:cNvSpPr/>
          <p:nvPr/>
        </p:nvSpPr>
        <p:spPr>
          <a:xfrm>
            <a:off x="2293125" y="1790800"/>
            <a:ext cx="2611200" cy="69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Video Annotators</a:t>
            </a:r>
          </a:p>
          <a:p>
            <a:pPr lvl="0" algn="ctr" rtl="0">
              <a:lnSpc>
                <a:spcPct val="115000"/>
              </a:lnSpc>
              <a:spcBef>
                <a:spcPts val="0"/>
              </a:spcBef>
              <a:spcAft>
                <a:spcPts val="0"/>
              </a:spcAft>
              <a:buNone/>
            </a:pPr>
            <a:r>
              <a:rPr lang="en" sz="1600" dirty="0">
                <a:solidFill>
                  <a:schemeClr val="accent3"/>
                </a:solidFill>
                <a:latin typeface="Average"/>
                <a:ea typeface="Average"/>
                <a:cs typeface="Average"/>
                <a:sym typeface="Average"/>
              </a:rPr>
              <a:t>5.5+ million observations</a:t>
            </a:r>
          </a:p>
        </p:txBody>
      </p:sp>
      <p:cxnSp>
        <p:nvCxnSpPr>
          <p:cNvPr id="115" name="Shape 115"/>
          <p:cNvCxnSpPr>
            <a:stCxn id="114" idx="2"/>
            <a:endCxn id="112" idx="0"/>
          </p:cNvCxnSpPr>
          <p:nvPr/>
        </p:nvCxnSpPr>
        <p:spPr>
          <a:xfrm rot="-5400000" flipH="1">
            <a:off x="3842775" y="2243350"/>
            <a:ext cx="992700" cy="1480800"/>
          </a:xfrm>
          <a:prstGeom prst="curvedConnector3">
            <a:avLst>
              <a:gd name="adj1" fmla="val 50003"/>
            </a:avLst>
          </a:prstGeom>
          <a:noFill/>
          <a:ln w="38100" cap="flat" cmpd="sng">
            <a:solidFill>
              <a:schemeClr val="accent3"/>
            </a:solidFill>
            <a:prstDash val="solid"/>
            <a:round/>
            <a:headEnd type="none" w="lg" len="lg"/>
            <a:tailEnd type="stealth" w="lg" len="lg"/>
          </a:ln>
        </p:spPr>
      </p:cxnSp>
      <p:sp>
        <p:nvSpPr>
          <p:cNvPr id="116" name="Shape 116"/>
          <p:cNvSpPr/>
          <p:nvPr/>
        </p:nvSpPr>
        <p:spPr>
          <a:xfrm>
            <a:off x="7053750" y="3258600"/>
            <a:ext cx="1998000" cy="75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Oceanographic Research</a:t>
            </a:r>
          </a:p>
        </p:txBody>
      </p:sp>
      <p:sp>
        <p:nvSpPr>
          <p:cNvPr id="117" name="Shape 117"/>
          <p:cNvSpPr/>
          <p:nvPr/>
        </p:nvSpPr>
        <p:spPr>
          <a:xfrm>
            <a:off x="7053750" y="4292700"/>
            <a:ext cx="1998000" cy="75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200">
                <a:solidFill>
                  <a:schemeClr val="accent3"/>
                </a:solidFill>
                <a:latin typeface="Average"/>
                <a:ea typeface="Average"/>
                <a:cs typeface="Average"/>
                <a:sym typeface="Average"/>
              </a:rPr>
              <a:t>Publications</a:t>
            </a:r>
          </a:p>
          <a:p>
            <a:pPr lvl="0" algn="ctr" rtl="0">
              <a:lnSpc>
                <a:spcPct val="115000"/>
              </a:lnSpc>
              <a:spcBef>
                <a:spcPts val="0"/>
              </a:spcBef>
              <a:spcAft>
                <a:spcPts val="0"/>
              </a:spcAft>
              <a:buNone/>
            </a:pPr>
            <a:r>
              <a:rPr lang="en" sz="1800">
                <a:solidFill>
                  <a:schemeClr val="accent3"/>
                </a:solidFill>
                <a:latin typeface="Average"/>
                <a:ea typeface="Average"/>
                <a:cs typeface="Average"/>
                <a:sym typeface="Average"/>
              </a:rPr>
              <a:t>~375</a:t>
            </a:r>
          </a:p>
        </p:txBody>
      </p:sp>
      <p:cxnSp>
        <p:nvCxnSpPr>
          <p:cNvPr id="118" name="Shape 118"/>
          <p:cNvCxnSpPr>
            <a:stCxn id="112" idx="3"/>
            <a:endCxn id="116" idx="1"/>
          </p:cNvCxnSpPr>
          <p:nvPr/>
        </p:nvCxnSpPr>
        <p:spPr>
          <a:xfrm rot="10800000" flipH="1">
            <a:off x="6472725" y="3636900"/>
            <a:ext cx="581100" cy="418500"/>
          </a:xfrm>
          <a:prstGeom prst="curvedConnector3">
            <a:avLst>
              <a:gd name="adj1" fmla="val 49994"/>
            </a:avLst>
          </a:prstGeom>
          <a:noFill/>
          <a:ln w="38100" cap="flat" cmpd="sng">
            <a:solidFill>
              <a:schemeClr val="accent3"/>
            </a:solidFill>
            <a:prstDash val="solid"/>
            <a:round/>
            <a:headEnd type="none" w="lg" len="lg"/>
            <a:tailEnd type="stealth" w="lg" len="lg"/>
          </a:ln>
        </p:spPr>
      </p:cxnSp>
      <p:cxnSp>
        <p:nvCxnSpPr>
          <p:cNvPr id="119" name="Shape 119"/>
          <p:cNvCxnSpPr>
            <a:stCxn id="112" idx="3"/>
            <a:endCxn id="117" idx="1"/>
          </p:cNvCxnSpPr>
          <p:nvPr/>
        </p:nvCxnSpPr>
        <p:spPr>
          <a:xfrm>
            <a:off x="6472725" y="4055400"/>
            <a:ext cx="581100" cy="615600"/>
          </a:xfrm>
          <a:prstGeom prst="curvedConnector3">
            <a:avLst>
              <a:gd name="adj1" fmla="val 49994"/>
            </a:avLst>
          </a:prstGeom>
          <a:noFill/>
          <a:ln w="38100" cap="flat" cmpd="sng">
            <a:solidFill>
              <a:schemeClr val="accent3"/>
            </a:solidFill>
            <a:prstDash val="solid"/>
            <a:round/>
            <a:headEnd type="none" w="lg" len="lg"/>
            <a:tailEnd type="stealth" w="lg" len="lg"/>
          </a:ln>
        </p:spPr>
      </p:cxnSp>
      <p:sp>
        <p:nvSpPr>
          <p:cNvPr id="120" name="Shape 120"/>
          <p:cNvSpPr/>
          <p:nvPr/>
        </p:nvSpPr>
        <p:spPr>
          <a:xfrm>
            <a:off x="368850" y="2982975"/>
            <a:ext cx="2544600" cy="10263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200">
                <a:solidFill>
                  <a:schemeClr val="accent3"/>
                </a:solidFill>
                <a:latin typeface="Average"/>
                <a:ea typeface="Average"/>
                <a:cs typeface="Average"/>
                <a:sym typeface="Average"/>
              </a:rPr>
              <a:t>Quantitative Data</a:t>
            </a:r>
          </a:p>
          <a:p>
            <a:pPr lvl="0" algn="ctr" rtl="0">
              <a:lnSpc>
                <a:spcPct val="115000"/>
              </a:lnSpc>
              <a:spcBef>
                <a:spcPts val="0"/>
              </a:spcBef>
              <a:spcAft>
                <a:spcPts val="0"/>
              </a:spcAft>
              <a:buNone/>
            </a:pPr>
            <a:r>
              <a:rPr lang="en" sz="1800">
                <a:solidFill>
                  <a:schemeClr val="accent3"/>
                </a:solidFill>
                <a:latin typeface="Average"/>
                <a:ea typeface="Average"/>
                <a:cs typeface="Average"/>
                <a:sym typeface="Average"/>
              </a:rPr>
              <a:t>season, location, depth</a:t>
            </a:r>
          </a:p>
        </p:txBody>
      </p:sp>
      <p:cxnSp>
        <p:nvCxnSpPr>
          <p:cNvPr id="121" name="Shape 121"/>
          <p:cNvCxnSpPr>
            <a:stCxn id="120" idx="3"/>
            <a:endCxn id="112" idx="1"/>
          </p:cNvCxnSpPr>
          <p:nvPr/>
        </p:nvCxnSpPr>
        <p:spPr>
          <a:xfrm>
            <a:off x="2913450" y="3496125"/>
            <a:ext cx="772500" cy="559200"/>
          </a:xfrm>
          <a:prstGeom prst="curvedConnector3">
            <a:avLst>
              <a:gd name="adj1" fmla="val 50005"/>
            </a:avLst>
          </a:prstGeom>
          <a:noFill/>
          <a:ln w="38100" cap="flat" cmpd="sng">
            <a:solidFill>
              <a:schemeClr val="accent3"/>
            </a:solidFill>
            <a:prstDash val="solid"/>
            <a:round/>
            <a:headEnd type="none" w="lg" len="lg"/>
            <a:tailEnd type="stealth" w="lg" len="lg"/>
          </a:ln>
        </p:spPr>
      </p:cxnSp>
      <p:sp>
        <p:nvSpPr>
          <p:cNvPr id="122" name="Shape 122"/>
          <p:cNvSpPr/>
          <p:nvPr/>
        </p:nvSpPr>
        <p:spPr>
          <a:xfrm rot="-657185">
            <a:off x="6092232" y="1133529"/>
            <a:ext cx="2786766" cy="926195"/>
          </a:xfrm>
          <a:prstGeom prst="rect">
            <a:avLst/>
          </a:prstGeom>
          <a:noFill/>
          <a:ln w="38100" cap="flat" cmpd="sng">
            <a:solidFill>
              <a:schemeClr val="accent5"/>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200">
                <a:solidFill>
                  <a:schemeClr val="accent3"/>
                </a:solidFill>
                <a:latin typeface="Average"/>
                <a:ea typeface="Average"/>
                <a:cs typeface="Average"/>
                <a:sym typeface="Average"/>
              </a:rPr>
              <a:t>Automated Detection and Classification</a:t>
            </a:r>
          </a:p>
        </p:txBody>
      </p:sp>
      <p:sp>
        <p:nvSpPr>
          <p:cNvPr id="123" name="Shape 123"/>
          <p:cNvSpPr/>
          <p:nvPr/>
        </p:nvSpPr>
        <p:spPr>
          <a:xfrm>
            <a:off x="122400" y="111675"/>
            <a:ext cx="1521600" cy="69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ROV Dives</a:t>
            </a:r>
          </a:p>
          <a:p>
            <a:pPr lvl="0" algn="ctr" rtl="0">
              <a:lnSpc>
                <a:spcPct val="115000"/>
              </a:lnSpc>
              <a:spcBef>
                <a:spcPts val="0"/>
              </a:spcBef>
              <a:spcAft>
                <a:spcPts val="0"/>
              </a:spcAft>
              <a:buNone/>
            </a:pPr>
            <a:r>
              <a:rPr lang="en" sz="1600" dirty="0">
                <a:solidFill>
                  <a:schemeClr val="accent3"/>
                </a:solidFill>
                <a:latin typeface="Average"/>
                <a:ea typeface="Average"/>
                <a:cs typeface="Average"/>
                <a:sym typeface="Average"/>
              </a:rPr>
              <a:t>~300 / year</a:t>
            </a:r>
          </a:p>
        </p:txBody>
      </p:sp>
      <p:cxnSp>
        <p:nvCxnSpPr>
          <p:cNvPr id="124" name="Shape 124"/>
          <p:cNvCxnSpPr>
            <a:stCxn id="123" idx="3"/>
            <a:endCxn id="111" idx="1"/>
          </p:cNvCxnSpPr>
          <p:nvPr/>
        </p:nvCxnSpPr>
        <p:spPr>
          <a:xfrm>
            <a:off x="1644000" y="459975"/>
            <a:ext cx="935700" cy="297300"/>
          </a:xfrm>
          <a:prstGeom prst="curvedConnector3">
            <a:avLst>
              <a:gd name="adj1" fmla="val 50000"/>
            </a:avLst>
          </a:prstGeom>
          <a:noFill/>
          <a:ln w="38100" cap="flat" cmpd="sng">
            <a:solidFill>
              <a:schemeClr val="accent3"/>
            </a:solidFill>
            <a:prstDash val="solid"/>
            <a:round/>
            <a:headEnd type="none" w="lg" len="lg"/>
            <a:tailEnd type="stealth" w="lg" len="lg"/>
          </a:ln>
        </p:spPr>
      </p:cxnSp>
      <p:cxnSp>
        <p:nvCxnSpPr>
          <p:cNvPr id="125" name="Shape 125"/>
          <p:cNvCxnSpPr>
            <a:stCxn id="123" idx="2"/>
            <a:endCxn id="120" idx="0"/>
          </p:cNvCxnSpPr>
          <p:nvPr/>
        </p:nvCxnSpPr>
        <p:spPr>
          <a:xfrm rot="-5400000" flipH="1">
            <a:off x="174900" y="1516575"/>
            <a:ext cx="2174700" cy="758100"/>
          </a:xfrm>
          <a:prstGeom prst="curvedConnector3">
            <a:avLst>
              <a:gd name="adj1" fmla="val 50000"/>
            </a:avLst>
          </a:prstGeom>
          <a:noFill/>
          <a:ln w="38100" cap="flat" cmpd="sng">
            <a:solidFill>
              <a:schemeClr val="accent3"/>
            </a:solidFill>
            <a:prstDash val="solid"/>
            <a:round/>
            <a:headEnd type="none" w="lg" len="lg"/>
            <a:tailEnd type="stealth" w="lg" len="lg"/>
          </a:ln>
        </p:spPr>
      </p:cxn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p:nvPr/>
        </p:nvSpPr>
        <p:spPr>
          <a:xfrm>
            <a:off x="2579700" y="377787"/>
            <a:ext cx="1912500" cy="75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Video Footage</a:t>
            </a:r>
          </a:p>
          <a:p>
            <a:pPr lvl="0" algn="ctr" rtl="0">
              <a:lnSpc>
                <a:spcPct val="115000"/>
              </a:lnSpc>
              <a:spcBef>
                <a:spcPts val="0"/>
              </a:spcBef>
              <a:spcAft>
                <a:spcPts val="0"/>
              </a:spcAft>
              <a:buNone/>
            </a:pPr>
            <a:r>
              <a:rPr lang="en" sz="1600" dirty="0">
                <a:solidFill>
                  <a:schemeClr val="accent3"/>
                </a:solidFill>
                <a:latin typeface="Average"/>
                <a:ea typeface="Average"/>
                <a:cs typeface="Average"/>
                <a:sym typeface="Average"/>
              </a:rPr>
              <a:t>23,731 hours</a:t>
            </a:r>
          </a:p>
        </p:txBody>
      </p:sp>
      <p:sp>
        <p:nvSpPr>
          <p:cNvPr id="131" name="Shape 131"/>
          <p:cNvSpPr/>
          <p:nvPr/>
        </p:nvSpPr>
        <p:spPr>
          <a:xfrm>
            <a:off x="3686025" y="3480150"/>
            <a:ext cx="2786700" cy="11505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Video Annotation and Reference System</a:t>
            </a:r>
          </a:p>
          <a:p>
            <a:pPr lvl="0" algn="ctr" rtl="0">
              <a:lnSpc>
                <a:spcPct val="115000"/>
              </a:lnSpc>
              <a:spcBef>
                <a:spcPts val="0"/>
              </a:spcBef>
              <a:spcAft>
                <a:spcPts val="0"/>
              </a:spcAft>
              <a:buNone/>
            </a:pPr>
            <a:r>
              <a:rPr lang="en" sz="1600" dirty="0">
                <a:solidFill>
                  <a:schemeClr val="accent3"/>
                </a:solidFill>
                <a:latin typeface="Average"/>
                <a:ea typeface="Average"/>
                <a:cs typeface="Average"/>
                <a:sym typeface="Average"/>
              </a:rPr>
              <a:t>(VARS)</a:t>
            </a:r>
          </a:p>
        </p:txBody>
      </p:sp>
      <p:cxnSp>
        <p:nvCxnSpPr>
          <p:cNvPr id="132" name="Shape 132"/>
          <p:cNvCxnSpPr>
            <a:stCxn id="130" idx="2"/>
            <a:endCxn id="133" idx="0"/>
          </p:cNvCxnSpPr>
          <p:nvPr/>
        </p:nvCxnSpPr>
        <p:spPr>
          <a:xfrm rot="16200000" flipH="1">
            <a:off x="3239131" y="1431205"/>
            <a:ext cx="656413" cy="62775"/>
          </a:xfrm>
          <a:prstGeom prst="curvedConnector3">
            <a:avLst>
              <a:gd name="adj1" fmla="val 50000"/>
            </a:avLst>
          </a:prstGeom>
          <a:noFill/>
          <a:ln w="38100" cap="flat" cmpd="sng">
            <a:solidFill>
              <a:schemeClr val="accent3"/>
            </a:solidFill>
            <a:prstDash val="solid"/>
            <a:round/>
            <a:headEnd type="none" w="lg" len="lg"/>
            <a:tailEnd type="stealth" w="lg" len="lg"/>
          </a:ln>
        </p:spPr>
      </p:cxnSp>
      <p:sp>
        <p:nvSpPr>
          <p:cNvPr id="133" name="Shape 133"/>
          <p:cNvSpPr/>
          <p:nvPr/>
        </p:nvSpPr>
        <p:spPr>
          <a:xfrm>
            <a:off x="2293125" y="1790800"/>
            <a:ext cx="2611200" cy="69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Video Annotators</a:t>
            </a:r>
          </a:p>
          <a:p>
            <a:pPr lvl="0" algn="ctr" rtl="0">
              <a:lnSpc>
                <a:spcPct val="115000"/>
              </a:lnSpc>
              <a:spcBef>
                <a:spcPts val="0"/>
              </a:spcBef>
              <a:spcAft>
                <a:spcPts val="0"/>
              </a:spcAft>
              <a:buNone/>
            </a:pPr>
            <a:r>
              <a:rPr lang="en" sz="1600" dirty="0">
                <a:solidFill>
                  <a:schemeClr val="accent3"/>
                </a:solidFill>
                <a:latin typeface="Average"/>
                <a:ea typeface="Average"/>
                <a:cs typeface="Average"/>
                <a:sym typeface="Average"/>
              </a:rPr>
              <a:t>5.5+ million observations</a:t>
            </a:r>
          </a:p>
        </p:txBody>
      </p:sp>
      <p:cxnSp>
        <p:nvCxnSpPr>
          <p:cNvPr id="134" name="Shape 134"/>
          <p:cNvCxnSpPr>
            <a:stCxn id="133" idx="2"/>
            <a:endCxn id="131" idx="0"/>
          </p:cNvCxnSpPr>
          <p:nvPr/>
        </p:nvCxnSpPr>
        <p:spPr>
          <a:xfrm rot="-5400000" flipH="1">
            <a:off x="3842775" y="2243350"/>
            <a:ext cx="992700" cy="1480800"/>
          </a:xfrm>
          <a:prstGeom prst="curvedConnector3">
            <a:avLst>
              <a:gd name="adj1" fmla="val 50003"/>
            </a:avLst>
          </a:prstGeom>
          <a:noFill/>
          <a:ln w="38100" cap="flat" cmpd="sng">
            <a:solidFill>
              <a:schemeClr val="accent3"/>
            </a:solidFill>
            <a:prstDash val="solid"/>
            <a:round/>
            <a:headEnd type="none" w="lg" len="lg"/>
            <a:tailEnd type="stealth" w="lg" len="lg"/>
          </a:ln>
        </p:spPr>
      </p:cxnSp>
      <p:sp>
        <p:nvSpPr>
          <p:cNvPr id="135" name="Shape 135"/>
          <p:cNvSpPr/>
          <p:nvPr/>
        </p:nvSpPr>
        <p:spPr>
          <a:xfrm>
            <a:off x="7053750" y="3258600"/>
            <a:ext cx="1998000" cy="75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Oceanographic Research</a:t>
            </a:r>
          </a:p>
        </p:txBody>
      </p:sp>
      <p:sp>
        <p:nvSpPr>
          <p:cNvPr id="136" name="Shape 136"/>
          <p:cNvSpPr/>
          <p:nvPr/>
        </p:nvSpPr>
        <p:spPr>
          <a:xfrm>
            <a:off x="7053750" y="4292700"/>
            <a:ext cx="1998000" cy="75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200">
                <a:solidFill>
                  <a:schemeClr val="accent3"/>
                </a:solidFill>
                <a:latin typeface="Average"/>
                <a:ea typeface="Average"/>
                <a:cs typeface="Average"/>
                <a:sym typeface="Average"/>
              </a:rPr>
              <a:t>Publications</a:t>
            </a:r>
          </a:p>
          <a:p>
            <a:pPr lvl="0" algn="ctr" rtl="0">
              <a:lnSpc>
                <a:spcPct val="115000"/>
              </a:lnSpc>
              <a:spcBef>
                <a:spcPts val="0"/>
              </a:spcBef>
              <a:spcAft>
                <a:spcPts val="0"/>
              </a:spcAft>
              <a:buNone/>
            </a:pPr>
            <a:r>
              <a:rPr lang="en" sz="1800">
                <a:solidFill>
                  <a:schemeClr val="accent3"/>
                </a:solidFill>
                <a:latin typeface="Average"/>
                <a:ea typeface="Average"/>
                <a:cs typeface="Average"/>
                <a:sym typeface="Average"/>
              </a:rPr>
              <a:t>~375</a:t>
            </a:r>
          </a:p>
        </p:txBody>
      </p:sp>
      <p:cxnSp>
        <p:nvCxnSpPr>
          <p:cNvPr id="137" name="Shape 137"/>
          <p:cNvCxnSpPr>
            <a:stCxn id="131" idx="3"/>
            <a:endCxn id="135" idx="1"/>
          </p:cNvCxnSpPr>
          <p:nvPr/>
        </p:nvCxnSpPr>
        <p:spPr>
          <a:xfrm rot="10800000" flipH="1">
            <a:off x="6472725" y="3636900"/>
            <a:ext cx="581100" cy="418500"/>
          </a:xfrm>
          <a:prstGeom prst="curvedConnector3">
            <a:avLst>
              <a:gd name="adj1" fmla="val 49994"/>
            </a:avLst>
          </a:prstGeom>
          <a:noFill/>
          <a:ln w="38100" cap="flat" cmpd="sng">
            <a:solidFill>
              <a:schemeClr val="accent3"/>
            </a:solidFill>
            <a:prstDash val="solid"/>
            <a:round/>
            <a:headEnd type="none" w="lg" len="lg"/>
            <a:tailEnd type="stealth" w="lg" len="lg"/>
          </a:ln>
        </p:spPr>
      </p:cxnSp>
      <p:cxnSp>
        <p:nvCxnSpPr>
          <p:cNvPr id="138" name="Shape 138"/>
          <p:cNvCxnSpPr>
            <a:stCxn id="131" idx="3"/>
            <a:endCxn id="136" idx="1"/>
          </p:cNvCxnSpPr>
          <p:nvPr/>
        </p:nvCxnSpPr>
        <p:spPr>
          <a:xfrm>
            <a:off x="6472725" y="4055400"/>
            <a:ext cx="581100" cy="615600"/>
          </a:xfrm>
          <a:prstGeom prst="curvedConnector3">
            <a:avLst>
              <a:gd name="adj1" fmla="val 49994"/>
            </a:avLst>
          </a:prstGeom>
          <a:noFill/>
          <a:ln w="38100" cap="flat" cmpd="sng">
            <a:solidFill>
              <a:schemeClr val="accent3"/>
            </a:solidFill>
            <a:prstDash val="solid"/>
            <a:round/>
            <a:headEnd type="none" w="lg" len="lg"/>
            <a:tailEnd type="stealth" w="lg" len="lg"/>
          </a:ln>
        </p:spPr>
      </p:cxnSp>
      <p:sp>
        <p:nvSpPr>
          <p:cNvPr id="139" name="Shape 139"/>
          <p:cNvSpPr/>
          <p:nvPr/>
        </p:nvSpPr>
        <p:spPr>
          <a:xfrm>
            <a:off x="368850" y="2982975"/>
            <a:ext cx="2544600" cy="10263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200">
                <a:solidFill>
                  <a:schemeClr val="accent3"/>
                </a:solidFill>
                <a:latin typeface="Average"/>
                <a:ea typeface="Average"/>
                <a:cs typeface="Average"/>
                <a:sym typeface="Average"/>
              </a:rPr>
              <a:t>Quantitative Data</a:t>
            </a:r>
          </a:p>
          <a:p>
            <a:pPr lvl="0" algn="ctr" rtl="0">
              <a:lnSpc>
                <a:spcPct val="115000"/>
              </a:lnSpc>
              <a:spcBef>
                <a:spcPts val="0"/>
              </a:spcBef>
              <a:spcAft>
                <a:spcPts val="0"/>
              </a:spcAft>
              <a:buNone/>
            </a:pPr>
            <a:r>
              <a:rPr lang="en" sz="1800">
                <a:solidFill>
                  <a:schemeClr val="accent3"/>
                </a:solidFill>
                <a:latin typeface="Average"/>
                <a:ea typeface="Average"/>
                <a:cs typeface="Average"/>
                <a:sym typeface="Average"/>
              </a:rPr>
              <a:t>season, location, depth</a:t>
            </a:r>
          </a:p>
        </p:txBody>
      </p:sp>
      <p:cxnSp>
        <p:nvCxnSpPr>
          <p:cNvPr id="140" name="Shape 140"/>
          <p:cNvCxnSpPr>
            <a:stCxn id="139" idx="3"/>
            <a:endCxn id="131" idx="1"/>
          </p:cNvCxnSpPr>
          <p:nvPr/>
        </p:nvCxnSpPr>
        <p:spPr>
          <a:xfrm>
            <a:off x="2913450" y="3496125"/>
            <a:ext cx="772500" cy="559200"/>
          </a:xfrm>
          <a:prstGeom prst="curvedConnector3">
            <a:avLst>
              <a:gd name="adj1" fmla="val 50005"/>
            </a:avLst>
          </a:prstGeom>
          <a:noFill/>
          <a:ln w="38100" cap="flat" cmpd="sng">
            <a:solidFill>
              <a:schemeClr val="accent3"/>
            </a:solidFill>
            <a:prstDash val="solid"/>
            <a:round/>
            <a:headEnd type="none" w="lg" len="lg"/>
            <a:tailEnd type="stealth" w="lg" len="lg"/>
          </a:ln>
        </p:spPr>
      </p:cxnSp>
      <p:sp>
        <p:nvSpPr>
          <p:cNvPr id="141" name="Shape 141"/>
          <p:cNvSpPr/>
          <p:nvPr/>
        </p:nvSpPr>
        <p:spPr>
          <a:xfrm>
            <a:off x="5639925" y="1358175"/>
            <a:ext cx="2786700" cy="926100"/>
          </a:xfrm>
          <a:prstGeom prst="rect">
            <a:avLst/>
          </a:prstGeom>
          <a:noFill/>
          <a:ln w="38100" cap="flat" cmpd="sng">
            <a:solidFill>
              <a:schemeClr val="accent5"/>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200">
                <a:solidFill>
                  <a:schemeClr val="accent3"/>
                </a:solidFill>
                <a:latin typeface="Average"/>
                <a:ea typeface="Average"/>
                <a:cs typeface="Average"/>
                <a:sym typeface="Average"/>
              </a:rPr>
              <a:t>Automated Detection and Classification</a:t>
            </a:r>
          </a:p>
        </p:txBody>
      </p:sp>
      <p:cxnSp>
        <p:nvCxnSpPr>
          <p:cNvPr id="142" name="Shape 142"/>
          <p:cNvCxnSpPr>
            <a:stCxn id="130" idx="3"/>
            <a:endCxn id="141" idx="0"/>
          </p:cNvCxnSpPr>
          <p:nvPr/>
        </p:nvCxnSpPr>
        <p:spPr>
          <a:xfrm>
            <a:off x="4492200" y="756087"/>
            <a:ext cx="2541075" cy="602088"/>
          </a:xfrm>
          <a:prstGeom prst="curvedConnector2">
            <a:avLst/>
          </a:prstGeom>
          <a:noFill/>
          <a:ln w="38100" cap="flat" cmpd="sng">
            <a:solidFill>
              <a:schemeClr val="accent5"/>
            </a:solidFill>
            <a:prstDash val="solid"/>
            <a:round/>
            <a:headEnd type="none" w="lg" len="lg"/>
            <a:tailEnd type="stealth" w="lg" len="lg"/>
          </a:ln>
        </p:spPr>
      </p:cxnSp>
      <p:cxnSp>
        <p:nvCxnSpPr>
          <p:cNvPr id="143" name="Shape 143"/>
          <p:cNvCxnSpPr>
            <a:stCxn id="141" idx="1"/>
            <a:endCxn id="133" idx="3"/>
          </p:cNvCxnSpPr>
          <p:nvPr/>
        </p:nvCxnSpPr>
        <p:spPr>
          <a:xfrm flipH="1">
            <a:off x="4904325" y="1821225"/>
            <a:ext cx="735600" cy="318000"/>
          </a:xfrm>
          <a:prstGeom prst="curvedConnector3">
            <a:avLst>
              <a:gd name="adj1" fmla="val 30917"/>
            </a:avLst>
          </a:prstGeom>
          <a:noFill/>
          <a:ln w="38100" cap="flat" cmpd="sng">
            <a:solidFill>
              <a:schemeClr val="accent5"/>
            </a:solidFill>
            <a:prstDash val="solid"/>
            <a:round/>
            <a:headEnd type="none" w="lg" len="lg"/>
            <a:tailEnd type="stealth" w="lg" len="lg"/>
          </a:ln>
        </p:spPr>
      </p:cxnSp>
      <p:cxnSp>
        <p:nvCxnSpPr>
          <p:cNvPr id="144" name="Shape 144"/>
          <p:cNvCxnSpPr>
            <a:stCxn id="141" idx="2"/>
            <a:endCxn id="131" idx="0"/>
          </p:cNvCxnSpPr>
          <p:nvPr/>
        </p:nvCxnSpPr>
        <p:spPr>
          <a:xfrm rot="5400000">
            <a:off x="5458425" y="1905225"/>
            <a:ext cx="1195800" cy="1953900"/>
          </a:xfrm>
          <a:prstGeom prst="curvedConnector3">
            <a:avLst>
              <a:gd name="adj1" fmla="val 50003"/>
            </a:avLst>
          </a:prstGeom>
          <a:noFill/>
          <a:ln w="38100" cap="flat" cmpd="sng">
            <a:solidFill>
              <a:schemeClr val="accent5"/>
            </a:solidFill>
            <a:prstDash val="solid"/>
            <a:round/>
            <a:headEnd type="none" w="lg" len="lg"/>
            <a:tailEnd type="stealth" w="lg" len="lg"/>
          </a:ln>
        </p:spPr>
      </p:cxnSp>
      <p:sp>
        <p:nvSpPr>
          <p:cNvPr id="145" name="Shape 145"/>
          <p:cNvSpPr/>
          <p:nvPr/>
        </p:nvSpPr>
        <p:spPr>
          <a:xfrm>
            <a:off x="122400" y="111675"/>
            <a:ext cx="1521600" cy="696600"/>
          </a:xfrm>
          <a:prstGeom prst="rect">
            <a:avLst/>
          </a:prstGeom>
          <a:noFill/>
          <a:ln w="38100" cap="flat" cmpd="sng">
            <a:solidFill>
              <a:schemeClr val="accent3"/>
            </a:solidFill>
            <a:prstDash val="solid"/>
            <a:round/>
            <a:headEnd type="none" w="med" len="med"/>
            <a:tailEnd type="none" w="med" len="med"/>
          </a:ln>
        </p:spPr>
        <p:txBody>
          <a:bodyPr lIns="91425" tIns="91425" rIns="91425" bIns="91425" anchor="ctr" anchorCtr="0">
            <a:noAutofit/>
          </a:bodyPr>
          <a:lstStyle/>
          <a:p>
            <a:pPr lvl="0" algn="ctr" rtl="0">
              <a:lnSpc>
                <a:spcPct val="115000"/>
              </a:lnSpc>
              <a:spcBef>
                <a:spcPts val="0"/>
              </a:spcBef>
              <a:spcAft>
                <a:spcPts val="0"/>
              </a:spcAft>
              <a:buNone/>
            </a:pPr>
            <a:r>
              <a:rPr lang="en" sz="2000" dirty="0">
                <a:solidFill>
                  <a:schemeClr val="accent3"/>
                </a:solidFill>
                <a:latin typeface="Average"/>
                <a:ea typeface="Average"/>
                <a:cs typeface="Average"/>
                <a:sym typeface="Average"/>
              </a:rPr>
              <a:t>ROV Dives</a:t>
            </a:r>
          </a:p>
          <a:p>
            <a:pPr lvl="0" algn="ctr" rtl="0">
              <a:lnSpc>
                <a:spcPct val="115000"/>
              </a:lnSpc>
              <a:spcBef>
                <a:spcPts val="0"/>
              </a:spcBef>
              <a:spcAft>
                <a:spcPts val="0"/>
              </a:spcAft>
              <a:buNone/>
            </a:pPr>
            <a:r>
              <a:rPr lang="en" sz="1600" dirty="0">
                <a:solidFill>
                  <a:schemeClr val="accent3"/>
                </a:solidFill>
                <a:latin typeface="Average"/>
                <a:ea typeface="Average"/>
                <a:cs typeface="Average"/>
                <a:sym typeface="Average"/>
              </a:rPr>
              <a:t>~300 / year</a:t>
            </a:r>
          </a:p>
        </p:txBody>
      </p:sp>
      <p:cxnSp>
        <p:nvCxnSpPr>
          <p:cNvPr id="146" name="Shape 146"/>
          <p:cNvCxnSpPr>
            <a:stCxn id="145" idx="3"/>
            <a:endCxn id="130" idx="1"/>
          </p:cNvCxnSpPr>
          <p:nvPr/>
        </p:nvCxnSpPr>
        <p:spPr>
          <a:xfrm>
            <a:off x="1644000" y="459975"/>
            <a:ext cx="935700" cy="296112"/>
          </a:xfrm>
          <a:prstGeom prst="curvedConnector3">
            <a:avLst>
              <a:gd name="adj1" fmla="val 50000"/>
            </a:avLst>
          </a:prstGeom>
          <a:noFill/>
          <a:ln w="38100" cap="flat" cmpd="sng">
            <a:solidFill>
              <a:schemeClr val="accent3"/>
            </a:solidFill>
            <a:prstDash val="solid"/>
            <a:round/>
            <a:headEnd type="none" w="lg" len="lg"/>
            <a:tailEnd type="stealth" w="lg" len="lg"/>
          </a:ln>
        </p:spPr>
      </p:cxnSp>
      <p:cxnSp>
        <p:nvCxnSpPr>
          <p:cNvPr id="147" name="Shape 147"/>
          <p:cNvCxnSpPr>
            <a:stCxn id="145" idx="2"/>
            <a:endCxn id="139" idx="0"/>
          </p:cNvCxnSpPr>
          <p:nvPr/>
        </p:nvCxnSpPr>
        <p:spPr>
          <a:xfrm rot="-5400000" flipH="1">
            <a:off x="174900" y="1516575"/>
            <a:ext cx="2174700" cy="758100"/>
          </a:xfrm>
          <a:prstGeom prst="curvedConnector3">
            <a:avLst>
              <a:gd name="adj1" fmla="val 50000"/>
            </a:avLst>
          </a:prstGeom>
          <a:noFill/>
          <a:ln w="38100" cap="flat" cmpd="sng">
            <a:solidFill>
              <a:schemeClr val="accent3"/>
            </a:solidFill>
            <a:prstDash val="solid"/>
            <a:round/>
            <a:headEnd type="none" w="lg" len="lg"/>
            <a:tailEnd type="stealth" w="lg" len="lg"/>
          </a:ln>
        </p:spPr>
      </p:cxn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sz="3600"/>
              <a:t>Increasing use of cameras</a:t>
            </a:r>
          </a:p>
        </p:txBody>
      </p:sp>
      <p:sp>
        <p:nvSpPr>
          <p:cNvPr id="153" name="Shape 153"/>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381000" rtl="0">
              <a:spcBef>
                <a:spcPts val="0"/>
              </a:spcBef>
              <a:buSzPct val="100000"/>
              <a:buChar char="●"/>
            </a:pPr>
            <a:r>
              <a:rPr lang="en" sz="2400"/>
              <a:t>Autonomous underwater vehicles (AUVs)</a:t>
            </a:r>
          </a:p>
          <a:p>
            <a:pPr marL="457200" lvl="0" indent="-381000" rtl="0">
              <a:spcBef>
                <a:spcPts val="0"/>
              </a:spcBef>
              <a:buSzPct val="100000"/>
              <a:buChar char="●"/>
            </a:pPr>
            <a:r>
              <a:rPr lang="en" sz="2400"/>
              <a:t>Stationary observatories</a:t>
            </a:r>
          </a:p>
          <a:p>
            <a:pPr marL="457200" lvl="0" indent="-381000" rtl="0">
              <a:spcBef>
                <a:spcPts val="0"/>
              </a:spcBef>
              <a:buSzPct val="100000"/>
              <a:buChar char="●"/>
            </a:pPr>
            <a:r>
              <a:rPr lang="en" sz="2400"/>
              <a:t>Environmental impact</a:t>
            </a:r>
          </a:p>
          <a:p>
            <a:pPr marL="457200" lvl="0" indent="-381000" rtl="0">
              <a:spcBef>
                <a:spcPts val="0"/>
              </a:spcBef>
              <a:buSzPct val="100000"/>
              <a:buChar char="●"/>
            </a:pPr>
            <a:r>
              <a:rPr lang="en" sz="2400"/>
              <a:t>Cost and performance</a:t>
            </a:r>
          </a:p>
        </p:txBody>
      </p:sp>
      <p:pic>
        <p:nvPicPr>
          <p:cNvPr id="154" name="Shape 154"/>
          <p:cNvPicPr preferRelativeResize="0"/>
          <p:nvPr/>
        </p:nvPicPr>
        <p:blipFill rotWithShape="1">
          <a:blip r:embed="rId3">
            <a:alphaModFix/>
          </a:blip>
          <a:srcRect l="29116" t="11545" r="15883" b="18985"/>
          <a:stretch/>
        </p:blipFill>
        <p:spPr>
          <a:xfrm>
            <a:off x="5808300" y="2246875"/>
            <a:ext cx="2470500" cy="217350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854</Words>
  <Application>Microsoft Macintosh PowerPoint</Application>
  <PresentationFormat>On-screen Show (16:9)</PresentationFormat>
  <Paragraphs>239</Paragraphs>
  <Slides>36</Slides>
  <Notes>35</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slate</vt:lpstr>
      <vt:lpstr>Automated Detection and Classification of Deep Sea Benthic Imagery</vt:lpstr>
      <vt:lpstr>Outline</vt:lpstr>
      <vt:lpstr>My Project</vt:lpstr>
      <vt:lpstr>Automated Detection and Classification</vt:lpstr>
      <vt:lpstr>Automated Detection and Classification</vt:lpstr>
      <vt:lpstr>Automated Detection and Classification</vt:lpstr>
      <vt:lpstr>PowerPoint Presentation</vt:lpstr>
      <vt:lpstr>PowerPoint Presentation</vt:lpstr>
      <vt:lpstr>Increasing use of cameras</vt:lpstr>
      <vt:lpstr>Machine Learning</vt:lpstr>
      <vt:lpstr>Machine Learning</vt:lpstr>
      <vt:lpstr>Deep Learning</vt:lpstr>
      <vt:lpstr>Deep Learning - Transfer learning  </vt:lpstr>
      <vt:lpstr>Data + Annotation</vt:lpstr>
      <vt:lpstr>Dataset</vt:lpstr>
      <vt:lpstr>Faster R-CNN</vt:lpstr>
      <vt:lpstr>Faster RCNN</vt:lpstr>
      <vt:lpstr>Faster RCNN</vt:lpstr>
      <vt:lpstr>Faster RCNN</vt:lpstr>
      <vt:lpstr>Results</vt:lpstr>
      <vt:lpstr>Automated Object Detection and Classification</vt:lpstr>
      <vt:lpstr>Automated Object Detection and Classification</vt:lpstr>
      <vt:lpstr>PowerPoint Presentation</vt:lpstr>
      <vt:lpstr>PowerPoint Presentation</vt:lpstr>
      <vt:lpstr>Example of misclassification </vt:lpstr>
      <vt:lpstr>Example of misclassification</vt:lpstr>
      <vt:lpstr>Weaknesses</vt:lpstr>
      <vt:lpstr>Acknowledgements</vt:lpstr>
      <vt:lpstr>Questions</vt:lpstr>
      <vt:lpstr>Appendix</vt:lpstr>
      <vt:lpstr>Test Images</vt:lpstr>
      <vt:lpstr>Data Usage</vt:lpstr>
      <vt:lpstr>Strengths</vt:lpstr>
      <vt:lpstr>Historical Context</vt:lpstr>
      <vt:lpstr>Computer vision</vt:lpstr>
      <vt:lpstr>What has changed in recent years?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Automated Detection and Classification of Deep Sea Benthic Imagery</dc:title>
  <cp:lastModifiedBy>mbari</cp:lastModifiedBy>
  <cp:revision>4</cp:revision>
  <dcterms:modified xsi:type="dcterms:W3CDTF">2017-08-15T18:37:17Z</dcterms:modified>
</cp:coreProperties>
</file>