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1" r:id="rId1"/>
  </p:sldMasterIdLst>
  <p:notesMasterIdLst>
    <p:notesMasterId r:id="rId25"/>
  </p:notesMasterIdLst>
  <p:handoutMasterIdLst>
    <p:handoutMasterId r:id="rId26"/>
  </p:handoutMasterIdLst>
  <p:sldIdLst>
    <p:sldId id="457" r:id="rId2"/>
    <p:sldId id="536" r:id="rId3"/>
    <p:sldId id="542" r:id="rId4"/>
    <p:sldId id="514" r:id="rId5"/>
    <p:sldId id="578" r:id="rId6"/>
    <p:sldId id="538" r:id="rId7"/>
    <p:sldId id="579" r:id="rId8"/>
    <p:sldId id="580" r:id="rId9"/>
    <p:sldId id="597" r:id="rId10"/>
    <p:sldId id="591" r:id="rId11"/>
    <p:sldId id="596" r:id="rId12"/>
    <p:sldId id="594" r:id="rId13"/>
    <p:sldId id="592" r:id="rId14"/>
    <p:sldId id="581" r:id="rId15"/>
    <p:sldId id="585" r:id="rId16"/>
    <p:sldId id="583" r:id="rId17"/>
    <p:sldId id="586" r:id="rId18"/>
    <p:sldId id="587" r:id="rId19"/>
    <p:sldId id="588" r:id="rId20"/>
    <p:sldId id="593" r:id="rId21"/>
    <p:sldId id="595" r:id="rId22"/>
    <p:sldId id="589" r:id="rId23"/>
    <p:sldId id="590" r:id="rId24"/>
  </p:sldIdLst>
  <p:sldSz cx="9144000" cy="6858000" type="screen4x3"/>
  <p:notesSz cx="7315200" cy="9601200"/>
  <p:custDataLst>
    <p:tags r:id="rId2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AA Year 3 Presentation" id="{4539675A-2856-3845-A9F7-8518C8529868}">
          <p14:sldIdLst>
            <p14:sldId id="457"/>
            <p14:sldId id="536"/>
            <p14:sldId id="542"/>
            <p14:sldId id="514"/>
            <p14:sldId id="578"/>
            <p14:sldId id="538"/>
            <p14:sldId id="579"/>
            <p14:sldId id="580"/>
            <p14:sldId id="597"/>
            <p14:sldId id="591"/>
            <p14:sldId id="596"/>
            <p14:sldId id="594"/>
            <p14:sldId id="592"/>
            <p14:sldId id="581"/>
            <p14:sldId id="585"/>
            <p14:sldId id="583"/>
            <p14:sldId id="586"/>
            <p14:sldId id="587"/>
            <p14:sldId id="588"/>
            <p14:sldId id="593"/>
            <p14:sldId id="595"/>
            <p14:sldId id="589"/>
            <p14:sldId id="59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207">
          <p15:clr>
            <a:srgbClr val="A4A3A4"/>
          </p15:clr>
        </p15:guide>
        <p15:guide id="2" pos="2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41C"/>
    <a:srgbClr val="E5E500"/>
    <a:srgbClr val="C8500E"/>
    <a:srgbClr val="45F949"/>
    <a:srgbClr val="000000"/>
    <a:srgbClr val="FFFF00"/>
    <a:srgbClr val="4D4D4D"/>
    <a:srgbClr val="76908C"/>
    <a:srgbClr val="FF66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52" autoAdjust="0"/>
    <p:restoredTop sz="96107" autoAdjust="0"/>
  </p:normalViewPr>
  <p:slideViewPr>
    <p:cSldViewPr>
      <p:cViewPr>
        <p:scale>
          <a:sx n="118" d="100"/>
          <a:sy n="118" d="100"/>
        </p:scale>
        <p:origin x="-88" y="352"/>
      </p:cViewPr>
      <p:guideLst>
        <p:guide orient="horz" pos="1207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92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tags" Target="tags/tag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6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BDB9AA-6326-4CAB-A4E2-BD7D2B1F994B}" type="datetimeFigureOut">
              <a:rPr lang="en-US"/>
              <a:pPr/>
              <a:t>4/10/17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6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068FC68-1F73-48D9-B45C-44CE262AC47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494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fld id="{487369D8-B59C-4AF4-B618-6B576907F25A}" type="datetimeFigureOut">
              <a:rPr lang="en-US"/>
              <a:pPr/>
              <a:t>4/10/17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fld id="{4C853956-445E-4798-8CF9-D9C6DC9723B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082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70662" indent="-296408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85634" indent="-237127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59887" indent="-237127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134141" indent="-237127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608395" indent="-237127" defTabSz="4742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3082648" indent="-237127" defTabSz="4742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556902" indent="-237127" defTabSz="4742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4031155" indent="-237127" defTabSz="4742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AB97A20A-FD67-4365-8CE2-69E7B886C1F7}" type="slidenum">
              <a:rPr lang="en-US">
                <a:solidFill>
                  <a:prstClr val="black"/>
                </a:solidFill>
                <a:latin typeface="Calibri" pitchFamily="34" charset="0"/>
              </a:rPr>
              <a:pPr eaLnBrk="1" hangingPunct="1"/>
              <a:t>1</a:t>
            </a:fld>
            <a:endParaRPr lang="en-US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53956-445E-4798-8CF9-D9C6DC9723B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63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53956-445E-4798-8CF9-D9C6DC9723B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921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390526"/>
            <a:ext cx="4084988" cy="151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4077052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A5A111-EEC3-48E7-AC79-8CC943BE0E8A}" type="slidenum">
              <a:rPr lang="en-US" smtClean="0">
                <a:solidFill>
                  <a:srgbClr val="4E4E4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12" name="Picture 4" descr="smDish.png"/>
          <p:cNvPicPr>
            <a:picLocks noChangeAspect="1"/>
          </p:cNvPicPr>
          <p:nvPr userDrawn="1"/>
        </p:nvPicPr>
        <p:blipFill>
          <a:blip r:embed="rId3"/>
          <a:srcRect r="507"/>
          <a:stretch>
            <a:fillRect/>
          </a:stretch>
        </p:blipFill>
        <p:spPr bwMode="auto">
          <a:xfrm>
            <a:off x="4169314" y="336550"/>
            <a:ext cx="14033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169314" y="0"/>
            <a:ext cx="1404937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2569" y="3451"/>
            <a:ext cx="3481431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5" name="Picture 3" descr="C:\documents\snaps\full_model_detail_entrance_1scan.png"/>
          <p:cNvPicPr>
            <a:picLocks noChangeAspect="1" noChangeArrowheads="1"/>
          </p:cNvPicPr>
          <p:nvPr userDrawn="1"/>
        </p:nvPicPr>
        <p:blipFill rotWithShape="1">
          <a:blip r:embed="rId4">
            <a:duotone>
              <a:prstClr val="black"/>
              <a:srgbClr val="76908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/>
          <a:stretch/>
        </p:blipFill>
        <p:spPr bwMode="auto">
          <a:xfrm>
            <a:off x="7793998" y="427367"/>
            <a:ext cx="1350002" cy="14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tmp\tiesa.jpg"/>
          <p:cNvPicPr>
            <a:picLocks noChangeAspect="1" noChangeArrowheads="1"/>
          </p:cNvPicPr>
          <p:nvPr userDrawn="1"/>
        </p:nvPicPr>
        <p:blipFill rotWithShape="1">
          <a:blip r:embed="rId5">
            <a:duotone>
              <a:prstClr val="black"/>
              <a:srgbClr val="76908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4" t="54292" r="1768" b="3530"/>
          <a:stretch/>
        </p:blipFill>
        <p:spPr bwMode="auto">
          <a:xfrm>
            <a:off x="5662568" y="427367"/>
            <a:ext cx="2131429" cy="148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cobrand.png"/>
          <p:cNvPicPr>
            <a:picLocks noChangeAspect="1"/>
          </p:cNvPicPr>
          <p:nvPr userDrawn="1"/>
        </p:nvPicPr>
        <p:blipFill rotWithShape="1">
          <a:blip r:embed="rId6"/>
          <a:srcRect t="59259" b="31466"/>
          <a:stretch/>
        </p:blipFill>
        <p:spPr bwMode="auto">
          <a:xfrm>
            <a:off x="-1" y="57587"/>
            <a:ext cx="1873250" cy="22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795019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333500" y="6550026"/>
            <a:ext cx="6477000" cy="298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31CC523-8BC6-4921-807A-66BD262F34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622425" y="151418"/>
            <a:ext cx="7140575" cy="612648"/>
          </a:xfrm>
        </p:spPr>
        <p:txBody>
          <a:bodyPr>
            <a:normAutofit/>
          </a:bodyPr>
          <a:lstStyle>
            <a:lvl1pPr algn="l">
              <a:defRPr sz="2400" b="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>
            <a:cxnSpLocks noChangeShapeType="1"/>
          </p:cNvCxnSpPr>
          <p:nvPr userDrawn="1"/>
        </p:nvCxnSpPr>
        <p:spPr bwMode="auto">
          <a:xfrm>
            <a:off x="381000" y="840101"/>
            <a:ext cx="8382000" cy="1587"/>
          </a:xfrm>
          <a:prstGeom prst="line">
            <a:avLst/>
          </a:prstGeom>
          <a:noFill/>
          <a:ln w="22225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7"/>
          <p:cNvCxnSpPr>
            <a:endCxn id="3" idx="0"/>
          </p:cNvCxnSpPr>
          <p:nvPr userDrawn="1"/>
        </p:nvCxnSpPr>
        <p:spPr>
          <a:xfrm flipH="1">
            <a:off x="4572000" y="841688"/>
            <a:ext cx="12825" cy="5708338"/>
          </a:xfrm>
          <a:prstGeom prst="line">
            <a:avLst/>
          </a:prstGeom>
          <a:ln w="317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3657600"/>
            <a:ext cx="84582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1390050" y="893550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CONCEPT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2850" y="3657600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Impact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5087750" y="3642182"/>
            <a:ext cx="3295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Context</a:t>
            </a:r>
          </a:p>
        </p:txBody>
      </p:sp>
      <p:sp>
        <p:nvSpPr>
          <p:cNvPr id="15" name="TextBox 13"/>
          <p:cNvSpPr txBox="1"/>
          <p:nvPr userDrawn="1"/>
        </p:nvSpPr>
        <p:spPr>
          <a:xfrm>
            <a:off x="4693641" y="823502"/>
            <a:ext cx="39092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smtClean="0">
                <a:latin typeface="Tahoma" pitchFamily="34" charset="0"/>
                <a:cs typeface="Tahoma" pitchFamily="34" charset="0"/>
              </a:rPr>
              <a:t>Approach</a:t>
            </a:r>
          </a:p>
        </p:txBody>
      </p:sp>
    </p:spTree>
    <p:extLst>
      <p:ext uri="{BB962C8B-B14F-4D97-AF65-F5344CB8AC3E}">
        <p14:creationId xmlns:p14="http://schemas.microsoft.com/office/powerpoint/2010/main" val="306031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08500" y="0"/>
            <a:ext cx="1406525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2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913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D0C9A-6790-4A6A-B8E0-9745B1C70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44520" y="6611779"/>
            <a:ext cx="15808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 2017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108639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higherlogicdownload.s3.amazonaws.com/AUVSI/958c920a-7f9b-4ad2-9807-f9a4e95d1ef1/UploadedImages/Aurora-Skate-UAV.jp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2"/>
          <a:stretch/>
        </p:blipFill>
        <p:spPr bwMode="auto">
          <a:xfrm>
            <a:off x="0" y="409576"/>
            <a:ext cx="4077052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4077052" cy="427314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A5A111-EEC3-48E7-AC79-8CC943BE0E8A}" type="slidenum">
              <a:rPr lang="en-US" smtClean="0">
                <a:solidFill>
                  <a:srgbClr val="4E4E4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11" name="Picture 11" descr="cobrand.png"/>
          <p:cNvPicPr>
            <a:picLocks noChangeAspect="1"/>
          </p:cNvPicPr>
          <p:nvPr userDrawn="1"/>
        </p:nvPicPr>
        <p:blipFill rotWithShape="1">
          <a:blip r:embed="rId3"/>
          <a:srcRect t="59259" b="31466"/>
          <a:stretch/>
        </p:blipFill>
        <p:spPr bwMode="auto">
          <a:xfrm>
            <a:off x="-1" y="57587"/>
            <a:ext cx="1873250" cy="22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smDish.png"/>
          <p:cNvPicPr>
            <a:picLocks noChangeAspect="1"/>
          </p:cNvPicPr>
          <p:nvPr userDrawn="1"/>
        </p:nvPicPr>
        <p:blipFill>
          <a:blip r:embed="rId4"/>
          <a:srcRect r="507"/>
          <a:stretch>
            <a:fillRect/>
          </a:stretch>
        </p:blipFill>
        <p:spPr bwMode="auto">
          <a:xfrm>
            <a:off x="4169314" y="336550"/>
            <a:ext cx="14033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169314" y="0"/>
            <a:ext cx="1404937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2569" y="3451"/>
            <a:ext cx="3481431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5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3452"/>
            <a:ext cx="220380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two SRI researchers examine video technology attached to a UAV"/>
          <p:cNvPicPr>
            <a:picLocks noChangeAspect="1" noChangeArrowheads="1"/>
          </p:cNvPicPr>
          <p:nvPr userDrawn="1"/>
        </p:nvPicPr>
        <p:blipFill rotWithShape="1">
          <a:blip r:embed="rId6">
            <a:duotone>
              <a:prstClr val="black"/>
              <a:srgbClr val="76908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7" t="23071" b="23071"/>
          <a:stretch/>
        </p:blipFill>
        <p:spPr bwMode="auto">
          <a:xfrm>
            <a:off x="5662568" y="427314"/>
            <a:ext cx="3481431" cy="14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86164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077052" cy="427314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A5A111-EEC3-48E7-AC79-8CC943BE0E8A}" type="slidenum">
              <a:rPr lang="en-US" smtClean="0">
                <a:solidFill>
                  <a:srgbClr val="4E4E4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11" name="Picture 11" descr="cobrand.png"/>
          <p:cNvPicPr>
            <a:picLocks noChangeAspect="1"/>
          </p:cNvPicPr>
          <p:nvPr userDrawn="1"/>
        </p:nvPicPr>
        <p:blipFill rotWithShape="1">
          <a:blip r:embed="rId2"/>
          <a:srcRect t="59259" b="31466"/>
          <a:stretch/>
        </p:blipFill>
        <p:spPr bwMode="auto">
          <a:xfrm>
            <a:off x="-1" y="57587"/>
            <a:ext cx="1873250" cy="22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smDish.png"/>
          <p:cNvPicPr>
            <a:picLocks noChangeAspect="1"/>
          </p:cNvPicPr>
          <p:nvPr userDrawn="1"/>
        </p:nvPicPr>
        <p:blipFill>
          <a:blip r:embed="rId3"/>
          <a:srcRect r="507"/>
          <a:stretch>
            <a:fillRect/>
          </a:stretch>
        </p:blipFill>
        <p:spPr bwMode="auto">
          <a:xfrm>
            <a:off x="4169314" y="336550"/>
            <a:ext cx="14033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169314" y="0"/>
            <a:ext cx="1404937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2569" y="3451"/>
            <a:ext cx="3481431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4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3452"/>
            <a:ext cx="220380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two SRI researchers examine video technology attached to a UAV"/>
          <p:cNvPicPr>
            <a:picLocks noChangeAspect="1" noChangeArrowheads="1"/>
          </p:cNvPicPr>
          <p:nvPr userDrawn="1"/>
        </p:nvPicPr>
        <p:blipFill rotWithShape="1">
          <a:blip r:embed="rId5">
            <a:duotone>
              <a:prstClr val="black"/>
              <a:srgbClr val="76908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7" t="23071" b="23071"/>
          <a:stretch/>
        </p:blipFill>
        <p:spPr bwMode="auto">
          <a:xfrm>
            <a:off x="5662568" y="427314"/>
            <a:ext cx="3481431" cy="14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photos-b.xx.fbcdn.net/hphotos-prn1/534239_10150789394262014_99011178_n.jpg"/>
          <p:cNvPicPr>
            <a:picLocks noChangeAspect="1" noChangeArrowheads="1"/>
          </p:cNvPicPr>
          <p:nvPr userDrawn="1"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24892" b="35860"/>
          <a:stretch/>
        </p:blipFill>
        <p:spPr bwMode="auto">
          <a:xfrm>
            <a:off x="1" y="423863"/>
            <a:ext cx="4077049" cy="148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8706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VT_group_20101216.jpg"/>
          <p:cNvPicPr>
            <a:picLocks noChangeAspect="1"/>
          </p:cNvPicPr>
          <p:nvPr userDrawn="1"/>
        </p:nvPicPr>
        <p:blipFill rotWithShape="1"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595" r="9570"/>
          <a:stretch/>
        </p:blipFill>
        <p:spPr bwMode="auto">
          <a:xfrm>
            <a:off x="5738071" y="400135"/>
            <a:ext cx="3405929" cy="1508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A5A111-EEC3-48E7-AC79-8CC943BE0E8A}" type="slidenum">
              <a:rPr lang="en-US" smtClean="0">
                <a:solidFill>
                  <a:srgbClr val="4E4E4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11" name="Picture 8"/>
          <p:cNvPicPr>
            <a:picLocks noChangeAspect="1"/>
          </p:cNvPicPr>
          <p:nvPr userDrawn="1"/>
        </p:nvPicPr>
        <p:blipFill>
          <a:blip r:embed="rId4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390526"/>
            <a:ext cx="4084988" cy="151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4077052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738071" y="0"/>
            <a:ext cx="3405930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144163" y="3451"/>
            <a:ext cx="1518405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8" name="Picture 3" descr="C:\tmp\tiesa.jpg"/>
          <p:cNvPicPr>
            <a:picLocks noChangeAspect="1" noChangeArrowheads="1"/>
          </p:cNvPicPr>
          <p:nvPr userDrawn="1"/>
        </p:nvPicPr>
        <p:blipFill rotWithShape="1">
          <a:blip r:embed="rId5">
            <a:duotone>
              <a:prstClr val="black"/>
              <a:srgbClr val="76908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0" t="54292" r="9314" b="3530"/>
          <a:stretch/>
        </p:blipFill>
        <p:spPr bwMode="auto">
          <a:xfrm>
            <a:off x="4144164" y="427420"/>
            <a:ext cx="1518404" cy="148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cobrand.png"/>
          <p:cNvPicPr>
            <a:picLocks noChangeAspect="1"/>
          </p:cNvPicPr>
          <p:nvPr userDrawn="1"/>
        </p:nvPicPr>
        <p:blipFill rotWithShape="1">
          <a:blip r:embed="rId6"/>
          <a:srcRect t="59259" b="31466"/>
          <a:stretch/>
        </p:blipFill>
        <p:spPr bwMode="auto">
          <a:xfrm>
            <a:off x="-1" y="57587"/>
            <a:ext cx="1873250" cy="22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571652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423863"/>
            <a:ext cx="8229600" cy="926766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23863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3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423863"/>
            <a:ext cx="8229600" cy="926766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23863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055303" y="6618914"/>
            <a:ext cx="4857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 2014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327447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08500" y="0"/>
            <a:ext cx="1406525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2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913" cy="423863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504" y="1396347"/>
            <a:ext cx="8397380" cy="5054787"/>
          </a:xfrm>
        </p:spPr>
        <p:txBody>
          <a:bodyPr/>
          <a:lstStyle>
            <a:lvl1pPr marL="230188" indent="-230188">
              <a:buClrTx/>
              <a:buFont typeface="Courier New" pitchFamily="49" charset="0"/>
              <a:buChar char="o"/>
              <a:defRPr sz="2000">
                <a:solidFill>
                  <a:srgbClr val="000000"/>
                </a:solidFill>
              </a:defRPr>
            </a:lvl1pPr>
            <a:lvl2pPr marL="460375" indent="-230188">
              <a:spcBef>
                <a:spcPts val="0"/>
              </a:spcBef>
              <a:buClrTx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2pPr>
            <a:lvl3pPr marL="685800" indent="-225425">
              <a:spcBef>
                <a:spcPts val="0"/>
              </a:spcBef>
              <a:buClrTx/>
              <a:buFont typeface="Calibri" pitchFamily="34" charset="0"/>
              <a:buChar char="-"/>
              <a:defRPr sz="1400">
                <a:solidFill>
                  <a:schemeClr val="tx2"/>
                </a:solidFill>
              </a:defRPr>
            </a:lvl3pPr>
            <a:lvl4pPr marL="912813" indent="-285750">
              <a:buClrTx/>
              <a:buFont typeface="Arial" pitchFamily="34" charset="0"/>
              <a:buChar char="•"/>
              <a:defRPr sz="1200">
                <a:solidFill>
                  <a:srgbClr val="000000"/>
                </a:solidFill>
              </a:defRPr>
            </a:lvl4pPr>
            <a:lvl5pPr marL="798512" indent="0">
              <a:buClrTx/>
              <a:buFont typeface="Arial" pitchFamily="34" charset="0"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2588" y="423863"/>
            <a:ext cx="8229600" cy="926766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48663" y="6553200"/>
            <a:ext cx="795337" cy="304800"/>
          </a:xfrm>
        </p:spPr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243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08500" y="0"/>
            <a:ext cx="1406525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2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913" cy="423863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504" y="1396347"/>
            <a:ext cx="8397380" cy="5054787"/>
          </a:xfrm>
        </p:spPr>
        <p:txBody>
          <a:bodyPr/>
          <a:lstStyle>
            <a:lvl1pPr marL="230188" indent="-230188">
              <a:buClrTx/>
              <a:buFont typeface="Courier New" pitchFamily="49" charset="0"/>
              <a:buChar char="o"/>
              <a:defRPr sz="2000">
                <a:solidFill>
                  <a:srgbClr val="000000"/>
                </a:solidFill>
              </a:defRPr>
            </a:lvl1pPr>
            <a:lvl2pPr marL="460375" indent="-230188">
              <a:spcBef>
                <a:spcPts val="0"/>
              </a:spcBef>
              <a:buClrTx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2pPr>
            <a:lvl3pPr marL="685800" indent="-225425">
              <a:spcBef>
                <a:spcPts val="0"/>
              </a:spcBef>
              <a:buClrTx/>
              <a:buFont typeface="Calibri" pitchFamily="34" charset="0"/>
              <a:buChar char="-"/>
              <a:defRPr sz="1400">
                <a:solidFill>
                  <a:schemeClr val="tx2"/>
                </a:solidFill>
              </a:defRPr>
            </a:lvl3pPr>
            <a:lvl4pPr marL="912813" indent="-285750">
              <a:buClrTx/>
              <a:buFont typeface="Arial" pitchFamily="34" charset="0"/>
              <a:buChar char="•"/>
              <a:defRPr sz="1200">
                <a:solidFill>
                  <a:srgbClr val="000000"/>
                </a:solidFill>
              </a:defRPr>
            </a:lvl4pPr>
            <a:lvl5pPr marL="798512" indent="0">
              <a:buClrTx/>
              <a:buFont typeface="Arial" pitchFamily="34" charset="0"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2588" y="423863"/>
            <a:ext cx="8229600" cy="926766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48663" y="6553200"/>
            <a:ext cx="795337" cy="304800"/>
          </a:xfrm>
        </p:spPr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2055303" y="6618914"/>
            <a:ext cx="4857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 2013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1979227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08500" y="0"/>
            <a:ext cx="1406525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2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913" cy="423863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504" y="1396347"/>
            <a:ext cx="8397380" cy="5054787"/>
          </a:xfrm>
        </p:spPr>
        <p:txBody>
          <a:bodyPr/>
          <a:lstStyle>
            <a:lvl1pPr marL="230188" indent="-230188">
              <a:buClrTx/>
              <a:buFont typeface="Courier New" pitchFamily="49" charset="0"/>
              <a:buChar char="o"/>
              <a:defRPr sz="2000">
                <a:solidFill>
                  <a:srgbClr val="000000"/>
                </a:solidFill>
              </a:defRPr>
            </a:lvl1pPr>
            <a:lvl2pPr marL="460375" indent="-230188">
              <a:spcBef>
                <a:spcPts val="0"/>
              </a:spcBef>
              <a:buClrTx/>
              <a:buFont typeface="Arial" pitchFamily="34" charset="0"/>
              <a:buChar char="•"/>
              <a:defRPr sz="1600">
                <a:solidFill>
                  <a:schemeClr val="accent1"/>
                </a:solidFill>
              </a:defRPr>
            </a:lvl2pPr>
            <a:lvl3pPr marL="685800" indent="-225425">
              <a:spcBef>
                <a:spcPts val="0"/>
              </a:spcBef>
              <a:buClrTx/>
              <a:buFont typeface="Calibri" pitchFamily="34" charset="0"/>
              <a:buChar char="-"/>
              <a:defRPr sz="1400">
                <a:solidFill>
                  <a:schemeClr val="tx2"/>
                </a:solidFill>
              </a:defRPr>
            </a:lvl3pPr>
            <a:lvl4pPr marL="912813" indent="-285750">
              <a:buClrTx/>
              <a:buFont typeface="Arial" pitchFamily="34" charset="0"/>
              <a:buChar char="•"/>
              <a:defRPr sz="1200">
                <a:solidFill>
                  <a:srgbClr val="000000"/>
                </a:solidFill>
              </a:defRPr>
            </a:lvl4pPr>
            <a:lvl5pPr marL="798512" indent="0">
              <a:buClrTx/>
              <a:buFont typeface="Arial" pitchFamily="34" charset="0"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2588" y="423863"/>
            <a:ext cx="8229600" cy="926766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48663" y="6553200"/>
            <a:ext cx="795337" cy="304800"/>
          </a:xfrm>
        </p:spPr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2055303" y="6618914"/>
            <a:ext cx="4857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 2014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2441753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0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88A5A111-EEC3-48E7-AC79-8CC943BE0E8A}" type="slidenum">
              <a:rPr lang="en-US">
                <a:solidFill>
                  <a:srgbClr val="4E4E4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4E4E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7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10" r:id="rId2"/>
    <p:sldLayoutId id="2147483711" r:id="rId3"/>
    <p:sldLayoutId id="2147483705" r:id="rId4"/>
    <p:sldLayoutId id="2147483708" r:id="rId5"/>
    <p:sldLayoutId id="2147483712" r:id="rId6"/>
    <p:sldLayoutId id="2147483713" r:id="rId7"/>
    <p:sldLayoutId id="2147483716" r:id="rId8"/>
    <p:sldLayoutId id="2147483715" r:id="rId9"/>
    <p:sldLayoutId id="2147483714" r:id="rId10"/>
    <p:sldLayoutId id="2147483717" r:id="rId11"/>
  </p:sldLayoutIdLst>
  <p:hf hdr="0" ftr="0" dt="0"/>
  <p:txStyles>
    <p:titleStyle>
      <a:lvl1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 kern="1200">
          <a:solidFill>
            <a:srgbClr val="000000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0000"/>
          </a:solidFill>
          <a:latin typeface="Calibri" pitchFamily="-65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0000"/>
          </a:solidFill>
          <a:latin typeface="Calibri" pitchFamily="-65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0000"/>
          </a:solidFill>
          <a:latin typeface="Calibri" pitchFamily="-65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0000"/>
          </a:solidFill>
          <a:latin typeface="Calibri" pitchFamily="-65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eaLnBrk="1" fontAlgn="base" hangingPunct="1">
        <a:spcBef>
          <a:spcPct val="20000"/>
        </a:spcBef>
        <a:spcAft>
          <a:spcPct val="0"/>
        </a:spcAft>
        <a:buClrTx/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460375" indent="-230188" algn="l" defTabSz="457200" rtl="0" eaLnBrk="1" fontAlgn="base" hangingPunct="1">
        <a:spcBef>
          <a:spcPct val="20000"/>
        </a:spcBef>
        <a:spcAft>
          <a:spcPct val="0"/>
        </a:spcAft>
        <a:buClrTx/>
        <a:buFont typeface="Calibri" pitchFamily="34" charset="0"/>
        <a:buChar char="-"/>
        <a:defRPr kern="1200">
          <a:solidFill>
            <a:srgbClr val="000000"/>
          </a:solidFill>
          <a:latin typeface="+mn-lt"/>
          <a:ea typeface="ＭＳ Ｐゴシック" pitchFamily="-65" charset="-128"/>
          <a:cs typeface="ＭＳ Ｐゴシック" charset="0"/>
        </a:defRPr>
      </a:lvl2pPr>
      <a:lvl3pPr marL="627063" indent="-166688" algn="l" defTabSz="457200" rtl="0" eaLnBrk="1" fontAlgn="base" hangingPunct="1">
        <a:spcBef>
          <a:spcPct val="20000"/>
        </a:spcBef>
        <a:spcAft>
          <a:spcPct val="0"/>
        </a:spcAft>
        <a:buClrTx/>
        <a:buFont typeface="Calibri" pitchFamily="34" charset="0"/>
        <a:buChar char="-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ＭＳ Ｐゴシック"/>
        </a:defRPr>
      </a:lvl3pPr>
      <a:lvl4pPr marL="798513" indent="-171450" algn="l" defTabSz="457200" rtl="0" eaLnBrk="1" fontAlgn="base" hangingPunct="1">
        <a:spcBef>
          <a:spcPct val="20000"/>
        </a:spcBef>
        <a:spcAft>
          <a:spcPct val="0"/>
        </a:spcAft>
        <a:buClrTx/>
        <a:buFont typeface="Arial" pitchFamily="34" charset="0"/>
        <a:buChar char="•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ＭＳ Ｐゴシック"/>
        </a:defRPr>
      </a:lvl4pPr>
      <a:lvl5pPr marL="971550" indent="-173038" algn="l" defTabSz="457200" rtl="0" eaLnBrk="1" fontAlgn="base" hangingPunct="1">
        <a:spcBef>
          <a:spcPct val="20000"/>
        </a:spcBef>
        <a:spcAft>
          <a:spcPct val="0"/>
        </a:spcAft>
        <a:buClrTx/>
        <a:buFont typeface="Arial" pitchFamily="34" charset="0"/>
        <a:buChar char="•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zhang@sri.com" TargetMode="External"/><Relationship Id="rId4" Type="http://schemas.openxmlformats.org/officeDocument/2006/relationships/hyperlink" Target="mailto:jun.hu@sri.com" TargetMode="External"/><Relationship Id="rId5" Type="http://schemas.openxmlformats.org/officeDocument/2006/relationships/hyperlink" Target="mailto:michael.piacentino@sri.com" TargetMode="External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jpeg"/><Relationship Id="rId12" Type="http://schemas.openxmlformats.org/officeDocument/2006/relationships/image" Target="../media/image25.jpeg"/><Relationship Id="rId13" Type="http://schemas.openxmlformats.org/officeDocument/2006/relationships/image" Target="../media/image26.jpeg"/><Relationship Id="rId14" Type="http://schemas.openxmlformats.org/officeDocument/2006/relationships/image" Target="../media/image27.jpeg"/><Relationship Id="rId15" Type="http://schemas.openxmlformats.org/officeDocument/2006/relationships/image" Target="../media/image28.jpeg"/><Relationship Id="rId16" Type="http://schemas.openxmlformats.org/officeDocument/2006/relationships/image" Target="../media/image29.jpeg"/><Relationship Id="rId17" Type="http://schemas.openxmlformats.org/officeDocument/2006/relationships/image" Target="../media/image30.jpeg"/><Relationship Id="rId18" Type="http://schemas.openxmlformats.org/officeDocument/2006/relationships/image" Target="../media/image31.png"/><Relationship Id="rId19" Type="http://schemas.openxmlformats.org/officeDocument/2006/relationships/image" Target="../media/image32.png"/><Relationship Id="rId1" Type="http://schemas.microsoft.com/office/2007/relationships/media" Target="../media/media4.avi"/><Relationship Id="rId2" Type="http://schemas.openxmlformats.org/officeDocument/2006/relationships/video" Target="../media/media4.avi"/><Relationship Id="rId3" Type="http://schemas.microsoft.com/office/2007/relationships/media" Target="../media/media5.avi"/><Relationship Id="rId4" Type="http://schemas.openxmlformats.org/officeDocument/2006/relationships/video" Target="../media/media5.avi"/><Relationship Id="rId5" Type="http://schemas.openxmlformats.org/officeDocument/2006/relationships/slideLayout" Target="../slideLayouts/slideLayout11.xml"/><Relationship Id="rId6" Type="http://schemas.openxmlformats.org/officeDocument/2006/relationships/image" Target="../media/image19.jpeg"/><Relationship Id="rId7" Type="http://schemas.openxmlformats.org/officeDocument/2006/relationships/image" Target="../media/image20.jpeg"/><Relationship Id="rId8" Type="http://schemas.openxmlformats.org/officeDocument/2006/relationships/image" Target="../media/image21.jpeg"/><Relationship Id="rId9" Type="http://schemas.openxmlformats.org/officeDocument/2006/relationships/image" Target="../media/image22.jpeg"/><Relationship Id="rId10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4" Type="http://schemas.openxmlformats.org/officeDocument/2006/relationships/image" Target="../media/image37.tiff"/><Relationship Id="rId5" Type="http://schemas.openxmlformats.org/officeDocument/2006/relationships/image" Target="../media/image38.tif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5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9.jpeg"/><Relationship Id="rId12" Type="http://schemas.openxmlformats.org/officeDocument/2006/relationships/image" Target="../media/image50.jpeg"/><Relationship Id="rId13" Type="http://schemas.openxmlformats.org/officeDocument/2006/relationships/image" Target="../media/image51.jpeg"/><Relationship Id="rId14" Type="http://schemas.openxmlformats.org/officeDocument/2006/relationships/image" Target="../media/image52.jpeg"/><Relationship Id="rId15" Type="http://schemas.openxmlformats.org/officeDocument/2006/relationships/image" Target="../media/image53.jpe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7" Type="http://schemas.openxmlformats.org/officeDocument/2006/relationships/image" Target="../media/image45.jpeg"/><Relationship Id="rId8" Type="http://schemas.openxmlformats.org/officeDocument/2006/relationships/image" Target="../media/image46.jpeg"/><Relationship Id="rId9" Type="http://schemas.openxmlformats.org/officeDocument/2006/relationships/image" Target="../media/image47.jpeg"/><Relationship Id="rId10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4.jpeg"/><Relationship Id="rId12" Type="http://schemas.openxmlformats.org/officeDocument/2006/relationships/image" Target="../media/image65.jpeg"/><Relationship Id="rId13" Type="http://schemas.openxmlformats.org/officeDocument/2006/relationships/image" Target="../media/image66.jpeg"/><Relationship Id="rId14" Type="http://schemas.openxmlformats.org/officeDocument/2006/relationships/image" Target="../media/image67.jpeg"/><Relationship Id="rId15" Type="http://schemas.openxmlformats.org/officeDocument/2006/relationships/image" Target="../media/image68.jpeg"/><Relationship Id="rId16" Type="http://schemas.openxmlformats.org/officeDocument/2006/relationships/image" Target="../media/image69.jpeg"/><Relationship Id="rId17" Type="http://schemas.openxmlformats.org/officeDocument/2006/relationships/image" Target="../media/image70.jpe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5.jpeg"/><Relationship Id="rId3" Type="http://schemas.openxmlformats.org/officeDocument/2006/relationships/image" Target="../media/image56.jpeg"/><Relationship Id="rId4" Type="http://schemas.openxmlformats.org/officeDocument/2006/relationships/image" Target="../media/image57.jpeg"/><Relationship Id="rId5" Type="http://schemas.openxmlformats.org/officeDocument/2006/relationships/image" Target="../media/image58.jpeg"/><Relationship Id="rId6" Type="http://schemas.openxmlformats.org/officeDocument/2006/relationships/image" Target="../media/image59.jpeg"/><Relationship Id="rId7" Type="http://schemas.openxmlformats.org/officeDocument/2006/relationships/image" Target="../media/image60.jpeg"/><Relationship Id="rId8" Type="http://schemas.openxmlformats.org/officeDocument/2006/relationships/image" Target="../media/image61.jpeg"/><Relationship Id="rId9" Type="http://schemas.openxmlformats.org/officeDocument/2006/relationships/image" Target="../media/image62.jpeg"/><Relationship Id="rId10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4" Type="http://schemas.openxmlformats.org/officeDocument/2006/relationships/image" Target="../media/image72.jpe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3.jpeg"/><Relationship Id="rId3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4.emf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4" Type="http://schemas.openxmlformats.org/officeDocument/2006/relationships/video" Target="../media/media2.avi"/><Relationship Id="rId5" Type="http://schemas.microsoft.com/office/2007/relationships/media" Target="../media/media3.avi"/><Relationship Id="rId6" Type="http://schemas.openxmlformats.org/officeDocument/2006/relationships/video" Target="../media/media3.avi"/><Relationship Id="rId7" Type="http://schemas.openxmlformats.org/officeDocument/2006/relationships/slideLayout" Target="../slideLayouts/slideLayout11.xml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10" y="2982483"/>
            <a:ext cx="8229600" cy="160661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Fish and Object Classification in Videos with </a:t>
            </a:r>
            <a:r>
              <a:rPr lang="en-US" dirty="0" smtClean="0">
                <a:solidFill>
                  <a:schemeClr val="accent1"/>
                </a:solidFill>
              </a:rPr>
              <a:t>Accelerated </a:t>
            </a:r>
            <a:r>
              <a:rPr lang="en-US" dirty="0">
                <a:solidFill>
                  <a:schemeClr val="accent1"/>
                </a:solidFill>
              </a:rPr>
              <a:t>User-Guided Annotation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sz="2400" i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0567" y="4743870"/>
            <a:ext cx="6511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David Zhang, Jun Hu and </a:t>
            </a:r>
            <a:r>
              <a:rPr lang="en-US" i="1" smtClean="0"/>
              <a:t>Michael Piacentino</a:t>
            </a:r>
            <a:endParaRPr lang="en-US" i="1" dirty="0" smtClean="0"/>
          </a:p>
          <a:p>
            <a:pPr algn="ctr"/>
            <a:r>
              <a:rPr lang="en-US" i="1" dirty="0" smtClean="0">
                <a:hlinkClick r:id="rId3"/>
              </a:rPr>
              <a:t>david.zhang@sri.com</a:t>
            </a:r>
            <a:r>
              <a:rPr lang="en-US" i="1" dirty="0" smtClean="0"/>
              <a:t>, </a:t>
            </a:r>
            <a:r>
              <a:rPr lang="en-US" i="1" dirty="0" smtClean="0">
                <a:hlinkClick r:id="rId4"/>
              </a:rPr>
              <a:t>jun.hu@sri.com</a:t>
            </a:r>
            <a:r>
              <a:rPr lang="en-US" i="1" dirty="0" smtClean="0"/>
              <a:t>, </a:t>
            </a:r>
            <a:r>
              <a:rPr lang="en-US" i="1" dirty="0" smtClean="0">
                <a:hlinkClick r:id="rId5"/>
              </a:rPr>
              <a:t>michael.piacentino@sri.com</a:t>
            </a:r>
            <a:endParaRPr lang="en-US" i="1" dirty="0" smtClean="0"/>
          </a:p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10400" y="6332434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March 30, </a:t>
            </a:r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A5A111-EEC3-48E7-AC79-8CC943BE0E8A}" type="slidenum">
              <a:rPr lang="en-US" smtClean="0">
                <a:solidFill>
                  <a:srgbClr val="4E4E4E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0" y="1981200"/>
            <a:ext cx="1384300" cy="1384300"/>
          </a:xfrm>
          <a:prstGeom prst="rect">
            <a:avLst/>
          </a:prstGeom>
        </p:spPr>
      </p:pic>
      <p:pic>
        <p:nvPicPr>
          <p:cNvPr id="1026" name="Picture 2" descr="kitwa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791" y="2035364"/>
            <a:ext cx="1104900" cy="30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ACV 20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623066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35879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 Type Classification Examples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2" descr="D:\users\dzhang\papers\VIAME\frame_029769_000000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706" y="1985641"/>
            <a:ext cx="867749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users\dzhang\papers\VIAME\frame_010130_000000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174" y="1985641"/>
            <a:ext cx="900881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users\dzhang\papers\VIAME\frame_041197_000004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096" y="1985641"/>
            <a:ext cx="757559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users\dzhang\papers\VIAME\frame_037388_000004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66" y="1985641"/>
            <a:ext cx="848989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users\dzhang\papers\VIAME\frame_037074_000000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57" y="1163320"/>
            <a:ext cx="1409992" cy="76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D:\users\dzhang\papers\VIAME\frame_031859_000002.jpe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255" y="1985641"/>
            <a:ext cx="812455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D:\users\dzhang\papers\VIAME\frame_008467_000000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68" y="1985641"/>
            <a:ext cx="807587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D:\users\dzhang\papers\VIAME\frame_012345_000000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85641"/>
            <a:ext cx="829937" cy="7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D:\users\dzhang\papers\VIAME\frame_003752_000003.jpe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08" y="1165066"/>
            <a:ext cx="851647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D:\users\dzhang\papers\VIAME\frame_008348_000000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089" y="1165859"/>
            <a:ext cx="1214472" cy="76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D:\users\dzhang\papers\VIAME\frame_011367_000001.jpe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05" y="1167130"/>
            <a:ext cx="165890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D:\users\dzhang\papers\VIAME\frame_011395_000008.jpe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5" y="1167130"/>
            <a:ext cx="952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477000" y="1354820"/>
            <a:ext cx="2540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Video data provided by</a:t>
            </a:r>
          </a:p>
          <a:p>
            <a:r>
              <a:rPr lang="en-US" dirty="0" smtClean="0"/>
              <a:t>MBARI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07128" y="5879068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192892" y="5879068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pic>
        <p:nvPicPr>
          <p:cNvPr id="18" name="testvideo2_detection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2698" y="3248088"/>
            <a:ext cx="4495799" cy="2528887"/>
          </a:xfrm>
          <a:prstGeom prst="rect">
            <a:avLst/>
          </a:prstGeom>
        </p:spPr>
      </p:pic>
      <p:pic>
        <p:nvPicPr>
          <p:cNvPr id="19" name="testvideo1_detection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48200" y="3248088"/>
            <a:ext cx="4495800" cy="252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6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/>
          <a:lstStyle/>
          <a:p>
            <a:r>
              <a:rPr lang="en-US" dirty="0" smtClean="0"/>
              <a:t>Fish Type Classification Output File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1143000"/>
            <a:ext cx="5036956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    </a:t>
            </a:r>
            <a:r>
              <a:rPr lang="en-US" sz="1600" dirty="0"/>
              <a:t>"frames": [</a:t>
            </a:r>
          </a:p>
          <a:p>
            <a:r>
              <a:rPr lang="en-US" sz="1600" dirty="0"/>
              <a:t>        {</a:t>
            </a:r>
          </a:p>
          <a:p>
            <a:r>
              <a:rPr lang="en-US" sz="1600" dirty="0"/>
              <a:t>            "</a:t>
            </a:r>
            <a:r>
              <a:rPr lang="en-US" sz="1600" dirty="0" err="1"/>
              <a:t>frame_id</a:t>
            </a:r>
            <a:r>
              <a:rPr lang="en-US" sz="1600" dirty="0"/>
              <a:t>": 0, </a:t>
            </a:r>
          </a:p>
          <a:p>
            <a:r>
              <a:rPr lang="en-US" sz="1600" dirty="0"/>
              <a:t>            "</a:t>
            </a:r>
            <a:r>
              <a:rPr lang="en-US" sz="1600" dirty="0" err="1"/>
              <a:t>frame_rois</a:t>
            </a:r>
            <a:r>
              <a:rPr lang="en-US" sz="1600" dirty="0"/>
              <a:t>": [</a:t>
            </a:r>
          </a:p>
          <a:p>
            <a:r>
              <a:rPr lang="en-US" sz="1600" dirty="0"/>
              <a:t>                {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roi_score</a:t>
            </a:r>
            <a:r>
              <a:rPr lang="en-US" sz="1600" dirty="0"/>
              <a:t>": 27.345077514648438,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roi_h</a:t>
            </a:r>
            <a:r>
              <a:rPr lang="en-US" sz="1600" dirty="0"/>
              <a:t>": 90,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roi_x</a:t>
            </a:r>
            <a:r>
              <a:rPr lang="en-US" sz="1600" dirty="0"/>
              <a:t>": 978,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roi_y</a:t>
            </a:r>
            <a:r>
              <a:rPr lang="en-US" sz="1600" dirty="0"/>
              <a:t>": 916,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roi_label</a:t>
            </a:r>
            <a:r>
              <a:rPr lang="en-US" sz="1600" dirty="0"/>
              <a:t>": {</a:t>
            </a:r>
          </a:p>
          <a:p>
            <a:r>
              <a:rPr lang="en-US" sz="1600" dirty="0"/>
              <a:t>                        "</a:t>
            </a:r>
            <a:r>
              <a:rPr lang="en-US" sz="1600" dirty="0" err="1"/>
              <a:t>label_id</a:t>
            </a:r>
            <a:r>
              <a:rPr lang="en-US" sz="1600" dirty="0"/>
              <a:t>": 6, </a:t>
            </a:r>
          </a:p>
          <a:p>
            <a:r>
              <a:rPr lang="en-US" sz="1600" dirty="0"/>
              <a:t>                        "</a:t>
            </a:r>
            <a:r>
              <a:rPr lang="en-US" sz="1600" dirty="0" err="1"/>
              <a:t>label_name</a:t>
            </a:r>
            <a:r>
              <a:rPr lang="en-US" sz="1600" dirty="0"/>
              <a:t>": "6: </a:t>
            </a:r>
            <a:r>
              <a:rPr lang="en-US" sz="1600" dirty="0" err="1"/>
              <a:t>Mediaster_aequalis</a:t>
            </a:r>
            <a:r>
              <a:rPr lang="en-US" sz="1600" dirty="0"/>
              <a:t>"</a:t>
            </a:r>
          </a:p>
          <a:p>
            <a:r>
              <a:rPr lang="en-US" sz="1600" dirty="0"/>
              <a:t>                    },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roi_w</a:t>
            </a:r>
            <a:r>
              <a:rPr lang="en-US" sz="1600" dirty="0"/>
              <a:t>": 102,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roi_id</a:t>
            </a:r>
            <a:r>
              <a:rPr lang="en-US" sz="1600" dirty="0"/>
              <a:t>": 0</a:t>
            </a:r>
          </a:p>
          <a:p>
            <a:r>
              <a:rPr lang="en-US" sz="1600" dirty="0"/>
              <a:t>                }, </a:t>
            </a:r>
          </a:p>
          <a:p>
            <a:r>
              <a:rPr lang="en-US" sz="1600" dirty="0"/>
              <a:t>                {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roi_score</a:t>
            </a:r>
            <a:r>
              <a:rPr lang="en-US" sz="1600" dirty="0"/>
              <a:t>": 18.93919563293457,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roi_h</a:t>
            </a:r>
            <a:r>
              <a:rPr lang="en-US" sz="1600" dirty="0"/>
              <a:t>": 302,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roi_x</a:t>
            </a:r>
            <a:r>
              <a:rPr lang="en-US" sz="1600" dirty="0"/>
              <a:t>": 562, </a:t>
            </a:r>
          </a:p>
          <a:p>
            <a:r>
              <a:rPr lang="en-US" sz="1600" dirty="0"/>
              <a:t>                    "</a:t>
            </a:r>
            <a:r>
              <a:rPr lang="en-US" sz="1600" dirty="0" err="1"/>
              <a:t>roi_y</a:t>
            </a:r>
            <a:r>
              <a:rPr lang="en-US" sz="1600" dirty="0"/>
              <a:t>": 292, </a:t>
            </a:r>
            <a:endParaRPr lang="en-US" sz="1600" dirty="0" smtClean="0"/>
          </a:p>
          <a:p>
            <a:r>
              <a:rPr lang="en-US" sz="1600" dirty="0"/>
              <a:t>	</a:t>
            </a:r>
            <a:r>
              <a:rPr lang="en-US" sz="1600" dirty="0" smtClean="0"/>
              <a:t>		………….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1339334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 </a:t>
            </a:r>
            <a:r>
              <a:rPr lang="en-US" dirty="0" err="1" smtClean="0"/>
              <a:t>ROIed</a:t>
            </a:r>
            <a:r>
              <a:rPr lang="en-US" dirty="0" smtClean="0"/>
              <a:t> videos</a:t>
            </a:r>
          </a:p>
          <a:p>
            <a:r>
              <a:rPr lang="en-US" dirty="0"/>
              <a:t>a</a:t>
            </a:r>
            <a:r>
              <a:rPr lang="en-US" dirty="0" smtClean="0"/>
              <a:t>nd JSON file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362200" y="2057400"/>
            <a:ext cx="12192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82445" y="1985665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Frame#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67608" y="4768334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ROI#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362200" y="49530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4891" y="2575965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Detection score#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643902" y="2760631"/>
            <a:ext cx="139469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9600" y="3059668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Detection ROI#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578611" y="3244334"/>
            <a:ext cx="139469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821" y="3831987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 #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796302" y="4006334"/>
            <a:ext cx="139469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95400" y="420266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 string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860104" y="4311134"/>
            <a:ext cx="1407096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9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4402667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2590800"/>
            <a:ext cx="685800" cy="457200"/>
          </a:xfrm>
          <a:prstGeom prst="rect">
            <a:avLst/>
          </a:prstGeom>
          <a:noFill/>
          <a:ln w="28575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1500" y="1066800"/>
            <a:ext cx="0" cy="1676400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697468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Missed:Glyptocephalus_zachirus</a:t>
            </a:r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90" y="1207532"/>
            <a:ext cx="4423410" cy="2488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8610600" y="990600"/>
            <a:ext cx="0" cy="521732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05600" y="621268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Merluccius_productus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305800" y="1283732"/>
            <a:ext cx="787400" cy="1524000"/>
          </a:xfrm>
          <a:prstGeom prst="rect">
            <a:avLst/>
          </a:prstGeom>
          <a:noFill/>
          <a:ln w="28575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1000" y="4191000"/>
            <a:ext cx="792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Notes:</a:t>
            </a:r>
          </a:p>
          <a:p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Object proposals need to be improved in handling weak features, large deformable objects.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Pulling in temporal tracking will help; above results are purely frame based. </a:t>
            </a:r>
          </a:p>
        </p:txBody>
      </p:sp>
    </p:spTree>
    <p:extLst>
      <p:ext uri="{BB962C8B-B14F-4D97-AF65-F5344CB8AC3E}">
        <p14:creationId xmlns:p14="http://schemas.microsoft.com/office/powerpoint/2010/main" val="1840082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 Type Classification Examples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4100" name="Picture 4" descr="G:\data\MBARI\active_learning\fish_type\roc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0000"/>
            <a:ext cx="38608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data\MBARI\active_learning\fish_type\roc2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829050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data\MBARI\active_learning\fish_type\prc1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66800"/>
            <a:ext cx="38608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data\MBARI\active_learning\fish_type\prc2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24961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492" y="93344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Example 1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40492" y="849868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Example 2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7433" y="5486400"/>
            <a:ext cx="1199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ROC curve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5540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/>
          <a:lstStyle/>
          <a:p>
            <a:r>
              <a:rPr lang="en-US" dirty="0" smtClean="0"/>
              <a:t>Annotation Challenges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0709" y="3899594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Current commercial applications do not work well for annotations of underwater video streams.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1591270"/>
            <a:ext cx="464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MBARI annotation scripts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Coarse annotation: observers’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Reviewer’s annotations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Species show-up time, time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ROI info, timestamp can be minutes away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Manual annotation is impossible on large video streams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9568" y="524887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Semi-supervised or user guided unsupervised annotation is possible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Blind object proposals would generate large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Labeling of clusters of objects takes much less time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568" y="15912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LabelMe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1905000"/>
            <a:ext cx="36583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https://github.com/CSAILVision/LabelMeAnnotationTool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2329934"/>
            <a:ext cx="23968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Javascript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Learning 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User input polygon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Frame-based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3400" y="4876800"/>
            <a:ext cx="1578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We propose: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94695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685800" y="2514600"/>
            <a:ext cx="4267200" cy="4114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90600" y="1512332"/>
            <a:ext cx="73152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990600" y="1359932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905000" y="1359932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895600" y="1359932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105400" y="1359932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248400" y="1359932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467600" y="1359932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95648" y="15904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29296" y="158853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39096" y="158853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74512" y="1512332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……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259286" y="1512332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……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41314" y="15885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81000" y="1066800"/>
            <a:ext cx="1655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Video Stream</a:t>
            </a:r>
            <a:endParaRPr lang="en-US" b="1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1691836" y="1447800"/>
            <a:ext cx="5367" cy="12192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905000" y="4117033"/>
            <a:ext cx="990601" cy="640181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215132" y="2971800"/>
            <a:ext cx="0" cy="75542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675459" y="3745468"/>
            <a:ext cx="11345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database</a:t>
            </a:r>
            <a:endParaRPr lang="en-US" sz="20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200400" y="4117033"/>
            <a:ext cx="0" cy="655732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696465" y="4763869"/>
            <a:ext cx="102944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Sample </a:t>
            </a:r>
          </a:p>
          <a:p>
            <a:pPr algn="ctr"/>
            <a:r>
              <a:rPr lang="en-US" dirty="0" smtClean="0"/>
              <a:t>selection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697203" y="3296706"/>
            <a:ext cx="0" cy="344269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209800" y="3962400"/>
            <a:ext cx="460542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237563" y="2971800"/>
            <a:ext cx="9775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46110" y="2667000"/>
            <a:ext cx="109145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Object </a:t>
            </a:r>
          </a:p>
          <a:p>
            <a:pPr algn="ctr"/>
            <a:r>
              <a:rPr lang="en-US" dirty="0" smtClean="0"/>
              <a:t>proposals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143000" y="3657600"/>
            <a:ext cx="120180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Feature</a:t>
            </a:r>
          </a:p>
          <a:p>
            <a:pPr algn="ctr"/>
            <a:r>
              <a:rPr lang="en-US" dirty="0" smtClean="0"/>
              <a:t>generation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1006680" y="4757214"/>
            <a:ext cx="147444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Blind </a:t>
            </a:r>
          </a:p>
          <a:p>
            <a:pPr algn="ctr"/>
            <a:r>
              <a:rPr lang="en-US" dirty="0" smtClean="0"/>
              <a:t>segmentation</a:t>
            </a:r>
            <a:endParaRPr lang="en-US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828800" y="5410200"/>
            <a:ext cx="0" cy="62126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200400" y="5410200"/>
            <a:ext cx="0" cy="62126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429000" y="6248400"/>
            <a:ext cx="990600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419600" y="3962400"/>
            <a:ext cx="0" cy="810365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3810000" y="3962400"/>
            <a:ext cx="623889" cy="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932756" y="4772765"/>
            <a:ext cx="9196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Label </a:t>
            </a:r>
          </a:p>
          <a:p>
            <a:pPr algn="ctr"/>
            <a:r>
              <a:rPr lang="en-US" dirty="0" smtClean="0"/>
              <a:t>new set</a:t>
            </a:r>
            <a:endParaRPr lang="en-US" dirty="0"/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4419600" y="5451362"/>
            <a:ext cx="0" cy="79703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447800" y="6031468"/>
            <a:ext cx="19812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Distance sort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3124200" y="4191000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user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9" name="Down Arrow 68"/>
          <p:cNvSpPr/>
          <p:nvPr/>
        </p:nvSpPr>
        <p:spPr>
          <a:xfrm>
            <a:off x="5257800" y="3138686"/>
            <a:ext cx="271552" cy="2691983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 rot="19167423">
            <a:off x="3363303" y="3392639"/>
            <a:ext cx="838200" cy="15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4047055" y="3138510"/>
            <a:ext cx="1346521" cy="1581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4979474" y="5830669"/>
            <a:ext cx="1497526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Deep learning</a:t>
            </a:r>
          </a:p>
          <a:p>
            <a:pPr algn="ctr"/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5702673" y="2020669"/>
            <a:ext cx="1091453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Object </a:t>
            </a:r>
          </a:p>
          <a:p>
            <a:pPr algn="ctr"/>
            <a:r>
              <a:rPr lang="en-US" dirty="0" smtClean="0"/>
              <a:t>proposals</a:t>
            </a:r>
            <a:endParaRPr lang="en-US" dirty="0"/>
          </a:p>
        </p:txBody>
      </p:sp>
      <p:cxnSp>
        <p:nvCxnSpPr>
          <p:cNvPr id="77" name="Straight Connector 76"/>
          <p:cNvCxnSpPr/>
          <p:nvPr/>
        </p:nvCxnSpPr>
        <p:spPr>
          <a:xfrm>
            <a:off x="1905000" y="1846054"/>
            <a:ext cx="0" cy="43883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1905000" y="2284888"/>
            <a:ext cx="3810000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715000" y="3468840"/>
            <a:ext cx="1238929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Inferencing</a:t>
            </a:r>
            <a:endParaRPr lang="en-US" dirty="0"/>
          </a:p>
        </p:txBody>
      </p:sp>
      <p:cxnSp>
        <p:nvCxnSpPr>
          <p:cNvPr id="82" name="Straight Arrow Connector 81"/>
          <p:cNvCxnSpPr>
            <a:stCxn id="75" idx="2"/>
            <a:endCxn id="80" idx="0"/>
          </p:cNvCxnSpPr>
          <p:nvPr/>
        </p:nvCxnSpPr>
        <p:spPr>
          <a:xfrm>
            <a:off x="6248400" y="2667000"/>
            <a:ext cx="86065" cy="80184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70" idx="0"/>
            <a:endCxn id="80" idx="2"/>
          </p:cNvCxnSpPr>
          <p:nvPr/>
        </p:nvCxnSpPr>
        <p:spPr>
          <a:xfrm flipV="1">
            <a:off x="5728237" y="3838172"/>
            <a:ext cx="606228" cy="1992497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674512" y="1828800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……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405311" y="1824335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……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971800" y="1828800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……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13037" y="4739716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Fine-tuned</a:t>
            </a:r>
          </a:p>
          <a:p>
            <a:r>
              <a:rPr lang="en-US" dirty="0" smtClean="0"/>
              <a:t>DNN model</a:t>
            </a:r>
            <a:endParaRPr lang="en-US" dirty="0"/>
          </a:p>
        </p:txBody>
      </p:sp>
      <p:cxnSp>
        <p:nvCxnSpPr>
          <p:cNvPr id="92" name="Straight Arrow Connector 91"/>
          <p:cNvCxnSpPr/>
          <p:nvPr/>
        </p:nvCxnSpPr>
        <p:spPr>
          <a:xfrm flipV="1">
            <a:off x="6953929" y="3636309"/>
            <a:ext cx="513671" cy="1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7467600" y="3048000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{Object class,</a:t>
            </a:r>
          </a:p>
          <a:p>
            <a:r>
              <a:rPr lang="en-US" dirty="0" smtClean="0"/>
              <a:t>Location,</a:t>
            </a:r>
          </a:p>
          <a:p>
            <a:r>
              <a:rPr lang="en-US" dirty="0" smtClean="0"/>
              <a:t>Confidence</a:t>
            </a:r>
          </a:p>
          <a:p>
            <a:r>
              <a:rPr lang="en-US" dirty="0" smtClean="0"/>
              <a:t>Measure}</a:t>
            </a:r>
            <a:endParaRPr 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7636912" y="1447800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……</a:t>
            </a:r>
            <a:endParaRPr lang="en-US" dirty="0"/>
          </a:p>
        </p:txBody>
      </p:sp>
      <p:sp>
        <p:nvSpPr>
          <p:cNvPr id="57" name="Title 1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/>
          <a:lstStyle/>
          <a:p>
            <a:r>
              <a:rPr lang="en-US" dirty="0" smtClean="0"/>
              <a:t>SRI Semi-supervised Annotation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01000" y="167640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006680" y="1447800"/>
            <a:ext cx="68515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277244" y="1447800"/>
            <a:ext cx="68515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725044" y="1447800"/>
            <a:ext cx="68515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32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1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/>
          <a:lstStyle/>
          <a:p>
            <a:r>
              <a:rPr lang="en-US" dirty="0" smtClean="0"/>
              <a:t>SRI Semi-supervised Annotation App Design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24981" y="1567190"/>
            <a:ext cx="1013419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Blind Segment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2491781" y="1582579"/>
            <a:ext cx="64472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Bundles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3200400" y="1582579"/>
            <a:ext cx="90762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Easy Sorting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4191000" y="1582579"/>
            <a:ext cx="901209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Hard Sorting</a:t>
            </a:r>
            <a:endParaRPr lang="en-US" sz="1000" dirty="0"/>
          </a:p>
        </p:txBody>
      </p:sp>
      <p:sp>
        <p:nvSpPr>
          <p:cNvPr id="8" name="Down Arrow 7"/>
          <p:cNvSpPr/>
          <p:nvPr/>
        </p:nvSpPr>
        <p:spPr>
          <a:xfrm>
            <a:off x="1299271" y="3714751"/>
            <a:ext cx="251419" cy="304800"/>
          </a:xfrm>
          <a:prstGeom prst="down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1752600" y="4572000"/>
            <a:ext cx="251419" cy="304800"/>
          </a:xfrm>
          <a:prstGeom prst="down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83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ata\MBARI\annotated_MBARI_V3165-01_MBARIVerified\Actinostolidae\frame_031850_0000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5" y="880579"/>
            <a:ext cx="131445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2221468"/>
            <a:ext cx="1526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Actinostolidae</a:t>
            </a:r>
            <a:endParaRPr lang="en-US" dirty="0"/>
          </a:p>
        </p:txBody>
      </p:sp>
      <p:pic>
        <p:nvPicPr>
          <p:cNvPr id="1027" name="Picture 3" descr="G:\data\MBARI\annotated_MBARI_V3165-01_MBARIVerified\Calliostoma_platinum\frame_041192_00001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99654"/>
            <a:ext cx="9144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80406" y="2057400"/>
            <a:ext cx="22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Calliostoma_platinum</a:t>
            </a:r>
            <a:endParaRPr lang="en-US" dirty="0"/>
          </a:p>
        </p:txBody>
      </p:sp>
      <p:pic>
        <p:nvPicPr>
          <p:cNvPr id="1028" name="Picture 4" descr="G:\data\MBARI\annotated_MBARI_V3165-01_MBARIVerified\Chionoecetes_tanneri\frame_008357_00000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131" y="960994"/>
            <a:ext cx="1746577" cy="90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29397" y="2057400"/>
            <a:ext cx="224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Chionoecetes_tanneri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53200" y="2050405"/>
            <a:ext cx="2514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Glyptocephalus_zachirus</a:t>
            </a:r>
            <a:endParaRPr lang="en-US" dirty="0"/>
          </a:p>
        </p:txBody>
      </p:sp>
      <p:pic>
        <p:nvPicPr>
          <p:cNvPr id="1029" name="Picture 5" descr="G:\data\MBARI\annotated_MBARI_V3165-01_MBARIVerified\Glyptocephalus_zachirus\frame_012345_000000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904" y="880579"/>
            <a:ext cx="1237262" cy="112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data\MBARI\annotated_MBARI_V3165-01_MBARIVerified\Lycodes_diapterus\frame_011361_000001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28042"/>
            <a:ext cx="14573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3425510"/>
            <a:ext cx="192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Lycodes_diapterus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3423367"/>
            <a:ext cx="2031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Mediaster_aequalis</a:t>
            </a:r>
            <a:endParaRPr lang="en-US" dirty="0"/>
          </a:p>
        </p:txBody>
      </p:sp>
      <p:pic>
        <p:nvPicPr>
          <p:cNvPr id="1031" name="Picture 7" descr="G:\data\MBARI\annotated_MBARI_V3165-01_MBARIVerified\Mediaster_aequalis\frame_012036_000001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42" y="2619865"/>
            <a:ext cx="829115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data\MBARI\annotated_MBARI_V3165-01_MBARIVerified\Merluccius_productus\frame_003745_000002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930" y="2546533"/>
            <a:ext cx="886470" cy="87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191000" y="3436396"/>
            <a:ext cx="2277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Merluccius_productus</a:t>
            </a:r>
            <a:endParaRPr lang="en-US" dirty="0"/>
          </a:p>
        </p:txBody>
      </p:sp>
      <p:pic>
        <p:nvPicPr>
          <p:cNvPr id="1033" name="Picture 9" descr="G:\data\MBARI\annotated_MBARI_V3165-01_MBARIVerified\Porifera\frame_011390_000010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904" y="2575642"/>
            <a:ext cx="8382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61467" y="3413842"/>
            <a:ext cx="91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Porifera</a:t>
            </a:r>
            <a:endParaRPr lang="en-US" dirty="0"/>
          </a:p>
        </p:txBody>
      </p:sp>
      <p:pic>
        <p:nvPicPr>
          <p:cNvPr id="1034" name="Picture 10" descr="G:\data\MBARI\annotated_MBARI_V3165-01_MBARIVerified\Psolus_squamatus\frame_011467_000008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15" y="3982167"/>
            <a:ext cx="9715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3482" y="4905576"/>
            <a:ext cx="1916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Psolus_squamatus</a:t>
            </a:r>
            <a:endParaRPr lang="en-US" dirty="0"/>
          </a:p>
        </p:txBody>
      </p:sp>
      <p:pic>
        <p:nvPicPr>
          <p:cNvPr id="1035" name="Picture 11" descr="G:\data\MBARI\annotated_MBARI_V3165-01_MBARIVerified\Raja_rhina\frame_037122_000000.jpe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173" y="3962400"/>
            <a:ext cx="1504027" cy="85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14600" y="48768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Raja_rhina</a:t>
            </a:r>
            <a:endParaRPr lang="en-US" dirty="0"/>
          </a:p>
        </p:txBody>
      </p:sp>
      <p:pic>
        <p:nvPicPr>
          <p:cNvPr id="1036" name="Picture 12" descr="G:\data\MBARI\annotated_MBARI_V3165-01_MBARIVerified\Rathbunaster_californicus\frame_010134_000000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3968115"/>
            <a:ext cx="990599" cy="90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1000" y="4905576"/>
            <a:ext cx="262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Rathbunaster_californicus</a:t>
            </a:r>
            <a:endParaRPr lang="en-US" dirty="0"/>
          </a:p>
        </p:txBody>
      </p:sp>
      <p:pic>
        <p:nvPicPr>
          <p:cNvPr id="1037" name="Picture 13" descr="G:\data\MBARI\annotated_MBARI_V3165-01_MBARIVerified\Sebastes - 2 spp\frame_010762_000000.jpe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24" y="3982167"/>
            <a:ext cx="1223963" cy="9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933395" y="4964668"/>
            <a:ext cx="168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Sebastes - 2 </a:t>
            </a:r>
            <a:r>
              <a:rPr lang="en-US" dirty="0" err="1"/>
              <a:t>spp</a:t>
            </a:r>
            <a:endParaRPr lang="en-US" dirty="0"/>
          </a:p>
        </p:txBody>
      </p:sp>
      <p:pic>
        <p:nvPicPr>
          <p:cNvPr id="1038" name="Picture 14" descr="G:\data\MBARI\annotated_MBARI_V3165-01_MBARIVerified\Sebastolobus_altivelis\frame_056702_000000.jpe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65" y="5410200"/>
            <a:ext cx="927100" cy="82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6324600"/>
            <a:ext cx="2251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Sebastolobus_altivelis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590800" y="6324600"/>
            <a:ext cx="270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Strongylocentrotus_fragilis</a:t>
            </a:r>
            <a:endParaRPr lang="en-US" dirty="0"/>
          </a:p>
        </p:txBody>
      </p:sp>
      <p:pic>
        <p:nvPicPr>
          <p:cNvPr id="1039" name="Picture 15" descr="G:\data\MBARI\annotated_MBARI_V3165-01_MBARIVerified\Strongylocentrotus_fragilis\frame_031848_000003.jpe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541" y="5334000"/>
            <a:ext cx="978459" cy="100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G:\data\MBARI\annotated_MBARI_V3165-01_MBARIVerified\Stylasterias_forreri\frame_032041_000000.jpe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5422641"/>
            <a:ext cx="141922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370749" y="6405759"/>
            <a:ext cx="1954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Stylasterias_forreri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" y="381000"/>
            <a:ext cx="2236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15 Fish types: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181600" y="457200"/>
            <a:ext cx="364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Modified Annotations from MBARI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44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ata\MBARI\annotated_MBARI_V3165-01_MBARIVerified\negative\frame_011388_0000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24683"/>
            <a:ext cx="9334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ata\MBARI\annotated_MBARI_V3165-01_MBARIVerified\negative\frame_011430_00000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963" y="1028928"/>
            <a:ext cx="981390" cy="97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ata\MBARI\annotated_MBARI_V3165-01_MBARIVerified\negative\frame_011431_00000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990600"/>
            <a:ext cx="10287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data\MBARI\annotated_MBARI_V3165-01_MBARIVerified\negative\frame_011442_000004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4" y="1015709"/>
            <a:ext cx="1302231" cy="115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:\data\MBARI\annotated_MBARI_V3165-01_MBARIVerified\negative\frame_011442_000006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05" y="2624883"/>
            <a:ext cx="141316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G:\data\MBARI\annotated_MBARI_V3165-01_MBARIVerified\negative\frame_011472_000005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965" y="2624883"/>
            <a:ext cx="12446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:\data\MBARI\annotated_MBARI_V3165-01_MBARIVerified\negative\frame_011483_000005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2624883"/>
            <a:ext cx="1465501" cy="136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G:\data\MBARI\annotated_MBARI_V3165-01_MBARIVerified\negative\frame_015882_000001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81176"/>
            <a:ext cx="21717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:\data\MBARI\annotated_MBARI_V3165-01_MBARIVerified\negative\frame_055700_000006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65" y="4183938"/>
            <a:ext cx="139065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G:\data\MBARI\annotated_MBARI_V3165-01_MBARIVerified\negative\frame_055703_000003.jpe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347" y="4285926"/>
            <a:ext cx="150495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G:\data\MBARI\annotated_MBARI_V3165-01_MBARIVerified\negative\frame_055702_000017.jpe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07" y="2624883"/>
            <a:ext cx="9906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G:\data\MBARI\annotated_MBARI_V3165-01_MBARIVerified\negative\frame_055730_000029.jpe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25" y="1015709"/>
            <a:ext cx="1355233" cy="123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G:\data\MBARI\annotated_MBARI_V3165-01_MBARIVerified\negative\frame_055727_000001.jpe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208" y="4381176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G:\data\MBARI\annotated_MBARI_V3165-01_MBARIVerified\negative\frame_055730_000025.jpe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433" y="3092450"/>
            <a:ext cx="8572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G:\data\MBARI\annotated_MBARI_V3165-01_MBARIVerified\negative\frame_037289_000002.jpe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65" y="5410200"/>
            <a:ext cx="13906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G:\data\MBARI\annotated_MBARI_V3165-01_MBARIVerified\negative\frame_011420_000005.jpe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08" y="1028928"/>
            <a:ext cx="9715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52400" y="381000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Background: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181600" y="457200"/>
            <a:ext cx="364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Modified Annotations from MBARI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6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965995"/>
              </p:ext>
            </p:extLst>
          </p:nvPr>
        </p:nvGraphicFramePr>
        <p:xfrm>
          <a:off x="1638300" y="2057400"/>
          <a:ext cx="4099338" cy="2733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538"/>
                <a:gridCol w="1447800"/>
                <a:gridCol w="1524000"/>
              </a:tblGrid>
              <a:tr h="338256">
                <a:tc>
                  <a:txBody>
                    <a:bodyPr/>
                    <a:lstStyle/>
                    <a:p>
                      <a:r>
                        <a:rPr lang="en-US" dirty="0" smtClean="0"/>
                        <a:t>Index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Distance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21.73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65</a:t>
                      </a:r>
                      <a:endParaRPr lang="en-US" sz="1600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38.51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190</a:t>
                      </a:r>
                      <a:endParaRPr lang="en-US" sz="1600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38.87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196</a:t>
                      </a:r>
                      <a:endParaRPr lang="en-US" sz="1600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39.97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392</a:t>
                      </a:r>
                      <a:endParaRPr lang="en-US" sz="1600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40.74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433</a:t>
                      </a:r>
                      <a:endParaRPr lang="en-US" sz="1600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41.14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84</a:t>
                      </a:r>
                      <a:endParaRPr lang="en-US" sz="1600" dirty="0"/>
                    </a:p>
                  </a:txBody>
                  <a:tcPr/>
                </a:tc>
              </a:tr>
              <a:tr h="3382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41.21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240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1295400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Sebastes_2species (149)</a:t>
            </a:r>
            <a:endParaRPr lang="en-US" b="1" dirty="0"/>
          </a:p>
        </p:txBody>
      </p:sp>
      <p:pic>
        <p:nvPicPr>
          <p:cNvPr id="5" name="Picture 13" descr="G:\data\MBARI\annotated_MBARI_V3165-01_MBARIVerified\Sebastes - 2 spp\frame_010762_0000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171" y="1997132"/>
            <a:ext cx="1223963" cy="9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25742" y="2979633"/>
            <a:ext cx="168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Sebastes - 2 </a:t>
            </a:r>
            <a:r>
              <a:rPr lang="en-US" dirty="0" err="1"/>
              <a:t>spp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181600" y="2667000"/>
            <a:ext cx="1295400" cy="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705100" y="2488382"/>
            <a:ext cx="838200" cy="25481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276850" y="2756839"/>
            <a:ext cx="6477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789016" y="3581400"/>
            <a:ext cx="2127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Precision: 100%</a:t>
            </a:r>
          </a:p>
          <a:p>
            <a:r>
              <a:rPr lang="en-US" dirty="0"/>
              <a:t>Recall: </a:t>
            </a:r>
            <a:r>
              <a:rPr lang="en-US" dirty="0" smtClean="0"/>
              <a:t>65/67=97%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3487" y="2704236"/>
            <a:ext cx="16081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Blind</a:t>
            </a:r>
          </a:p>
          <a:p>
            <a:r>
              <a:rPr lang="en-US" dirty="0" smtClean="0"/>
              <a:t>Segmentation</a:t>
            </a:r>
          </a:p>
          <a:p>
            <a:r>
              <a:rPr lang="en-US" dirty="0" smtClean="0"/>
              <a:t>Results:</a:t>
            </a:r>
          </a:p>
          <a:p>
            <a:r>
              <a:rPr lang="en-US" dirty="0" smtClean="0"/>
              <a:t>K = 7</a:t>
            </a:r>
            <a:endParaRPr lang="en-US" dirty="0"/>
          </a:p>
        </p:txBody>
      </p:sp>
      <p:pic>
        <p:nvPicPr>
          <p:cNvPr id="6146" name="Picture 2" descr="G:\data\MBARI\active_learning\active_learning\12_ Sebastes_2species\frame_000070_00001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2" y="1997132"/>
            <a:ext cx="6477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data\MBARI\active_learning\active_learning\12_ Sebastes_2species\frame_000031_00001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412" y="2612160"/>
            <a:ext cx="3238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404812" y="228600"/>
            <a:ext cx="8229600" cy="1143000"/>
          </a:xfrm>
        </p:spPr>
        <p:txBody>
          <a:bodyPr/>
          <a:lstStyle/>
          <a:p>
            <a:r>
              <a:rPr lang="en-US" dirty="0" smtClean="0"/>
              <a:t>Blind Segmentations as Quick Annotations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255054" y="167640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67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8474254" y="168806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82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1000" y="5486400"/>
            <a:ext cx="7173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User selects 1 sample: </a:t>
            </a:r>
            <a:r>
              <a:rPr lang="en-US" dirty="0"/>
              <a:t>Sebastes - 2 </a:t>
            </a:r>
            <a:r>
              <a:rPr lang="en-US" dirty="0" err="1"/>
              <a:t>spp</a:t>
            </a:r>
            <a:endParaRPr lang="en-US" dirty="0"/>
          </a:p>
          <a:p>
            <a:r>
              <a:rPr lang="en-US" dirty="0" smtClean="0"/>
              <a:t>2. User then clicks “Blind Segment” and by default takes the best set</a:t>
            </a:r>
          </a:p>
          <a:p>
            <a:r>
              <a:rPr lang="en-US" dirty="0" smtClean="0"/>
              <a:t>3. One iteration is sufficient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47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Agenda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Program Summary</a:t>
            </a:r>
          </a:p>
          <a:p>
            <a:r>
              <a:rPr lang="en-US" sz="2400" dirty="0" smtClean="0"/>
              <a:t>Roadmap</a:t>
            </a:r>
          </a:p>
          <a:p>
            <a:r>
              <a:rPr lang="en-US" sz="2400" dirty="0" smtClean="0"/>
              <a:t>Overview of </a:t>
            </a:r>
            <a:r>
              <a:rPr lang="en-US" sz="2400" dirty="0"/>
              <a:t>T</a:t>
            </a:r>
            <a:r>
              <a:rPr lang="en-US" sz="2400" dirty="0" smtClean="0"/>
              <a:t>asks</a:t>
            </a:r>
          </a:p>
          <a:p>
            <a:r>
              <a:rPr lang="en-US" sz="2400" dirty="0" smtClean="0"/>
              <a:t>Performance Summary of Fish Detection Algorithms</a:t>
            </a:r>
          </a:p>
          <a:p>
            <a:r>
              <a:rPr lang="en-US" sz="2400" dirty="0" smtClean="0"/>
              <a:t>Accelerated User-guided Annotations</a:t>
            </a:r>
          </a:p>
          <a:p>
            <a:r>
              <a:rPr lang="en-US" sz="2400" dirty="0" smtClean="0"/>
              <a:t>Challenges</a:t>
            </a:r>
          </a:p>
          <a:p>
            <a:r>
              <a:rPr lang="en-US" sz="2400" dirty="0" smtClean="0"/>
              <a:t>Future Work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030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702331"/>
              </p:ext>
            </p:extLst>
          </p:nvPr>
        </p:nvGraphicFramePr>
        <p:xfrm>
          <a:off x="1638300" y="1207532"/>
          <a:ext cx="4099338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538"/>
                <a:gridCol w="1447800"/>
                <a:gridCol w="1524000"/>
              </a:tblGrid>
              <a:tr h="285750">
                <a:tc>
                  <a:txBody>
                    <a:bodyPr/>
                    <a:lstStyle/>
                    <a:p>
                      <a:r>
                        <a:rPr lang="en-US" dirty="0" smtClean="0"/>
                        <a:t>Index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Distance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8.18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433</a:t>
                      </a:r>
                      <a:endParaRPr lang="en-US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11.34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392</a:t>
                      </a:r>
                      <a:endParaRPr lang="en-US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16.99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240</a:t>
                      </a:r>
                      <a:endParaRPr lang="en-US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19.78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84</a:t>
                      </a:r>
                      <a:endParaRPr lang="en-US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27.17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196</a:t>
                      </a:r>
                      <a:endParaRPr lang="en-US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30.39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65</a:t>
                      </a:r>
                      <a:endParaRPr lang="en-US" sz="1600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31.64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190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533400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Strongylocentrotus_fragilis</a:t>
            </a:r>
            <a:r>
              <a:rPr lang="en-US" b="1" dirty="0" smtClean="0"/>
              <a:t> (83)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913087" y="2285663"/>
            <a:ext cx="270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Strongylocentrotus_fragilis</a:t>
            </a:r>
            <a:endParaRPr lang="en-US" dirty="0"/>
          </a:p>
        </p:txBody>
      </p:sp>
      <p:pic>
        <p:nvPicPr>
          <p:cNvPr id="8" name="Picture 15" descr="G:\data\MBARI\annotated_MBARI_V3165-01_MBARIVerified\Strongylocentrotus_fragilis\frame_031848_0000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341" y="1310834"/>
            <a:ext cx="978459" cy="100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5181600" y="1740932"/>
            <a:ext cx="1295400" cy="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705100" y="1613523"/>
            <a:ext cx="838200" cy="25481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292360" y="1899401"/>
            <a:ext cx="6477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81200" y="4407932"/>
            <a:ext cx="2884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Precision: 82/433 =18.9% </a:t>
            </a:r>
          </a:p>
          <a:p>
            <a:r>
              <a:rPr lang="en-US" dirty="0" smtClean="0"/>
              <a:t>Recall: 82/83 = 98.8%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2064603"/>
            <a:ext cx="16081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Blind</a:t>
            </a:r>
          </a:p>
          <a:p>
            <a:r>
              <a:rPr lang="en-US" dirty="0" smtClean="0"/>
              <a:t>Segmentation</a:t>
            </a:r>
          </a:p>
          <a:p>
            <a:r>
              <a:rPr lang="en-US" dirty="0" smtClean="0"/>
              <a:t>Results:</a:t>
            </a:r>
          </a:p>
          <a:p>
            <a:r>
              <a:rPr lang="en-US" dirty="0" smtClean="0"/>
              <a:t>K = 7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33260" y="76200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1601 images</a:t>
            </a:r>
            <a:endParaRPr lang="en-US" dirty="0"/>
          </a:p>
        </p:txBody>
      </p:sp>
      <p:pic>
        <p:nvPicPr>
          <p:cNvPr id="7170" name="Picture 2" descr="G:\data\MBARI\active_learning\active_learning\output\step4\output\4\frame_000026_00000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599" y="1322117"/>
            <a:ext cx="919739" cy="99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613406" y="952785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76400" y="40386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First iteration: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8413" y="4382869"/>
            <a:ext cx="2820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Precision: 78/81 = 96.3% </a:t>
            </a:r>
          </a:p>
          <a:p>
            <a:r>
              <a:rPr lang="en-US" dirty="0" smtClean="0"/>
              <a:t>Recall: 80/81 = 98.7%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64003" y="5080337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Second iteration: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81200" y="5525869"/>
            <a:ext cx="2755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Precision: 81/99 = 81.8%</a:t>
            </a:r>
          </a:p>
          <a:p>
            <a:r>
              <a:rPr lang="en-US" dirty="0" smtClean="0"/>
              <a:t>Recall: 81/83 = 97.6%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28307" y="4038600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Third iteration: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14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4812" y="228600"/>
            <a:ext cx="8229600" cy="1143000"/>
          </a:xfrm>
        </p:spPr>
        <p:txBody>
          <a:bodyPr/>
          <a:lstStyle/>
          <a:p>
            <a:r>
              <a:rPr lang="en-US" dirty="0" smtClean="0"/>
              <a:t>Label New Creature Type from Blind Segmentation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77" y="1447800"/>
            <a:ext cx="7101473" cy="403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0" y="5410200"/>
            <a:ext cx="2755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Precision: 82/84 = 97.6%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629400" y="4191000"/>
            <a:ext cx="457200" cy="76200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362200" y="4953000"/>
            <a:ext cx="457200" cy="45720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43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/>
          <a:lstStyle/>
          <a:p>
            <a:r>
              <a:rPr lang="en-US" dirty="0" smtClean="0"/>
              <a:t>Challenges and Future Work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524000"/>
            <a:ext cx="84582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dirty="0" smtClean="0"/>
              <a:t>Improve object proposals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dirty="0" smtClean="0"/>
              <a:t>Combine temporal features with spatial features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dirty="0" smtClean="0"/>
              <a:t>Fast training Networks with good “memory”. It would quickly train new annotated data while not degrade its performance on the pre-trained data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dirty="0" smtClean="0"/>
              <a:t>Hierarchic Neural Networks that classify coarse to fine taxonomical trees: class, order, family, genius </a:t>
            </a:r>
            <a:r>
              <a:rPr lang="en-US" dirty="0"/>
              <a:t>and </a:t>
            </a:r>
            <a:r>
              <a:rPr lang="en-US" dirty="0" smtClean="0"/>
              <a:t>species.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dirty="0" smtClean="0"/>
              <a:t>Domain Adaptation algorithms that help trained neural weights to adapt to various video noise, scene brightness and saturation, contrast change, blur and 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79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/>
          <a:lstStyle/>
          <a:p>
            <a:r>
              <a:rPr lang="en-US" dirty="0" smtClean="0"/>
              <a:t>Acknowledgement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1600200"/>
            <a:ext cx="830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The program was funded by NOAA </a:t>
            </a:r>
            <a:r>
              <a:rPr lang="en-US" dirty="0"/>
              <a:t>Fisheries Strategic Initiative on </a:t>
            </a:r>
            <a:r>
              <a:rPr lang="en-US" dirty="0" smtClean="0"/>
              <a:t>Automated Image </a:t>
            </a:r>
            <a:r>
              <a:rPr lang="en-US" dirty="0"/>
              <a:t>Analysis</a:t>
            </a:r>
            <a:r>
              <a:rPr lang="en-US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Fish data set used in the training and detection was provided by MBARI.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67000" y="3577609"/>
            <a:ext cx="3877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accent6"/>
                </a:solidFill>
              </a:rPr>
              <a:t>Thank you!</a:t>
            </a:r>
            <a:endParaRPr lang="en-US" sz="5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53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 Summary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Today </a:t>
            </a:r>
            <a:r>
              <a:rPr lang="en-US" sz="2400" dirty="0"/>
              <a:t>the job of counting fish to understand the density of fish monitored for stock assessment reasons is a very manual, time-consuming event.  </a:t>
            </a:r>
            <a:endParaRPr lang="en-US" sz="2400" dirty="0" smtClean="0"/>
          </a:p>
          <a:p>
            <a:r>
              <a:rPr lang="en-US" sz="2400" dirty="0" smtClean="0"/>
              <a:t>Program goal is to demonstrate the capability </a:t>
            </a:r>
            <a:r>
              <a:rPr lang="en-US" sz="2400" dirty="0"/>
              <a:t>to </a:t>
            </a:r>
            <a:r>
              <a:rPr lang="en-US" sz="2400" dirty="0">
                <a:solidFill>
                  <a:srgbClr val="C00000"/>
                </a:solidFill>
              </a:rPr>
              <a:t>rapidly detect and track fish </a:t>
            </a:r>
            <a:r>
              <a:rPr lang="en-US" sz="2400" dirty="0"/>
              <a:t>in recorded video streams.  The detection and tracking process will </a:t>
            </a:r>
            <a:r>
              <a:rPr lang="en-US" sz="2400" dirty="0">
                <a:solidFill>
                  <a:srgbClr val="C00000"/>
                </a:solidFill>
              </a:rPr>
              <a:t>provide an automated means of performing fish assessment </a:t>
            </a:r>
            <a:r>
              <a:rPr lang="en-US" sz="2400" dirty="0"/>
              <a:t>by counting </a:t>
            </a:r>
            <a:r>
              <a:rPr lang="en-US" sz="2400" dirty="0" smtClean="0"/>
              <a:t>each fish type </a:t>
            </a:r>
            <a:r>
              <a:rPr lang="en-US" sz="2400" dirty="0"/>
              <a:t>seen on the recorded videos.</a:t>
            </a:r>
          </a:p>
          <a:p>
            <a:r>
              <a:rPr lang="en-US" sz="2400" dirty="0"/>
              <a:t>This project will enable researchers to integrate the detection and track functionality into their own PC based video playback and analysis systems. </a:t>
            </a:r>
            <a:r>
              <a:rPr lang="en-US" sz="2400" b="1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1430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/>
              <a:t>Automated Stock Assessment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7961" y="1055914"/>
            <a:ext cx="8822917" cy="1371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smtClean="0"/>
              <a:t>NOAA Stock Assessment Objective</a:t>
            </a:r>
            <a:r>
              <a:rPr lang="en-US" sz="2400" dirty="0" smtClean="0"/>
              <a:t>: 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 smtClean="0"/>
              <a:t>Provide automated tools to determine the </a:t>
            </a:r>
            <a:r>
              <a:rPr lang="en-US" sz="2400" u="sng" dirty="0" smtClean="0">
                <a:solidFill>
                  <a:srgbClr val="C00000"/>
                </a:solidFill>
              </a:rPr>
              <a:t>quantities</a:t>
            </a:r>
            <a:r>
              <a:rPr lang="en-US" sz="2400" dirty="0" smtClean="0"/>
              <a:t>,</a:t>
            </a:r>
            <a:r>
              <a:rPr lang="en-US" sz="2400" u="sng" dirty="0" smtClean="0"/>
              <a:t> </a:t>
            </a:r>
            <a:r>
              <a:rPr lang="en-US" sz="2400" u="sng" dirty="0" smtClean="0">
                <a:solidFill>
                  <a:srgbClr val="FFC000"/>
                </a:solidFill>
              </a:rPr>
              <a:t>size</a:t>
            </a:r>
            <a:r>
              <a:rPr lang="en-US" sz="2400" u="sng" dirty="0" smtClean="0"/>
              <a:t> </a:t>
            </a:r>
            <a:r>
              <a:rPr lang="en-US" sz="2400" dirty="0" smtClean="0"/>
              <a:t>and</a:t>
            </a:r>
            <a:r>
              <a:rPr lang="en-US" sz="2400" u="sng" dirty="0" smtClean="0"/>
              <a:t> </a:t>
            </a:r>
            <a:r>
              <a:rPr lang="en-US" sz="2400" u="sng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types</a:t>
            </a:r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smtClean="0"/>
              <a:t>of different fish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9633" y="51022"/>
            <a:ext cx="2911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Automated Stock Assessment</a:t>
            </a:r>
            <a:endParaRPr lang="en-US" sz="1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98" y="2342150"/>
            <a:ext cx="3386894" cy="225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5"/>
          <p:cNvSpPr txBox="1">
            <a:spLocks/>
          </p:cNvSpPr>
          <p:nvPr/>
        </p:nvSpPr>
        <p:spPr bwMode="auto">
          <a:xfrm>
            <a:off x="4604657" y="2416629"/>
            <a:ext cx="453934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30188" indent="-2301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60375" indent="-2301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Calibri" pitchFamily="34" charset="0"/>
              <a:buChar char="-"/>
              <a:defRPr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 charset="0"/>
              </a:defRPr>
            </a:lvl2pPr>
            <a:lvl3pPr marL="627063" indent="-1666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Calibri" pitchFamily="34" charset="0"/>
              <a:buChar char="-"/>
              <a:defRPr sz="16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/>
              </a:defRPr>
            </a:lvl3pPr>
            <a:lvl4pPr marL="798513" indent="-1714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/>
              </a:defRPr>
            </a:lvl4pPr>
            <a:lvl5pPr marL="971550" indent="-17303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z="2400" b="1" dirty="0" smtClean="0"/>
              <a:t>Approach</a:t>
            </a:r>
            <a:r>
              <a:rPr lang="en-US" sz="2400" dirty="0" smtClean="0"/>
              <a:t>: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z="2400" dirty="0" smtClean="0"/>
              <a:t>Use computer vision technologies: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/>
              <a:t>Fish </a:t>
            </a:r>
            <a:r>
              <a:rPr lang="en-US" sz="2400" b="1" u="sng" dirty="0" smtClean="0"/>
              <a:t>tracking</a:t>
            </a:r>
            <a:r>
              <a:rPr lang="en-US" sz="2400" dirty="0" smtClean="0"/>
              <a:t> – detect presence of fish </a:t>
            </a:r>
            <a:r>
              <a:rPr lang="mr-IN" sz="2400" dirty="0" smtClean="0"/>
              <a:t>–</a:t>
            </a:r>
            <a:r>
              <a:rPr lang="en-US" sz="2400" dirty="0" smtClean="0"/>
              <a:t> segment each fish</a:t>
            </a:r>
            <a:endParaRPr lang="en-US" sz="2400" u="sng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u="sng" dirty="0" smtClean="0"/>
              <a:t>Classification</a:t>
            </a:r>
            <a:r>
              <a:rPr lang="en-US" sz="2400" dirty="0" smtClean="0"/>
              <a:t> of the moving objects – </a:t>
            </a:r>
            <a:r>
              <a:rPr lang="en-US" sz="2400" dirty="0" smtClean="0">
                <a:solidFill>
                  <a:srgbClr val="C00000"/>
                </a:solidFill>
              </a:rPr>
              <a:t>quantities</a:t>
            </a:r>
            <a:r>
              <a:rPr lang="en-US" sz="2400" dirty="0" smtClean="0"/>
              <a:t> of different </a:t>
            </a:r>
            <a:r>
              <a:rPr lang="en-US" sz="24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types </a:t>
            </a:r>
            <a:r>
              <a:rPr lang="en-US" sz="2400" dirty="0" smtClean="0"/>
              <a:t>of fish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/>
              <a:t>Other technologies (i.e. </a:t>
            </a:r>
            <a:r>
              <a:rPr lang="en-US" sz="2400" b="1" u="sng" dirty="0" smtClean="0"/>
              <a:t>stereo</a:t>
            </a:r>
            <a:r>
              <a:rPr lang="en-US" sz="2400" dirty="0" smtClean="0"/>
              <a:t>) for </a:t>
            </a:r>
            <a:r>
              <a:rPr lang="en-US" sz="2400" u="sng" dirty="0">
                <a:solidFill>
                  <a:srgbClr val="FFC000"/>
                </a:solidFill>
              </a:rPr>
              <a:t>size</a:t>
            </a:r>
            <a:r>
              <a:rPr lang="en-US" sz="2400" dirty="0" smtClean="0">
                <a:solidFill>
                  <a:srgbClr val="E5E41C"/>
                </a:solidFill>
              </a:rPr>
              <a:t> </a:t>
            </a:r>
            <a:r>
              <a:rPr lang="en-US" sz="2400" dirty="0" smtClean="0"/>
              <a:t>estimates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 bwMode="auto">
          <a:xfrm>
            <a:off x="257141" y="4596484"/>
            <a:ext cx="4314859" cy="23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230188" indent="-2301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60375" indent="-2301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Calibri" pitchFamily="34" charset="0"/>
              <a:buChar char="-"/>
              <a:defRPr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 charset="0"/>
              </a:defRPr>
            </a:lvl2pPr>
            <a:lvl3pPr marL="627063" indent="-16668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Calibri" pitchFamily="34" charset="0"/>
              <a:buChar char="-"/>
              <a:defRPr sz="16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/>
              </a:defRPr>
            </a:lvl3pPr>
            <a:lvl4pPr marL="798513" indent="-1714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/>
              </a:defRPr>
            </a:lvl4pPr>
            <a:lvl5pPr marL="971550" indent="-173038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z="2400" b="1" dirty="0" smtClean="0"/>
              <a:t>Problem</a:t>
            </a:r>
            <a:r>
              <a:rPr lang="en-US" sz="2400" dirty="0" smtClean="0"/>
              <a:t>: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/>
              <a:t>Analysis of video and still data far exceeds </a:t>
            </a:r>
            <a:r>
              <a:rPr lang="en-US" sz="2400" dirty="0"/>
              <a:t>capabilities of human </a:t>
            </a:r>
            <a:r>
              <a:rPr lang="en-US" sz="2400" dirty="0" smtClean="0"/>
              <a:t>analysts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Data products not available quickly enough for use in stock </a:t>
            </a:r>
            <a:r>
              <a:rPr lang="en-US" sz="2400" dirty="0" smtClean="0"/>
              <a:t>assessments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66599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Roadmap</a:t>
            </a:r>
            <a:endParaRPr lang="en-US" sz="3200" dirty="0">
              <a:solidFill>
                <a:srgbClr val="4F81B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850834"/>
            <a:ext cx="115929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Fish</a:t>
            </a:r>
          </a:p>
          <a:p>
            <a:r>
              <a:rPr lang="en-US" dirty="0" smtClean="0"/>
              <a:t>Detection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83908" y="2850834"/>
            <a:ext cx="118083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Fish Type</a:t>
            </a:r>
          </a:p>
          <a:p>
            <a:r>
              <a:rPr lang="en-US" dirty="0" smtClean="0"/>
              <a:t>Detection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24200" y="2712334"/>
            <a:ext cx="1492716" cy="92333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Accelerated</a:t>
            </a:r>
          </a:p>
          <a:p>
            <a:r>
              <a:rPr lang="en-US" dirty="0" smtClean="0"/>
              <a:t>User-Guided</a:t>
            </a:r>
          </a:p>
          <a:p>
            <a:r>
              <a:rPr lang="en-US" dirty="0" smtClean="0"/>
              <a:t>Annotations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85800" y="3497165"/>
            <a:ext cx="0" cy="4204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8600" y="3888938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</a:t>
            </a:r>
          </a:p>
          <a:p>
            <a:r>
              <a:rPr lang="en-US" dirty="0" smtClean="0"/>
              <a:t>videos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133600" y="3497165"/>
            <a:ext cx="0" cy="4204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76400" y="3888938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</a:t>
            </a:r>
          </a:p>
          <a:p>
            <a:r>
              <a:rPr lang="en-US" dirty="0" smtClean="0"/>
              <a:t>videos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962400" y="3649565"/>
            <a:ext cx="0" cy="4204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53995" y="3993834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 quantity</a:t>
            </a:r>
          </a:p>
          <a:p>
            <a:r>
              <a:rPr lang="en-US" dirty="0"/>
              <a:t>o</a:t>
            </a:r>
            <a:r>
              <a:rPr lang="en-US" dirty="0" smtClean="0"/>
              <a:t>f videos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53000" y="2698434"/>
            <a:ext cx="160020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Build large</a:t>
            </a:r>
          </a:p>
          <a:p>
            <a:r>
              <a:rPr lang="en-US" dirty="0" smtClean="0"/>
              <a:t>Database for Classification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6401" y="838200"/>
            <a:ext cx="1351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 Animal</a:t>
            </a:r>
          </a:p>
          <a:p>
            <a:r>
              <a:rPr lang="en-US" dirty="0"/>
              <a:t>T</a:t>
            </a:r>
            <a:r>
              <a:rPr lang="en-US" dirty="0" smtClean="0"/>
              <a:t>axonomy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76400" y="4535269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VIAME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86451" y="38033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MBARI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2523" y="381330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NOAA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5791200" y="3604515"/>
            <a:ext cx="0" cy="5105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0" y="2431734"/>
            <a:ext cx="8610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400" y="202066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FY2015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685800" y="2317434"/>
            <a:ext cx="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752600" y="202066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FY2016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286000" y="2317434"/>
            <a:ext cx="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445544" y="202066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FY2017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3950573" y="2317434"/>
            <a:ext cx="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81600" y="202066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FY2018</a:t>
            </a:r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5686629" y="2317434"/>
            <a:ext cx="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44268" y="445585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VIAME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407731" y="1447800"/>
            <a:ext cx="197870" cy="496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839773" y="111519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PathNet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5758001" y="1447800"/>
            <a:ext cx="381000" cy="496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804258" y="1725992"/>
            <a:ext cx="178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Possible Path Future Effort</a:t>
            </a:r>
            <a:endParaRPr lang="en-US" i="1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7696200" y="2317434"/>
            <a:ext cx="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010400" y="2850834"/>
            <a:ext cx="16002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 smtClean="0"/>
              <a:t>Online Stock Assessment</a:t>
            </a:r>
          </a:p>
        </p:txBody>
      </p:sp>
      <p:sp>
        <p:nvSpPr>
          <p:cNvPr id="46" name="Right Arrow 45"/>
          <p:cNvSpPr/>
          <p:nvPr/>
        </p:nvSpPr>
        <p:spPr>
          <a:xfrm>
            <a:off x="1387892" y="3087469"/>
            <a:ext cx="136108" cy="1524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Arrow 46"/>
          <p:cNvSpPr/>
          <p:nvPr/>
        </p:nvSpPr>
        <p:spPr>
          <a:xfrm>
            <a:off x="2911892" y="3087469"/>
            <a:ext cx="136108" cy="1524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Arrow 47"/>
          <p:cNvSpPr/>
          <p:nvPr/>
        </p:nvSpPr>
        <p:spPr>
          <a:xfrm>
            <a:off x="4740692" y="3087469"/>
            <a:ext cx="136108" cy="1524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Arrow 48"/>
          <p:cNvSpPr/>
          <p:nvPr/>
        </p:nvSpPr>
        <p:spPr>
          <a:xfrm>
            <a:off x="6645692" y="3087469"/>
            <a:ext cx="136108" cy="1524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3382595" y="4984434"/>
            <a:ext cx="339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Web based client/server App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959831" y="3802321"/>
            <a:ext cx="20235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Online tools provide key capabilities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i="1" dirty="0" smtClean="0"/>
              <a:t>Detection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i="1" dirty="0" smtClean="0"/>
              <a:t>Tracking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i="1" dirty="0" smtClean="0"/>
              <a:t>Classification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i="1" dirty="0" smtClean="0"/>
              <a:t>Size Assessment</a:t>
            </a:r>
          </a:p>
          <a:p>
            <a:pPr marL="117475" indent="-117475">
              <a:buFont typeface="Arial" panose="020B0604020202020204" pitchFamily="34" charset="0"/>
              <a:buChar char="•"/>
            </a:pPr>
            <a:r>
              <a:rPr lang="en-US" sz="1600" i="1" dirty="0" smtClean="0"/>
              <a:t>Regional Distribution Statistics</a:t>
            </a:r>
          </a:p>
          <a:p>
            <a:endParaRPr lang="en-US" sz="1600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179613" y="5348051"/>
            <a:ext cx="2626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Optical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Object proposals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Deep Learning Network</a:t>
            </a:r>
            <a:endParaRPr lang="en-US" sz="1600" dirty="0"/>
          </a:p>
        </p:txBody>
      </p:sp>
      <p:sp>
        <p:nvSpPr>
          <p:cNvPr id="53" name="Right Brace 52"/>
          <p:cNvSpPr/>
          <p:nvPr/>
        </p:nvSpPr>
        <p:spPr>
          <a:xfrm rot="16200000">
            <a:off x="1310596" y="3940865"/>
            <a:ext cx="441835" cy="2575772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Brace 53"/>
          <p:cNvSpPr/>
          <p:nvPr/>
        </p:nvSpPr>
        <p:spPr>
          <a:xfrm rot="16200000">
            <a:off x="4732082" y="3283892"/>
            <a:ext cx="441835" cy="3200401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3280458" y="5312455"/>
            <a:ext cx="3574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Detection, Tracking, Classification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Unsupervised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Deep Learning Network</a:t>
            </a:r>
            <a:endParaRPr lang="en-US" sz="1600" dirty="0"/>
          </a:p>
        </p:txBody>
      </p:sp>
      <p:sp>
        <p:nvSpPr>
          <p:cNvPr id="56" name="TextBox 55"/>
          <p:cNvSpPr txBox="1"/>
          <p:nvPr/>
        </p:nvSpPr>
        <p:spPr>
          <a:xfrm>
            <a:off x="643798" y="453661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MBARI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855260" y="1696134"/>
            <a:ext cx="0" cy="448291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56448" y="408639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Others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571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Current Tasks</a:t>
            </a:r>
            <a:endParaRPr lang="en-US" sz="2400" dirty="0">
              <a:solidFill>
                <a:srgbClr val="4F81BD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2588" y="1436688"/>
            <a:ext cx="8532812" cy="4689475"/>
          </a:xfrm>
        </p:spPr>
        <p:txBody>
          <a:bodyPr>
            <a:normAutofit/>
          </a:bodyPr>
          <a:lstStyle/>
          <a:p>
            <a:r>
              <a:rPr lang="en-US" sz="2400" dirty="0"/>
              <a:t>Integrate classification module into the NOAA Video and Image Analytics in a Marine Environment (VIAME) program application framework.</a:t>
            </a:r>
          </a:p>
          <a:p>
            <a:r>
              <a:rPr lang="en-US" sz="2400" dirty="0"/>
              <a:t>Test classification performance using large image and annotation data sets</a:t>
            </a:r>
          </a:p>
          <a:p>
            <a:r>
              <a:rPr lang="en-US" sz="2400" dirty="0"/>
              <a:t>Enhance fish detection and classification algorithms based on results of larger data sets  </a:t>
            </a:r>
          </a:p>
          <a:p>
            <a:r>
              <a:rPr lang="en-US" sz="2400" dirty="0"/>
              <a:t>Develop a semi-supervised web-based application that allow accelerated, user-guided annotations on videos. </a:t>
            </a:r>
          </a:p>
          <a:p>
            <a:pPr lvl="1"/>
            <a:r>
              <a:rPr lang="en-US" sz="2200" dirty="0"/>
              <a:t>Provide annotating of large quantities of video streams in a short time and set up large data base for training and hierarchic classifications of sea creatures.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8961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1524000"/>
            <a:ext cx="7086600" cy="1475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19" y="1676400"/>
            <a:ext cx="6884581" cy="13228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/>
          <p:cNvGrpSpPr/>
          <p:nvPr/>
        </p:nvGrpSpPr>
        <p:grpSpPr>
          <a:xfrm>
            <a:off x="838200" y="3581400"/>
            <a:ext cx="7086600" cy="2971800"/>
            <a:chOff x="838200" y="3429000"/>
            <a:chExt cx="7086600" cy="2971800"/>
          </a:xfrm>
        </p:grpSpPr>
        <p:sp>
          <p:nvSpPr>
            <p:cNvPr id="5" name="Rectangle 4"/>
            <p:cNvSpPr/>
            <p:nvPr/>
          </p:nvSpPr>
          <p:spPr>
            <a:xfrm>
              <a:off x="838200" y="3429000"/>
              <a:ext cx="7086600" cy="29718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3581400"/>
              <a:ext cx="5469980" cy="2731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856005" y="3181290"/>
            <a:ext cx="4374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Block diagram of </a:t>
            </a:r>
            <a:r>
              <a:rPr lang="en-US" sz="2000" dirty="0" smtClean="0">
                <a:solidFill>
                  <a:srgbClr val="C00000"/>
                </a:solidFill>
              </a:rPr>
              <a:t>object classification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7756" y="1143000"/>
            <a:ext cx="45432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Block diagram </a:t>
            </a:r>
            <a:r>
              <a:rPr lang="en-US" sz="2000" dirty="0" smtClean="0">
                <a:solidFill>
                  <a:srgbClr val="C00000"/>
                </a:solidFill>
              </a:rPr>
              <a:t>of </a:t>
            </a:r>
            <a:r>
              <a:rPr lang="en-US" sz="2000" dirty="0">
                <a:solidFill>
                  <a:srgbClr val="C00000"/>
                </a:solidFill>
              </a:rPr>
              <a:t>motion segmentation</a:t>
            </a:r>
          </a:p>
        </p:txBody>
      </p:sp>
      <p:sp>
        <p:nvSpPr>
          <p:cNvPr id="14" name="Title 4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Fish Detection and Fish Type Classification </a:t>
            </a:r>
            <a:endParaRPr lang="en-US" sz="2400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85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87340" y="1828800"/>
            <a:ext cx="3161059" cy="43865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3276600" y="2252979"/>
            <a:ext cx="2819400" cy="3535243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505200" y="2720299"/>
            <a:ext cx="2362200" cy="27939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Freeform 8"/>
          <p:cNvSpPr/>
          <p:nvPr/>
        </p:nvSpPr>
        <p:spPr>
          <a:xfrm>
            <a:off x="4434840" y="1676400"/>
            <a:ext cx="441960" cy="347980"/>
          </a:xfrm>
          <a:custGeom>
            <a:avLst/>
            <a:gdLst>
              <a:gd name="connsiteX0" fmla="*/ 0 w 883920"/>
              <a:gd name="connsiteY0" fmla="*/ 162560 h 477520"/>
              <a:gd name="connsiteX1" fmla="*/ 0 w 883920"/>
              <a:gd name="connsiteY1" fmla="*/ 477520 h 477520"/>
              <a:gd name="connsiteX2" fmla="*/ 883920 w 883920"/>
              <a:gd name="connsiteY2" fmla="*/ 477520 h 477520"/>
              <a:gd name="connsiteX3" fmla="*/ 883920 w 883920"/>
              <a:gd name="connsiteY3" fmla="*/ 172720 h 477520"/>
              <a:gd name="connsiteX4" fmla="*/ 457200 w 883920"/>
              <a:gd name="connsiteY4" fmla="*/ 0 h 477520"/>
              <a:gd name="connsiteX5" fmla="*/ 0 w 883920"/>
              <a:gd name="connsiteY5" fmla="*/ 162560 h 47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920" h="477520">
                <a:moveTo>
                  <a:pt x="0" y="162560"/>
                </a:moveTo>
                <a:lnTo>
                  <a:pt x="0" y="477520"/>
                </a:lnTo>
                <a:lnTo>
                  <a:pt x="883920" y="477520"/>
                </a:lnTo>
                <a:lnTo>
                  <a:pt x="883920" y="172720"/>
                </a:lnTo>
                <a:lnTo>
                  <a:pt x="457200" y="0"/>
                </a:lnTo>
                <a:lnTo>
                  <a:pt x="0" y="16256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63440" y="1371600"/>
            <a:ext cx="0" cy="533400"/>
          </a:xfrm>
          <a:prstGeom prst="straightConnector1">
            <a:avLst/>
          </a:prstGeom>
          <a:ln w="38100">
            <a:solidFill>
              <a:schemeClr val="accent2">
                <a:lumMod val="20000"/>
                <a:lumOff val="80000"/>
              </a:schemeClr>
            </a:solidFill>
            <a:tailEnd type="arrow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 flipV="1">
            <a:off x="4407258" y="6052820"/>
            <a:ext cx="441960" cy="347980"/>
          </a:xfrm>
          <a:custGeom>
            <a:avLst/>
            <a:gdLst>
              <a:gd name="connsiteX0" fmla="*/ 0 w 883920"/>
              <a:gd name="connsiteY0" fmla="*/ 162560 h 477520"/>
              <a:gd name="connsiteX1" fmla="*/ 0 w 883920"/>
              <a:gd name="connsiteY1" fmla="*/ 477520 h 477520"/>
              <a:gd name="connsiteX2" fmla="*/ 883920 w 883920"/>
              <a:gd name="connsiteY2" fmla="*/ 477520 h 477520"/>
              <a:gd name="connsiteX3" fmla="*/ 883920 w 883920"/>
              <a:gd name="connsiteY3" fmla="*/ 172720 h 477520"/>
              <a:gd name="connsiteX4" fmla="*/ 457200 w 883920"/>
              <a:gd name="connsiteY4" fmla="*/ 0 h 477520"/>
              <a:gd name="connsiteX5" fmla="*/ 0 w 883920"/>
              <a:gd name="connsiteY5" fmla="*/ 162560 h 47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920" h="477520">
                <a:moveTo>
                  <a:pt x="0" y="162560"/>
                </a:moveTo>
                <a:lnTo>
                  <a:pt x="0" y="477520"/>
                </a:lnTo>
                <a:lnTo>
                  <a:pt x="883920" y="477520"/>
                </a:lnTo>
                <a:lnTo>
                  <a:pt x="883920" y="172720"/>
                </a:lnTo>
                <a:lnTo>
                  <a:pt x="457200" y="0"/>
                </a:lnTo>
                <a:lnTo>
                  <a:pt x="0" y="16256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Diagonal Corner Rectangle 11"/>
          <p:cNvSpPr/>
          <p:nvPr/>
        </p:nvSpPr>
        <p:spPr>
          <a:xfrm>
            <a:off x="6248400" y="2252980"/>
            <a:ext cx="2362200" cy="3535242"/>
          </a:xfrm>
          <a:prstGeom prst="round2Diag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6859" y="2252980"/>
            <a:ext cx="3315941" cy="3538220"/>
            <a:chOff x="-76200" y="1795780"/>
            <a:chExt cx="3163541" cy="3538220"/>
          </a:xfrm>
        </p:grpSpPr>
        <p:sp>
          <p:nvSpPr>
            <p:cNvPr id="39" name="Flowchart: Punched Tape 38"/>
            <p:cNvSpPr/>
            <p:nvPr/>
          </p:nvSpPr>
          <p:spPr>
            <a:xfrm rot="5400000">
              <a:off x="-301639" y="2021219"/>
              <a:ext cx="3538220" cy="3087341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3400" y="3861137"/>
              <a:ext cx="255394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# C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onnections</a:t>
              </a: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connect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from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input.image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endParaRPr lang="en-US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to    </a:t>
              </a:r>
              <a:r>
                <a:rPr lang="en-U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process.image</a:t>
              </a:r>
              <a:endParaRPr lang="en-US" sz="12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connect from </a:t>
              </a:r>
              <a:r>
                <a:rPr lang="en-U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process.out_image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to    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disp.image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-39647" y="2044005"/>
              <a:ext cx="2557345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rocess definition</a:t>
              </a: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process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input  </a:t>
              </a:r>
              <a:endParaRPr lang="en-US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:: </a:t>
              </a:r>
              <a:r>
                <a:rPr 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frame_list_input</a:t>
              </a:r>
              <a:endParaRPr lang="en-US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process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process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12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:: </a:t>
              </a:r>
              <a:r>
                <a:rPr lang="en-U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ProcessImage_benthosdetect</a:t>
              </a:r>
              <a:endParaRPr lang="en-US" sz="12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process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disp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::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image_viewer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62513" y="1981200"/>
            <a:ext cx="942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Input port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102458" y="5788223"/>
            <a:ext cx="1079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Output port</a:t>
            </a:r>
            <a:endParaRPr lang="en-US" sz="1400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635858" y="6172200"/>
            <a:ext cx="0" cy="533400"/>
          </a:xfrm>
          <a:prstGeom prst="straightConnector1">
            <a:avLst/>
          </a:prstGeom>
          <a:ln w="38100">
            <a:solidFill>
              <a:schemeClr val="accent2">
                <a:lumMod val="20000"/>
                <a:lumOff val="80000"/>
              </a:schemeClr>
            </a:solidFill>
            <a:tailEnd type="arrow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81400" y="2286000"/>
            <a:ext cx="2323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Read frame(t) from input port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5200" y="5514201"/>
            <a:ext cx="2236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Write frame(t) to output port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191000" y="2586949"/>
            <a:ext cx="0" cy="266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334000" y="2590800"/>
            <a:ext cx="0" cy="266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91000" y="3314700"/>
            <a:ext cx="0" cy="1860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181600" y="3319165"/>
            <a:ext cx="0" cy="1860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648200" y="3928765"/>
            <a:ext cx="0" cy="1860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648200" y="4690765"/>
            <a:ext cx="0" cy="1860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648200" y="5257800"/>
            <a:ext cx="0" cy="318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572000" y="5300990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ROIs, types</a:t>
            </a:r>
            <a:endParaRPr lang="en-US" sz="1100" b="1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840054" y="4348172"/>
            <a:ext cx="27474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496579" y="4114800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Trained</a:t>
            </a:r>
          </a:p>
          <a:p>
            <a:r>
              <a:rPr lang="en-US" sz="1100" b="1" dirty="0" smtClean="0"/>
              <a:t>model</a:t>
            </a:r>
            <a:endParaRPr lang="en-US" sz="11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400800" y="2362200"/>
            <a:ext cx="1409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# Configurations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00800" y="2590800"/>
            <a:ext cx="228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Optical flow parameters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Object proposal parameters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ROI merge/fusion criteria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DNN inferencing parameters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Modified Non-Maximum  Suppression parameters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Fish type bounding box coloring scheme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6400800" y="4191000"/>
            <a:ext cx="922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# Initialize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00800" y="4752201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# Reset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00800" y="5285601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# Flush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itle 4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Fish Detection and Fish Type Classification </a:t>
            </a:r>
            <a:endParaRPr lang="en-US" sz="2400" dirty="0">
              <a:solidFill>
                <a:srgbClr val="4F81BD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648200" y="4081165"/>
            <a:ext cx="0" cy="1860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47591" y="2853649"/>
            <a:ext cx="120257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Flow </a:t>
            </a:r>
          </a:p>
          <a:p>
            <a:pPr algn="ctr"/>
            <a:r>
              <a:rPr lang="en-US" sz="1200" b="1" dirty="0" smtClean="0"/>
              <a:t>Segmentation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848385" y="2853649"/>
            <a:ext cx="92845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Object </a:t>
            </a:r>
          </a:p>
          <a:p>
            <a:pPr algn="ctr"/>
            <a:r>
              <a:rPr lang="en-US" sz="1200" b="1" dirty="0" smtClean="0"/>
              <a:t>Proposals</a:t>
            </a:r>
            <a:endParaRPr 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145907" y="4262735"/>
            <a:ext cx="101502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DNN </a:t>
            </a:r>
          </a:p>
          <a:p>
            <a:pPr algn="ctr"/>
            <a:r>
              <a:rPr lang="en-US" sz="1200" b="1" dirty="0" smtClean="0"/>
              <a:t>Inferencing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243155" y="4872335"/>
            <a:ext cx="81945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Modified</a:t>
            </a:r>
          </a:p>
          <a:p>
            <a:pPr algn="ctr"/>
            <a:r>
              <a:rPr lang="en-US" sz="1200" b="1" dirty="0" smtClean="0"/>
              <a:t>NMS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114800" y="3500735"/>
            <a:ext cx="1162393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Merge Regions</a:t>
            </a:r>
          </a:p>
          <a:p>
            <a:pPr algn="ctr"/>
            <a:r>
              <a:rPr lang="en-US" sz="1200" b="1" dirty="0"/>
              <a:t>o</a:t>
            </a:r>
            <a:r>
              <a:rPr lang="en-US" sz="1200" b="1" dirty="0" smtClean="0"/>
              <a:t>f Interest</a:t>
            </a:r>
            <a:endParaRPr lang="en-US" sz="12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33244" y="1066800"/>
            <a:ext cx="767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Block Diagram and Scripts to run </a:t>
            </a:r>
            <a:r>
              <a:rPr lang="en-US" dirty="0">
                <a:solidFill>
                  <a:srgbClr val="C00000"/>
                </a:solidFill>
              </a:rPr>
              <a:t>f</a:t>
            </a:r>
            <a:r>
              <a:rPr lang="en-US" dirty="0" smtClean="0">
                <a:solidFill>
                  <a:srgbClr val="C00000"/>
                </a:solidFill>
              </a:rPr>
              <a:t>ish classification in </a:t>
            </a:r>
            <a:r>
              <a:rPr lang="en-US" b="1" dirty="0" smtClean="0">
                <a:solidFill>
                  <a:srgbClr val="C00000"/>
                </a:solidFill>
              </a:rPr>
              <a:t>VIAME</a:t>
            </a:r>
            <a:r>
              <a:rPr lang="en-US" dirty="0" smtClean="0">
                <a:solidFill>
                  <a:srgbClr val="C00000"/>
                </a:solidFill>
              </a:rPr>
              <a:t> Framework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6200" y="6336268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Matthew </a:t>
            </a:r>
            <a:r>
              <a:rPr lang="en-US" sz="1000" dirty="0" smtClean="0"/>
              <a:t>Dawkins, </a:t>
            </a:r>
            <a:r>
              <a:rPr lang="en-US" sz="1000" dirty="0"/>
              <a:t>Linus </a:t>
            </a:r>
            <a:r>
              <a:rPr lang="en-US" sz="1000" dirty="0" smtClean="0"/>
              <a:t>Sherrill, </a:t>
            </a:r>
            <a:r>
              <a:rPr lang="en-US" sz="1000" dirty="0"/>
              <a:t>Keith </a:t>
            </a:r>
            <a:r>
              <a:rPr lang="en-US" sz="1000" dirty="0" smtClean="0"/>
              <a:t>Fieldhouse, </a:t>
            </a:r>
            <a:r>
              <a:rPr lang="en-US" sz="1000" dirty="0"/>
              <a:t>Anthony </a:t>
            </a:r>
            <a:r>
              <a:rPr lang="en-US" sz="1000" dirty="0" err="1" smtClean="0"/>
              <a:t>Hoogs</a:t>
            </a:r>
            <a:r>
              <a:rPr lang="en-US" sz="1000" dirty="0" smtClean="0"/>
              <a:t>, </a:t>
            </a:r>
            <a:r>
              <a:rPr lang="en-US" sz="1000" dirty="0"/>
              <a:t>David </a:t>
            </a:r>
            <a:r>
              <a:rPr lang="en-US" sz="1000" dirty="0" smtClean="0"/>
              <a:t>Zhang, Lakshman, Prasad </a:t>
            </a:r>
            <a:r>
              <a:rPr lang="en-US" sz="1000" dirty="0"/>
              <a:t>and Benjamin </a:t>
            </a:r>
            <a:r>
              <a:rPr lang="en-US" sz="1000" dirty="0" smtClean="0"/>
              <a:t>Richards, “</a:t>
            </a:r>
            <a:r>
              <a:rPr lang="en-US" sz="1000" i="1" dirty="0" smtClean="0"/>
              <a:t>An </a:t>
            </a:r>
            <a:r>
              <a:rPr lang="en-US" sz="1000" i="1" dirty="0"/>
              <a:t>open-source platform for underwater image and video </a:t>
            </a:r>
            <a:r>
              <a:rPr lang="en-US" sz="1000" i="1" dirty="0" smtClean="0"/>
              <a:t>analytics</a:t>
            </a:r>
            <a:r>
              <a:rPr lang="en-US" sz="1000" dirty="0" smtClean="0"/>
              <a:t>”, WACV March, 2017.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97625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D0C9A-6790-4A6A-B8E0-9745B1C708C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2588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Fish Detection Review</a:t>
            </a:r>
            <a:endParaRPr lang="en-US" sz="2400" dirty="0">
              <a:solidFill>
                <a:srgbClr val="4F81BD"/>
              </a:solidFill>
            </a:endParaRPr>
          </a:p>
        </p:txBody>
      </p:sp>
      <p:pic>
        <p:nvPicPr>
          <p:cNvPr id="8" name="test2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71800" y="3759200"/>
            <a:ext cx="3962400" cy="2641600"/>
          </a:xfrm>
          <a:prstGeom prst="rect">
            <a:avLst/>
          </a:prstGeom>
        </p:spPr>
      </p:pic>
      <p:pic>
        <p:nvPicPr>
          <p:cNvPr id="9" name="optical_flow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7200" y="1447800"/>
            <a:ext cx="3429000" cy="2286000"/>
          </a:xfrm>
          <a:prstGeom prst="rect">
            <a:avLst/>
          </a:prstGeom>
        </p:spPr>
      </p:pic>
      <p:pic>
        <p:nvPicPr>
          <p:cNvPr id="10" name="ROIs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24400" y="1447800"/>
            <a:ext cx="3429000" cy="2286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52600" y="990600"/>
            <a:ext cx="5630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Flow based segmentation and detection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-76200" y="4724400"/>
            <a:ext cx="3029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Deep learning based</a:t>
            </a:r>
          </a:p>
          <a:p>
            <a:r>
              <a:rPr lang="en-US" sz="2400" dirty="0" smtClean="0"/>
              <a:t>Detection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3760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9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slides_template_vtlabday2013">
  <a:themeElements>
    <a:clrScheme name="SRI Custom">
      <a:dk1>
        <a:srgbClr val="000000"/>
      </a:dk1>
      <a:lt1>
        <a:srgbClr val="FFFFFF"/>
      </a:lt1>
      <a:dk2>
        <a:srgbClr val="4E4E4E"/>
      </a:dk2>
      <a:lt2>
        <a:srgbClr val="FFFFFF"/>
      </a:lt2>
      <a:accent1>
        <a:srgbClr val="0A4191"/>
      </a:accent1>
      <a:accent2>
        <a:srgbClr val="76908C"/>
      </a:accent2>
      <a:accent3>
        <a:srgbClr val="05BBBB"/>
      </a:accent3>
      <a:accent4>
        <a:srgbClr val="E8A333"/>
      </a:accent4>
      <a:accent5>
        <a:srgbClr val="4E8258"/>
      </a:accent5>
      <a:accent6>
        <a:srgbClr val="002060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slides_template_vtlabday2013</Template>
  <TotalTime>11751</TotalTime>
  <Words>1336</Words>
  <Application>Microsoft Macintosh PowerPoint</Application>
  <PresentationFormat>On-screen Show (4:3)</PresentationFormat>
  <Paragraphs>370</Paragraphs>
  <Slides>23</Slides>
  <Notes>3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slides_template_vtlabday2013</vt:lpstr>
      <vt:lpstr> Fish and Object Classification in Videos with Accelerated User-Guided Annotation </vt:lpstr>
      <vt:lpstr>Agenda</vt:lpstr>
      <vt:lpstr>Project Summary</vt:lpstr>
      <vt:lpstr>Automated Stock Assessment</vt:lpstr>
      <vt:lpstr>Roadmap</vt:lpstr>
      <vt:lpstr>Overview of Current Tasks</vt:lpstr>
      <vt:lpstr>Fish Detection and Fish Type Classification </vt:lpstr>
      <vt:lpstr>Fish Detection and Fish Type Classification </vt:lpstr>
      <vt:lpstr>Fish Detection Review</vt:lpstr>
      <vt:lpstr>Fish Type Classification Examples </vt:lpstr>
      <vt:lpstr>Fish Type Classification Output File </vt:lpstr>
      <vt:lpstr>PowerPoint Presentation</vt:lpstr>
      <vt:lpstr>Fish Type Classification Examples </vt:lpstr>
      <vt:lpstr>Annotation Challenges</vt:lpstr>
      <vt:lpstr>SRI Semi-supervised Annotation Method</vt:lpstr>
      <vt:lpstr>SRI Semi-supervised Annotation App Design</vt:lpstr>
      <vt:lpstr>PowerPoint Presentation</vt:lpstr>
      <vt:lpstr>PowerPoint Presentation</vt:lpstr>
      <vt:lpstr>Blind Segmentations as Quick Annotations</vt:lpstr>
      <vt:lpstr>PowerPoint Presentation</vt:lpstr>
      <vt:lpstr>Label New Creature Type from Blind Segmentation</vt:lpstr>
      <vt:lpstr>Challenges and Future Work </vt:lpstr>
      <vt:lpstr>Acknowledgement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Held Target Locator Device    David Zhang, Indu Kandaswamy, Joe Zhang, Kevin Kaighn, Greg Buchanan, Mike Piacentino</dc:title>
  <dc:creator>Indu Kandaswamy</dc:creator>
  <cp:lastModifiedBy>mbari</cp:lastModifiedBy>
  <cp:revision>899</cp:revision>
  <cp:lastPrinted>2010-12-10T21:21:47Z</cp:lastPrinted>
  <dcterms:created xsi:type="dcterms:W3CDTF">2013-12-17T22:48:37Z</dcterms:created>
  <dcterms:modified xsi:type="dcterms:W3CDTF">2017-04-10T18:32:46Z</dcterms:modified>
</cp:coreProperties>
</file>