
<file path=[Content_Types].xml><?xml version="1.0" encoding="utf-8"?>
<Types xmlns="http://schemas.openxmlformats.org/package/2006/content-types">
  <Default Extension="xml" ContentType="application/xml"/>
  <Default Extension="gif" ContentType="image/gif"/>
  <Default Extension="jpeg" ContentType="image/jpeg"/>
  <Default Extension="tiff" ContentType="image/tiff"/>
  <Default Extension="rels" ContentType="application/vnd.openxmlformats-package.relationships+xml"/>
  <Default Extension="wdp" ContentType="image/vnd.ms-photo"/>
  <Default Extension="avi" ContentType="video/unknown"/>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01" r:id="rId1"/>
  </p:sldMasterIdLst>
  <p:notesMasterIdLst>
    <p:notesMasterId r:id="rId52"/>
  </p:notesMasterIdLst>
  <p:handoutMasterIdLst>
    <p:handoutMasterId r:id="rId53"/>
  </p:handoutMasterIdLst>
  <p:sldIdLst>
    <p:sldId id="457" r:id="rId2"/>
    <p:sldId id="536" r:id="rId3"/>
    <p:sldId id="578" r:id="rId4"/>
    <p:sldId id="580" r:id="rId5"/>
    <p:sldId id="582" r:id="rId6"/>
    <p:sldId id="522" r:id="rId7"/>
    <p:sldId id="521" r:id="rId8"/>
    <p:sldId id="523" r:id="rId9"/>
    <p:sldId id="524" r:id="rId10"/>
    <p:sldId id="583" r:id="rId11"/>
    <p:sldId id="525" r:id="rId12"/>
    <p:sldId id="608" r:id="rId13"/>
    <p:sldId id="527" r:id="rId14"/>
    <p:sldId id="535" r:id="rId15"/>
    <p:sldId id="610" r:id="rId16"/>
    <p:sldId id="549" r:id="rId17"/>
    <p:sldId id="550" r:id="rId18"/>
    <p:sldId id="551" r:id="rId19"/>
    <p:sldId id="596" r:id="rId20"/>
    <p:sldId id="595" r:id="rId21"/>
    <p:sldId id="592" r:id="rId22"/>
    <p:sldId id="584" r:id="rId23"/>
    <p:sldId id="591" r:id="rId24"/>
    <p:sldId id="588" r:id="rId25"/>
    <p:sldId id="585" r:id="rId26"/>
    <p:sldId id="586" r:id="rId27"/>
    <p:sldId id="587" r:id="rId28"/>
    <p:sldId id="593" r:id="rId29"/>
    <p:sldId id="594" r:id="rId30"/>
    <p:sldId id="539" r:id="rId31"/>
    <p:sldId id="540" r:id="rId32"/>
    <p:sldId id="611" r:id="rId33"/>
    <p:sldId id="597" r:id="rId34"/>
    <p:sldId id="599" r:id="rId35"/>
    <p:sldId id="600" r:id="rId36"/>
    <p:sldId id="601" r:id="rId37"/>
    <p:sldId id="603" r:id="rId38"/>
    <p:sldId id="605" r:id="rId39"/>
    <p:sldId id="590" r:id="rId40"/>
    <p:sldId id="555" r:id="rId41"/>
    <p:sldId id="613" r:id="rId42"/>
    <p:sldId id="571" r:id="rId43"/>
    <p:sldId id="573" r:id="rId44"/>
    <p:sldId id="529" r:id="rId45"/>
    <p:sldId id="607" r:id="rId46"/>
    <p:sldId id="575" r:id="rId47"/>
    <p:sldId id="528" r:id="rId48"/>
    <p:sldId id="598" r:id="rId49"/>
    <p:sldId id="576" r:id="rId50"/>
    <p:sldId id="606" r:id="rId51"/>
  </p:sldIdLst>
  <p:sldSz cx="9144000" cy="6858000" type="screen4x3"/>
  <p:notesSz cx="7315200" cy="9601200"/>
  <p:custDataLst>
    <p:tags r:id="rId55"/>
  </p:custDataLst>
  <p:defaultTextStyle>
    <a:defPPr>
      <a:defRPr lang="en-US"/>
    </a:defPPr>
    <a:lvl1pPr algn="l" defTabSz="457200" rtl="0" fontAlgn="base">
      <a:spcBef>
        <a:spcPct val="0"/>
      </a:spcBef>
      <a:spcAft>
        <a:spcPct val="0"/>
      </a:spcAft>
      <a:defRPr kern="1200">
        <a:solidFill>
          <a:schemeClr val="tx1"/>
        </a:solidFill>
        <a:latin typeface="Arial" pitchFamily="34" charset="0"/>
        <a:ea typeface="ＭＳ Ｐゴシック"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charset="-128"/>
        <a:cs typeface="+mn-cs"/>
      </a:defRPr>
    </a:lvl5pPr>
    <a:lvl6pPr marL="2286000" algn="l" defTabSz="914400" rtl="0" eaLnBrk="1" latinLnBrk="0" hangingPunct="1">
      <a:defRPr kern="1200">
        <a:solidFill>
          <a:schemeClr val="tx1"/>
        </a:solidFill>
        <a:latin typeface="Arial" pitchFamily="34" charset="0"/>
        <a:ea typeface="ＭＳ Ｐゴシック" charset="-128"/>
        <a:cs typeface="+mn-cs"/>
      </a:defRPr>
    </a:lvl6pPr>
    <a:lvl7pPr marL="2743200" algn="l" defTabSz="914400" rtl="0" eaLnBrk="1" latinLnBrk="0" hangingPunct="1">
      <a:defRPr kern="1200">
        <a:solidFill>
          <a:schemeClr val="tx1"/>
        </a:solidFill>
        <a:latin typeface="Arial" pitchFamily="34" charset="0"/>
        <a:ea typeface="ＭＳ Ｐゴシック" charset="-128"/>
        <a:cs typeface="+mn-cs"/>
      </a:defRPr>
    </a:lvl7pPr>
    <a:lvl8pPr marL="3200400" algn="l" defTabSz="914400" rtl="0" eaLnBrk="1" latinLnBrk="0" hangingPunct="1">
      <a:defRPr kern="1200">
        <a:solidFill>
          <a:schemeClr val="tx1"/>
        </a:solidFill>
        <a:latin typeface="Arial" pitchFamily="34" charset="0"/>
        <a:ea typeface="ＭＳ Ｐゴシック" charset="-128"/>
        <a:cs typeface="+mn-cs"/>
      </a:defRPr>
    </a:lvl8pPr>
    <a:lvl9pPr marL="3657600" algn="l" defTabSz="914400" rtl="0" eaLnBrk="1" latinLnBrk="0" hangingPunct="1">
      <a:defRPr kern="1200">
        <a:solidFill>
          <a:schemeClr val="tx1"/>
        </a:solidFill>
        <a:latin typeface="Arial" pitchFamily="34" charset="0"/>
        <a:ea typeface="ＭＳ Ｐゴシック" charset="-128"/>
        <a:cs typeface="+mn-cs"/>
      </a:defRPr>
    </a:lvl9pPr>
  </p:defaultTextStyle>
  <p:extLst>
    <p:ext uri="{521415D9-36F7-43E2-AB2F-B90AF26B5E84}">
      <p14:sectionLst xmlns:p14="http://schemas.microsoft.com/office/powerpoint/2010/main">
        <p14:section name="NOAA Year 1 Presentation" id="{4539675A-2856-3845-A9F7-8518C8529868}">
          <p14:sldIdLst>
            <p14:sldId id="457"/>
            <p14:sldId id="536"/>
            <p14:sldId id="578"/>
            <p14:sldId id="580"/>
            <p14:sldId id="582"/>
            <p14:sldId id="522"/>
            <p14:sldId id="521"/>
            <p14:sldId id="523"/>
            <p14:sldId id="524"/>
            <p14:sldId id="583"/>
            <p14:sldId id="525"/>
            <p14:sldId id="608"/>
            <p14:sldId id="527"/>
            <p14:sldId id="535"/>
            <p14:sldId id="610"/>
            <p14:sldId id="549"/>
            <p14:sldId id="550"/>
            <p14:sldId id="551"/>
            <p14:sldId id="596"/>
            <p14:sldId id="595"/>
            <p14:sldId id="592"/>
            <p14:sldId id="584"/>
            <p14:sldId id="591"/>
            <p14:sldId id="588"/>
            <p14:sldId id="585"/>
            <p14:sldId id="586"/>
            <p14:sldId id="587"/>
            <p14:sldId id="593"/>
            <p14:sldId id="594"/>
          </p14:sldIdLst>
        </p14:section>
        <p14:section name="NOAA Year 2 Presentation" id="{952698A1-B7A1-E543-A096-9AC2E75F22FC}">
          <p14:sldIdLst>
            <p14:sldId id="539"/>
            <p14:sldId id="540"/>
            <p14:sldId id="611"/>
            <p14:sldId id="597"/>
            <p14:sldId id="599"/>
            <p14:sldId id="600"/>
            <p14:sldId id="601"/>
            <p14:sldId id="603"/>
            <p14:sldId id="605"/>
            <p14:sldId id="590"/>
            <p14:sldId id="555"/>
            <p14:sldId id="613"/>
            <p14:sldId id="571"/>
            <p14:sldId id="573"/>
            <p14:sldId id="529"/>
            <p14:sldId id="607"/>
            <p14:sldId id="575"/>
            <p14:sldId id="528"/>
            <p14:sldId id="598"/>
            <p14:sldId id="576"/>
            <p14:sldId id="606"/>
          </p14:sldIdLst>
        </p14:section>
      </p14:sectionLst>
    </p:ext>
    <p:ext uri="{EFAFB233-063F-42B5-8137-9DF3F51BA10A}">
      <p15:sldGuideLst xmlns="" xmlns:p15="http://schemas.microsoft.com/office/powerpoint/2012/main">
        <p15:guide id="1" orient="horz" pos="1207">
          <p15:clr>
            <a:srgbClr val="A4A3A4"/>
          </p15:clr>
        </p15:guide>
        <p15:guide id="2" pos="27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8500E"/>
    <a:srgbClr val="45F949"/>
    <a:srgbClr val="000000"/>
    <a:srgbClr val="FFFF00"/>
    <a:srgbClr val="4D4D4D"/>
    <a:srgbClr val="76908C"/>
    <a:srgbClr val="FF6600"/>
    <a:srgbClr val="FF66CC"/>
    <a:srgbClr val="FF33CC"/>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186" autoAdjust="0"/>
    <p:restoredTop sz="94660"/>
  </p:normalViewPr>
  <p:slideViewPr>
    <p:cSldViewPr>
      <p:cViewPr>
        <p:scale>
          <a:sx n="118" d="100"/>
          <a:sy n="118" d="100"/>
        </p:scale>
        <p:origin x="-304" y="-72"/>
      </p:cViewPr>
      <p:guideLst>
        <p:guide orient="horz" pos="1207"/>
        <p:guide pos="277"/>
      </p:guideLst>
    </p:cSldViewPr>
  </p:slideViewPr>
  <p:outlineViewPr>
    <p:cViewPr>
      <p:scale>
        <a:sx n="33" d="100"/>
        <a:sy n="33" d="100"/>
      </p:scale>
      <p:origin x="0" y="16242"/>
    </p:cViewPr>
  </p:outlineViewPr>
  <p:notesTextViewPr>
    <p:cViewPr>
      <p:scale>
        <a:sx n="100" d="100"/>
        <a:sy n="100" d="100"/>
      </p:scale>
      <p:origin x="0" y="0"/>
    </p:cViewPr>
  </p:notesTextViewPr>
  <p:sorterViewPr>
    <p:cViewPr>
      <p:scale>
        <a:sx n="154" d="100"/>
        <a:sy n="154" d="100"/>
      </p:scale>
      <p:origin x="0" y="1475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notesMaster" Target="notesMasters/notesMaster1.xml"/><Relationship Id="rId53" Type="http://schemas.openxmlformats.org/officeDocument/2006/relationships/handoutMaster" Target="handoutMasters/handoutMaster1.xml"/><Relationship Id="rId54" Type="http://schemas.openxmlformats.org/officeDocument/2006/relationships/printerSettings" Target="printerSettings/printerSettings1.bin"/><Relationship Id="rId55" Type="http://schemas.openxmlformats.org/officeDocument/2006/relationships/tags" Target="tags/tag1.xml"/><Relationship Id="rId56" Type="http://schemas.openxmlformats.org/officeDocument/2006/relationships/presProps" Target="presProps.xml"/><Relationship Id="rId57" Type="http://schemas.openxmlformats.org/officeDocument/2006/relationships/viewProps" Target="viewProps.xml"/><Relationship Id="rId58" Type="http://schemas.openxmlformats.org/officeDocument/2006/relationships/theme" Target="theme/theme1.xml"/><Relationship Id="rId59"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1440" tIns="45720" rIns="91440" bIns="45720" rtlCol="0"/>
          <a:lstStyle>
            <a:lvl1pPr algn="l">
              <a:defRPr sz="1200">
                <a:latin typeface="Arial" pitchFamily="-65" charset="0"/>
                <a:ea typeface="+mn-ea"/>
                <a:cs typeface="+mn-cs"/>
              </a:defRPr>
            </a:lvl1pPr>
          </a:lstStyle>
          <a:p>
            <a:pPr>
              <a:defRPr/>
            </a:pPr>
            <a:endParaRPr lang="en-US" dirty="0"/>
          </a:p>
        </p:txBody>
      </p:sp>
      <p:sp>
        <p:nvSpPr>
          <p:cNvPr id="3" name="Date Placeholder 2"/>
          <p:cNvSpPr>
            <a:spLocks noGrp="1"/>
          </p:cNvSpPr>
          <p:nvPr>
            <p:ph type="dt" sz="quarter" idx="1"/>
          </p:nvPr>
        </p:nvSpPr>
        <p:spPr>
          <a:xfrm>
            <a:off x="4143375" y="0"/>
            <a:ext cx="3170238" cy="479425"/>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5CBDB9AA-6326-4CAB-A4E2-BD7D2B1F994B}" type="datetimeFigureOut">
              <a:rPr lang="en-US"/>
              <a:pPr/>
              <a:t>3/12/16</a:t>
            </a:fld>
            <a:endParaRPr lang="en-US" dirty="0"/>
          </a:p>
        </p:txBody>
      </p:sp>
      <p:sp>
        <p:nvSpPr>
          <p:cNvPr id="4" name="Footer Placeholder 3"/>
          <p:cNvSpPr>
            <a:spLocks noGrp="1"/>
          </p:cNvSpPr>
          <p:nvPr>
            <p:ph type="ftr" sz="quarter" idx="2"/>
          </p:nvPr>
        </p:nvSpPr>
        <p:spPr>
          <a:xfrm>
            <a:off x="0" y="9120188"/>
            <a:ext cx="3170238" cy="479425"/>
          </a:xfrm>
          <a:prstGeom prst="rect">
            <a:avLst/>
          </a:prstGeom>
        </p:spPr>
        <p:txBody>
          <a:bodyPr vert="horz" lIns="91440" tIns="45720" rIns="91440" bIns="45720" rtlCol="0" anchor="b"/>
          <a:lstStyle>
            <a:lvl1pPr algn="l">
              <a:defRPr sz="1200">
                <a:latin typeface="Arial" pitchFamily="-65" charset="0"/>
                <a:ea typeface="+mn-ea"/>
                <a:cs typeface="+mn-cs"/>
              </a:defRPr>
            </a:lvl1pPr>
          </a:lstStyle>
          <a:p>
            <a:pPr>
              <a:defRPr/>
            </a:pPr>
            <a:endParaRPr lang="en-US" dirty="0"/>
          </a:p>
        </p:txBody>
      </p:sp>
      <p:sp>
        <p:nvSpPr>
          <p:cNvPr id="5" name="Slide Number Placeholder 4"/>
          <p:cNvSpPr>
            <a:spLocks noGrp="1"/>
          </p:cNvSpPr>
          <p:nvPr>
            <p:ph type="sldNum" sz="quarter" idx="3"/>
          </p:nvPr>
        </p:nvSpPr>
        <p:spPr>
          <a:xfrm>
            <a:off x="4143375" y="9120188"/>
            <a:ext cx="3170238" cy="479425"/>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A068FC68-1F73-48D9-B45C-44CE262AC47A}" type="slidenum">
              <a:rPr lang="en-US"/>
              <a:pPr/>
              <a:t>‹#›</a:t>
            </a:fld>
            <a:endParaRPr lang="en-US" dirty="0"/>
          </a:p>
        </p:txBody>
      </p:sp>
    </p:spTree>
    <p:extLst>
      <p:ext uri="{BB962C8B-B14F-4D97-AF65-F5344CB8AC3E}">
        <p14:creationId xmlns:p14="http://schemas.microsoft.com/office/powerpoint/2010/main" val="31624944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wrap="square" lIns="96661" tIns="48331" rIns="96661" bIns="48331" numCol="1" anchor="t" anchorCtr="0" compatLnSpc="1">
            <a:prstTxWarp prst="textNoShape">
              <a:avLst/>
            </a:prstTxWarp>
          </a:bodyPr>
          <a:lstStyle>
            <a:lvl1pPr>
              <a:defRPr sz="1300">
                <a:latin typeface="Calibri" pitchFamily="-65" charset="0"/>
                <a:ea typeface="+mn-ea"/>
                <a:cs typeface="+mn-cs"/>
              </a:defRPr>
            </a:lvl1pPr>
          </a:lstStyle>
          <a:p>
            <a:pPr>
              <a:defRPr/>
            </a:pPr>
            <a:endParaRPr lang="en-US" dirty="0"/>
          </a:p>
        </p:txBody>
      </p:sp>
      <p:sp>
        <p:nvSpPr>
          <p:cNvPr id="3" name="Date Placeholder 2"/>
          <p:cNvSpPr>
            <a:spLocks noGrp="1"/>
          </p:cNvSpPr>
          <p:nvPr>
            <p:ph type="dt" idx="1"/>
          </p:nvPr>
        </p:nvSpPr>
        <p:spPr>
          <a:xfrm>
            <a:off x="4143375" y="0"/>
            <a:ext cx="3170238" cy="479425"/>
          </a:xfrm>
          <a:prstGeom prst="rect">
            <a:avLst/>
          </a:prstGeom>
        </p:spPr>
        <p:txBody>
          <a:bodyPr vert="horz" wrap="square" lIns="96661" tIns="48331" rIns="96661" bIns="48331" numCol="1" anchor="t" anchorCtr="0" compatLnSpc="1">
            <a:prstTxWarp prst="textNoShape">
              <a:avLst/>
            </a:prstTxWarp>
          </a:bodyPr>
          <a:lstStyle>
            <a:lvl1pPr algn="r">
              <a:defRPr sz="1300">
                <a:latin typeface="Calibri" pitchFamily="34" charset="0"/>
              </a:defRPr>
            </a:lvl1pPr>
          </a:lstStyle>
          <a:p>
            <a:fld id="{487369D8-B59C-4AF4-B618-6B576907F25A}" type="datetimeFigureOut">
              <a:rPr lang="en-US"/>
              <a:pPr/>
              <a:t>3/12/16</a:t>
            </a:fld>
            <a:endParaRPr lang="en-US" dirty="0"/>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pPr lvl="0"/>
            <a:endParaRPr lang="en-US" noProof="0" dirty="0"/>
          </a:p>
        </p:txBody>
      </p:sp>
      <p:sp>
        <p:nvSpPr>
          <p:cNvPr id="5" name="Notes Placeholder 4"/>
          <p:cNvSpPr>
            <a:spLocks noGrp="1"/>
          </p:cNvSpPr>
          <p:nvPr>
            <p:ph type="body" sz="quarter" idx="3"/>
          </p:nvPr>
        </p:nvSpPr>
        <p:spPr>
          <a:xfrm>
            <a:off x="731838" y="4560888"/>
            <a:ext cx="5851525" cy="4319587"/>
          </a:xfrm>
          <a:prstGeom prst="rect">
            <a:avLst/>
          </a:prstGeom>
        </p:spPr>
        <p:txBody>
          <a:bodyPr vert="horz" wrap="square" lIns="96661" tIns="48331" rIns="96661" bIns="48331"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9120188"/>
            <a:ext cx="3170238" cy="479425"/>
          </a:xfrm>
          <a:prstGeom prst="rect">
            <a:avLst/>
          </a:prstGeom>
        </p:spPr>
        <p:txBody>
          <a:bodyPr vert="horz" wrap="square" lIns="96661" tIns="48331" rIns="96661" bIns="48331" numCol="1" anchor="b" anchorCtr="0" compatLnSpc="1">
            <a:prstTxWarp prst="textNoShape">
              <a:avLst/>
            </a:prstTxWarp>
          </a:bodyPr>
          <a:lstStyle>
            <a:lvl1pPr>
              <a:defRPr sz="1300">
                <a:latin typeface="Calibri" pitchFamily="-65" charset="0"/>
                <a:ea typeface="+mn-ea"/>
                <a:cs typeface="+mn-cs"/>
              </a:defRPr>
            </a:lvl1pPr>
          </a:lstStyle>
          <a:p>
            <a:pPr>
              <a:defRPr/>
            </a:pPr>
            <a:endParaRPr lang="en-US" dirty="0"/>
          </a:p>
        </p:txBody>
      </p:sp>
      <p:sp>
        <p:nvSpPr>
          <p:cNvPr id="7" name="Slide Number Placeholder 6"/>
          <p:cNvSpPr>
            <a:spLocks noGrp="1"/>
          </p:cNvSpPr>
          <p:nvPr>
            <p:ph type="sldNum" sz="quarter" idx="5"/>
          </p:nvPr>
        </p:nvSpPr>
        <p:spPr>
          <a:xfrm>
            <a:off x="4143375" y="9120188"/>
            <a:ext cx="3170238" cy="479425"/>
          </a:xfrm>
          <a:prstGeom prst="rect">
            <a:avLst/>
          </a:prstGeom>
        </p:spPr>
        <p:txBody>
          <a:bodyPr vert="horz" wrap="square" lIns="96661" tIns="48331" rIns="96661" bIns="48331" numCol="1" anchor="b" anchorCtr="0" compatLnSpc="1">
            <a:prstTxWarp prst="textNoShape">
              <a:avLst/>
            </a:prstTxWarp>
          </a:bodyPr>
          <a:lstStyle>
            <a:lvl1pPr algn="r">
              <a:defRPr sz="1300">
                <a:latin typeface="Calibri" pitchFamily="34" charset="0"/>
              </a:defRPr>
            </a:lvl1pPr>
          </a:lstStyle>
          <a:p>
            <a:fld id="{4C853956-445E-4798-8CF9-D9C6DC9723BD}" type="slidenum">
              <a:rPr lang="en-US"/>
              <a:pPr/>
              <a:t>‹#›</a:t>
            </a:fld>
            <a:endParaRPr lang="en-US" dirty="0"/>
          </a:p>
        </p:txBody>
      </p:sp>
    </p:spTree>
    <p:extLst>
      <p:ext uri="{BB962C8B-B14F-4D97-AF65-F5344CB8AC3E}">
        <p14:creationId xmlns:p14="http://schemas.microsoft.com/office/powerpoint/2010/main" val="1107082844"/>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charset="0"/>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ea typeface="ＭＳ Ｐゴシック" pitchFamily="34" charset="-128"/>
            </a:endParaRPr>
          </a:p>
        </p:txBody>
      </p:sp>
      <p:sp>
        <p:nvSpPr>
          <p:cNvPr id="491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770662" indent="-296408" eaLnBrk="0" hangingPunct="0">
              <a:defRPr>
                <a:solidFill>
                  <a:schemeClr val="tx1"/>
                </a:solidFill>
                <a:latin typeface="Arial" charset="0"/>
                <a:ea typeface="ＭＳ Ｐゴシック" pitchFamily="34" charset="-128"/>
              </a:defRPr>
            </a:lvl2pPr>
            <a:lvl3pPr marL="1185634" indent="-237127" eaLnBrk="0" hangingPunct="0">
              <a:defRPr>
                <a:solidFill>
                  <a:schemeClr val="tx1"/>
                </a:solidFill>
                <a:latin typeface="Arial" charset="0"/>
                <a:ea typeface="ＭＳ Ｐゴシック" pitchFamily="34" charset="-128"/>
              </a:defRPr>
            </a:lvl3pPr>
            <a:lvl4pPr marL="1659887" indent="-237127" eaLnBrk="0" hangingPunct="0">
              <a:defRPr>
                <a:solidFill>
                  <a:schemeClr val="tx1"/>
                </a:solidFill>
                <a:latin typeface="Arial" charset="0"/>
                <a:ea typeface="ＭＳ Ｐゴシック" pitchFamily="34" charset="-128"/>
              </a:defRPr>
            </a:lvl4pPr>
            <a:lvl5pPr marL="2134141" indent="-237127" eaLnBrk="0" hangingPunct="0">
              <a:defRPr>
                <a:solidFill>
                  <a:schemeClr val="tx1"/>
                </a:solidFill>
                <a:latin typeface="Arial" charset="0"/>
                <a:ea typeface="ＭＳ Ｐゴシック" pitchFamily="34" charset="-128"/>
              </a:defRPr>
            </a:lvl5pPr>
            <a:lvl6pPr marL="2608395" indent="-237127" defTabSz="474254" eaLnBrk="0" fontAlgn="base" hangingPunct="0">
              <a:spcBef>
                <a:spcPct val="0"/>
              </a:spcBef>
              <a:spcAft>
                <a:spcPct val="0"/>
              </a:spcAft>
              <a:defRPr>
                <a:solidFill>
                  <a:schemeClr val="tx1"/>
                </a:solidFill>
                <a:latin typeface="Arial" charset="0"/>
                <a:ea typeface="ＭＳ Ｐゴシック" pitchFamily="34" charset="-128"/>
              </a:defRPr>
            </a:lvl6pPr>
            <a:lvl7pPr marL="3082648" indent="-237127" defTabSz="474254" eaLnBrk="0" fontAlgn="base" hangingPunct="0">
              <a:spcBef>
                <a:spcPct val="0"/>
              </a:spcBef>
              <a:spcAft>
                <a:spcPct val="0"/>
              </a:spcAft>
              <a:defRPr>
                <a:solidFill>
                  <a:schemeClr val="tx1"/>
                </a:solidFill>
                <a:latin typeface="Arial" charset="0"/>
                <a:ea typeface="ＭＳ Ｐゴシック" pitchFamily="34" charset="-128"/>
              </a:defRPr>
            </a:lvl7pPr>
            <a:lvl8pPr marL="3556902" indent="-237127" defTabSz="474254" eaLnBrk="0" fontAlgn="base" hangingPunct="0">
              <a:spcBef>
                <a:spcPct val="0"/>
              </a:spcBef>
              <a:spcAft>
                <a:spcPct val="0"/>
              </a:spcAft>
              <a:defRPr>
                <a:solidFill>
                  <a:schemeClr val="tx1"/>
                </a:solidFill>
                <a:latin typeface="Arial" charset="0"/>
                <a:ea typeface="ＭＳ Ｐゴシック" pitchFamily="34" charset="-128"/>
              </a:defRPr>
            </a:lvl8pPr>
            <a:lvl9pPr marL="4031155" indent="-237127" defTabSz="474254"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B97A20A-FD67-4365-8CE2-69E7B886C1F7}" type="slidenum">
              <a:rPr lang="en-US">
                <a:solidFill>
                  <a:prstClr val="black"/>
                </a:solidFill>
                <a:latin typeface="Calibri" pitchFamily="34" charset="0"/>
              </a:rPr>
              <a:pPr eaLnBrk="1" hangingPunct="1"/>
              <a:t>1</a:t>
            </a:fld>
            <a:endParaRPr lang="en-US" dirty="0">
              <a:solidFill>
                <a:prstClr val="black"/>
              </a:solidFill>
              <a:latin typeface="Calibri" pitchFamily="34" charset="0"/>
            </a:endParaRPr>
          </a:p>
        </p:txBody>
      </p:sp>
    </p:spTree>
    <p:extLst>
      <p:ext uri="{BB962C8B-B14F-4D97-AF65-F5344CB8AC3E}">
        <p14:creationId xmlns:p14="http://schemas.microsoft.com/office/powerpoint/2010/main" val="19317065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ea typeface="ＭＳ Ｐゴシック" pitchFamily="34" charset="-128"/>
            </a:endParaRPr>
          </a:p>
        </p:txBody>
      </p:sp>
      <p:sp>
        <p:nvSpPr>
          <p:cNvPr id="491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770662" indent="-296408" eaLnBrk="0" hangingPunct="0">
              <a:defRPr>
                <a:solidFill>
                  <a:schemeClr val="tx1"/>
                </a:solidFill>
                <a:latin typeface="Arial" charset="0"/>
                <a:ea typeface="ＭＳ Ｐゴシック" pitchFamily="34" charset="-128"/>
              </a:defRPr>
            </a:lvl2pPr>
            <a:lvl3pPr marL="1185634" indent="-237127" eaLnBrk="0" hangingPunct="0">
              <a:defRPr>
                <a:solidFill>
                  <a:schemeClr val="tx1"/>
                </a:solidFill>
                <a:latin typeface="Arial" charset="0"/>
                <a:ea typeface="ＭＳ Ｐゴシック" pitchFamily="34" charset="-128"/>
              </a:defRPr>
            </a:lvl3pPr>
            <a:lvl4pPr marL="1659887" indent="-237127" eaLnBrk="0" hangingPunct="0">
              <a:defRPr>
                <a:solidFill>
                  <a:schemeClr val="tx1"/>
                </a:solidFill>
                <a:latin typeface="Arial" charset="0"/>
                <a:ea typeface="ＭＳ Ｐゴシック" pitchFamily="34" charset="-128"/>
              </a:defRPr>
            </a:lvl4pPr>
            <a:lvl5pPr marL="2134141" indent="-237127" eaLnBrk="0" hangingPunct="0">
              <a:defRPr>
                <a:solidFill>
                  <a:schemeClr val="tx1"/>
                </a:solidFill>
                <a:latin typeface="Arial" charset="0"/>
                <a:ea typeface="ＭＳ Ｐゴシック" pitchFamily="34" charset="-128"/>
              </a:defRPr>
            </a:lvl5pPr>
            <a:lvl6pPr marL="2608395" indent="-237127" defTabSz="474254" eaLnBrk="0" fontAlgn="base" hangingPunct="0">
              <a:spcBef>
                <a:spcPct val="0"/>
              </a:spcBef>
              <a:spcAft>
                <a:spcPct val="0"/>
              </a:spcAft>
              <a:defRPr>
                <a:solidFill>
                  <a:schemeClr val="tx1"/>
                </a:solidFill>
                <a:latin typeface="Arial" charset="0"/>
                <a:ea typeface="ＭＳ Ｐゴシック" pitchFamily="34" charset="-128"/>
              </a:defRPr>
            </a:lvl6pPr>
            <a:lvl7pPr marL="3082648" indent="-237127" defTabSz="474254" eaLnBrk="0" fontAlgn="base" hangingPunct="0">
              <a:spcBef>
                <a:spcPct val="0"/>
              </a:spcBef>
              <a:spcAft>
                <a:spcPct val="0"/>
              </a:spcAft>
              <a:defRPr>
                <a:solidFill>
                  <a:schemeClr val="tx1"/>
                </a:solidFill>
                <a:latin typeface="Arial" charset="0"/>
                <a:ea typeface="ＭＳ Ｐゴシック" pitchFamily="34" charset="-128"/>
              </a:defRPr>
            </a:lvl7pPr>
            <a:lvl8pPr marL="3556902" indent="-237127" defTabSz="474254" eaLnBrk="0" fontAlgn="base" hangingPunct="0">
              <a:spcBef>
                <a:spcPct val="0"/>
              </a:spcBef>
              <a:spcAft>
                <a:spcPct val="0"/>
              </a:spcAft>
              <a:defRPr>
                <a:solidFill>
                  <a:schemeClr val="tx1"/>
                </a:solidFill>
                <a:latin typeface="Arial" charset="0"/>
                <a:ea typeface="ＭＳ Ｐゴシック" pitchFamily="34" charset="-128"/>
              </a:defRPr>
            </a:lvl8pPr>
            <a:lvl9pPr marL="4031155" indent="-237127" defTabSz="474254"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B97A20A-FD67-4365-8CE2-69E7B886C1F7}" type="slidenum">
              <a:rPr lang="en-US">
                <a:solidFill>
                  <a:prstClr val="black"/>
                </a:solidFill>
                <a:latin typeface="Calibri" pitchFamily="34" charset="0"/>
              </a:rPr>
              <a:pPr eaLnBrk="1" hangingPunct="1"/>
              <a:t>30</a:t>
            </a:fld>
            <a:endParaRPr lang="en-US" dirty="0">
              <a:solidFill>
                <a:prstClr val="black"/>
              </a:solidFill>
              <a:latin typeface="Calibri" pitchFamily="34" charset="0"/>
            </a:endParaRPr>
          </a:p>
        </p:txBody>
      </p:sp>
    </p:spTree>
    <p:extLst>
      <p:ext uri="{BB962C8B-B14F-4D97-AF65-F5344CB8AC3E}">
        <p14:creationId xmlns:p14="http://schemas.microsoft.com/office/powerpoint/2010/main" val="852916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853956-445E-4798-8CF9-D9C6DC9723BD}" type="slidenum">
              <a:rPr lang="en-US" smtClean="0"/>
              <a:pPr/>
              <a:t>36</a:t>
            </a:fld>
            <a:endParaRPr lang="en-US"/>
          </a:p>
        </p:txBody>
      </p:sp>
    </p:spTree>
    <p:extLst>
      <p:ext uri="{BB962C8B-B14F-4D97-AF65-F5344CB8AC3E}">
        <p14:creationId xmlns:p14="http://schemas.microsoft.com/office/powerpoint/2010/main" val="22272192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jpeg"/><Relationship Id="rId6" Type="http://schemas.openxmlformats.org/officeDocument/2006/relationships/image" Target="../media/image5.png"/><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7.jpeg"/><Relationship Id="rId1" Type="http://schemas.openxmlformats.org/officeDocument/2006/relationships/slideMaster" Target="../slideMasters/slideMaster1.xml"/><Relationship Id="rId2" Type="http://schemas.openxmlformats.org/officeDocument/2006/relationships/image" Target="../media/image6.jpe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7.jpeg"/><Relationship Id="rId6" Type="http://schemas.openxmlformats.org/officeDocument/2006/relationships/image" Target="../media/image8.jpeg"/><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microsoft.com/office/2007/relationships/hdphoto" Target="../media/hdphoto1.wdp"/><Relationship Id="rId4" Type="http://schemas.openxmlformats.org/officeDocument/2006/relationships/image" Target="../media/image1.png"/><Relationship Id="rId5" Type="http://schemas.openxmlformats.org/officeDocument/2006/relationships/image" Target="../media/image4.jpeg"/><Relationship Id="rId6" Type="http://schemas.openxmlformats.org/officeDocument/2006/relationships/image" Target="../media/image5.png"/><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pic>
        <p:nvPicPr>
          <p:cNvPr id="3" name="Picture 8"/>
          <p:cNvPicPr>
            <a:picLocks noChangeAspect="1"/>
          </p:cNvPicPr>
          <p:nvPr/>
        </p:nvPicPr>
        <p:blipFill>
          <a:blip r:embed="rId2">
            <a:lum bright="10000" contrast="20000"/>
            <a:extLst>
              <a:ext uri="{28A0092B-C50C-407E-A947-70E740481C1C}">
                <a14:useLocalDpi xmlns:a14="http://schemas.microsoft.com/office/drawing/2010/main" val="0"/>
              </a:ext>
            </a:extLst>
          </a:blip>
          <a:srcRect/>
          <a:stretch>
            <a:fillRect/>
          </a:stretch>
        </p:blipFill>
        <p:spPr bwMode="auto">
          <a:xfrm>
            <a:off x="-7937" y="390526"/>
            <a:ext cx="4084988" cy="1517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0" y="0"/>
            <a:ext cx="4077052" cy="409575"/>
          </a:xfrm>
          <a:prstGeom prst="rect">
            <a:avLst/>
          </a:prstGeom>
          <a:solidFill>
            <a:srgbClr val="71717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solidFill>
                <a:srgbClr val="FFFFFF"/>
              </a:solidFill>
            </a:endParaRPr>
          </a:p>
        </p:txBody>
      </p:sp>
      <p:sp>
        <p:nvSpPr>
          <p:cNvPr id="33" name="Title 32"/>
          <p:cNvSpPr>
            <a:spLocks noGrp="1"/>
          </p:cNvSpPr>
          <p:nvPr>
            <p:ph type="title"/>
          </p:nvPr>
        </p:nvSpPr>
        <p:spPr>
          <a:xfrm>
            <a:off x="382588" y="2436556"/>
            <a:ext cx="8229600" cy="1143000"/>
          </a:xfrm>
        </p:spPr>
        <p:txBody>
          <a:bodyPr/>
          <a:lstStyle>
            <a:lvl1pPr algn="ctr">
              <a:lnSpc>
                <a:spcPct val="100000"/>
              </a:lnSpc>
              <a:defRPr sz="3600"/>
            </a:lvl1pPr>
          </a:lstStyle>
          <a:p>
            <a:r>
              <a:rPr lang="en-US" smtClean="0"/>
              <a:t>Click to edit Master title style</a:t>
            </a:r>
            <a:endParaRPr lang="en-US" dirty="0"/>
          </a:p>
        </p:txBody>
      </p:sp>
      <p:sp>
        <p:nvSpPr>
          <p:cNvPr id="2" name="Slide Number Placeholder 1"/>
          <p:cNvSpPr>
            <a:spLocks noGrp="1"/>
          </p:cNvSpPr>
          <p:nvPr>
            <p:ph type="sldNum" sz="quarter" idx="10"/>
          </p:nvPr>
        </p:nvSpPr>
        <p:spPr/>
        <p:txBody>
          <a:bodyPr/>
          <a:lstStyle/>
          <a:p>
            <a:pPr>
              <a:defRPr/>
            </a:pPr>
            <a:fld id="{88A5A111-EEC3-48E7-AC79-8CC943BE0E8A}" type="slidenum">
              <a:rPr lang="en-US" smtClean="0">
                <a:solidFill>
                  <a:srgbClr val="4E4E4E"/>
                </a:solidFill>
              </a:rPr>
              <a:pPr>
                <a:defRPr/>
              </a:pPr>
              <a:t>‹#›</a:t>
            </a:fld>
            <a:endParaRPr lang="en-US" dirty="0">
              <a:solidFill>
                <a:srgbClr val="4E4E4E"/>
              </a:solidFill>
            </a:endParaRPr>
          </a:p>
        </p:txBody>
      </p:sp>
      <p:pic>
        <p:nvPicPr>
          <p:cNvPr id="12" name="Picture 4" descr="smDish.png"/>
          <p:cNvPicPr>
            <a:picLocks noChangeAspect="1"/>
          </p:cNvPicPr>
          <p:nvPr userDrawn="1"/>
        </p:nvPicPr>
        <p:blipFill>
          <a:blip r:embed="rId3"/>
          <a:srcRect r="507"/>
          <a:stretch>
            <a:fillRect/>
          </a:stretch>
        </p:blipFill>
        <p:spPr bwMode="auto">
          <a:xfrm>
            <a:off x="4169314" y="336550"/>
            <a:ext cx="1403350" cy="1571625"/>
          </a:xfrm>
          <a:prstGeom prst="rect">
            <a:avLst/>
          </a:prstGeom>
          <a:noFill/>
          <a:ln w="9525">
            <a:noFill/>
            <a:miter lim="800000"/>
            <a:headEnd/>
            <a:tailEnd/>
          </a:ln>
        </p:spPr>
      </p:pic>
      <p:sp>
        <p:nvSpPr>
          <p:cNvPr id="4" name="Rectangle 3"/>
          <p:cNvSpPr/>
          <p:nvPr/>
        </p:nvSpPr>
        <p:spPr>
          <a:xfrm>
            <a:off x="4169314" y="0"/>
            <a:ext cx="1404937" cy="423863"/>
          </a:xfrm>
          <a:prstGeom prst="rect">
            <a:avLst/>
          </a:prstGeom>
          <a:solidFill>
            <a:srgbClr val="E8A33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fontAlgn="auto" hangingPunct="0">
              <a:spcBef>
                <a:spcPts val="0"/>
              </a:spcBef>
              <a:spcAft>
                <a:spcPts val="0"/>
              </a:spcAft>
              <a:defRPr/>
            </a:pPr>
            <a:endParaRPr lang="en-US" dirty="0">
              <a:solidFill>
                <a:srgbClr val="FFFFFF"/>
              </a:solidFill>
            </a:endParaRPr>
          </a:p>
        </p:txBody>
      </p:sp>
      <p:sp>
        <p:nvSpPr>
          <p:cNvPr id="5" name="Rectangle 4"/>
          <p:cNvSpPr/>
          <p:nvPr/>
        </p:nvSpPr>
        <p:spPr>
          <a:xfrm>
            <a:off x="5662569" y="3451"/>
            <a:ext cx="3481431" cy="423863"/>
          </a:xfrm>
          <a:prstGeom prst="rect">
            <a:avLst/>
          </a:prstGeom>
          <a:solidFill>
            <a:srgbClr val="76908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fontAlgn="auto" hangingPunct="0">
              <a:spcBef>
                <a:spcPts val="0"/>
              </a:spcBef>
              <a:spcAft>
                <a:spcPts val="0"/>
              </a:spcAft>
              <a:defRPr/>
            </a:pPr>
            <a:endParaRPr lang="en-US" dirty="0">
              <a:solidFill>
                <a:srgbClr val="FFFFFF"/>
              </a:solidFill>
            </a:endParaRPr>
          </a:p>
        </p:txBody>
      </p:sp>
      <p:pic>
        <p:nvPicPr>
          <p:cNvPr id="15" name="Picture 3" descr="C:\documents\snaps\full_model_detail_entrance_1scan.png"/>
          <p:cNvPicPr>
            <a:picLocks noChangeAspect="1" noChangeArrowheads="1"/>
          </p:cNvPicPr>
          <p:nvPr userDrawn="1"/>
        </p:nvPicPr>
        <p:blipFill rotWithShape="1">
          <a:blip r:embed="rId4">
            <a:duotone>
              <a:prstClr val="black"/>
              <a:srgbClr val="76908C">
                <a:tint val="45000"/>
                <a:satMod val="400000"/>
              </a:srgbClr>
            </a:duotone>
            <a:extLst>
              <a:ext uri="{28A0092B-C50C-407E-A947-70E740481C1C}">
                <a14:useLocalDpi xmlns:a14="http://schemas.microsoft.com/office/drawing/2010/main" val="0"/>
              </a:ext>
            </a:extLst>
          </a:blip>
          <a:srcRect l="30313"/>
          <a:stretch/>
        </p:blipFill>
        <p:spPr bwMode="auto">
          <a:xfrm>
            <a:off x="7793998" y="427367"/>
            <a:ext cx="1350002" cy="148086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3" descr="C:\tmp\tiesa.jpg"/>
          <p:cNvPicPr>
            <a:picLocks noChangeAspect="1" noChangeArrowheads="1"/>
          </p:cNvPicPr>
          <p:nvPr userDrawn="1"/>
        </p:nvPicPr>
        <p:blipFill rotWithShape="1">
          <a:blip r:embed="rId5">
            <a:duotone>
              <a:prstClr val="black"/>
              <a:srgbClr val="76908C">
                <a:tint val="45000"/>
                <a:satMod val="400000"/>
              </a:srgbClr>
            </a:duotone>
            <a:extLst>
              <a:ext uri="{28A0092B-C50C-407E-A947-70E740481C1C}">
                <a14:useLocalDpi xmlns:a14="http://schemas.microsoft.com/office/drawing/2010/main" val="0"/>
              </a:ext>
            </a:extLst>
          </a:blip>
          <a:srcRect l="53724" t="54292" r="1768" b="3530"/>
          <a:stretch/>
        </p:blipFill>
        <p:spPr bwMode="auto">
          <a:xfrm>
            <a:off x="5662568" y="427367"/>
            <a:ext cx="2131429" cy="1480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1" descr="cobrand.png"/>
          <p:cNvPicPr>
            <a:picLocks noChangeAspect="1"/>
          </p:cNvPicPr>
          <p:nvPr userDrawn="1"/>
        </p:nvPicPr>
        <p:blipFill rotWithShape="1">
          <a:blip r:embed="rId6"/>
          <a:srcRect t="59259" b="31466"/>
          <a:stretch/>
        </p:blipFill>
        <p:spPr bwMode="auto">
          <a:xfrm>
            <a:off x="-1" y="57587"/>
            <a:ext cx="1873250" cy="224907"/>
          </a:xfrm>
          <a:prstGeom prst="rect">
            <a:avLst/>
          </a:prstGeom>
          <a:noFill/>
          <a:ln w="9525">
            <a:noFill/>
            <a:miter lim="800000"/>
            <a:headEnd/>
            <a:tailEnd/>
          </a:ln>
        </p:spPr>
      </p:pic>
    </p:spTree>
    <p:extLst>
      <p:ext uri="{BB962C8B-B14F-4D97-AF65-F5344CB8AC3E}">
        <p14:creationId xmlns:p14="http://schemas.microsoft.com/office/powerpoint/2010/main" val="1877950192"/>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_and_Conten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1333500" y="6550026"/>
            <a:ext cx="6477000" cy="298450"/>
          </a:xfrm>
          <a:prstGeom prst="rect">
            <a:avLst/>
          </a:prstGeom>
        </p:spPr>
        <p:txBody>
          <a:bodyPr/>
          <a:lstStyle/>
          <a:p>
            <a:pPr>
              <a:defRPr/>
            </a:pP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dirty="0"/>
          </a:p>
        </p:txBody>
      </p:sp>
      <p:sp>
        <p:nvSpPr>
          <p:cNvPr id="6" name="Title 1"/>
          <p:cNvSpPr>
            <a:spLocks noGrp="1"/>
          </p:cNvSpPr>
          <p:nvPr>
            <p:ph type="ctrTitle"/>
          </p:nvPr>
        </p:nvSpPr>
        <p:spPr>
          <a:xfrm>
            <a:off x="1622425" y="151418"/>
            <a:ext cx="7140575" cy="612648"/>
          </a:xfrm>
        </p:spPr>
        <p:txBody>
          <a:bodyPr>
            <a:normAutofit/>
          </a:bodyPr>
          <a:lstStyle>
            <a:lvl1pPr algn="l">
              <a:defRPr sz="2400" b="0">
                <a:latin typeface="Tahoma" pitchFamily="34" charset="0"/>
                <a:ea typeface="Tahoma" pitchFamily="34" charset="0"/>
                <a:cs typeface="Tahoma" pitchFamily="34" charset="0"/>
              </a:defRPr>
            </a:lvl1pPr>
          </a:lstStyle>
          <a:p>
            <a:r>
              <a:rPr lang="en-US" smtClean="0"/>
              <a:t>Click to edit Master title style</a:t>
            </a:r>
            <a:endParaRPr lang="en-US" dirty="0"/>
          </a:p>
        </p:txBody>
      </p:sp>
      <p:cxnSp>
        <p:nvCxnSpPr>
          <p:cNvPr id="7" name="Straight Connector 6"/>
          <p:cNvCxnSpPr>
            <a:cxnSpLocks noChangeShapeType="1"/>
          </p:cNvCxnSpPr>
          <p:nvPr userDrawn="1"/>
        </p:nvCxnSpPr>
        <p:spPr bwMode="auto">
          <a:xfrm>
            <a:off x="381000" y="840101"/>
            <a:ext cx="8382000" cy="1587"/>
          </a:xfrm>
          <a:prstGeom prst="line">
            <a:avLst/>
          </a:prstGeom>
          <a:noFill/>
          <a:ln w="22225">
            <a:solidFill>
              <a:srgbClr val="0F5E90"/>
            </a:solidFill>
            <a:round/>
            <a:headEnd/>
            <a:tailEnd/>
          </a:ln>
          <a:extLst>
            <a:ext uri="{909E8E84-426E-40dd-AFC4-6F175D3DCCD1}">
              <a14:hiddenFill xmlns:a14="http://schemas.microsoft.com/office/drawing/2010/main">
                <a:noFill/>
              </a14:hiddenFill>
            </a:ext>
          </a:extLst>
        </p:spPr>
      </p:cxnSp>
      <p:cxnSp>
        <p:nvCxnSpPr>
          <p:cNvPr id="8" name="Straight Connector 7"/>
          <p:cNvCxnSpPr>
            <a:endCxn id="3" idx="0"/>
          </p:cNvCxnSpPr>
          <p:nvPr userDrawn="1"/>
        </p:nvCxnSpPr>
        <p:spPr>
          <a:xfrm flipH="1">
            <a:off x="4572000" y="841688"/>
            <a:ext cx="12825" cy="5708338"/>
          </a:xfrm>
          <a:prstGeom prst="line">
            <a:avLst/>
          </a:prstGeom>
          <a:ln w="3175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81000" y="3657600"/>
            <a:ext cx="84582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userDrawn="1"/>
        </p:nvSpPr>
        <p:spPr>
          <a:xfrm>
            <a:off x="1390050" y="893550"/>
            <a:ext cx="1981200" cy="276999"/>
          </a:xfrm>
          <a:prstGeom prst="rect">
            <a:avLst/>
          </a:prstGeom>
          <a:noFill/>
        </p:spPr>
        <p:txBody>
          <a:bodyPr wrap="square" rtlCol="0">
            <a:spAutoFit/>
          </a:bodyPr>
          <a:lstStyle/>
          <a:p>
            <a:pPr algn="ctr"/>
            <a:r>
              <a:rPr lang="en-US" sz="1200" b="1" dirty="0" smtClean="0">
                <a:latin typeface="Tahoma" pitchFamily="34" charset="0"/>
                <a:cs typeface="Tahoma" pitchFamily="34" charset="0"/>
              </a:rPr>
              <a:t>CONCEPT</a:t>
            </a:r>
          </a:p>
        </p:txBody>
      </p:sp>
      <p:sp>
        <p:nvSpPr>
          <p:cNvPr id="12" name="TextBox 11"/>
          <p:cNvSpPr txBox="1"/>
          <p:nvPr userDrawn="1"/>
        </p:nvSpPr>
        <p:spPr>
          <a:xfrm>
            <a:off x="932850" y="3657600"/>
            <a:ext cx="2895600" cy="276999"/>
          </a:xfrm>
          <a:prstGeom prst="rect">
            <a:avLst/>
          </a:prstGeom>
          <a:noFill/>
        </p:spPr>
        <p:txBody>
          <a:bodyPr wrap="square" rtlCol="0">
            <a:spAutoFit/>
          </a:bodyPr>
          <a:lstStyle/>
          <a:p>
            <a:pPr algn="ctr"/>
            <a:r>
              <a:rPr lang="en-US" sz="1200" b="1" dirty="0" smtClean="0">
                <a:latin typeface="Tahoma" pitchFamily="34" charset="0"/>
                <a:cs typeface="Tahoma" pitchFamily="34" charset="0"/>
              </a:rPr>
              <a:t>Impact</a:t>
            </a:r>
          </a:p>
        </p:txBody>
      </p:sp>
      <p:sp>
        <p:nvSpPr>
          <p:cNvPr id="14" name="TextBox 13"/>
          <p:cNvSpPr txBox="1"/>
          <p:nvPr userDrawn="1"/>
        </p:nvSpPr>
        <p:spPr>
          <a:xfrm>
            <a:off x="5087750" y="3642182"/>
            <a:ext cx="3295650" cy="276999"/>
          </a:xfrm>
          <a:prstGeom prst="rect">
            <a:avLst/>
          </a:prstGeom>
          <a:noFill/>
        </p:spPr>
        <p:txBody>
          <a:bodyPr wrap="square" rtlCol="0">
            <a:spAutoFit/>
          </a:bodyPr>
          <a:lstStyle/>
          <a:p>
            <a:pPr algn="ctr"/>
            <a:r>
              <a:rPr lang="en-US" sz="1200" b="1" dirty="0" smtClean="0">
                <a:latin typeface="Tahoma" pitchFamily="34" charset="0"/>
                <a:cs typeface="Tahoma" pitchFamily="34" charset="0"/>
              </a:rPr>
              <a:t>Context</a:t>
            </a:r>
          </a:p>
        </p:txBody>
      </p:sp>
      <p:sp>
        <p:nvSpPr>
          <p:cNvPr id="15" name="TextBox 13"/>
          <p:cNvSpPr txBox="1"/>
          <p:nvPr userDrawn="1"/>
        </p:nvSpPr>
        <p:spPr>
          <a:xfrm>
            <a:off x="4693641" y="823502"/>
            <a:ext cx="390926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b="1" dirty="0" smtClean="0">
                <a:latin typeface="Tahoma" pitchFamily="34" charset="0"/>
                <a:cs typeface="Tahoma" pitchFamily="34" charset="0"/>
              </a:rPr>
              <a:t>Approach</a:t>
            </a:r>
          </a:p>
        </p:txBody>
      </p:sp>
    </p:spTree>
    <p:extLst>
      <p:ext uri="{BB962C8B-B14F-4D97-AF65-F5344CB8AC3E}">
        <p14:creationId xmlns:p14="http://schemas.microsoft.com/office/powerpoint/2010/main" val="30603135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4" name="Rectangle 3"/>
          <p:cNvSpPr/>
          <p:nvPr userDrawn="1"/>
        </p:nvSpPr>
        <p:spPr>
          <a:xfrm>
            <a:off x="4508500" y="0"/>
            <a:ext cx="1406525" cy="407988"/>
          </a:xfrm>
          <a:prstGeom prst="rect">
            <a:avLst/>
          </a:prstGeom>
          <a:solidFill>
            <a:srgbClr val="E8A33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5" name="Rectangle 4"/>
          <p:cNvSpPr/>
          <p:nvPr userDrawn="1"/>
        </p:nvSpPr>
        <p:spPr>
          <a:xfrm>
            <a:off x="6034088" y="0"/>
            <a:ext cx="3109912" cy="407988"/>
          </a:xfrm>
          <a:prstGeom prst="rect">
            <a:avLst/>
          </a:prstGeom>
          <a:solidFill>
            <a:srgbClr val="76908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5"/>
          <p:cNvSpPr/>
          <p:nvPr userDrawn="1"/>
        </p:nvSpPr>
        <p:spPr>
          <a:xfrm>
            <a:off x="0" y="0"/>
            <a:ext cx="4379913" cy="407988"/>
          </a:xfrm>
          <a:prstGeom prst="rect">
            <a:avLst/>
          </a:prstGeom>
          <a:solidFill>
            <a:srgbClr val="0A419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p:txBody>
          <a:bodyPr/>
          <a:lstStyle>
            <a:lvl1pPr>
              <a:defRPr b="1">
                <a:solidFill>
                  <a:schemeClr val="accent1">
                    <a:lumMod val="50000"/>
                  </a:schemeClr>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buClr>
                <a:srgbClr val="44577C"/>
              </a:buClr>
              <a:defRPr>
                <a:solidFill>
                  <a:srgbClr val="000000"/>
                </a:solidFill>
              </a:defRPr>
            </a:lvl1pPr>
            <a:lvl2pPr>
              <a:buClr>
                <a:srgbClr val="44577C"/>
              </a:buClr>
              <a:defRPr>
                <a:solidFill>
                  <a:srgbClr val="000000"/>
                </a:solidFill>
              </a:defRPr>
            </a:lvl2pPr>
            <a:lvl3pPr>
              <a:buClr>
                <a:srgbClr val="44577C"/>
              </a:buClr>
              <a:defRPr>
                <a:solidFill>
                  <a:srgbClr val="000000"/>
                </a:solidFill>
              </a:defRPr>
            </a:lvl3pPr>
            <a:lvl4pPr>
              <a:buClr>
                <a:srgbClr val="44577C"/>
              </a:buClr>
              <a:defRPr>
                <a:solidFill>
                  <a:srgbClr val="000000"/>
                </a:solidFill>
              </a:defRPr>
            </a:lvl4pPr>
            <a:lvl5pPr>
              <a:buClr>
                <a:srgbClr val="44577C"/>
              </a:buClr>
              <a:defRPr>
                <a:solidFill>
                  <a:srgbClr val="00000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Slide Number Placeholder 5"/>
          <p:cNvSpPr>
            <a:spLocks noGrp="1"/>
          </p:cNvSpPr>
          <p:nvPr>
            <p:ph type="sldNum" sz="quarter" idx="10"/>
          </p:nvPr>
        </p:nvSpPr>
        <p:spPr/>
        <p:txBody>
          <a:bodyPr/>
          <a:lstStyle>
            <a:lvl1pPr>
              <a:defRPr/>
            </a:lvl1pPr>
          </a:lstStyle>
          <a:p>
            <a:pPr>
              <a:defRPr/>
            </a:pPr>
            <a:fld id="{500D0C9A-6790-4A6A-B8E0-9745B1C708C2}" type="slidenum">
              <a:rPr lang="en-US"/>
              <a:pPr>
                <a:defRPr/>
              </a:pPr>
              <a:t>‹#›</a:t>
            </a:fld>
            <a:endParaRPr lang="en-US"/>
          </a:p>
        </p:txBody>
      </p:sp>
      <p:sp>
        <p:nvSpPr>
          <p:cNvPr id="8" name="Rectangle 4"/>
          <p:cNvSpPr>
            <a:spLocks noGrp="1" noChangeArrowheads="1"/>
          </p:cNvSpPr>
          <p:nvPr>
            <p:ph type="dt" sz="half" idx="11"/>
          </p:nvPr>
        </p:nvSpPr>
        <p:spPr>
          <a:xfrm>
            <a:off x="457200" y="6356350"/>
            <a:ext cx="2133600" cy="365125"/>
          </a:xfrm>
          <a:prstGeom prst="rect">
            <a:avLst/>
          </a:prstGeom>
        </p:spPr>
        <p:txBody>
          <a:bodyPr/>
          <a:lstStyle>
            <a:lvl1pPr>
              <a:defRPr sz="1400"/>
            </a:lvl1pPr>
          </a:lstStyle>
          <a:p>
            <a:pPr>
              <a:defRPr/>
            </a:pPr>
            <a:endParaRPr lang="en-US"/>
          </a:p>
        </p:txBody>
      </p:sp>
      <p:sp>
        <p:nvSpPr>
          <p:cNvPr id="9" name="Rectangle 5"/>
          <p:cNvSpPr>
            <a:spLocks noGrp="1" noChangeArrowheads="1"/>
          </p:cNvSpPr>
          <p:nvPr>
            <p:ph type="ftr" sz="quarter" idx="12"/>
          </p:nvPr>
        </p:nvSpPr>
        <p:spPr>
          <a:xfrm>
            <a:off x="3124200" y="6356350"/>
            <a:ext cx="2895600" cy="365125"/>
          </a:xfrm>
          <a:prstGeom prst="rect">
            <a:avLst/>
          </a:prstGeom>
        </p:spPr>
        <p:txBody>
          <a:bodyPr/>
          <a:lstStyle>
            <a:lvl1pPr algn="ctr">
              <a:defRPr sz="1400"/>
            </a:lvl1pPr>
          </a:lstStyle>
          <a:p>
            <a:pPr>
              <a:defRPr/>
            </a:pPr>
            <a:endParaRPr lang="en-US" dirty="0"/>
          </a:p>
        </p:txBody>
      </p:sp>
      <p:sp>
        <p:nvSpPr>
          <p:cNvPr id="10" name="TextBox 9"/>
          <p:cNvSpPr txBox="1"/>
          <p:nvPr userDrawn="1"/>
        </p:nvSpPr>
        <p:spPr>
          <a:xfrm>
            <a:off x="3839498" y="6611779"/>
            <a:ext cx="1590925" cy="246221"/>
          </a:xfrm>
          <a:prstGeom prst="rect">
            <a:avLst/>
          </a:prstGeom>
          <a:solidFill>
            <a:schemeClr val="bg1"/>
          </a:solidFill>
        </p:spPr>
        <p:txBody>
          <a:bodyPr wrap="none" rtlCol="0">
            <a:spAutoFit/>
          </a:bodyPr>
          <a:lstStyle/>
          <a:p>
            <a:pPr marL="0" marR="0" indent="0" algn="ctr" defTabSz="457200" rtl="0" eaLnBrk="1" fontAlgn="base" latinLnBrk="0" hangingPunct="1">
              <a:lnSpc>
                <a:spcPct val="100000"/>
              </a:lnSpc>
              <a:spcBef>
                <a:spcPct val="0"/>
              </a:spcBef>
              <a:spcAft>
                <a:spcPct val="0"/>
              </a:spcAft>
              <a:buClrTx/>
              <a:buSzTx/>
              <a:buFontTx/>
              <a:buNone/>
              <a:tabLst/>
              <a:defRPr/>
            </a:pPr>
            <a:r>
              <a:rPr lang="en-US" sz="1000" dirty="0" smtClean="0">
                <a:solidFill>
                  <a:srgbClr val="000000"/>
                </a:solidFill>
              </a:rPr>
              <a:t>© 2014 SRI International</a:t>
            </a:r>
          </a:p>
        </p:txBody>
      </p:sp>
    </p:spTree>
    <p:extLst>
      <p:ext uri="{BB962C8B-B14F-4D97-AF65-F5344CB8AC3E}">
        <p14:creationId xmlns:p14="http://schemas.microsoft.com/office/powerpoint/2010/main" val="1086399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pic>
        <p:nvPicPr>
          <p:cNvPr id="1032" name="Picture 8" descr="http://higherlogicdownload.s3.amazonaws.com/AUVSI/958c920a-7f9b-4ad2-9807-f9a4e95d1ef1/UploadedImages/Aurora-Skate-UAV.jpg"/>
          <p:cNvPicPr>
            <a:picLocks noChangeAspect="1" noChangeArrowheads="1"/>
          </p:cNvPicPr>
          <p:nvPr userDrawn="1"/>
        </p:nvPicPr>
        <p:blipFill rotWithShape="1">
          <a:blip r:embed="rId2">
            <a:duotone>
              <a:prstClr val="black"/>
              <a:schemeClr val="accent1">
                <a:tint val="45000"/>
                <a:satMod val="400000"/>
              </a:schemeClr>
            </a:duotone>
            <a:extLst>
              <a:ext uri="{28A0092B-C50C-407E-A947-70E740481C1C}">
                <a14:useLocalDpi xmlns:a14="http://schemas.microsoft.com/office/drawing/2010/main" val="0"/>
              </a:ext>
            </a:extLst>
          </a:blip>
          <a:srcRect b="11562"/>
          <a:stretch/>
        </p:blipFill>
        <p:spPr bwMode="auto">
          <a:xfrm>
            <a:off x="0" y="409576"/>
            <a:ext cx="4077052" cy="14986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0" y="0"/>
            <a:ext cx="4077052" cy="427314"/>
          </a:xfrm>
          <a:prstGeom prst="rect">
            <a:avLst/>
          </a:prstGeom>
          <a:solidFill>
            <a:srgbClr val="71717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solidFill>
                <a:srgbClr val="FFFFFF"/>
              </a:solidFill>
            </a:endParaRPr>
          </a:p>
        </p:txBody>
      </p:sp>
      <p:sp>
        <p:nvSpPr>
          <p:cNvPr id="33" name="Title 32"/>
          <p:cNvSpPr>
            <a:spLocks noGrp="1"/>
          </p:cNvSpPr>
          <p:nvPr>
            <p:ph type="title"/>
          </p:nvPr>
        </p:nvSpPr>
        <p:spPr>
          <a:xfrm>
            <a:off x="382588" y="2436556"/>
            <a:ext cx="8229600" cy="1143000"/>
          </a:xfrm>
        </p:spPr>
        <p:txBody>
          <a:bodyPr/>
          <a:lstStyle>
            <a:lvl1pPr algn="ctr">
              <a:lnSpc>
                <a:spcPct val="100000"/>
              </a:lnSpc>
              <a:defRPr sz="3600"/>
            </a:lvl1pPr>
          </a:lstStyle>
          <a:p>
            <a:r>
              <a:rPr lang="en-US" smtClean="0"/>
              <a:t>Click to edit Master title style</a:t>
            </a:r>
            <a:endParaRPr lang="en-US" dirty="0"/>
          </a:p>
        </p:txBody>
      </p:sp>
      <p:sp>
        <p:nvSpPr>
          <p:cNvPr id="2" name="Slide Number Placeholder 1"/>
          <p:cNvSpPr>
            <a:spLocks noGrp="1"/>
          </p:cNvSpPr>
          <p:nvPr>
            <p:ph type="sldNum" sz="quarter" idx="10"/>
          </p:nvPr>
        </p:nvSpPr>
        <p:spPr/>
        <p:txBody>
          <a:bodyPr/>
          <a:lstStyle/>
          <a:p>
            <a:pPr>
              <a:defRPr/>
            </a:pPr>
            <a:fld id="{88A5A111-EEC3-48E7-AC79-8CC943BE0E8A}" type="slidenum">
              <a:rPr lang="en-US" smtClean="0">
                <a:solidFill>
                  <a:srgbClr val="4E4E4E"/>
                </a:solidFill>
              </a:rPr>
              <a:pPr>
                <a:defRPr/>
              </a:pPr>
              <a:t>‹#›</a:t>
            </a:fld>
            <a:endParaRPr lang="en-US" dirty="0">
              <a:solidFill>
                <a:srgbClr val="4E4E4E"/>
              </a:solidFill>
            </a:endParaRPr>
          </a:p>
        </p:txBody>
      </p:sp>
      <p:pic>
        <p:nvPicPr>
          <p:cNvPr id="11" name="Picture 11" descr="cobrand.png"/>
          <p:cNvPicPr>
            <a:picLocks noChangeAspect="1"/>
          </p:cNvPicPr>
          <p:nvPr userDrawn="1"/>
        </p:nvPicPr>
        <p:blipFill rotWithShape="1">
          <a:blip r:embed="rId3"/>
          <a:srcRect t="59259" b="31466"/>
          <a:stretch/>
        </p:blipFill>
        <p:spPr bwMode="auto">
          <a:xfrm>
            <a:off x="-1" y="57587"/>
            <a:ext cx="1873250" cy="224907"/>
          </a:xfrm>
          <a:prstGeom prst="rect">
            <a:avLst/>
          </a:prstGeom>
          <a:noFill/>
          <a:ln w="9525">
            <a:noFill/>
            <a:miter lim="800000"/>
            <a:headEnd/>
            <a:tailEnd/>
          </a:ln>
        </p:spPr>
      </p:pic>
      <p:pic>
        <p:nvPicPr>
          <p:cNvPr id="12" name="Picture 4" descr="smDish.png"/>
          <p:cNvPicPr>
            <a:picLocks noChangeAspect="1"/>
          </p:cNvPicPr>
          <p:nvPr userDrawn="1"/>
        </p:nvPicPr>
        <p:blipFill>
          <a:blip r:embed="rId4"/>
          <a:srcRect r="507"/>
          <a:stretch>
            <a:fillRect/>
          </a:stretch>
        </p:blipFill>
        <p:spPr bwMode="auto">
          <a:xfrm>
            <a:off x="4169314" y="336550"/>
            <a:ext cx="1403350" cy="1571625"/>
          </a:xfrm>
          <a:prstGeom prst="rect">
            <a:avLst/>
          </a:prstGeom>
          <a:noFill/>
          <a:ln w="9525">
            <a:noFill/>
            <a:miter lim="800000"/>
            <a:headEnd/>
            <a:tailEnd/>
          </a:ln>
        </p:spPr>
      </p:pic>
      <p:sp>
        <p:nvSpPr>
          <p:cNvPr id="4" name="Rectangle 3"/>
          <p:cNvSpPr/>
          <p:nvPr/>
        </p:nvSpPr>
        <p:spPr>
          <a:xfrm>
            <a:off x="4169314" y="0"/>
            <a:ext cx="1404937" cy="423863"/>
          </a:xfrm>
          <a:prstGeom prst="rect">
            <a:avLst/>
          </a:prstGeom>
          <a:solidFill>
            <a:srgbClr val="E8A33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fontAlgn="auto" hangingPunct="0">
              <a:spcBef>
                <a:spcPts val="0"/>
              </a:spcBef>
              <a:spcAft>
                <a:spcPts val="0"/>
              </a:spcAft>
              <a:defRPr/>
            </a:pPr>
            <a:endParaRPr lang="en-US" dirty="0">
              <a:solidFill>
                <a:srgbClr val="FFFFFF"/>
              </a:solidFill>
            </a:endParaRPr>
          </a:p>
        </p:txBody>
      </p:sp>
      <p:sp>
        <p:nvSpPr>
          <p:cNvPr id="5" name="Rectangle 4"/>
          <p:cNvSpPr/>
          <p:nvPr/>
        </p:nvSpPr>
        <p:spPr>
          <a:xfrm>
            <a:off x="5662569" y="3451"/>
            <a:ext cx="3481431" cy="423863"/>
          </a:xfrm>
          <a:prstGeom prst="rect">
            <a:avLst/>
          </a:prstGeom>
          <a:solidFill>
            <a:srgbClr val="76908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fontAlgn="auto" hangingPunct="0">
              <a:spcBef>
                <a:spcPts val="0"/>
              </a:spcBef>
              <a:spcAft>
                <a:spcPts val="0"/>
              </a:spcAft>
              <a:defRPr/>
            </a:pPr>
            <a:endParaRPr lang="en-US" dirty="0">
              <a:solidFill>
                <a:srgbClr val="FFFFFF"/>
              </a:solidFill>
            </a:endParaRPr>
          </a:p>
        </p:txBody>
      </p:sp>
      <p:pic>
        <p:nvPicPr>
          <p:cNvPr id="3" name="Picture 8"/>
          <p:cNvPicPr>
            <a:picLocks noChangeAspect="1"/>
          </p:cNvPicPr>
          <p:nvPr/>
        </p:nvPicPr>
        <p:blipFill>
          <a:blip r:embed="rId5">
            <a:lum bright="10000" contrast="20000"/>
            <a:extLst>
              <a:ext uri="{28A0092B-C50C-407E-A947-70E740481C1C}">
                <a14:useLocalDpi xmlns:a14="http://schemas.microsoft.com/office/drawing/2010/main" val="0"/>
              </a:ext>
            </a:extLst>
          </a:blip>
          <a:srcRect/>
          <a:stretch>
            <a:fillRect/>
          </a:stretch>
        </p:blipFill>
        <p:spPr bwMode="auto">
          <a:xfrm>
            <a:off x="1873250" y="3452"/>
            <a:ext cx="2203800" cy="42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two SRI researchers examine video technology attached to a UAV"/>
          <p:cNvPicPr>
            <a:picLocks noChangeAspect="1" noChangeArrowheads="1"/>
          </p:cNvPicPr>
          <p:nvPr userDrawn="1"/>
        </p:nvPicPr>
        <p:blipFill rotWithShape="1">
          <a:blip r:embed="rId6">
            <a:duotone>
              <a:prstClr val="black"/>
              <a:srgbClr val="76908C">
                <a:tint val="45000"/>
                <a:satMod val="400000"/>
              </a:srgbClr>
            </a:duotone>
            <a:extLst>
              <a:ext uri="{28A0092B-C50C-407E-A947-70E740481C1C}">
                <a14:useLocalDpi xmlns:a14="http://schemas.microsoft.com/office/drawing/2010/main" val="0"/>
              </a:ext>
            </a:extLst>
          </a:blip>
          <a:srcRect l="8007" t="23071" b="23071"/>
          <a:stretch/>
        </p:blipFill>
        <p:spPr bwMode="auto">
          <a:xfrm>
            <a:off x="5662568" y="427314"/>
            <a:ext cx="3481431" cy="14808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3861643"/>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sp>
        <p:nvSpPr>
          <p:cNvPr id="6" name="Rectangle 5"/>
          <p:cNvSpPr/>
          <p:nvPr/>
        </p:nvSpPr>
        <p:spPr>
          <a:xfrm>
            <a:off x="0" y="0"/>
            <a:ext cx="4077052" cy="427314"/>
          </a:xfrm>
          <a:prstGeom prst="rect">
            <a:avLst/>
          </a:prstGeom>
          <a:solidFill>
            <a:srgbClr val="71717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solidFill>
                <a:srgbClr val="FFFFFF"/>
              </a:solidFill>
            </a:endParaRPr>
          </a:p>
        </p:txBody>
      </p:sp>
      <p:sp>
        <p:nvSpPr>
          <p:cNvPr id="33" name="Title 32"/>
          <p:cNvSpPr>
            <a:spLocks noGrp="1"/>
          </p:cNvSpPr>
          <p:nvPr>
            <p:ph type="title"/>
          </p:nvPr>
        </p:nvSpPr>
        <p:spPr>
          <a:xfrm>
            <a:off x="382588" y="2436556"/>
            <a:ext cx="8229600" cy="1143000"/>
          </a:xfrm>
        </p:spPr>
        <p:txBody>
          <a:bodyPr/>
          <a:lstStyle>
            <a:lvl1pPr algn="ctr">
              <a:lnSpc>
                <a:spcPct val="100000"/>
              </a:lnSpc>
              <a:defRPr sz="3600"/>
            </a:lvl1pPr>
          </a:lstStyle>
          <a:p>
            <a:r>
              <a:rPr lang="en-US" smtClean="0"/>
              <a:t>Click to edit Master title style</a:t>
            </a:r>
            <a:endParaRPr lang="en-US" dirty="0"/>
          </a:p>
        </p:txBody>
      </p:sp>
      <p:sp>
        <p:nvSpPr>
          <p:cNvPr id="2" name="Slide Number Placeholder 1"/>
          <p:cNvSpPr>
            <a:spLocks noGrp="1"/>
          </p:cNvSpPr>
          <p:nvPr>
            <p:ph type="sldNum" sz="quarter" idx="10"/>
          </p:nvPr>
        </p:nvSpPr>
        <p:spPr/>
        <p:txBody>
          <a:bodyPr/>
          <a:lstStyle/>
          <a:p>
            <a:pPr>
              <a:defRPr/>
            </a:pPr>
            <a:fld id="{88A5A111-EEC3-48E7-AC79-8CC943BE0E8A}" type="slidenum">
              <a:rPr lang="en-US" smtClean="0">
                <a:solidFill>
                  <a:srgbClr val="4E4E4E"/>
                </a:solidFill>
              </a:rPr>
              <a:pPr>
                <a:defRPr/>
              </a:pPr>
              <a:t>‹#›</a:t>
            </a:fld>
            <a:endParaRPr lang="en-US" dirty="0">
              <a:solidFill>
                <a:srgbClr val="4E4E4E"/>
              </a:solidFill>
            </a:endParaRPr>
          </a:p>
        </p:txBody>
      </p:sp>
      <p:pic>
        <p:nvPicPr>
          <p:cNvPr id="11" name="Picture 11" descr="cobrand.png"/>
          <p:cNvPicPr>
            <a:picLocks noChangeAspect="1"/>
          </p:cNvPicPr>
          <p:nvPr userDrawn="1"/>
        </p:nvPicPr>
        <p:blipFill rotWithShape="1">
          <a:blip r:embed="rId2"/>
          <a:srcRect t="59259" b="31466"/>
          <a:stretch/>
        </p:blipFill>
        <p:spPr bwMode="auto">
          <a:xfrm>
            <a:off x="-1" y="57587"/>
            <a:ext cx="1873250" cy="224907"/>
          </a:xfrm>
          <a:prstGeom prst="rect">
            <a:avLst/>
          </a:prstGeom>
          <a:noFill/>
          <a:ln w="9525">
            <a:noFill/>
            <a:miter lim="800000"/>
            <a:headEnd/>
            <a:tailEnd/>
          </a:ln>
        </p:spPr>
      </p:pic>
      <p:pic>
        <p:nvPicPr>
          <p:cNvPr id="12" name="Picture 4" descr="smDish.png"/>
          <p:cNvPicPr>
            <a:picLocks noChangeAspect="1"/>
          </p:cNvPicPr>
          <p:nvPr userDrawn="1"/>
        </p:nvPicPr>
        <p:blipFill>
          <a:blip r:embed="rId3"/>
          <a:srcRect r="507"/>
          <a:stretch>
            <a:fillRect/>
          </a:stretch>
        </p:blipFill>
        <p:spPr bwMode="auto">
          <a:xfrm>
            <a:off x="4169314" y="336550"/>
            <a:ext cx="1403350" cy="1571625"/>
          </a:xfrm>
          <a:prstGeom prst="rect">
            <a:avLst/>
          </a:prstGeom>
          <a:noFill/>
          <a:ln w="9525">
            <a:noFill/>
            <a:miter lim="800000"/>
            <a:headEnd/>
            <a:tailEnd/>
          </a:ln>
        </p:spPr>
      </p:pic>
      <p:sp>
        <p:nvSpPr>
          <p:cNvPr id="4" name="Rectangle 3"/>
          <p:cNvSpPr/>
          <p:nvPr/>
        </p:nvSpPr>
        <p:spPr>
          <a:xfrm>
            <a:off x="4169314" y="0"/>
            <a:ext cx="1404937" cy="423863"/>
          </a:xfrm>
          <a:prstGeom prst="rect">
            <a:avLst/>
          </a:prstGeom>
          <a:solidFill>
            <a:srgbClr val="E8A33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fontAlgn="auto" hangingPunct="0">
              <a:spcBef>
                <a:spcPts val="0"/>
              </a:spcBef>
              <a:spcAft>
                <a:spcPts val="0"/>
              </a:spcAft>
              <a:defRPr/>
            </a:pPr>
            <a:endParaRPr lang="en-US" dirty="0">
              <a:solidFill>
                <a:srgbClr val="FFFFFF"/>
              </a:solidFill>
            </a:endParaRPr>
          </a:p>
        </p:txBody>
      </p:sp>
      <p:sp>
        <p:nvSpPr>
          <p:cNvPr id="5" name="Rectangle 4"/>
          <p:cNvSpPr/>
          <p:nvPr/>
        </p:nvSpPr>
        <p:spPr>
          <a:xfrm>
            <a:off x="5662569" y="3451"/>
            <a:ext cx="3481431" cy="423863"/>
          </a:xfrm>
          <a:prstGeom prst="rect">
            <a:avLst/>
          </a:prstGeom>
          <a:solidFill>
            <a:srgbClr val="76908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fontAlgn="auto" hangingPunct="0">
              <a:spcBef>
                <a:spcPts val="0"/>
              </a:spcBef>
              <a:spcAft>
                <a:spcPts val="0"/>
              </a:spcAft>
              <a:defRPr/>
            </a:pPr>
            <a:endParaRPr lang="en-US" dirty="0">
              <a:solidFill>
                <a:srgbClr val="FFFFFF"/>
              </a:solidFill>
            </a:endParaRPr>
          </a:p>
        </p:txBody>
      </p:sp>
      <p:pic>
        <p:nvPicPr>
          <p:cNvPr id="3" name="Picture 8"/>
          <p:cNvPicPr>
            <a:picLocks noChangeAspect="1"/>
          </p:cNvPicPr>
          <p:nvPr/>
        </p:nvPicPr>
        <p:blipFill>
          <a:blip r:embed="rId4">
            <a:lum bright="10000" contrast="20000"/>
            <a:extLst>
              <a:ext uri="{28A0092B-C50C-407E-A947-70E740481C1C}">
                <a14:useLocalDpi xmlns:a14="http://schemas.microsoft.com/office/drawing/2010/main" val="0"/>
              </a:ext>
            </a:extLst>
          </a:blip>
          <a:srcRect/>
          <a:stretch>
            <a:fillRect/>
          </a:stretch>
        </p:blipFill>
        <p:spPr bwMode="auto">
          <a:xfrm>
            <a:off x="1873250" y="3452"/>
            <a:ext cx="2203800" cy="42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two SRI researchers examine video technology attached to a UAV"/>
          <p:cNvPicPr>
            <a:picLocks noChangeAspect="1" noChangeArrowheads="1"/>
          </p:cNvPicPr>
          <p:nvPr userDrawn="1"/>
        </p:nvPicPr>
        <p:blipFill rotWithShape="1">
          <a:blip r:embed="rId5">
            <a:duotone>
              <a:prstClr val="black"/>
              <a:srgbClr val="76908C">
                <a:tint val="45000"/>
                <a:satMod val="400000"/>
              </a:srgbClr>
            </a:duotone>
            <a:extLst>
              <a:ext uri="{28A0092B-C50C-407E-A947-70E740481C1C}">
                <a14:useLocalDpi xmlns:a14="http://schemas.microsoft.com/office/drawing/2010/main" val="0"/>
              </a:ext>
            </a:extLst>
          </a:blip>
          <a:srcRect l="8007" t="23071" b="23071"/>
          <a:stretch/>
        </p:blipFill>
        <p:spPr bwMode="auto">
          <a:xfrm>
            <a:off x="5662568" y="427314"/>
            <a:ext cx="3481431" cy="1480861"/>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http://sphotos-b.xx.fbcdn.net/hphotos-prn1/534239_10150789394262014_99011178_n.jpg"/>
          <p:cNvPicPr>
            <a:picLocks noChangeAspect="1" noChangeArrowheads="1"/>
          </p:cNvPicPr>
          <p:nvPr userDrawn="1"/>
        </p:nvPicPr>
        <p:blipFill rotWithShape="1">
          <a:blip r:embed="rId6">
            <a:duotone>
              <a:prstClr val="black"/>
              <a:schemeClr val="accent1">
                <a:tint val="45000"/>
                <a:satMod val="400000"/>
              </a:schemeClr>
            </a:duotone>
            <a:extLst>
              <a:ext uri="{28A0092B-C50C-407E-A947-70E740481C1C}">
                <a14:useLocalDpi xmlns:a14="http://schemas.microsoft.com/office/drawing/2010/main" val="0"/>
              </a:ext>
            </a:extLst>
          </a:blip>
          <a:srcRect l="8734" r="24892" b="35860"/>
          <a:stretch/>
        </p:blipFill>
        <p:spPr bwMode="auto">
          <a:xfrm>
            <a:off x="1" y="423863"/>
            <a:ext cx="4077049" cy="14843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8870693"/>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6_Title Slide">
    <p:spTree>
      <p:nvGrpSpPr>
        <p:cNvPr id="1" name=""/>
        <p:cNvGrpSpPr/>
        <p:nvPr/>
      </p:nvGrpSpPr>
      <p:grpSpPr>
        <a:xfrm>
          <a:off x="0" y="0"/>
          <a:ext cx="0" cy="0"/>
          <a:chOff x="0" y="0"/>
          <a:chExt cx="0" cy="0"/>
        </a:xfrm>
      </p:grpSpPr>
      <p:pic>
        <p:nvPicPr>
          <p:cNvPr id="8" name="Picture 4" descr="VT_group_20101216.jpg"/>
          <p:cNvPicPr>
            <a:picLocks noChangeAspect="1"/>
          </p:cNvPicPr>
          <p:nvPr userDrawn="1"/>
        </p:nvPicPr>
        <p:blipFill rotWithShape="1">
          <a:blip r:embed="rId2" cstate="email">
            <a:duotone>
              <a:prstClr val="black"/>
              <a:schemeClr val="accent4">
                <a:tint val="45000"/>
                <a:satMod val="400000"/>
              </a:schemeClr>
            </a:duotone>
            <a:extLst>
              <a:ext uri="{BEBA8EAE-BF5A-486C-A8C5-ECC9F3942E4B}">
                <a14:imgProps xmlns:a14="http://schemas.microsoft.com/office/drawing/2010/main">
                  <a14:imgLayer r:embed="rId3">
                    <a14:imgEffect>
                      <a14:sharpenSoften amount="50000"/>
                    </a14:imgEffect>
                  </a14:imgLayer>
                </a14:imgProps>
              </a:ext>
            </a:extLst>
          </a:blip>
          <a:srcRect l="11595" r="9570"/>
          <a:stretch/>
        </p:blipFill>
        <p:spPr bwMode="auto">
          <a:xfrm>
            <a:off x="5738071" y="400135"/>
            <a:ext cx="3405929" cy="1508093"/>
          </a:xfrm>
          <a:prstGeom prst="rect">
            <a:avLst/>
          </a:prstGeom>
          <a:noFill/>
          <a:ln w="9525">
            <a:noFill/>
            <a:miter lim="800000"/>
            <a:headEnd/>
            <a:tailEnd/>
          </a:ln>
        </p:spPr>
      </p:pic>
      <p:sp>
        <p:nvSpPr>
          <p:cNvPr id="33" name="Title 32"/>
          <p:cNvSpPr>
            <a:spLocks noGrp="1"/>
          </p:cNvSpPr>
          <p:nvPr>
            <p:ph type="title"/>
          </p:nvPr>
        </p:nvSpPr>
        <p:spPr>
          <a:xfrm>
            <a:off x="382588" y="2436556"/>
            <a:ext cx="8229600" cy="1143000"/>
          </a:xfrm>
        </p:spPr>
        <p:txBody>
          <a:bodyPr/>
          <a:lstStyle>
            <a:lvl1pPr algn="ctr">
              <a:lnSpc>
                <a:spcPct val="100000"/>
              </a:lnSpc>
              <a:defRPr sz="3600"/>
            </a:lvl1pPr>
          </a:lstStyle>
          <a:p>
            <a:r>
              <a:rPr lang="en-US" smtClean="0"/>
              <a:t>Click to edit Master title style</a:t>
            </a:r>
            <a:endParaRPr lang="en-US" dirty="0"/>
          </a:p>
        </p:txBody>
      </p:sp>
      <p:sp>
        <p:nvSpPr>
          <p:cNvPr id="2" name="Slide Number Placeholder 1"/>
          <p:cNvSpPr>
            <a:spLocks noGrp="1"/>
          </p:cNvSpPr>
          <p:nvPr>
            <p:ph type="sldNum" sz="quarter" idx="10"/>
          </p:nvPr>
        </p:nvSpPr>
        <p:spPr/>
        <p:txBody>
          <a:bodyPr/>
          <a:lstStyle/>
          <a:p>
            <a:pPr>
              <a:defRPr/>
            </a:pPr>
            <a:fld id="{88A5A111-EEC3-48E7-AC79-8CC943BE0E8A}" type="slidenum">
              <a:rPr lang="en-US" smtClean="0">
                <a:solidFill>
                  <a:srgbClr val="4E4E4E"/>
                </a:solidFill>
              </a:rPr>
              <a:pPr>
                <a:defRPr/>
              </a:pPr>
              <a:t>‹#›</a:t>
            </a:fld>
            <a:endParaRPr lang="en-US" dirty="0">
              <a:solidFill>
                <a:srgbClr val="4E4E4E"/>
              </a:solidFill>
            </a:endParaRPr>
          </a:p>
        </p:txBody>
      </p:sp>
      <p:pic>
        <p:nvPicPr>
          <p:cNvPr id="11" name="Picture 8"/>
          <p:cNvPicPr>
            <a:picLocks noChangeAspect="1"/>
          </p:cNvPicPr>
          <p:nvPr userDrawn="1"/>
        </p:nvPicPr>
        <p:blipFill>
          <a:blip r:embed="rId4">
            <a:lum bright="10000" contrast="20000"/>
            <a:extLst>
              <a:ext uri="{28A0092B-C50C-407E-A947-70E740481C1C}">
                <a14:useLocalDpi xmlns:a14="http://schemas.microsoft.com/office/drawing/2010/main" val="0"/>
              </a:ext>
            </a:extLst>
          </a:blip>
          <a:srcRect/>
          <a:stretch>
            <a:fillRect/>
          </a:stretch>
        </p:blipFill>
        <p:spPr bwMode="auto">
          <a:xfrm>
            <a:off x="-7937" y="390526"/>
            <a:ext cx="4084988" cy="1517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p:cNvSpPr/>
          <p:nvPr userDrawn="1"/>
        </p:nvSpPr>
        <p:spPr>
          <a:xfrm>
            <a:off x="0" y="0"/>
            <a:ext cx="4077052" cy="409575"/>
          </a:xfrm>
          <a:prstGeom prst="rect">
            <a:avLst/>
          </a:prstGeom>
          <a:solidFill>
            <a:srgbClr val="71717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solidFill>
                <a:srgbClr val="FFFFFF"/>
              </a:solidFill>
            </a:endParaRPr>
          </a:p>
        </p:txBody>
      </p:sp>
      <p:sp>
        <p:nvSpPr>
          <p:cNvPr id="15" name="Rectangle 14"/>
          <p:cNvSpPr/>
          <p:nvPr userDrawn="1"/>
        </p:nvSpPr>
        <p:spPr>
          <a:xfrm>
            <a:off x="5738071" y="0"/>
            <a:ext cx="3405930" cy="423863"/>
          </a:xfrm>
          <a:prstGeom prst="rect">
            <a:avLst/>
          </a:prstGeom>
          <a:solidFill>
            <a:srgbClr val="E8A33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fontAlgn="auto" hangingPunct="0">
              <a:spcBef>
                <a:spcPts val="0"/>
              </a:spcBef>
              <a:spcAft>
                <a:spcPts val="0"/>
              </a:spcAft>
              <a:defRPr/>
            </a:pPr>
            <a:endParaRPr lang="en-US" dirty="0">
              <a:solidFill>
                <a:srgbClr val="FFFFFF"/>
              </a:solidFill>
            </a:endParaRPr>
          </a:p>
        </p:txBody>
      </p:sp>
      <p:sp>
        <p:nvSpPr>
          <p:cNvPr id="16" name="Rectangle 15"/>
          <p:cNvSpPr/>
          <p:nvPr userDrawn="1"/>
        </p:nvSpPr>
        <p:spPr>
          <a:xfrm>
            <a:off x="4144163" y="3451"/>
            <a:ext cx="1518405" cy="423863"/>
          </a:xfrm>
          <a:prstGeom prst="rect">
            <a:avLst/>
          </a:prstGeom>
          <a:solidFill>
            <a:srgbClr val="76908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fontAlgn="auto" hangingPunct="0">
              <a:spcBef>
                <a:spcPts val="0"/>
              </a:spcBef>
              <a:spcAft>
                <a:spcPts val="0"/>
              </a:spcAft>
              <a:defRPr/>
            </a:pPr>
            <a:endParaRPr lang="en-US" dirty="0">
              <a:solidFill>
                <a:srgbClr val="FFFFFF"/>
              </a:solidFill>
            </a:endParaRPr>
          </a:p>
        </p:txBody>
      </p:sp>
      <p:pic>
        <p:nvPicPr>
          <p:cNvPr id="18" name="Picture 3" descr="C:\tmp\tiesa.jpg"/>
          <p:cNvPicPr>
            <a:picLocks noChangeAspect="1" noChangeArrowheads="1"/>
          </p:cNvPicPr>
          <p:nvPr userDrawn="1"/>
        </p:nvPicPr>
        <p:blipFill rotWithShape="1">
          <a:blip r:embed="rId5">
            <a:duotone>
              <a:prstClr val="black"/>
              <a:srgbClr val="76908C">
                <a:tint val="45000"/>
                <a:satMod val="400000"/>
              </a:srgbClr>
            </a:duotone>
            <a:extLst>
              <a:ext uri="{28A0092B-C50C-407E-A947-70E740481C1C}">
                <a14:useLocalDpi xmlns:a14="http://schemas.microsoft.com/office/drawing/2010/main" val="0"/>
              </a:ext>
            </a:extLst>
          </a:blip>
          <a:srcRect l="58980" t="54292" r="9314" b="3530"/>
          <a:stretch/>
        </p:blipFill>
        <p:spPr bwMode="auto">
          <a:xfrm>
            <a:off x="4144164" y="427420"/>
            <a:ext cx="1518404" cy="1480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1" descr="cobrand.png"/>
          <p:cNvPicPr>
            <a:picLocks noChangeAspect="1"/>
          </p:cNvPicPr>
          <p:nvPr userDrawn="1"/>
        </p:nvPicPr>
        <p:blipFill rotWithShape="1">
          <a:blip r:embed="rId6"/>
          <a:srcRect t="59259" b="31466"/>
          <a:stretch/>
        </p:blipFill>
        <p:spPr bwMode="auto">
          <a:xfrm>
            <a:off x="-1" y="57587"/>
            <a:ext cx="1873250" cy="224907"/>
          </a:xfrm>
          <a:prstGeom prst="rect">
            <a:avLst/>
          </a:prstGeom>
          <a:noFill/>
          <a:ln w="9525">
            <a:noFill/>
            <a:miter lim="800000"/>
            <a:headEnd/>
            <a:tailEnd/>
          </a:ln>
        </p:spPr>
      </p:pic>
    </p:spTree>
    <p:extLst>
      <p:ext uri="{BB962C8B-B14F-4D97-AF65-F5344CB8AC3E}">
        <p14:creationId xmlns:p14="http://schemas.microsoft.com/office/powerpoint/2010/main" val="104571652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2588" y="423863"/>
            <a:ext cx="8229600" cy="926766"/>
          </a:xfrm>
        </p:spPr>
        <p:txBody>
          <a:bodyPr/>
          <a:lstStyle>
            <a:lvl1pPr>
              <a:lnSpc>
                <a:spcPct val="100000"/>
              </a:lnSpc>
              <a:defRPr sz="2800">
                <a:solidFill>
                  <a:srgbClr val="000000"/>
                </a:solidFill>
              </a:defRPr>
            </a:lvl1pPr>
          </a:lstStyle>
          <a:p>
            <a:r>
              <a:rPr lang="en-US" smtClean="0"/>
              <a:t>Click to edit Master title style</a:t>
            </a:r>
            <a:endParaRPr lang="en-US" dirty="0"/>
          </a:p>
        </p:txBody>
      </p:sp>
      <p:sp>
        <p:nvSpPr>
          <p:cNvPr id="6" name="Slide Number Placeholder 5"/>
          <p:cNvSpPr>
            <a:spLocks noGrp="1"/>
          </p:cNvSpPr>
          <p:nvPr>
            <p:ph type="sldNum" sz="quarter" idx="10"/>
          </p:nvPr>
        </p:nvSpPr>
        <p:spPr/>
        <p:txBody>
          <a:bodyPr/>
          <a:lstStyle>
            <a:lvl1pPr>
              <a:defRPr/>
            </a:lvl1pPr>
          </a:lstStyle>
          <a:p>
            <a:fld id="{BE05E294-9D3F-AF49-9CD2-D723A19B1CEC}" type="slidenum">
              <a:rPr lang="en-US"/>
              <a:pPr/>
              <a:t>‹#›</a:t>
            </a:fld>
            <a:endParaRPr lang="en-US" dirty="0"/>
          </a:p>
        </p:txBody>
      </p:sp>
      <p:sp>
        <p:nvSpPr>
          <p:cNvPr id="8" name="Rectangle 7"/>
          <p:cNvSpPr/>
          <p:nvPr userDrawn="1"/>
        </p:nvSpPr>
        <p:spPr>
          <a:xfrm>
            <a:off x="4509030" y="0"/>
            <a:ext cx="1405466" cy="423863"/>
          </a:xfrm>
          <a:prstGeom prst="rect">
            <a:avLst/>
          </a:prstGeom>
          <a:solidFill>
            <a:srgbClr val="E8A33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userDrawn="1"/>
        </p:nvSpPr>
        <p:spPr>
          <a:xfrm>
            <a:off x="6034088" y="0"/>
            <a:ext cx="3109911" cy="423863"/>
          </a:xfrm>
          <a:prstGeom prst="rect">
            <a:avLst/>
          </a:prstGeom>
          <a:solidFill>
            <a:srgbClr val="76908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userDrawn="1"/>
        </p:nvSpPr>
        <p:spPr>
          <a:xfrm>
            <a:off x="0" y="0"/>
            <a:ext cx="4379310" cy="423863"/>
          </a:xfrm>
          <a:prstGeom prst="rect">
            <a:avLst/>
          </a:prstGeom>
          <a:solidFill>
            <a:srgbClr val="0A419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02839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2588" y="423863"/>
            <a:ext cx="8229600" cy="926766"/>
          </a:xfrm>
        </p:spPr>
        <p:txBody>
          <a:bodyPr/>
          <a:lstStyle>
            <a:lvl1pPr>
              <a:lnSpc>
                <a:spcPct val="100000"/>
              </a:lnSpc>
              <a:defRPr sz="2800">
                <a:solidFill>
                  <a:srgbClr val="000000"/>
                </a:solidFill>
              </a:defRPr>
            </a:lvl1pPr>
          </a:lstStyle>
          <a:p>
            <a:r>
              <a:rPr lang="en-US" smtClean="0"/>
              <a:t>Click to edit Master title style</a:t>
            </a:r>
            <a:endParaRPr lang="en-US" dirty="0"/>
          </a:p>
        </p:txBody>
      </p:sp>
      <p:sp>
        <p:nvSpPr>
          <p:cNvPr id="6" name="Slide Number Placeholder 5"/>
          <p:cNvSpPr>
            <a:spLocks noGrp="1"/>
          </p:cNvSpPr>
          <p:nvPr>
            <p:ph type="sldNum" sz="quarter" idx="10"/>
          </p:nvPr>
        </p:nvSpPr>
        <p:spPr/>
        <p:txBody>
          <a:bodyPr/>
          <a:lstStyle>
            <a:lvl1pPr>
              <a:defRPr/>
            </a:lvl1pPr>
          </a:lstStyle>
          <a:p>
            <a:fld id="{BE05E294-9D3F-AF49-9CD2-D723A19B1CEC}" type="slidenum">
              <a:rPr lang="en-US"/>
              <a:pPr/>
              <a:t>‹#›</a:t>
            </a:fld>
            <a:endParaRPr lang="en-US" dirty="0"/>
          </a:p>
        </p:txBody>
      </p:sp>
      <p:sp>
        <p:nvSpPr>
          <p:cNvPr id="8" name="Rectangle 7"/>
          <p:cNvSpPr/>
          <p:nvPr userDrawn="1"/>
        </p:nvSpPr>
        <p:spPr>
          <a:xfrm>
            <a:off x="4509030" y="0"/>
            <a:ext cx="1405466" cy="423863"/>
          </a:xfrm>
          <a:prstGeom prst="rect">
            <a:avLst/>
          </a:prstGeom>
          <a:solidFill>
            <a:srgbClr val="E8A33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userDrawn="1"/>
        </p:nvSpPr>
        <p:spPr>
          <a:xfrm>
            <a:off x="6034088" y="0"/>
            <a:ext cx="3109911" cy="423863"/>
          </a:xfrm>
          <a:prstGeom prst="rect">
            <a:avLst/>
          </a:prstGeom>
          <a:solidFill>
            <a:srgbClr val="76908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userDrawn="1"/>
        </p:nvSpPr>
        <p:spPr>
          <a:xfrm>
            <a:off x="0" y="0"/>
            <a:ext cx="4379310" cy="423863"/>
          </a:xfrm>
          <a:prstGeom prst="rect">
            <a:avLst/>
          </a:prstGeom>
          <a:solidFill>
            <a:srgbClr val="0A419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TextBox 6"/>
          <p:cNvSpPr txBox="1"/>
          <p:nvPr userDrawn="1"/>
        </p:nvSpPr>
        <p:spPr>
          <a:xfrm>
            <a:off x="2055303" y="6618914"/>
            <a:ext cx="4857225" cy="246221"/>
          </a:xfrm>
          <a:prstGeom prst="rect">
            <a:avLst/>
          </a:prstGeom>
          <a:noFill/>
        </p:spPr>
        <p:txBody>
          <a:bodyPr wrap="square" rtlCol="0">
            <a:spAutoFit/>
          </a:bodyPr>
          <a:lstStyle/>
          <a:p>
            <a:pPr marL="0" marR="0" indent="0" algn="ctr" defTabSz="457200" rtl="0" eaLnBrk="1" fontAlgn="base" latinLnBrk="0" hangingPunct="1">
              <a:lnSpc>
                <a:spcPct val="100000"/>
              </a:lnSpc>
              <a:spcBef>
                <a:spcPct val="0"/>
              </a:spcBef>
              <a:spcAft>
                <a:spcPct val="0"/>
              </a:spcAft>
              <a:buClrTx/>
              <a:buSzTx/>
              <a:buFontTx/>
              <a:buNone/>
              <a:tabLst/>
              <a:defRPr/>
            </a:pPr>
            <a:r>
              <a:rPr lang="en-US" sz="1000" dirty="0" smtClean="0">
                <a:solidFill>
                  <a:srgbClr val="000000"/>
                </a:solidFill>
              </a:rPr>
              <a:t>© 2014 SRI International</a:t>
            </a:r>
          </a:p>
        </p:txBody>
      </p:sp>
    </p:spTree>
    <p:extLst>
      <p:ext uri="{BB962C8B-B14F-4D97-AF65-F5344CB8AC3E}">
        <p14:creationId xmlns:p14="http://schemas.microsoft.com/office/powerpoint/2010/main" val="3274479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4" name="Rectangle 3"/>
          <p:cNvSpPr/>
          <p:nvPr userDrawn="1"/>
        </p:nvSpPr>
        <p:spPr>
          <a:xfrm>
            <a:off x="4508500" y="0"/>
            <a:ext cx="1406525" cy="423863"/>
          </a:xfrm>
          <a:prstGeom prst="rect">
            <a:avLst/>
          </a:prstGeom>
          <a:solidFill>
            <a:srgbClr val="E8A33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FFFFFF"/>
              </a:solidFill>
            </a:endParaRPr>
          </a:p>
        </p:txBody>
      </p:sp>
      <p:sp>
        <p:nvSpPr>
          <p:cNvPr id="5" name="Rectangle 4"/>
          <p:cNvSpPr/>
          <p:nvPr userDrawn="1"/>
        </p:nvSpPr>
        <p:spPr>
          <a:xfrm>
            <a:off x="6034088" y="0"/>
            <a:ext cx="3109912" cy="423863"/>
          </a:xfrm>
          <a:prstGeom prst="rect">
            <a:avLst/>
          </a:prstGeom>
          <a:solidFill>
            <a:srgbClr val="76908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FFFFFF"/>
              </a:solidFill>
            </a:endParaRPr>
          </a:p>
        </p:txBody>
      </p:sp>
      <p:sp>
        <p:nvSpPr>
          <p:cNvPr id="6" name="Rectangle 5"/>
          <p:cNvSpPr/>
          <p:nvPr userDrawn="1"/>
        </p:nvSpPr>
        <p:spPr>
          <a:xfrm>
            <a:off x="0" y="0"/>
            <a:ext cx="4379913" cy="423863"/>
          </a:xfrm>
          <a:prstGeom prst="rect">
            <a:avLst/>
          </a:prstGeom>
          <a:solidFill>
            <a:srgbClr val="0A419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ndParaRPr>
          </a:p>
        </p:txBody>
      </p:sp>
      <p:sp>
        <p:nvSpPr>
          <p:cNvPr id="3" name="Content Placeholder 2"/>
          <p:cNvSpPr>
            <a:spLocks noGrp="1"/>
          </p:cNvSpPr>
          <p:nvPr>
            <p:ph idx="1"/>
          </p:nvPr>
        </p:nvSpPr>
        <p:spPr>
          <a:xfrm>
            <a:off x="377504" y="1396347"/>
            <a:ext cx="8397380" cy="5054787"/>
          </a:xfrm>
        </p:spPr>
        <p:txBody>
          <a:bodyPr/>
          <a:lstStyle>
            <a:lvl1pPr marL="230188" indent="-230188">
              <a:buClrTx/>
              <a:buFont typeface="Courier New" pitchFamily="49" charset="0"/>
              <a:buChar char="o"/>
              <a:defRPr sz="2000">
                <a:solidFill>
                  <a:srgbClr val="000000"/>
                </a:solidFill>
              </a:defRPr>
            </a:lvl1pPr>
            <a:lvl2pPr marL="460375" indent="-230188">
              <a:spcBef>
                <a:spcPts val="0"/>
              </a:spcBef>
              <a:buClrTx/>
              <a:buFont typeface="Arial" pitchFamily="34" charset="0"/>
              <a:buChar char="•"/>
              <a:defRPr sz="1600">
                <a:solidFill>
                  <a:schemeClr val="accent1"/>
                </a:solidFill>
              </a:defRPr>
            </a:lvl2pPr>
            <a:lvl3pPr marL="685800" indent="-225425">
              <a:spcBef>
                <a:spcPts val="0"/>
              </a:spcBef>
              <a:buClrTx/>
              <a:buFont typeface="Calibri" pitchFamily="34" charset="0"/>
              <a:buChar char="-"/>
              <a:defRPr sz="1400">
                <a:solidFill>
                  <a:schemeClr val="tx2"/>
                </a:solidFill>
              </a:defRPr>
            </a:lvl3pPr>
            <a:lvl4pPr marL="912813" indent="-285750">
              <a:buClrTx/>
              <a:buFont typeface="Arial" pitchFamily="34" charset="0"/>
              <a:buChar char="•"/>
              <a:defRPr sz="1200">
                <a:solidFill>
                  <a:srgbClr val="000000"/>
                </a:solidFill>
              </a:defRPr>
            </a:lvl4pPr>
            <a:lvl5pPr marL="798512" indent="0">
              <a:buClrTx/>
              <a:buFont typeface="Arial" pitchFamily="34" charset="0"/>
              <a:buNone/>
              <a:defRPr>
                <a:solidFill>
                  <a:srgbClr val="000000"/>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2" name="Title 1"/>
          <p:cNvSpPr>
            <a:spLocks noGrp="1"/>
          </p:cNvSpPr>
          <p:nvPr>
            <p:ph type="title"/>
          </p:nvPr>
        </p:nvSpPr>
        <p:spPr>
          <a:xfrm>
            <a:off x="382588" y="423863"/>
            <a:ext cx="8229600" cy="926766"/>
          </a:xfrm>
        </p:spPr>
        <p:txBody>
          <a:bodyPr/>
          <a:lstStyle>
            <a:lvl1pPr>
              <a:lnSpc>
                <a:spcPct val="100000"/>
              </a:lnSpc>
              <a:defRPr sz="2800">
                <a:solidFill>
                  <a:srgbClr val="000000"/>
                </a:solidFill>
              </a:defRPr>
            </a:lvl1pPr>
          </a:lstStyle>
          <a:p>
            <a:r>
              <a:rPr lang="en-US" smtClean="0"/>
              <a:t>Click to edit Master title style</a:t>
            </a:r>
            <a:endParaRPr lang="en-US" dirty="0"/>
          </a:p>
        </p:txBody>
      </p:sp>
      <p:sp>
        <p:nvSpPr>
          <p:cNvPr id="13" name="Slide Number Placeholder 5"/>
          <p:cNvSpPr>
            <a:spLocks noGrp="1"/>
          </p:cNvSpPr>
          <p:nvPr>
            <p:ph type="sldNum" sz="quarter" idx="10"/>
          </p:nvPr>
        </p:nvSpPr>
        <p:spPr>
          <a:xfrm>
            <a:off x="8348663" y="6553200"/>
            <a:ext cx="795337" cy="304800"/>
          </a:xfrm>
        </p:spPr>
        <p:txBody>
          <a:bodyPr/>
          <a:lstStyle>
            <a:lvl1pPr>
              <a:defRPr/>
            </a:lvl1pPr>
          </a:lstStyle>
          <a:p>
            <a:fld id="{BE05E294-9D3F-AF49-9CD2-D723A19B1CEC}" type="slidenum">
              <a:rPr lang="en-US"/>
              <a:pPr/>
              <a:t>‹#›</a:t>
            </a:fld>
            <a:endParaRPr lang="en-US" dirty="0"/>
          </a:p>
        </p:txBody>
      </p:sp>
    </p:spTree>
    <p:extLst>
      <p:ext uri="{BB962C8B-B14F-4D97-AF65-F5344CB8AC3E}">
        <p14:creationId xmlns:p14="http://schemas.microsoft.com/office/powerpoint/2010/main" val="973243740"/>
      </p:ext>
    </p:extLst>
  </p:cSld>
  <p:clrMapOvr>
    <a:masterClrMapping/>
  </p:clrMapOvr>
  <p:timing>
    <p:tnLst>
      <p:par>
        <p:cTn xmlns:p14="http://schemas.microsoft.com/office/powerpoint/2010/mai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4" name="Rectangle 3"/>
          <p:cNvSpPr/>
          <p:nvPr userDrawn="1"/>
        </p:nvSpPr>
        <p:spPr>
          <a:xfrm>
            <a:off x="4508500" y="0"/>
            <a:ext cx="1406525" cy="423863"/>
          </a:xfrm>
          <a:prstGeom prst="rect">
            <a:avLst/>
          </a:prstGeom>
          <a:solidFill>
            <a:srgbClr val="E8A33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FFFFFF"/>
              </a:solidFill>
            </a:endParaRPr>
          </a:p>
        </p:txBody>
      </p:sp>
      <p:sp>
        <p:nvSpPr>
          <p:cNvPr id="5" name="Rectangle 4"/>
          <p:cNvSpPr/>
          <p:nvPr userDrawn="1"/>
        </p:nvSpPr>
        <p:spPr>
          <a:xfrm>
            <a:off x="6034088" y="0"/>
            <a:ext cx="3109912" cy="423863"/>
          </a:xfrm>
          <a:prstGeom prst="rect">
            <a:avLst/>
          </a:prstGeom>
          <a:solidFill>
            <a:srgbClr val="76908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FFFFFF"/>
              </a:solidFill>
            </a:endParaRPr>
          </a:p>
        </p:txBody>
      </p:sp>
      <p:sp>
        <p:nvSpPr>
          <p:cNvPr id="6" name="Rectangle 5"/>
          <p:cNvSpPr/>
          <p:nvPr userDrawn="1"/>
        </p:nvSpPr>
        <p:spPr>
          <a:xfrm>
            <a:off x="0" y="0"/>
            <a:ext cx="4379913" cy="423863"/>
          </a:xfrm>
          <a:prstGeom prst="rect">
            <a:avLst/>
          </a:prstGeom>
          <a:solidFill>
            <a:srgbClr val="0A419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ndParaRPr>
          </a:p>
        </p:txBody>
      </p:sp>
      <p:sp>
        <p:nvSpPr>
          <p:cNvPr id="3" name="Content Placeholder 2"/>
          <p:cNvSpPr>
            <a:spLocks noGrp="1"/>
          </p:cNvSpPr>
          <p:nvPr>
            <p:ph idx="1"/>
          </p:nvPr>
        </p:nvSpPr>
        <p:spPr>
          <a:xfrm>
            <a:off x="377504" y="1396347"/>
            <a:ext cx="8397380" cy="5054787"/>
          </a:xfrm>
        </p:spPr>
        <p:txBody>
          <a:bodyPr/>
          <a:lstStyle>
            <a:lvl1pPr marL="230188" indent="-230188">
              <a:buClrTx/>
              <a:buFont typeface="Courier New" pitchFamily="49" charset="0"/>
              <a:buChar char="o"/>
              <a:defRPr sz="2000">
                <a:solidFill>
                  <a:srgbClr val="000000"/>
                </a:solidFill>
              </a:defRPr>
            </a:lvl1pPr>
            <a:lvl2pPr marL="460375" indent="-230188">
              <a:spcBef>
                <a:spcPts val="0"/>
              </a:spcBef>
              <a:buClrTx/>
              <a:buFont typeface="Arial" pitchFamily="34" charset="0"/>
              <a:buChar char="•"/>
              <a:defRPr sz="1600">
                <a:solidFill>
                  <a:schemeClr val="accent1"/>
                </a:solidFill>
              </a:defRPr>
            </a:lvl2pPr>
            <a:lvl3pPr marL="685800" indent="-225425">
              <a:spcBef>
                <a:spcPts val="0"/>
              </a:spcBef>
              <a:buClrTx/>
              <a:buFont typeface="Calibri" pitchFamily="34" charset="0"/>
              <a:buChar char="-"/>
              <a:defRPr sz="1400">
                <a:solidFill>
                  <a:schemeClr val="tx2"/>
                </a:solidFill>
              </a:defRPr>
            </a:lvl3pPr>
            <a:lvl4pPr marL="912813" indent="-285750">
              <a:buClrTx/>
              <a:buFont typeface="Arial" pitchFamily="34" charset="0"/>
              <a:buChar char="•"/>
              <a:defRPr sz="1200">
                <a:solidFill>
                  <a:srgbClr val="000000"/>
                </a:solidFill>
              </a:defRPr>
            </a:lvl4pPr>
            <a:lvl5pPr marL="798512" indent="0">
              <a:buClrTx/>
              <a:buFont typeface="Arial" pitchFamily="34" charset="0"/>
              <a:buNone/>
              <a:defRPr>
                <a:solidFill>
                  <a:srgbClr val="000000"/>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2" name="Title 1"/>
          <p:cNvSpPr>
            <a:spLocks noGrp="1"/>
          </p:cNvSpPr>
          <p:nvPr>
            <p:ph type="title"/>
          </p:nvPr>
        </p:nvSpPr>
        <p:spPr>
          <a:xfrm>
            <a:off x="382588" y="423863"/>
            <a:ext cx="8229600" cy="926766"/>
          </a:xfrm>
        </p:spPr>
        <p:txBody>
          <a:bodyPr/>
          <a:lstStyle>
            <a:lvl1pPr>
              <a:lnSpc>
                <a:spcPct val="100000"/>
              </a:lnSpc>
              <a:defRPr sz="2800">
                <a:solidFill>
                  <a:srgbClr val="000000"/>
                </a:solidFill>
              </a:defRPr>
            </a:lvl1pPr>
          </a:lstStyle>
          <a:p>
            <a:r>
              <a:rPr lang="en-US" smtClean="0"/>
              <a:t>Click to edit Master title style</a:t>
            </a:r>
            <a:endParaRPr lang="en-US" dirty="0"/>
          </a:p>
        </p:txBody>
      </p:sp>
      <p:sp>
        <p:nvSpPr>
          <p:cNvPr id="13" name="Slide Number Placeholder 5"/>
          <p:cNvSpPr>
            <a:spLocks noGrp="1"/>
          </p:cNvSpPr>
          <p:nvPr>
            <p:ph type="sldNum" sz="quarter" idx="10"/>
          </p:nvPr>
        </p:nvSpPr>
        <p:spPr>
          <a:xfrm>
            <a:off x="8348663" y="6553200"/>
            <a:ext cx="795337" cy="304800"/>
          </a:xfrm>
        </p:spPr>
        <p:txBody>
          <a:bodyPr/>
          <a:lstStyle>
            <a:lvl1pPr>
              <a:defRPr/>
            </a:lvl1pPr>
          </a:lstStyle>
          <a:p>
            <a:fld id="{BE05E294-9D3F-AF49-9CD2-D723A19B1CEC}" type="slidenum">
              <a:rPr lang="en-US"/>
              <a:pPr/>
              <a:t>‹#›</a:t>
            </a:fld>
            <a:endParaRPr lang="en-US" dirty="0"/>
          </a:p>
        </p:txBody>
      </p:sp>
      <p:sp>
        <p:nvSpPr>
          <p:cNvPr id="8" name="TextBox 7"/>
          <p:cNvSpPr txBox="1"/>
          <p:nvPr userDrawn="1"/>
        </p:nvSpPr>
        <p:spPr>
          <a:xfrm>
            <a:off x="2055303" y="6618914"/>
            <a:ext cx="4857225" cy="246221"/>
          </a:xfrm>
          <a:prstGeom prst="rect">
            <a:avLst/>
          </a:prstGeom>
          <a:noFill/>
        </p:spPr>
        <p:txBody>
          <a:bodyPr wrap="square" rtlCol="0">
            <a:spAutoFit/>
          </a:bodyPr>
          <a:lstStyle/>
          <a:p>
            <a:pPr marL="0" marR="0" indent="0" algn="ctr" defTabSz="457200" rtl="0" eaLnBrk="1" fontAlgn="base" latinLnBrk="0" hangingPunct="1">
              <a:lnSpc>
                <a:spcPct val="100000"/>
              </a:lnSpc>
              <a:spcBef>
                <a:spcPct val="0"/>
              </a:spcBef>
              <a:spcAft>
                <a:spcPct val="0"/>
              </a:spcAft>
              <a:buClrTx/>
              <a:buSzTx/>
              <a:buFontTx/>
              <a:buNone/>
              <a:tabLst/>
              <a:defRPr/>
            </a:pPr>
            <a:r>
              <a:rPr lang="en-US" sz="1000" dirty="0" smtClean="0">
                <a:solidFill>
                  <a:srgbClr val="000000"/>
                </a:solidFill>
              </a:rPr>
              <a:t>© 2013 SRI International</a:t>
            </a:r>
          </a:p>
        </p:txBody>
      </p:sp>
    </p:spTree>
    <p:extLst>
      <p:ext uri="{BB962C8B-B14F-4D97-AF65-F5344CB8AC3E}">
        <p14:creationId xmlns:p14="http://schemas.microsoft.com/office/powerpoint/2010/main" val="1979227756"/>
      </p:ext>
    </p:extLst>
  </p:cSld>
  <p:clrMapOvr>
    <a:masterClrMapping/>
  </p:clrMapOvr>
  <p:timing>
    <p:tnLst>
      <p:par>
        <p:cTn xmlns:p14="http://schemas.microsoft.com/office/powerpoint/2010/mai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4" name="Rectangle 3"/>
          <p:cNvSpPr/>
          <p:nvPr userDrawn="1"/>
        </p:nvSpPr>
        <p:spPr>
          <a:xfrm>
            <a:off x="4508500" y="0"/>
            <a:ext cx="1406525" cy="423863"/>
          </a:xfrm>
          <a:prstGeom prst="rect">
            <a:avLst/>
          </a:prstGeom>
          <a:solidFill>
            <a:srgbClr val="E8A33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FFFFFF"/>
              </a:solidFill>
            </a:endParaRPr>
          </a:p>
        </p:txBody>
      </p:sp>
      <p:sp>
        <p:nvSpPr>
          <p:cNvPr id="5" name="Rectangle 4"/>
          <p:cNvSpPr/>
          <p:nvPr userDrawn="1"/>
        </p:nvSpPr>
        <p:spPr>
          <a:xfrm>
            <a:off x="6034088" y="0"/>
            <a:ext cx="3109912" cy="423863"/>
          </a:xfrm>
          <a:prstGeom prst="rect">
            <a:avLst/>
          </a:prstGeom>
          <a:solidFill>
            <a:srgbClr val="76908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FFFFFF"/>
              </a:solidFill>
            </a:endParaRPr>
          </a:p>
        </p:txBody>
      </p:sp>
      <p:sp>
        <p:nvSpPr>
          <p:cNvPr id="6" name="Rectangle 5"/>
          <p:cNvSpPr/>
          <p:nvPr userDrawn="1"/>
        </p:nvSpPr>
        <p:spPr>
          <a:xfrm>
            <a:off x="0" y="0"/>
            <a:ext cx="4379913" cy="423863"/>
          </a:xfrm>
          <a:prstGeom prst="rect">
            <a:avLst/>
          </a:prstGeom>
          <a:solidFill>
            <a:srgbClr val="0A419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ndParaRPr>
          </a:p>
        </p:txBody>
      </p:sp>
      <p:sp>
        <p:nvSpPr>
          <p:cNvPr id="3" name="Content Placeholder 2"/>
          <p:cNvSpPr>
            <a:spLocks noGrp="1"/>
          </p:cNvSpPr>
          <p:nvPr>
            <p:ph idx="1"/>
          </p:nvPr>
        </p:nvSpPr>
        <p:spPr>
          <a:xfrm>
            <a:off x="377504" y="1396347"/>
            <a:ext cx="8397380" cy="5054787"/>
          </a:xfrm>
        </p:spPr>
        <p:txBody>
          <a:bodyPr/>
          <a:lstStyle>
            <a:lvl1pPr marL="230188" indent="-230188">
              <a:buClrTx/>
              <a:buFont typeface="Courier New" pitchFamily="49" charset="0"/>
              <a:buChar char="o"/>
              <a:defRPr sz="2000">
                <a:solidFill>
                  <a:srgbClr val="000000"/>
                </a:solidFill>
              </a:defRPr>
            </a:lvl1pPr>
            <a:lvl2pPr marL="460375" indent="-230188">
              <a:spcBef>
                <a:spcPts val="0"/>
              </a:spcBef>
              <a:buClrTx/>
              <a:buFont typeface="Arial" pitchFamily="34" charset="0"/>
              <a:buChar char="•"/>
              <a:defRPr sz="1600">
                <a:solidFill>
                  <a:schemeClr val="accent1"/>
                </a:solidFill>
              </a:defRPr>
            </a:lvl2pPr>
            <a:lvl3pPr marL="685800" indent="-225425">
              <a:spcBef>
                <a:spcPts val="0"/>
              </a:spcBef>
              <a:buClrTx/>
              <a:buFont typeface="Calibri" pitchFamily="34" charset="0"/>
              <a:buChar char="-"/>
              <a:defRPr sz="1400">
                <a:solidFill>
                  <a:schemeClr val="tx2"/>
                </a:solidFill>
              </a:defRPr>
            </a:lvl3pPr>
            <a:lvl4pPr marL="912813" indent="-285750">
              <a:buClrTx/>
              <a:buFont typeface="Arial" pitchFamily="34" charset="0"/>
              <a:buChar char="•"/>
              <a:defRPr sz="1200">
                <a:solidFill>
                  <a:srgbClr val="000000"/>
                </a:solidFill>
              </a:defRPr>
            </a:lvl4pPr>
            <a:lvl5pPr marL="798512" indent="0">
              <a:buClrTx/>
              <a:buFont typeface="Arial" pitchFamily="34" charset="0"/>
              <a:buNone/>
              <a:defRPr>
                <a:solidFill>
                  <a:srgbClr val="000000"/>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2" name="Title 1"/>
          <p:cNvSpPr>
            <a:spLocks noGrp="1"/>
          </p:cNvSpPr>
          <p:nvPr>
            <p:ph type="title"/>
          </p:nvPr>
        </p:nvSpPr>
        <p:spPr>
          <a:xfrm>
            <a:off x="382588" y="423863"/>
            <a:ext cx="8229600" cy="926766"/>
          </a:xfrm>
        </p:spPr>
        <p:txBody>
          <a:bodyPr/>
          <a:lstStyle>
            <a:lvl1pPr>
              <a:lnSpc>
                <a:spcPct val="100000"/>
              </a:lnSpc>
              <a:defRPr sz="2800">
                <a:solidFill>
                  <a:srgbClr val="000000"/>
                </a:solidFill>
              </a:defRPr>
            </a:lvl1pPr>
          </a:lstStyle>
          <a:p>
            <a:r>
              <a:rPr lang="en-US" smtClean="0"/>
              <a:t>Click to edit Master title style</a:t>
            </a:r>
            <a:endParaRPr lang="en-US" dirty="0"/>
          </a:p>
        </p:txBody>
      </p:sp>
      <p:sp>
        <p:nvSpPr>
          <p:cNvPr id="13" name="Slide Number Placeholder 5"/>
          <p:cNvSpPr>
            <a:spLocks noGrp="1"/>
          </p:cNvSpPr>
          <p:nvPr>
            <p:ph type="sldNum" sz="quarter" idx="10"/>
          </p:nvPr>
        </p:nvSpPr>
        <p:spPr>
          <a:xfrm>
            <a:off x="8348663" y="6553200"/>
            <a:ext cx="795337" cy="304800"/>
          </a:xfrm>
        </p:spPr>
        <p:txBody>
          <a:bodyPr/>
          <a:lstStyle>
            <a:lvl1pPr>
              <a:defRPr/>
            </a:lvl1pPr>
          </a:lstStyle>
          <a:p>
            <a:fld id="{BE05E294-9D3F-AF49-9CD2-D723A19B1CEC}" type="slidenum">
              <a:rPr lang="en-US"/>
              <a:pPr/>
              <a:t>‹#›</a:t>
            </a:fld>
            <a:endParaRPr lang="en-US" dirty="0"/>
          </a:p>
        </p:txBody>
      </p:sp>
      <p:sp>
        <p:nvSpPr>
          <p:cNvPr id="8" name="TextBox 7"/>
          <p:cNvSpPr txBox="1"/>
          <p:nvPr userDrawn="1"/>
        </p:nvSpPr>
        <p:spPr>
          <a:xfrm>
            <a:off x="2055303" y="6618914"/>
            <a:ext cx="4857225" cy="246221"/>
          </a:xfrm>
          <a:prstGeom prst="rect">
            <a:avLst/>
          </a:prstGeom>
          <a:noFill/>
        </p:spPr>
        <p:txBody>
          <a:bodyPr wrap="square" rtlCol="0">
            <a:spAutoFit/>
          </a:bodyPr>
          <a:lstStyle/>
          <a:p>
            <a:pPr marL="0" marR="0" indent="0" algn="ctr" defTabSz="457200" rtl="0" eaLnBrk="1" fontAlgn="base" latinLnBrk="0" hangingPunct="1">
              <a:lnSpc>
                <a:spcPct val="100000"/>
              </a:lnSpc>
              <a:spcBef>
                <a:spcPct val="0"/>
              </a:spcBef>
              <a:spcAft>
                <a:spcPct val="0"/>
              </a:spcAft>
              <a:buClrTx/>
              <a:buSzTx/>
              <a:buFontTx/>
              <a:buNone/>
              <a:tabLst/>
              <a:defRPr/>
            </a:pPr>
            <a:r>
              <a:rPr lang="en-US" sz="1000" dirty="0" smtClean="0">
                <a:solidFill>
                  <a:srgbClr val="000000"/>
                </a:solidFill>
              </a:rPr>
              <a:t>© 2014 SRI International</a:t>
            </a:r>
          </a:p>
        </p:txBody>
      </p:sp>
    </p:spTree>
    <p:extLst>
      <p:ext uri="{BB962C8B-B14F-4D97-AF65-F5344CB8AC3E}">
        <p14:creationId xmlns:p14="http://schemas.microsoft.com/office/powerpoint/2010/main" val="2441753376"/>
      </p:ext>
    </p:extLst>
  </p:cSld>
  <p:clrMapOvr>
    <a:masterClrMapping/>
  </p:clrMapOvr>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382588"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dirty="0" smtClean="0"/>
          </a:p>
        </p:txBody>
      </p:sp>
      <p:sp>
        <p:nvSpPr>
          <p:cNvPr id="1027" name="Text Placeholder 2"/>
          <p:cNvSpPr>
            <a:spLocks noGrp="1"/>
          </p:cNvSpPr>
          <p:nvPr>
            <p:ph type="body" idx="1"/>
          </p:nvPr>
        </p:nvSpPr>
        <p:spPr bwMode="auto">
          <a:xfrm>
            <a:off x="382588" y="1436688"/>
            <a:ext cx="8229600" cy="468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p:txBody>
      </p:sp>
      <p:sp>
        <p:nvSpPr>
          <p:cNvPr id="6" name="Slide Number Placeholder 5"/>
          <p:cNvSpPr>
            <a:spLocks noGrp="1"/>
          </p:cNvSpPr>
          <p:nvPr>
            <p:ph type="sldNum" sz="quarter" idx="4"/>
          </p:nvPr>
        </p:nvSpPr>
        <p:spPr>
          <a:xfrm>
            <a:off x="8348663" y="6553200"/>
            <a:ext cx="795337" cy="304800"/>
          </a:xfrm>
          <a:prstGeom prst="rect">
            <a:avLst/>
          </a:prstGeom>
          <a:ln>
            <a:noFill/>
          </a:ln>
        </p:spPr>
        <p:txBody>
          <a:bodyPr vert="horz" wrap="square" lIns="91440" tIns="45720" rIns="91440" bIns="45720" numCol="1" anchor="ctr" anchorCtr="0" compatLnSpc="1">
            <a:prstTxWarp prst="textNoShape">
              <a:avLst/>
            </a:prstTxWarp>
          </a:bodyPr>
          <a:lstStyle>
            <a:lvl1pPr algn="r">
              <a:defRPr sz="1200">
                <a:latin typeface="Calibri" pitchFamily="34" charset="0"/>
                <a:ea typeface="ＭＳ Ｐゴシック" charset="-128"/>
                <a:cs typeface="+mn-cs"/>
              </a:defRPr>
            </a:lvl1pPr>
          </a:lstStyle>
          <a:p>
            <a:pPr>
              <a:defRPr/>
            </a:pPr>
            <a:fld id="{88A5A111-EEC3-48E7-AC79-8CC943BE0E8A}" type="slidenum">
              <a:rPr lang="en-US">
                <a:solidFill>
                  <a:srgbClr val="4E4E4E"/>
                </a:solidFill>
              </a:rPr>
              <a:pPr>
                <a:defRPr/>
              </a:pPr>
              <a:t>‹#›</a:t>
            </a:fld>
            <a:endParaRPr lang="en-US" dirty="0">
              <a:solidFill>
                <a:srgbClr val="4E4E4E"/>
              </a:solidFill>
            </a:endParaRPr>
          </a:p>
        </p:txBody>
      </p:sp>
    </p:spTree>
    <p:extLst>
      <p:ext uri="{BB962C8B-B14F-4D97-AF65-F5344CB8AC3E}">
        <p14:creationId xmlns:p14="http://schemas.microsoft.com/office/powerpoint/2010/main" val="3122670928"/>
      </p:ext>
    </p:extLst>
  </p:cSld>
  <p:clrMap bg1="lt1" tx1="dk1" bg2="lt2" tx2="dk2" accent1="accent1" accent2="accent2" accent3="accent3" accent4="accent4" accent5="accent5" accent6="accent6" hlink="hlink" folHlink="folHlink"/>
  <p:sldLayoutIdLst>
    <p:sldLayoutId id="2147483702" r:id="rId1"/>
    <p:sldLayoutId id="2147483710" r:id="rId2"/>
    <p:sldLayoutId id="2147483711" r:id="rId3"/>
    <p:sldLayoutId id="2147483705" r:id="rId4"/>
    <p:sldLayoutId id="2147483708" r:id="rId5"/>
    <p:sldLayoutId id="2147483712" r:id="rId6"/>
    <p:sldLayoutId id="2147483713" r:id="rId7"/>
    <p:sldLayoutId id="2147483716" r:id="rId8"/>
    <p:sldLayoutId id="2147483715" r:id="rId9"/>
    <p:sldLayoutId id="2147483714" r:id="rId10"/>
    <p:sldLayoutId id="2147483717" r:id="rId11"/>
  </p:sldLayoutIdLst>
  <p:hf hdr="0" ftr="0" dt="0"/>
  <p:txStyles>
    <p:titleStyle>
      <a:lvl1pPr algn="l" defTabSz="457200" rtl="0" eaLnBrk="1" fontAlgn="base" hangingPunct="1">
        <a:lnSpc>
          <a:spcPct val="80000"/>
        </a:lnSpc>
        <a:spcBef>
          <a:spcPct val="0"/>
        </a:spcBef>
        <a:spcAft>
          <a:spcPct val="0"/>
        </a:spcAft>
        <a:defRPr sz="2800" kern="1200">
          <a:solidFill>
            <a:srgbClr val="000000"/>
          </a:solidFill>
          <a:latin typeface="+mj-lt"/>
          <a:ea typeface="ＭＳ Ｐゴシック" charset="0"/>
          <a:cs typeface="ＭＳ Ｐゴシック" charset="0"/>
        </a:defRPr>
      </a:lvl1pPr>
      <a:lvl2pPr algn="l" defTabSz="457200" rtl="0" eaLnBrk="1" fontAlgn="base" hangingPunct="1">
        <a:lnSpc>
          <a:spcPct val="80000"/>
        </a:lnSpc>
        <a:spcBef>
          <a:spcPct val="0"/>
        </a:spcBef>
        <a:spcAft>
          <a:spcPct val="0"/>
        </a:spcAft>
        <a:defRPr sz="2800">
          <a:solidFill>
            <a:srgbClr val="000000"/>
          </a:solidFill>
          <a:latin typeface="Calibri" pitchFamily="-65" charset="0"/>
          <a:ea typeface="ＭＳ Ｐゴシック" charset="0"/>
          <a:cs typeface="ＭＳ Ｐゴシック" charset="0"/>
        </a:defRPr>
      </a:lvl2pPr>
      <a:lvl3pPr algn="l" defTabSz="457200" rtl="0" eaLnBrk="1" fontAlgn="base" hangingPunct="1">
        <a:lnSpc>
          <a:spcPct val="80000"/>
        </a:lnSpc>
        <a:spcBef>
          <a:spcPct val="0"/>
        </a:spcBef>
        <a:spcAft>
          <a:spcPct val="0"/>
        </a:spcAft>
        <a:defRPr sz="2800">
          <a:solidFill>
            <a:srgbClr val="000000"/>
          </a:solidFill>
          <a:latin typeface="Calibri" pitchFamily="-65" charset="0"/>
          <a:ea typeface="ＭＳ Ｐゴシック" charset="0"/>
          <a:cs typeface="ＭＳ Ｐゴシック" charset="0"/>
        </a:defRPr>
      </a:lvl3pPr>
      <a:lvl4pPr algn="l" defTabSz="457200" rtl="0" eaLnBrk="1" fontAlgn="base" hangingPunct="1">
        <a:lnSpc>
          <a:spcPct val="80000"/>
        </a:lnSpc>
        <a:spcBef>
          <a:spcPct val="0"/>
        </a:spcBef>
        <a:spcAft>
          <a:spcPct val="0"/>
        </a:spcAft>
        <a:defRPr sz="2800">
          <a:solidFill>
            <a:srgbClr val="000000"/>
          </a:solidFill>
          <a:latin typeface="Calibri" pitchFamily="-65" charset="0"/>
          <a:ea typeface="ＭＳ Ｐゴシック" charset="0"/>
          <a:cs typeface="ＭＳ Ｐゴシック" charset="0"/>
        </a:defRPr>
      </a:lvl4pPr>
      <a:lvl5pPr algn="l" defTabSz="457200" rtl="0" eaLnBrk="1" fontAlgn="base" hangingPunct="1">
        <a:lnSpc>
          <a:spcPct val="80000"/>
        </a:lnSpc>
        <a:spcBef>
          <a:spcPct val="0"/>
        </a:spcBef>
        <a:spcAft>
          <a:spcPct val="0"/>
        </a:spcAft>
        <a:defRPr sz="2800">
          <a:solidFill>
            <a:srgbClr val="000000"/>
          </a:solidFill>
          <a:latin typeface="Calibri" pitchFamily="-65" charset="0"/>
          <a:ea typeface="ＭＳ Ｐゴシック" charset="0"/>
          <a:cs typeface="ＭＳ Ｐゴシック" charset="0"/>
        </a:defRPr>
      </a:lvl5pPr>
      <a:lvl6pPr marL="457200" algn="l" defTabSz="457200" rtl="0" eaLnBrk="1" fontAlgn="base" hangingPunct="1">
        <a:spcBef>
          <a:spcPct val="0"/>
        </a:spcBef>
        <a:spcAft>
          <a:spcPct val="0"/>
        </a:spcAft>
        <a:defRPr sz="2800">
          <a:solidFill>
            <a:srgbClr val="404040"/>
          </a:solidFill>
          <a:latin typeface="Calibri" pitchFamily="-65" charset="0"/>
        </a:defRPr>
      </a:lvl6pPr>
      <a:lvl7pPr marL="914400" algn="l" defTabSz="457200" rtl="0" eaLnBrk="1" fontAlgn="base" hangingPunct="1">
        <a:spcBef>
          <a:spcPct val="0"/>
        </a:spcBef>
        <a:spcAft>
          <a:spcPct val="0"/>
        </a:spcAft>
        <a:defRPr sz="2800">
          <a:solidFill>
            <a:srgbClr val="404040"/>
          </a:solidFill>
          <a:latin typeface="Calibri" pitchFamily="-65" charset="0"/>
        </a:defRPr>
      </a:lvl7pPr>
      <a:lvl8pPr marL="1371600" algn="l" defTabSz="457200" rtl="0" eaLnBrk="1" fontAlgn="base" hangingPunct="1">
        <a:spcBef>
          <a:spcPct val="0"/>
        </a:spcBef>
        <a:spcAft>
          <a:spcPct val="0"/>
        </a:spcAft>
        <a:defRPr sz="2800">
          <a:solidFill>
            <a:srgbClr val="404040"/>
          </a:solidFill>
          <a:latin typeface="Calibri" pitchFamily="-65" charset="0"/>
        </a:defRPr>
      </a:lvl8pPr>
      <a:lvl9pPr marL="1828800" algn="l" defTabSz="457200" rtl="0" eaLnBrk="1" fontAlgn="base" hangingPunct="1">
        <a:spcBef>
          <a:spcPct val="0"/>
        </a:spcBef>
        <a:spcAft>
          <a:spcPct val="0"/>
        </a:spcAft>
        <a:defRPr sz="2800">
          <a:solidFill>
            <a:srgbClr val="404040"/>
          </a:solidFill>
          <a:latin typeface="Calibri" pitchFamily="-65" charset="0"/>
        </a:defRPr>
      </a:lvl9pPr>
    </p:titleStyle>
    <p:bodyStyle>
      <a:lvl1pPr marL="230188" indent="-230188" algn="l" defTabSz="457200" rtl="0" eaLnBrk="1" fontAlgn="base" hangingPunct="1">
        <a:spcBef>
          <a:spcPct val="20000"/>
        </a:spcBef>
        <a:spcAft>
          <a:spcPct val="0"/>
        </a:spcAft>
        <a:buClrTx/>
        <a:buFont typeface="Arial" pitchFamily="34" charset="0"/>
        <a:buChar char="•"/>
        <a:defRPr sz="2000" kern="1200">
          <a:solidFill>
            <a:srgbClr val="000000"/>
          </a:solidFill>
          <a:latin typeface="+mn-lt"/>
          <a:ea typeface="ＭＳ Ｐゴシック" charset="0"/>
          <a:cs typeface="ＭＳ Ｐゴシック" charset="0"/>
        </a:defRPr>
      </a:lvl1pPr>
      <a:lvl2pPr marL="460375" indent="-230188" algn="l" defTabSz="457200" rtl="0" eaLnBrk="1" fontAlgn="base" hangingPunct="1">
        <a:spcBef>
          <a:spcPct val="20000"/>
        </a:spcBef>
        <a:spcAft>
          <a:spcPct val="0"/>
        </a:spcAft>
        <a:buClrTx/>
        <a:buFont typeface="Calibri" pitchFamily="34" charset="0"/>
        <a:buChar char="-"/>
        <a:defRPr kern="1200">
          <a:solidFill>
            <a:srgbClr val="000000"/>
          </a:solidFill>
          <a:latin typeface="+mn-lt"/>
          <a:ea typeface="ＭＳ Ｐゴシック" pitchFamily="-65" charset="-128"/>
          <a:cs typeface="ＭＳ Ｐゴシック" charset="0"/>
        </a:defRPr>
      </a:lvl2pPr>
      <a:lvl3pPr marL="627063" indent="-166688" algn="l" defTabSz="457200" rtl="0" eaLnBrk="1" fontAlgn="base" hangingPunct="1">
        <a:spcBef>
          <a:spcPct val="20000"/>
        </a:spcBef>
        <a:spcAft>
          <a:spcPct val="0"/>
        </a:spcAft>
        <a:buClrTx/>
        <a:buFont typeface="Calibri" pitchFamily="34" charset="0"/>
        <a:buChar char="-"/>
        <a:defRPr sz="1600" kern="1200">
          <a:solidFill>
            <a:srgbClr val="000000"/>
          </a:solidFill>
          <a:latin typeface="+mn-lt"/>
          <a:ea typeface="ＭＳ Ｐゴシック" pitchFamily="-65" charset="-128"/>
          <a:cs typeface="ＭＳ Ｐゴシック"/>
        </a:defRPr>
      </a:lvl3pPr>
      <a:lvl4pPr marL="798513" indent="-171450" algn="l" defTabSz="457200" rtl="0" eaLnBrk="1" fontAlgn="base" hangingPunct="1">
        <a:spcBef>
          <a:spcPct val="20000"/>
        </a:spcBef>
        <a:spcAft>
          <a:spcPct val="0"/>
        </a:spcAft>
        <a:buClrTx/>
        <a:buFont typeface="Arial" pitchFamily="34" charset="0"/>
        <a:buChar char="•"/>
        <a:defRPr sz="1400" kern="1200">
          <a:solidFill>
            <a:srgbClr val="000000"/>
          </a:solidFill>
          <a:latin typeface="+mn-lt"/>
          <a:ea typeface="ＭＳ Ｐゴシック" pitchFamily="-65" charset="-128"/>
          <a:cs typeface="ＭＳ Ｐゴシック"/>
        </a:defRPr>
      </a:lvl4pPr>
      <a:lvl5pPr marL="971550" indent="-173038" algn="l" defTabSz="457200" rtl="0" eaLnBrk="1" fontAlgn="base" hangingPunct="1">
        <a:spcBef>
          <a:spcPct val="20000"/>
        </a:spcBef>
        <a:spcAft>
          <a:spcPct val="0"/>
        </a:spcAft>
        <a:buClrTx/>
        <a:buFont typeface="Arial" pitchFamily="34" charset="0"/>
        <a:buChar char="•"/>
        <a:defRPr sz="1400" kern="1200">
          <a:solidFill>
            <a:srgbClr val="000000"/>
          </a:solidFill>
          <a:latin typeface="+mn-lt"/>
          <a:ea typeface="ＭＳ Ｐゴシック" pitchFamily="-65" charset="-128"/>
          <a:cs typeface="ＭＳ Ｐゴシック"/>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 Id="rId3"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microsoft.com/office/2007/relationships/media" Target="../media/media5.avi"/><Relationship Id="rId4" Type="http://schemas.openxmlformats.org/officeDocument/2006/relationships/video" Target="../media/media5.avi"/><Relationship Id="rId5" Type="http://schemas.openxmlformats.org/officeDocument/2006/relationships/slideLayout" Target="../slideLayouts/slideLayout11.xml"/><Relationship Id="rId6" Type="http://schemas.openxmlformats.org/officeDocument/2006/relationships/image" Target="../media/image15.png"/><Relationship Id="rId7" Type="http://schemas.openxmlformats.org/officeDocument/2006/relationships/image" Target="../media/image16.png"/><Relationship Id="rId1" Type="http://schemas.microsoft.com/office/2007/relationships/media" Target="../media/media4.avi"/><Relationship Id="rId2" Type="http://schemas.openxmlformats.org/officeDocument/2006/relationships/video" Target="../media/media4.avi"/></Relationships>
</file>

<file path=ppt/slides/_rels/slide12.xml.rels><?xml version="1.0" encoding="UTF-8" standalone="yes"?>
<Relationships xmlns="http://schemas.openxmlformats.org/package/2006/relationships"><Relationship Id="rId3" Type="http://schemas.microsoft.com/office/2007/relationships/media" Target="../media/media7.avi"/><Relationship Id="rId4" Type="http://schemas.openxmlformats.org/officeDocument/2006/relationships/video" Target="../media/media7.avi"/><Relationship Id="rId5" Type="http://schemas.openxmlformats.org/officeDocument/2006/relationships/slideLayout" Target="../slideLayouts/slideLayout11.xml"/><Relationship Id="rId6" Type="http://schemas.openxmlformats.org/officeDocument/2006/relationships/image" Target="../media/image17.png"/><Relationship Id="rId7" Type="http://schemas.openxmlformats.org/officeDocument/2006/relationships/image" Target="../media/image18.png"/><Relationship Id="rId8" Type="http://schemas.openxmlformats.org/officeDocument/2006/relationships/image" Target="../media/image19.png"/><Relationship Id="rId1" Type="http://schemas.microsoft.com/office/2007/relationships/media" Target="../media/media6.avi"/><Relationship Id="rId2" Type="http://schemas.openxmlformats.org/officeDocument/2006/relationships/video" Target="../media/media6.avi"/></Relationships>
</file>

<file path=ppt/slides/_rels/slide13.xml.rels><?xml version="1.0" encoding="UTF-8" standalone="yes"?>
<Relationships xmlns="http://schemas.openxmlformats.org/package/2006/relationships"><Relationship Id="rId3" Type="http://schemas.openxmlformats.org/officeDocument/2006/relationships/image" Target="../media/image21.tiff"/><Relationship Id="rId4" Type="http://schemas.openxmlformats.org/officeDocument/2006/relationships/image" Target="../media/image22.jpeg"/><Relationship Id="rId5" Type="http://schemas.openxmlformats.org/officeDocument/2006/relationships/image" Target="../media/image23.jpeg"/><Relationship Id="rId1" Type="http://schemas.openxmlformats.org/officeDocument/2006/relationships/slideLayout" Target="../slideLayouts/slideLayout11.xml"/><Relationship Id="rId2" Type="http://schemas.openxmlformats.org/officeDocument/2006/relationships/image" Target="../media/image20.gif"/></Relationships>
</file>

<file path=ppt/slides/_rels/slide14.xml.rels><?xml version="1.0" encoding="UTF-8" standalone="yes"?>
<Relationships xmlns="http://schemas.openxmlformats.org/package/2006/relationships"><Relationship Id="rId3" Type="http://schemas.openxmlformats.org/officeDocument/2006/relationships/image" Target="../media/image25.gif"/><Relationship Id="rId4" Type="http://schemas.openxmlformats.org/officeDocument/2006/relationships/image" Target="../media/image26.jpeg"/><Relationship Id="rId5" Type="http://schemas.openxmlformats.org/officeDocument/2006/relationships/image" Target="../media/image27.jpeg"/><Relationship Id="rId1" Type="http://schemas.openxmlformats.org/officeDocument/2006/relationships/slideLayout" Target="../slideLayouts/slideLayout11.xml"/><Relationship Id="rId2" Type="http://schemas.openxmlformats.org/officeDocument/2006/relationships/image" Target="../media/image24.tiff"/></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1.xml"/><Relationship Id="rId4" Type="http://schemas.openxmlformats.org/officeDocument/2006/relationships/image" Target="../media/image28.png"/><Relationship Id="rId1" Type="http://schemas.microsoft.com/office/2007/relationships/media" Target="../media/media8.avi"/><Relationship Id="rId2" Type="http://schemas.openxmlformats.org/officeDocument/2006/relationships/video" Target="../media/media8.avi"/></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hyperlink" Target="mailto:dcline@mbari.org"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www.mbari.org/twenty/VARS.htm" TargetMode="External"/><Relationship Id="rId4" Type="http://schemas.openxmlformats.org/officeDocument/2006/relationships/hyperlink" Target="http://vars.sourceforge.net/" TargetMode="External"/><Relationship Id="rId5" Type="http://schemas.openxmlformats.org/officeDocument/2006/relationships/hyperlink" Target="mailto:brian@mbari.org" TargetMode="External"/><Relationship Id="rId1" Type="http://schemas.openxmlformats.org/officeDocument/2006/relationships/slideLayout" Target="../slideLayouts/slideLayout11.xml"/><Relationship Id="rId2" Type="http://schemas.openxmlformats.org/officeDocument/2006/relationships/hyperlink" Target="http://www.mbari.org/vars/"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hyperlink" Target="http://www.kitware.com/company/team_computervision.html" TargetMode="External"/><Relationship Id="rId3" Type="http://schemas.openxmlformats.org/officeDocument/2006/relationships/hyperlink" Target="http://www.kitware.com/company/team_scicom.html"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2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3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image" Target="../media/image1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31.png"/></Relationships>
</file>

<file path=ppt/slides/_rels/slide36.xml.rels><?xml version="1.0" encoding="UTF-8" standalone="yes"?>
<Relationships xmlns="http://schemas.openxmlformats.org/package/2006/relationships"><Relationship Id="rId11" Type="http://schemas.openxmlformats.org/officeDocument/2006/relationships/image" Target="../media/image40.png"/><Relationship Id="rId12" Type="http://schemas.openxmlformats.org/officeDocument/2006/relationships/image" Target="../media/image41.png"/><Relationship Id="rId13" Type="http://schemas.openxmlformats.org/officeDocument/2006/relationships/image" Target="../media/image42.png"/><Relationship Id="rId14" Type="http://schemas.openxmlformats.org/officeDocument/2006/relationships/image" Target="../media/image43.png"/><Relationship Id="rId15" Type="http://schemas.openxmlformats.org/officeDocument/2006/relationships/image" Target="../media/image44.png"/><Relationship Id="rId16" Type="http://schemas.openxmlformats.org/officeDocument/2006/relationships/image" Target="../media/image45.png"/><Relationship Id="rId17" Type="http://schemas.openxmlformats.org/officeDocument/2006/relationships/image" Target="../media/image46.png"/><Relationship Id="rId18" Type="http://schemas.openxmlformats.org/officeDocument/2006/relationships/image" Target="../media/image47.png"/><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32.png"/><Relationship Id="rId4" Type="http://schemas.openxmlformats.org/officeDocument/2006/relationships/image" Target="../media/image33.png"/><Relationship Id="rId5" Type="http://schemas.openxmlformats.org/officeDocument/2006/relationships/image" Target="../media/image34.png"/><Relationship Id="rId6" Type="http://schemas.openxmlformats.org/officeDocument/2006/relationships/image" Target="../media/image35.png"/><Relationship Id="rId7" Type="http://schemas.openxmlformats.org/officeDocument/2006/relationships/image" Target="../media/image36.jpeg"/><Relationship Id="rId8" Type="http://schemas.openxmlformats.org/officeDocument/2006/relationships/image" Target="../media/image37.png"/><Relationship Id="rId9" Type="http://schemas.openxmlformats.org/officeDocument/2006/relationships/image" Target="../media/image38.png"/><Relationship Id="rId10" Type="http://schemas.openxmlformats.org/officeDocument/2006/relationships/image" Target="../media/image3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8.png"/></Relationships>
</file>

<file path=ppt/slides/_rels/slide38.xml.rels><?xml version="1.0" encoding="UTF-8" standalone="yes"?>
<Relationships xmlns="http://schemas.openxmlformats.org/package/2006/relationships"><Relationship Id="rId3" Type="http://schemas.openxmlformats.org/officeDocument/2006/relationships/image" Target="../media/image50.png"/><Relationship Id="rId4" Type="http://schemas.openxmlformats.org/officeDocument/2006/relationships/image" Target="../media/image51.png"/><Relationship Id="rId1" Type="http://schemas.openxmlformats.org/officeDocument/2006/relationships/slideLayout" Target="../slideLayouts/slideLayout11.xml"/><Relationship Id="rId2" Type="http://schemas.openxmlformats.org/officeDocument/2006/relationships/image" Target="../media/image4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image" Target="../media/image57.png"/><Relationship Id="rId8" Type="http://schemas.openxmlformats.org/officeDocument/2006/relationships/image" Target="../media/image58.png"/><Relationship Id="rId9" Type="http://schemas.openxmlformats.org/officeDocument/2006/relationships/image" Target="../media/image59.png"/><Relationship Id="rId10" Type="http://schemas.openxmlformats.org/officeDocument/2006/relationships/image" Target="../media/image60.png"/><Relationship Id="rId1" Type="http://schemas.openxmlformats.org/officeDocument/2006/relationships/slideLayout" Target="../slideLayouts/slideLayout11.xml"/><Relationship Id="rId2" Type="http://schemas.openxmlformats.org/officeDocument/2006/relationships/image" Target="../media/image52.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61.png"/><Relationship Id="rId3" Type="http://schemas.openxmlformats.org/officeDocument/2006/relationships/hyperlink" Target="http://www.image-net.org/challenges/LSVRC/2012/analysis/"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59.png"/><Relationship Id="rId1" Type="http://schemas.openxmlformats.org/officeDocument/2006/relationships/slideLayout" Target="../slideLayouts/slideLayout11.xml"/><Relationship Id="rId2" Type="http://schemas.openxmlformats.org/officeDocument/2006/relationships/image" Target="../media/image62.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11.xml"/><Relationship Id="rId4" Type="http://schemas.openxmlformats.org/officeDocument/2006/relationships/image" Target="../media/image67.png"/><Relationship Id="rId1" Type="http://schemas.microsoft.com/office/2007/relationships/media" Target="../media/media9.avi"/><Relationship Id="rId2" Type="http://schemas.openxmlformats.org/officeDocument/2006/relationships/video" Target="../media/media9.avi"/></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microsoft.com/office/2007/relationships/media" Target="../media/media2.avi"/><Relationship Id="rId4" Type="http://schemas.openxmlformats.org/officeDocument/2006/relationships/video" Target="../media/media2.avi"/><Relationship Id="rId5" Type="http://schemas.openxmlformats.org/officeDocument/2006/relationships/slideLayout" Target="../slideLayouts/slideLayout11.xml"/><Relationship Id="rId6" Type="http://schemas.openxmlformats.org/officeDocument/2006/relationships/image" Target="../media/image11.png"/><Relationship Id="rId7" Type="http://schemas.openxmlformats.org/officeDocument/2006/relationships/image" Target="../media/image12.png"/><Relationship Id="rId1" Type="http://schemas.microsoft.com/office/2007/relationships/media" Target="../media/media1.avi"/><Relationship Id="rId2" Type="http://schemas.openxmlformats.org/officeDocument/2006/relationships/video" Target="../media/media1.avi"/></Relationships>
</file>

<file path=ppt/slides/_rels/slide50.xml.rels><?xml version="1.0" encoding="UTF-8" standalone="yes"?>
<Relationships xmlns="http://schemas.openxmlformats.org/package/2006/relationships"><Relationship Id="rId3" Type="http://schemas.openxmlformats.org/officeDocument/2006/relationships/image" Target="../media/image69.png"/><Relationship Id="rId4" Type="http://schemas.openxmlformats.org/officeDocument/2006/relationships/image" Target="../media/image70.png"/><Relationship Id="rId1" Type="http://schemas.openxmlformats.org/officeDocument/2006/relationships/slideLayout" Target="../slideLayouts/slideLayout11.xml"/><Relationship Id="rId2" Type="http://schemas.openxmlformats.org/officeDocument/2006/relationships/image" Target="../media/image6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1.xml"/><Relationship Id="rId4" Type="http://schemas.openxmlformats.org/officeDocument/2006/relationships/image" Target="../media/image13.png"/><Relationship Id="rId5" Type="http://schemas.openxmlformats.org/officeDocument/2006/relationships/image" Target="../media/image12.png"/><Relationship Id="rId1" Type="http://schemas.microsoft.com/office/2007/relationships/media" Target="../media/media2.avi"/><Relationship Id="rId2" Type="http://schemas.openxmlformats.org/officeDocument/2006/relationships/video" Target="../media/media2.avi"/></Relationships>
</file>

<file path=ppt/slides/_rels/slide9.xml.rels><?xml version="1.0" encoding="UTF-8" standalone="yes"?>
<Relationships xmlns="http://schemas.openxmlformats.org/package/2006/relationships"><Relationship Id="rId3" Type="http://schemas.microsoft.com/office/2007/relationships/media" Target="../media/media2.avi"/><Relationship Id="rId4" Type="http://schemas.openxmlformats.org/officeDocument/2006/relationships/video" Target="../media/media2.avi"/><Relationship Id="rId5" Type="http://schemas.openxmlformats.org/officeDocument/2006/relationships/slideLayout" Target="../slideLayouts/slideLayout11.xml"/><Relationship Id="rId6" Type="http://schemas.openxmlformats.org/officeDocument/2006/relationships/image" Target="../media/image14.png"/><Relationship Id="rId7" Type="http://schemas.openxmlformats.org/officeDocument/2006/relationships/image" Target="../media/image12.png"/><Relationship Id="rId1" Type="http://schemas.microsoft.com/office/2007/relationships/media" Target="../media/media3.avi"/><Relationship Id="rId2" Type="http://schemas.openxmlformats.org/officeDocument/2006/relationships/video" Target="../media/media3.avi"/></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910" y="2982483"/>
            <a:ext cx="8229600" cy="1606610"/>
          </a:xfrm>
        </p:spPr>
        <p:txBody>
          <a:bodyPr/>
          <a:lstStyle/>
          <a:p>
            <a:r>
              <a:rPr lang="en-US" sz="4000" dirty="0" smtClean="0">
                <a:solidFill>
                  <a:schemeClr val="accent6">
                    <a:lumMod val="90000"/>
                    <a:lumOff val="10000"/>
                  </a:schemeClr>
                </a:solidFill>
              </a:rPr>
              <a:t/>
            </a:r>
            <a:br>
              <a:rPr lang="en-US" sz="4000" dirty="0" smtClean="0">
                <a:solidFill>
                  <a:schemeClr val="accent6">
                    <a:lumMod val="90000"/>
                    <a:lumOff val="10000"/>
                  </a:schemeClr>
                </a:solidFill>
              </a:rPr>
            </a:br>
            <a:r>
              <a:rPr lang="en-US" sz="4000" dirty="0">
                <a:solidFill>
                  <a:schemeClr val="accent6">
                    <a:lumMod val="90000"/>
                    <a:lumOff val="10000"/>
                  </a:schemeClr>
                </a:solidFill>
              </a:rPr>
              <a:t>Automated Stock </a:t>
            </a:r>
            <a:r>
              <a:rPr lang="en-US" sz="4000" dirty="0" smtClean="0">
                <a:solidFill>
                  <a:schemeClr val="accent6">
                    <a:lumMod val="90000"/>
                    <a:lumOff val="10000"/>
                  </a:schemeClr>
                </a:solidFill>
              </a:rPr>
              <a:t>Assessment</a:t>
            </a:r>
            <a:br>
              <a:rPr lang="en-US" sz="4000" dirty="0" smtClean="0">
                <a:solidFill>
                  <a:schemeClr val="accent6">
                    <a:lumMod val="90000"/>
                    <a:lumOff val="10000"/>
                  </a:schemeClr>
                </a:solidFill>
              </a:rPr>
            </a:br>
            <a:r>
              <a:rPr lang="en-US" sz="2800" dirty="0">
                <a:solidFill>
                  <a:srgbClr val="000090"/>
                </a:solidFill>
              </a:rPr>
              <a:t>Real-Time Image Detection and Tracking for Improved Fish Classification and Counting</a:t>
            </a:r>
            <a:r>
              <a:rPr lang="en-US" sz="2800" dirty="0"/>
              <a:t/>
            </a:r>
            <a:br>
              <a:rPr lang="en-US" sz="2800" dirty="0"/>
            </a:br>
            <a:r>
              <a:rPr lang="en-US" sz="2800" dirty="0" smtClean="0">
                <a:solidFill>
                  <a:schemeClr val="accent6">
                    <a:lumMod val="90000"/>
                    <a:lumOff val="10000"/>
                  </a:schemeClr>
                </a:solidFill>
              </a:rPr>
              <a:t>Year 1</a:t>
            </a:r>
            <a:endParaRPr lang="en-US" sz="2800" i="1" dirty="0">
              <a:solidFill>
                <a:schemeClr val="accent6">
                  <a:lumMod val="90000"/>
                  <a:lumOff val="10000"/>
                </a:schemeClr>
              </a:solidFill>
            </a:endParaRPr>
          </a:p>
        </p:txBody>
      </p:sp>
      <p:sp>
        <p:nvSpPr>
          <p:cNvPr id="3" name="TextBox 2"/>
          <p:cNvSpPr txBox="1"/>
          <p:nvPr/>
        </p:nvSpPr>
        <p:spPr>
          <a:xfrm>
            <a:off x="1295400" y="5410200"/>
            <a:ext cx="6511896" cy="923330"/>
          </a:xfrm>
          <a:prstGeom prst="rect">
            <a:avLst/>
          </a:prstGeom>
          <a:noFill/>
        </p:spPr>
        <p:txBody>
          <a:bodyPr wrap="square" rtlCol="0">
            <a:spAutoFit/>
          </a:bodyPr>
          <a:lstStyle/>
          <a:p>
            <a:pPr algn="ctr"/>
            <a:r>
              <a:rPr lang="en-US" dirty="0" smtClean="0"/>
              <a:t/>
            </a:r>
            <a:br>
              <a:rPr lang="en-US" dirty="0" smtClean="0"/>
            </a:br>
            <a:r>
              <a:rPr lang="en-US" i="1" dirty="0" smtClean="0"/>
              <a:t>Mike Piacentino</a:t>
            </a:r>
          </a:p>
          <a:p>
            <a:pPr algn="ctr"/>
            <a:r>
              <a:rPr lang="en-US" i="1" dirty="0" err="1" smtClean="0"/>
              <a:t>michael.piacentino@sri.com</a:t>
            </a:r>
            <a:endParaRPr lang="en-US" dirty="0"/>
          </a:p>
        </p:txBody>
      </p:sp>
      <p:sp>
        <p:nvSpPr>
          <p:cNvPr id="4" name="TextBox 3"/>
          <p:cNvSpPr txBox="1"/>
          <p:nvPr/>
        </p:nvSpPr>
        <p:spPr>
          <a:xfrm>
            <a:off x="7135738" y="6332434"/>
            <a:ext cx="1519504" cy="369332"/>
          </a:xfrm>
          <a:prstGeom prst="rect">
            <a:avLst/>
          </a:prstGeom>
          <a:noFill/>
        </p:spPr>
        <p:txBody>
          <a:bodyPr wrap="none" rtlCol="0">
            <a:spAutoFit/>
          </a:bodyPr>
          <a:lstStyle/>
          <a:p>
            <a:r>
              <a:rPr lang="en-US" dirty="0" smtClean="0"/>
              <a:t>Jan 10, 2015</a:t>
            </a:r>
            <a:endParaRPr lang="en-US" dirty="0"/>
          </a:p>
        </p:txBody>
      </p:sp>
      <p:sp>
        <p:nvSpPr>
          <p:cNvPr id="8" name="Slide Number Placeholder 7"/>
          <p:cNvSpPr>
            <a:spLocks noGrp="1"/>
          </p:cNvSpPr>
          <p:nvPr>
            <p:ph type="sldNum" sz="quarter" idx="10"/>
          </p:nvPr>
        </p:nvSpPr>
        <p:spPr/>
        <p:txBody>
          <a:bodyPr/>
          <a:lstStyle/>
          <a:p>
            <a:pPr>
              <a:defRPr/>
            </a:pPr>
            <a:fld id="{88A5A111-EEC3-48E7-AC79-8CC943BE0E8A}" type="slidenum">
              <a:rPr lang="en-US" smtClean="0">
                <a:solidFill>
                  <a:srgbClr val="4E4E4E"/>
                </a:solidFill>
              </a:rPr>
              <a:pPr>
                <a:defRPr/>
              </a:pPr>
              <a:t>1</a:t>
            </a:fld>
            <a:endParaRPr lang="en-US" dirty="0">
              <a:solidFill>
                <a:srgbClr val="4E4E4E"/>
              </a:solidFill>
            </a:endParaRPr>
          </a:p>
        </p:txBody>
      </p:sp>
      <p:pic>
        <p:nvPicPr>
          <p:cNvPr id="6" name="Picture 5"/>
          <p:cNvPicPr>
            <a:picLocks noChangeAspect="1"/>
          </p:cNvPicPr>
          <p:nvPr/>
        </p:nvPicPr>
        <p:blipFill>
          <a:blip r:embed="rId3"/>
          <a:stretch>
            <a:fillRect/>
          </a:stretch>
        </p:blipFill>
        <p:spPr>
          <a:xfrm>
            <a:off x="7620000" y="1981200"/>
            <a:ext cx="1384300" cy="1384300"/>
          </a:xfrm>
          <a:prstGeom prst="rect">
            <a:avLst/>
          </a:prstGeom>
        </p:spPr>
      </p:pic>
    </p:spTree>
    <p:extLst>
      <p:ext uri="{BB962C8B-B14F-4D97-AF65-F5344CB8AC3E}">
        <p14:creationId xmlns:p14="http://schemas.microsoft.com/office/powerpoint/2010/main" val="3907358798"/>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229600" cy="1143000"/>
          </a:xfrm>
        </p:spPr>
        <p:txBody>
          <a:bodyPr/>
          <a:lstStyle/>
          <a:p>
            <a:r>
              <a:rPr lang="en-US" dirty="0" smtClean="0"/>
              <a:t>Pre-processing Enhancement</a:t>
            </a:r>
            <a:endParaRPr lang="en-US" dirty="0"/>
          </a:p>
        </p:txBody>
      </p:sp>
      <p:sp>
        <p:nvSpPr>
          <p:cNvPr id="3" name="Content Placeholder 2"/>
          <p:cNvSpPr>
            <a:spLocks noGrp="1"/>
          </p:cNvSpPr>
          <p:nvPr>
            <p:ph idx="1"/>
          </p:nvPr>
        </p:nvSpPr>
        <p:spPr>
          <a:xfrm>
            <a:off x="382588" y="1436688"/>
            <a:ext cx="8229600" cy="2525712"/>
          </a:xfrm>
        </p:spPr>
        <p:txBody>
          <a:bodyPr/>
          <a:lstStyle/>
          <a:p>
            <a:pPr marL="0" indent="0">
              <a:buNone/>
            </a:pPr>
            <a:r>
              <a:rPr lang="en-US" dirty="0" smtClean="0"/>
              <a:t>Underwater videos suffer from poor visibility due to absorption and scattering effects. </a:t>
            </a:r>
          </a:p>
          <a:p>
            <a:pPr marL="0" indent="0">
              <a:buNone/>
            </a:pPr>
            <a:r>
              <a:rPr lang="en-US" dirty="0" smtClean="0"/>
              <a:t>In common sea water, fish 10 meters away are almost indistinguishable due to faded contrast and colors. </a:t>
            </a:r>
          </a:p>
          <a:p>
            <a:pPr marL="0" indent="0">
              <a:buNone/>
            </a:pPr>
            <a:r>
              <a:rPr lang="en-US" dirty="0" smtClean="0"/>
              <a:t>Luminance-only videos are taken in the sea water for higher sensitivity and utilizing near IR signals for further depth. </a:t>
            </a:r>
          </a:p>
          <a:p>
            <a:pPr marL="0" indent="0">
              <a:buNone/>
            </a:pPr>
            <a:r>
              <a:rPr lang="en-US" dirty="0" smtClean="0"/>
              <a:t>The contrast between fish and water is often low.  </a:t>
            </a:r>
          </a:p>
          <a:p>
            <a:pPr marL="0" indent="0">
              <a:buNone/>
            </a:pPr>
            <a:endParaRPr lang="en-US" dirty="0"/>
          </a:p>
        </p:txBody>
      </p:sp>
      <p:sp>
        <p:nvSpPr>
          <p:cNvPr id="4" name="Slide Number Placeholder 3"/>
          <p:cNvSpPr>
            <a:spLocks noGrp="1"/>
          </p:cNvSpPr>
          <p:nvPr>
            <p:ph type="sldNum" sz="quarter" idx="10"/>
          </p:nvPr>
        </p:nvSpPr>
        <p:spPr/>
        <p:txBody>
          <a:bodyPr/>
          <a:lstStyle/>
          <a:p>
            <a:pPr>
              <a:defRPr/>
            </a:pPr>
            <a:fld id="{500D0C9A-6790-4A6A-B8E0-9745B1C708C2}" type="slidenum">
              <a:rPr lang="en-US" smtClean="0"/>
              <a:pPr>
                <a:defRPr/>
              </a:pPr>
              <a:t>10</a:t>
            </a:fld>
            <a:endParaRPr lang="en-US"/>
          </a:p>
        </p:txBody>
      </p:sp>
      <p:grpSp>
        <p:nvGrpSpPr>
          <p:cNvPr id="18" name="Group 17"/>
          <p:cNvGrpSpPr/>
          <p:nvPr/>
        </p:nvGrpSpPr>
        <p:grpSpPr>
          <a:xfrm>
            <a:off x="685800" y="4419600"/>
            <a:ext cx="7264157" cy="1295400"/>
            <a:chOff x="744284" y="4934635"/>
            <a:chExt cx="7264157" cy="1295400"/>
          </a:xfrm>
        </p:grpSpPr>
        <p:sp>
          <p:nvSpPr>
            <p:cNvPr id="17" name="Rectangle 16"/>
            <p:cNvSpPr/>
            <p:nvPr/>
          </p:nvSpPr>
          <p:spPr>
            <a:xfrm>
              <a:off x="1828800" y="4934635"/>
              <a:ext cx="5910638" cy="1295400"/>
            </a:xfrm>
            <a:prstGeom prst="rect">
              <a:avLst/>
            </a:prstGeom>
            <a:gradFill flip="none" rotWithShape="1">
              <a:gsLst>
                <a:gs pos="0">
                  <a:schemeClr val="accent1">
                    <a:tint val="100000"/>
                    <a:shade val="100000"/>
                    <a:satMod val="130000"/>
                  </a:schemeClr>
                </a:gs>
                <a:gs pos="100000">
                  <a:schemeClr val="accent1">
                    <a:tint val="50000"/>
                    <a:shade val="100000"/>
                    <a:satMod val="350000"/>
                  </a:schemeClr>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744284" y="5329535"/>
              <a:ext cx="813043" cy="646331"/>
            </a:xfrm>
            <a:prstGeom prst="rect">
              <a:avLst/>
            </a:prstGeom>
            <a:noFill/>
            <a:ln>
              <a:solidFill>
                <a:schemeClr val="tx1"/>
              </a:solidFill>
            </a:ln>
          </p:spPr>
          <p:txBody>
            <a:bodyPr wrap="none" rtlCol="0">
              <a:spAutoFit/>
            </a:bodyPr>
            <a:lstStyle/>
            <a:p>
              <a:r>
                <a:rPr lang="en-US" dirty="0" smtClean="0"/>
                <a:t>Input</a:t>
              </a:r>
            </a:p>
            <a:p>
              <a:r>
                <a:rPr lang="en-US" dirty="0" smtClean="0"/>
                <a:t>image</a:t>
              </a:r>
              <a:endParaRPr lang="en-US" dirty="0"/>
            </a:p>
          </p:txBody>
        </p:sp>
        <p:sp>
          <p:nvSpPr>
            <p:cNvPr id="8" name="TextBox 7"/>
            <p:cNvSpPr txBox="1"/>
            <p:nvPr/>
          </p:nvSpPr>
          <p:spPr>
            <a:xfrm>
              <a:off x="2141041" y="5468034"/>
              <a:ext cx="979755" cy="369332"/>
            </a:xfrm>
            <a:prstGeom prst="rect">
              <a:avLst/>
            </a:prstGeom>
            <a:solidFill>
              <a:schemeClr val="bg1"/>
            </a:solidFill>
            <a:ln>
              <a:solidFill>
                <a:schemeClr val="tx1"/>
              </a:solidFill>
              <a:prstDash val="dash"/>
            </a:ln>
          </p:spPr>
          <p:txBody>
            <a:bodyPr wrap="none" rtlCol="0">
              <a:spAutoFit/>
            </a:bodyPr>
            <a:lstStyle/>
            <a:p>
              <a:r>
                <a:rPr lang="en-US" dirty="0" err="1" smtClean="0"/>
                <a:t>Dehaze</a:t>
              </a:r>
              <a:endParaRPr lang="en-US" dirty="0"/>
            </a:p>
          </p:txBody>
        </p:sp>
        <p:sp>
          <p:nvSpPr>
            <p:cNvPr id="9" name="TextBox 8"/>
            <p:cNvSpPr txBox="1"/>
            <p:nvPr/>
          </p:nvSpPr>
          <p:spPr>
            <a:xfrm>
              <a:off x="2344484" y="5204936"/>
              <a:ext cx="621004" cy="276999"/>
            </a:xfrm>
            <a:prstGeom prst="rect">
              <a:avLst/>
            </a:prstGeom>
            <a:noFill/>
          </p:spPr>
          <p:txBody>
            <a:bodyPr wrap="none" rtlCol="0">
              <a:spAutoFit/>
            </a:bodyPr>
            <a:lstStyle/>
            <a:p>
              <a:r>
                <a:rPr lang="en-US" sz="1200" dirty="0" smtClean="0">
                  <a:solidFill>
                    <a:srgbClr val="FFFF00"/>
                  </a:solidFill>
                  <a:latin typeface="+mj-lt"/>
                </a:rPr>
                <a:t>If color</a:t>
              </a:r>
              <a:endParaRPr lang="en-US" sz="1200" dirty="0">
                <a:solidFill>
                  <a:srgbClr val="FFFF00"/>
                </a:solidFill>
                <a:latin typeface="+mj-lt"/>
              </a:endParaRPr>
            </a:p>
          </p:txBody>
        </p:sp>
        <p:sp>
          <p:nvSpPr>
            <p:cNvPr id="10" name="TextBox 9"/>
            <p:cNvSpPr txBox="1"/>
            <p:nvPr/>
          </p:nvSpPr>
          <p:spPr>
            <a:xfrm>
              <a:off x="3716084" y="5329534"/>
              <a:ext cx="1582484" cy="646331"/>
            </a:xfrm>
            <a:prstGeom prst="rect">
              <a:avLst/>
            </a:prstGeom>
            <a:solidFill>
              <a:schemeClr val="bg1"/>
            </a:solidFill>
            <a:ln>
              <a:solidFill>
                <a:schemeClr val="tx1"/>
              </a:solidFill>
            </a:ln>
          </p:spPr>
          <p:txBody>
            <a:bodyPr wrap="none" rtlCol="0">
              <a:spAutoFit/>
            </a:bodyPr>
            <a:lstStyle/>
            <a:p>
              <a:r>
                <a:rPr lang="en-US" dirty="0" smtClean="0"/>
                <a:t>Global</a:t>
              </a:r>
            </a:p>
            <a:p>
              <a:r>
                <a:rPr lang="en-US" dirty="0" smtClean="0"/>
                <a:t>enhancement</a:t>
              </a:r>
              <a:endParaRPr lang="en-US" dirty="0"/>
            </a:p>
          </p:txBody>
        </p:sp>
        <p:sp>
          <p:nvSpPr>
            <p:cNvPr id="11" name="TextBox 10"/>
            <p:cNvSpPr txBox="1"/>
            <p:nvPr/>
          </p:nvSpPr>
          <p:spPr>
            <a:xfrm>
              <a:off x="5867400" y="5334000"/>
              <a:ext cx="1582484" cy="646331"/>
            </a:xfrm>
            <a:prstGeom prst="rect">
              <a:avLst/>
            </a:prstGeom>
            <a:solidFill>
              <a:schemeClr val="bg1"/>
            </a:solidFill>
            <a:ln>
              <a:solidFill>
                <a:schemeClr val="tx1"/>
              </a:solidFill>
            </a:ln>
          </p:spPr>
          <p:txBody>
            <a:bodyPr wrap="none" rtlCol="0">
              <a:spAutoFit/>
            </a:bodyPr>
            <a:lstStyle/>
            <a:p>
              <a:r>
                <a:rPr lang="en-US" dirty="0" smtClean="0"/>
                <a:t>Local</a:t>
              </a:r>
            </a:p>
            <a:p>
              <a:r>
                <a:rPr lang="en-US" dirty="0" smtClean="0"/>
                <a:t>enhancement</a:t>
              </a:r>
              <a:endParaRPr lang="en-US" dirty="0"/>
            </a:p>
          </p:txBody>
        </p:sp>
        <p:cxnSp>
          <p:nvCxnSpPr>
            <p:cNvPr id="13" name="Straight Arrow Connector 12"/>
            <p:cNvCxnSpPr/>
            <p:nvPr/>
          </p:nvCxnSpPr>
          <p:spPr>
            <a:xfrm>
              <a:off x="1582484" y="5638800"/>
              <a:ext cx="558557"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p:nvPr/>
          </p:nvCxnSpPr>
          <p:spPr>
            <a:xfrm>
              <a:off x="3157527" y="5638800"/>
              <a:ext cx="558557"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a:off x="5291127" y="5638800"/>
              <a:ext cx="558557"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a:off x="7449884" y="5638800"/>
              <a:ext cx="558557"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sp>
        <p:nvSpPr>
          <p:cNvPr id="5" name="TextBox 4"/>
          <p:cNvSpPr txBox="1"/>
          <p:nvPr/>
        </p:nvSpPr>
        <p:spPr>
          <a:xfrm>
            <a:off x="3484617" y="4419600"/>
            <a:ext cx="2916183" cy="369332"/>
          </a:xfrm>
          <a:prstGeom prst="rect">
            <a:avLst/>
          </a:prstGeom>
          <a:noFill/>
        </p:spPr>
        <p:txBody>
          <a:bodyPr wrap="none" rtlCol="0">
            <a:spAutoFit/>
          </a:bodyPr>
          <a:lstStyle/>
          <a:p>
            <a:r>
              <a:rPr lang="en-US" dirty="0" smtClean="0">
                <a:solidFill>
                  <a:srgbClr val="C00000"/>
                </a:solidFill>
              </a:rPr>
              <a:t>Pre-process Enhancement</a:t>
            </a:r>
            <a:endParaRPr lang="en-US" dirty="0">
              <a:solidFill>
                <a:srgbClr val="C00000"/>
              </a:solidFill>
            </a:endParaRPr>
          </a:p>
        </p:txBody>
      </p:sp>
    </p:spTree>
    <p:extLst>
      <p:ext uri="{BB962C8B-B14F-4D97-AF65-F5344CB8AC3E}">
        <p14:creationId xmlns:p14="http://schemas.microsoft.com/office/powerpoint/2010/main" val="1510297351"/>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2588" y="1356519"/>
            <a:ext cx="8229600" cy="1752600"/>
          </a:xfrm>
        </p:spPr>
        <p:txBody>
          <a:bodyPr>
            <a:noAutofit/>
          </a:bodyPr>
          <a:lstStyle/>
          <a:p>
            <a:pPr marL="0" indent="0">
              <a:buNone/>
            </a:pPr>
            <a:r>
              <a:rPr lang="en-US" sz="2800" dirty="0" smtClean="0"/>
              <a:t>Background Modeling in </a:t>
            </a:r>
            <a:r>
              <a:rPr lang="en-US" sz="2800" dirty="0"/>
              <a:t>M</a:t>
            </a:r>
            <a:r>
              <a:rPr lang="en-US" sz="2800" dirty="0" smtClean="0"/>
              <a:t>otion </a:t>
            </a:r>
            <a:r>
              <a:rPr lang="en-US" sz="2800" dirty="0"/>
              <a:t>T</a:t>
            </a:r>
            <a:r>
              <a:rPr lang="en-US" sz="2800" dirty="0" smtClean="0"/>
              <a:t>racker</a:t>
            </a:r>
          </a:p>
          <a:p>
            <a:r>
              <a:rPr lang="en-US" sz="2400" dirty="0" smtClean="0"/>
              <a:t>Single modal Gaussian Mixture Model for background extraction.</a:t>
            </a:r>
          </a:p>
          <a:p>
            <a:r>
              <a:rPr lang="en-US" sz="2400" dirty="0" smtClean="0"/>
              <a:t>Contrast enhanced source images for BG Modeling</a:t>
            </a:r>
            <a:endParaRPr lang="en-US" dirty="0" smtClean="0"/>
          </a:p>
          <a:p>
            <a:endParaRPr lang="en-US" dirty="0"/>
          </a:p>
        </p:txBody>
      </p:sp>
      <p:sp>
        <p:nvSpPr>
          <p:cNvPr id="5" name="Title 1"/>
          <p:cNvSpPr>
            <a:spLocks noGrp="1"/>
          </p:cNvSpPr>
          <p:nvPr>
            <p:ph type="title"/>
          </p:nvPr>
        </p:nvSpPr>
        <p:spPr>
          <a:xfrm>
            <a:off x="382587" y="274638"/>
            <a:ext cx="8634733" cy="1143000"/>
          </a:xfrm>
        </p:spPr>
        <p:txBody>
          <a:bodyPr>
            <a:normAutofit/>
          </a:bodyPr>
          <a:lstStyle/>
          <a:p>
            <a:r>
              <a:rPr lang="en-US" dirty="0" smtClean="0"/>
              <a:t>Fish Segmentation – Enhanced imagery, </a:t>
            </a:r>
            <a:r>
              <a:rPr lang="en-US" smtClean="0"/>
              <a:t>improved masks</a:t>
            </a:r>
            <a:endParaRPr lang="en-US" dirty="0"/>
          </a:p>
        </p:txBody>
      </p:sp>
      <p:sp>
        <p:nvSpPr>
          <p:cNvPr id="6" name="TextBox 5"/>
          <p:cNvSpPr txBox="1"/>
          <p:nvPr/>
        </p:nvSpPr>
        <p:spPr>
          <a:xfrm>
            <a:off x="6705600" y="51022"/>
            <a:ext cx="1494320" cy="338554"/>
          </a:xfrm>
          <a:prstGeom prst="rect">
            <a:avLst/>
          </a:prstGeom>
          <a:noFill/>
        </p:spPr>
        <p:txBody>
          <a:bodyPr wrap="none" rtlCol="0">
            <a:spAutoFit/>
          </a:bodyPr>
          <a:lstStyle/>
          <a:p>
            <a:r>
              <a:rPr lang="en-US" sz="1600" dirty="0" smtClean="0">
                <a:solidFill>
                  <a:srgbClr val="000000"/>
                </a:solidFill>
                <a:effectLst>
                  <a:outerShdw blurRad="38100" dist="38100" dir="2700000" algn="tl">
                    <a:srgbClr val="000000">
                      <a:alpha val="43137"/>
                    </a:srgbClr>
                  </a:outerShdw>
                </a:effectLst>
              </a:rPr>
              <a:t>Fish Detection</a:t>
            </a:r>
            <a:endParaRPr lang="en-US" sz="1600" dirty="0">
              <a:solidFill>
                <a:srgbClr val="000000"/>
              </a:solidFill>
              <a:effectLst>
                <a:outerShdw blurRad="38100" dist="38100" dir="2700000" algn="tl">
                  <a:srgbClr val="000000">
                    <a:alpha val="43137"/>
                  </a:srgbClr>
                </a:outerShdw>
              </a:effectLst>
            </a:endParaRPr>
          </a:p>
        </p:txBody>
      </p:sp>
      <p:pic>
        <p:nvPicPr>
          <p:cNvPr id="2" name="input_video_cn.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685800" y="3200400"/>
            <a:ext cx="3429000" cy="2286000"/>
          </a:xfrm>
          <a:prstGeom prst="rect">
            <a:avLst/>
          </a:prstGeom>
        </p:spPr>
      </p:pic>
      <p:sp>
        <p:nvSpPr>
          <p:cNvPr id="7" name="TextBox 6"/>
          <p:cNvSpPr txBox="1"/>
          <p:nvPr/>
        </p:nvSpPr>
        <p:spPr>
          <a:xfrm>
            <a:off x="1371600" y="5715000"/>
            <a:ext cx="1954381" cy="369332"/>
          </a:xfrm>
          <a:prstGeom prst="rect">
            <a:avLst/>
          </a:prstGeom>
          <a:noFill/>
        </p:spPr>
        <p:txBody>
          <a:bodyPr wrap="none" rtlCol="0">
            <a:spAutoFit/>
          </a:bodyPr>
          <a:lstStyle/>
          <a:p>
            <a:r>
              <a:rPr lang="en-US" dirty="0" smtClean="0"/>
              <a:t>Enhanced videos</a:t>
            </a:r>
            <a:endParaRPr lang="en-US" dirty="0"/>
          </a:p>
        </p:txBody>
      </p:sp>
      <p:sp>
        <p:nvSpPr>
          <p:cNvPr id="8" name="TextBox 7"/>
          <p:cNvSpPr txBox="1"/>
          <p:nvPr/>
        </p:nvSpPr>
        <p:spPr>
          <a:xfrm>
            <a:off x="5376793" y="5715000"/>
            <a:ext cx="2929007" cy="646331"/>
          </a:xfrm>
          <a:prstGeom prst="rect">
            <a:avLst/>
          </a:prstGeom>
          <a:noFill/>
        </p:spPr>
        <p:txBody>
          <a:bodyPr wrap="none" rtlCol="0">
            <a:spAutoFit/>
          </a:bodyPr>
          <a:lstStyle/>
          <a:p>
            <a:r>
              <a:rPr lang="en-US" dirty="0" smtClean="0"/>
              <a:t>Masks generated from the </a:t>
            </a:r>
          </a:p>
          <a:p>
            <a:r>
              <a:rPr lang="en-US" dirty="0" smtClean="0"/>
              <a:t>background modeling</a:t>
            </a:r>
          </a:p>
        </p:txBody>
      </p:sp>
      <p:pic>
        <p:nvPicPr>
          <p:cNvPr id="9" name="video_cn_bg_mask.avi">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5105400" y="3200400"/>
            <a:ext cx="3429000" cy="2286000"/>
          </a:xfrm>
          <a:prstGeom prst="rect">
            <a:avLst/>
          </a:prstGeom>
        </p:spPr>
      </p:pic>
      <p:sp>
        <p:nvSpPr>
          <p:cNvPr id="10" name="Slide Number Placeholder 9"/>
          <p:cNvSpPr>
            <a:spLocks noGrp="1"/>
          </p:cNvSpPr>
          <p:nvPr>
            <p:ph type="sldNum" sz="quarter" idx="10"/>
          </p:nvPr>
        </p:nvSpPr>
        <p:spPr/>
        <p:txBody>
          <a:bodyPr/>
          <a:lstStyle/>
          <a:p>
            <a:pPr>
              <a:defRPr/>
            </a:pPr>
            <a:fld id="{500D0C9A-6790-4A6A-B8E0-9745B1C708C2}" type="slidenum">
              <a:rPr lang="en-US" smtClean="0"/>
              <a:pPr>
                <a:defRPr/>
              </a:pPr>
              <a:t>11</a:t>
            </a:fld>
            <a:endParaRPr lang="en-US"/>
          </a:p>
        </p:txBody>
      </p:sp>
    </p:spTree>
    <p:extLst>
      <p:ext uri="{BB962C8B-B14F-4D97-AF65-F5344CB8AC3E}">
        <p14:creationId xmlns:p14="http://schemas.microsoft.com/office/powerpoint/2010/main" val="369963334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00" fill="hold"/>
                                        <p:tgtEl>
                                          <p:spTgt spid="2"/>
                                        </p:tgtEl>
                                      </p:cBhvr>
                                    </p:cmd>
                                  </p:childTnLst>
                                </p:cTn>
                              </p:par>
                            </p:childTnLst>
                          </p:cTn>
                        </p:par>
                        <p:par>
                          <p:cTn id="7" fill="hold">
                            <p:stCondLst>
                              <p:cond delay="10000"/>
                            </p:stCondLst>
                            <p:childTnLst>
                              <p:par>
                                <p:cTn id="8" presetID="1" presetClass="mediacall" presetSubtype="0" fill="hold" nodeType="afterEffect">
                                  <p:stCondLst>
                                    <p:cond delay="0"/>
                                  </p:stCondLst>
                                  <p:childTnLst>
                                    <p:cmd type="call" cmd="playFrom(0.0)">
                                      <p:cBhvr>
                                        <p:cTn id="9" dur="16633"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2"/>
                </p:tgtEl>
              </p:cMediaNode>
            </p:video>
            <p:seq concurrent="1" nextAc="seek">
              <p:cTn id="11" restart="whenNotActive" fill="hold" evtFilter="cancelBubble" nodeType="interactiveSeq">
                <p:stCondLst>
                  <p:cond evt="onClick" delay="0">
                    <p:tgtEl>
                      <p:spTgt spid="2"/>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2"/>
                                        </p:tgtEl>
                                      </p:cBhvr>
                                    </p:cmd>
                                  </p:childTnLst>
                                </p:cTn>
                              </p:par>
                            </p:childTnLst>
                          </p:cTn>
                        </p:par>
                      </p:childTnLst>
                    </p:cTn>
                  </p:par>
                </p:childTnLst>
              </p:cTn>
              <p:nextCondLst>
                <p:cond evt="onClick" delay="0">
                  <p:tgtEl>
                    <p:spTgt spid="2"/>
                  </p:tgtEl>
                </p:cond>
              </p:nextCondLst>
            </p:seq>
            <p:video>
              <p:cMediaNode vol="80000">
                <p:cTn id="16" fill="hold" display="0">
                  <p:stCondLst>
                    <p:cond delay="indefinite"/>
                  </p:stCondLst>
                </p:cTn>
                <p:tgtEl>
                  <p:spTgt spid="9"/>
                </p:tgtEl>
              </p:cMediaNode>
            </p:video>
            <p:seq concurrent="1" nextAc="seek">
              <p:cTn id="17" restart="whenNotActive" fill="hold" evtFilter="cancelBubble" nodeType="interactiveSeq">
                <p:stCondLst>
                  <p:cond evt="onClick" delay="0">
                    <p:tgtEl>
                      <p:spTgt spid="9"/>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382588" y="274638"/>
            <a:ext cx="8229600" cy="1143000"/>
          </a:xfrm>
        </p:spPr>
        <p:txBody>
          <a:bodyPr>
            <a:normAutofit/>
          </a:bodyPr>
          <a:lstStyle/>
          <a:p>
            <a:r>
              <a:rPr lang="en-US" dirty="0" smtClean="0"/>
              <a:t>Fish Segmentation – Graph Based Approach</a:t>
            </a:r>
            <a:endParaRPr lang="en-US" dirty="0"/>
          </a:p>
        </p:txBody>
      </p:sp>
      <p:sp>
        <p:nvSpPr>
          <p:cNvPr id="5" name="TextBox 4"/>
          <p:cNvSpPr txBox="1"/>
          <p:nvPr/>
        </p:nvSpPr>
        <p:spPr>
          <a:xfrm>
            <a:off x="6705600" y="51022"/>
            <a:ext cx="1494320" cy="338554"/>
          </a:xfrm>
          <a:prstGeom prst="rect">
            <a:avLst/>
          </a:prstGeom>
          <a:noFill/>
        </p:spPr>
        <p:txBody>
          <a:bodyPr wrap="none" rtlCol="0">
            <a:spAutoFit/>
          </a:bodyPr>
          <a:lstStyle/>
          <a:p>
            <a:r>
              <a:rPr lang="en-US" sz="1600" dirty="0" smtClean="0">
                <a:solidFill>
                  <a:srgbClr val="000000"/>
                </a:solidFill>
                <a:effectLst>
                  <a:outerShdw blurRad="38100" dist="38100" dir="2700000" algn="tl">
                    <a:srgbClr val="000000">
                      <a:alpha val="43137"/>
                    </a:srgbClr>
                  </a:outerShdw>
                </a:effectLst>
              </a:rPr>
              <a:t>Fish Detection</a:t>
            </a:r>
            <a:endParaRPr lang="en-US" sz="1600" dirty="0">
              <a:solidFill>
                <a:srgbClr val="000000"/>
              </a:solidFill>
              <a:effectLst>
                <a:outerShdw blurRad="38100" dist="38100" dir="2700000" algn="tl">
                  <a:srgbClr val="000000">
                    <a:alpha val="43137"/>
                  </a:srgbClr>
                </a:outerShdw>
              </a:effectLst>
            </a:endParaRPr>
          </a:p>
        </p:txBody>
      </p:sp>
      <p:pic>
        <p:nvPicPr>
          <p:cNvPr id="2" name="fish_seg_test_a_out.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838200" y="3733800"/>
            <a:ext cx="3429479" cy="2286319"/>
          </a:xfrm>
          <a:prstGeom prst="rect">
            <a:avLst/>
          </a:prstGeom>
        </p:spPr>
      </p:pic>
      <p:pic>
        <p:nvPicPr>
          <p:cNvPr id="6" name="fish_seg_cn_test_a_out.avi">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4724400" y="3733800"/>
            <a:ext cx="3429479" cy="2286319"/>
          </a:xfrm>
          <a:prstGeom prst="rect">
            <a:avLst/>
          </a:prstGeom>
        </p:spPr>
      </p:pic>
      <p:sp>
        <p:nvSpPr>
          <p:cNvPr id="8" name="TextBox 7"/>
          <p:cNvSpPr txBox="1"/>
          <p:nvPr/>
        </p:nvSpPr>
        <p:spPr>
          <a:xfrm>
            <a:off x="1048823" y="6059269"/>
            <a:ext cx="2646878" cy="646331"/>
          </a:xfrm>
          <a:prstGeom prst="rect">
            <a:avLst/>
          </a:prstGeom>
          <a:noFill/>
        </p:spPr>
        <p:txBody>
          <a:bodyPr wrap="square" rtlCol="0">
            <a:spAutoFit/>
          </a:bodyPr>
          <a:lstStyle/>
          <a:p>
            <a:r>
              <a:rPr lang="en-US" dirty="0" smtClean="0"/>
              <a:t>Video segment from the original source</a:t>
            </a:r>
            <a:endParaRPr lang="en-US" dirty="0"/>
          </a:p>
        </p:txBody>
      </p:sp>
      <p:sp>
        <p:nvSpPr>
          <p:cNvPr id="10" name="TextBox 9"/>
          <p:cNvSpPr txBox="1"/>
          <p:nvPr/>
        </p:nvSpPr>
        <p:spPr>
          <a:xfrm>
            <a:off x="5125522" y="6096000"/>
            <a:ext cx="2646878" cy="646331"/>
          </a:xfrm>
          <a:prstGeom prst="rect">
            <a:avLst/>
          </a:prstGeom>
          <a:noFill/>
        </p:spPr>
        <p:txBody>
          <a:bodyPr wrap="square" rtlCol="0">
            <a:spAutoFit/>
          </a:bodyPr>
          <a:lstStyle/>
          <a:p>
            <a:r>
              <a:rPr lang="en-US" dirty="0" smtClean="0"/>
              <a:t>Video segment from the enhanced source</a:t>
            </a:r>
            <a:endParaRPr lang="en-US" dirty="0"/>
          </a:p>
        </p:txBody>
      </p:sp>
      <p:grpSp>
        <p:nvGrpSpPr>
          <p:cNvPr id="14" name="Group 13"/>
          <p:cNvGrpSpPr/>
          <p:nvPr/>
        </p:nvGrpSpPr>
        <p:grpSpPr>
          <a:xfrm>
            <a:off x="685799" y="1143000"/>
            <a:ext cx="3581401" cy="2286001"/>
            <a:chOff x="2667000" y="1143000"/>
            <a:chExt cx="3581401" cy="2286001"/>
          </a:xfrm>
        </p:grpSpPr>
        <p:pic>
          <p:nvPicPr>
            <p:cNvPr id="2050" name="Picture 2" descr="D:\users\dzhang\projects\Fish_Tracking\groundtruth\A0_small\images\image-70000.bmp"/>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19400" y="1143000"/>
              <a:ext cx="3429001" cy="2286001"/>
            </a:xfrm>
            <a:prstGeom prst="rect">
              <a:avLst/>
            </a:prstGeom>
            <a:noFill/>
            <a:extLst>
              <a:ext uri="{909E8E84-426E-40dd-AFC4-6F175D3DCCD1}">
                <a14:hiddenFill xmlns:a14="http://schemas.microsoft.com/office/drawing/2010/main">
                  <a:solidFill>
                    <a:srgbClr val="FFFFFF"/>
                  </a:solidFill>
                </a14:hiddenFill>
              </a:ext>
            </a:extLst>
          </p:spPr>
        </p:pic>
        <p:sp>
          <p:nvSpPr>
            <p:cNvPr id="7" name="Oval 6"/>
            <p:cNvSpPr/>
            <p:nvPr/>
          </p:nvSpPr>
          <p:spPr>
            <a:xfrm>
              <a:off x="3352801" y="1371600"/>
              <a:ext cx="685800" cy="762000"/>
            </a:xfrm>
            <a:prstGeom prst="ellipse">
              <a:avLst/>
            </a:prstGeom>
            <a:noFill/>
            <a:ln>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2667000" y="1752600"/>
              <a:ext cx="1028701" cy="533400"/>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1" name="TextBox 10"/>
          <p:cNvSpPr txBox="1"/>
          <p:nvPr/>
        </p:nvSpPr>
        <p:spPr>
          <a:xfrm>
            <a:off x="4267200" y="1171545"/>
            <a:ext cx="4915576" cy="400110"/>
          </a:xfrm>
          <a:prstGeom prst="rect">
            <a:avLst/>
          </a:prstGeom>
          <a:noFill/>
        </p:spPr>
        <p:txBody>
          <a:bodyPr wrap="none" rtlCol="0">
            <a:spAutoFit/>
          </a:bodyPr>
          <a:lstStyle/>
          <a:p>
            <a:r>
              <a:rPr lang="en-US" sz="2000" dirty="0" err="1" smtClean="0"/>
              <a:t>video_segment</a:t>
            </a:r>
            <a:r>
              <a:rPr lang="en-US" sz="2000" dirty="0"/>
              <a:t> </a:t>
            </a:r>
            <a:r>
              <a:rPr lang="en-US" sz="2000" dirty="0" smtClean="0"/>
              <a:t>algorithm by </a:t>
            </a:r>
            <a:r>
              <a:rPr lang="en-US" sz="2000" dirty="0" err="1" smtClean="0"/>
              <a:t>GeorgiaTech</a:t>
            </a:r>
            <a:endParaRPr lang="en-US" sz="2000" dirty="0"/>
          </a:p>
        </p:txBody>
      </p:sp>
      <p:sp>
        <p:nvSpPr>
          <p:cNvPr id="13" name="TextBox 12"/>
          <p:cNvSpPr txBox="1"/>
          <p:nvPr/>
        </p:nvSpPr>
        <p:spPr>
          <a:xfrm>
            <a:off x="4267200" y="2667000"/>
            <a:ext cx="4628062" cy="738664"/>
          </a:xfrm>
          <a:prstGeom prst="rect">
            <a:avLst/>
          </a:prstGeom>
          <a:noFill/>
        </p:spPr>
        <p:txBody>
          <a:bodyPr wrap="none" rtlCol="0">
            <a:spAutoFit/>
          </a:bodyPr>
          <a:lstStyle/>
          <a:p>
            <a:r>
              <a:rPr lang="en-US" sz="1400" dirty="0" smtClean="0"/>
              <a:t>M. </a:t>
            </a:r>
            <a:r>
              <a:rPr lang="en-US" sz="1400" dirty="0" err="1" smtClean="0"/>
              <a:t>Grundmann</a:t>
            </a:r>
            <a:r>
              <a:rPr lang="en-US" sz="1400" dirty="0" smtClean="0"/>
              <a:t> et al.,</a:t>
            </a:r>
          </a:p>
          <a:p>
            <a:r>
              <a:rPr lang="en-US" sz="1400" dirty="0"/>
              <a:t>Efficient Hierarchical Graph Based Video </a:t>
            </a:r>
            <a:r>
              <a:rPr lang="en-US" sz="1400" dirty="0" smtClean="0"/>
              <a:t>Segmentation,</a:t>
            </a:r>
          </a:p>
          <a:p>
            <a:r>
              <a:rPr lang="en-US" sz="1400" dirty="0" smtClean="0"/>
              <a:t>CVPR 2010</a:t>
            </a:r>
            <a:endParaRPr lang="en-US" sz="1400" dirty="0"/>
          </a:p>
        </p:txBody>
      </p:sp>
      <p:sp>
        <p:nvSpPr>
          <p:cNvPr id="12" name="Slide Number Placeholder 11"/>
          <p:cNvSpPr>
            <a:spLocks noGrp="1"/>
          </p:cNvSpPr>
          <p:nvPr>
            <p:ph type="sldNum" sz="quarter" idx="10"/>
          </p:nvPr>
        </p:nvSpPr>
        <p:spPr/>
        <p:txBody>
          <a:bodyPr/>
          <a:lstStyle/>
          <a:p>
            <a:pPr>
              <a:defRPr/>
            </a:pPr>
            <a:fld id="{500D0C9A-6790-4A6A-B8E0-9745B1C708C2}" type="slidenum">
              <a:rPr lang="en-US" smtClean="0"/>
              <a:pPr>
                <a:defRPr/>
              </a:pPr>
              <a:t>12</a:t>
            </a:fld>
            <a:endParaRPr lang="en-US"/>
          </a:p>
        </p:txBody>
      </p:sp>
      <p:sp>
        <p:nvSpPr>
          <p:cNvPr id="15" name="TextBox 14"/>
          <p:cNvSpPr txBox="1"/>
          <p:nvPr/>
        </p:nvSpPr>
        <p:spPr>
          <a:xfrm>
            <a:off x="4343401" y="1752600"/>
            <a:ext cx="4114800" cy="738664"/>
          </a:xfrm>
          <a:prstGeom prst="rect">
            <a:avLst/>
          </a:prstGeom>
          <a:noFill/>
        </p:spPr>
        <p:txBody>
          <a:bodyPr wrap="square" rtlCol="0">
            <a:spAutoFit/>
          </a:bodyPr>
          <a:lstStyle/>
          <a:p>
            <a:r>
              <a:rPr lang="en-US" sz="1400" dirty="0" smtClean="0"/>
              <a:t>Method being tried as a means to further improve segmentation.  Initial results show need for some optimization for it to help.</a:t>
            </a:r>
            <a:endParaRPr lang="en-US" sz="1400" dirty="0"/>
          </a:p>
        </p:txBody>
      </p:sp>
    </p:spTree>
    <p:extLst>
      <p:ext uri="{BB962C8B-B14F-4D97-AF65-F5344CB8AC3E}">
        <p14:creationId xmlns:p14="http://schemas.microsoft.com/office/powerpoint/2010/main" val="76978004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800" fill="hold"/>
                                        <p:tgtEl>
                                          <p:spTgt spid="2"/>
                                        </p:tgtEl>
                                      </p:cBhvr>
                                    </p:cmd>
                                  </p:childTnLst>
                                </p:cTn>
                              </p:par>
                            </p:childTnLst>
                          </p:cTn>
                        </p:par>
                        <p:par>
                          <p:cTn id="7" fill="hold">
                            <p:stCondLst>
                              <p:cond delay="4800"/>
                            </p:stCondLst>
                            <p:childTnLst>
                              <p:par>
                                <p:cTn id="8" presetID="1" presetClass="mediacall" presetSubtype="0" fill="hold" nodeType="afterEffect">
                                  <p:stCondLst>
                                    <p:cond delay="0"/>
                                  </p:stCondLst>
                                  <p:childTnLst>
                                    <p:cmd type="call" cmd="playFrom(0.0)">
                                      <p:cBhvr>
                                        <p:cTn id="9" dur="40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2"/>
                </p:tgtEl>
              </p:cMediaNode>
            </p:video>
            <p:seq concurrent="1" nextAc="seek">
              <p:cTn id="11" restart="whenNotActive" fill="hold" evtFilter="cancelBubble" nodeType="interactiveSeq">
                <p:stCondLst>
                  <p:cond evt="onClick" delay="0">
                    <p:tgtEl>
                      <p:spTgt spid="2"/>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2"/>
                                        </p:tgtEl>
                                      </p:cBhvr>
                                    </p:cmd>
                                  </p:childTnLst>
                                </p:cTn>
                              </p:par>
                            </p:childTnLst>
                          </p:cTn>
                        </p:par>
                      </p:childTnLst>
                    </p:cTn>
                  </p:par>
                </p:childTnLst>
              </p:cTn>
              <p:nextCondLst>
                <p:cond evt="onClick" delay="0">
                  <p:tgtEl>
                    <p:spTgt spid="2"/>
                  </p:tgtEl>
                </p:cond>
              </p:nextCondLst>
            </p:seq>
            <p:video>
              <p:cMediaNode vol="80000">
                <p:cTn id="16" fill="hold" display="0">
                  <p:stCondLst>
                    <p:cond delay="indefinite"/>
                  </p:stCondLst>
                </p:cTn>
                <p:tgtEl>
                  <p:spTgt spid="6"/>
                </p:tgtEl>
              </p:cMediaNode>
            </p:video>
            <p:seq concurrent="1" nextAc="seek">
              <p:cTn id="17" restart="whenNotActive" fill="hold" evtFilter="cancelBubble" nodeType="interactiveSeq">
                <p:stCondLst>
                  <p:cond evt="onClick" delay="0">
                    <p:tgtEl>
                      <p:spTgt spid="6"/>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a:spLocks noGrp="1"/>
          </p:cNvSpPr>
          <p:nvPr>
            <p:ph idx="1"/>
          </p:nvPr>
        </p:nvSpPr>
        <p:spPr>
          <a:xfrm>
            <a:off x="457200" y="990600"/>
            <a:ext cx="8229600" cy="685800"/>
          </a:xfrm>
        </p:spPr>
        <p:txBody>
          <a:bodyPr>
            <a:noAutofit/>
          </a:bodyPr>
          <a:lstStyle/>
          <a:p>
            <a:pPr marL="0" indent="0">
              <a:buNone/>
            </a:pPr>
            <a:r>
              <a:rPr lang="en-US" sz="2800" dirty="0" smtClean="0"/>
              <a:t>Motion Flow for fish segmentation (after CN and BM)</a:t>
            </a:r>
          </a:p>
          <a:p>
            <a:pPr marL="0" indent="0">
              <a:buNone/>
            </a:pPr>
            <a:endParaRPr lang="en-US" dirty="0"/>
          </a:p>
        </p:txBody>
      </p:sp>
      <p:sp>
        <p:nvSpPr>
          <p:cNvPr id="7" name="Title 1"/>
          <p:cNvSpPr>
            <a:spLocks noGrp="1"/>
          </p:cNvSpPr>
          <p:nvPr>
            <p:ph type="title"/>
          </p:nvPr>
        </p:nvSpPr>
        <p:spPr>
          <a:xfrm>
            <a:off x="382588" y="427038"/>
            <a:ext cx="8229600" cy="792162"/>
          </a:xfrm>
        </p:spPr>
        <p:txBody>
          <a:bodyPr>
            <a:normAutofit/>
          </a:bodyPr>
          <a:lstStyle/>
          <a:p>
            <a:r>
              <a:rPr lang="en-US" dirty="0" smtClean="0"/>
              <a:t>Fish Segmentation – Improvement with Flow</a:t>
            </a:r>
            <a:endParaRPr lang="en-US" dirty="0"/>
          </a:p>
        </p:txBody>
      </p:sp>
      <p:sp>
        <p:nvSpPr>
          <p:cNvPr id="9" name="TextBox 8"/>
          <p:cNvSpPr txBox="1"/>
          <p:nvPr/>
        </p:nvSpPr>
        <p:spPr>
          <a:xfrm>
            <a:off x="6705600" y="51022"/>
            <a:ext cx="1494320" cy="338554"/>
          </a:xfrm>
          <a:prstGeom prst="rect">
            <a:avLst/>
          </a:prstGeom>
          <a:noFill/>
        </p:spPr>
        <p:txBody>
          <a:bodyPr wrap="none" rtlCol="0">
            <a:spAutoFit/>
          </a:bodyPr>
          <a:lstStyle/>
          <a:p>
            <a:r>
              <a:rPr lang="en-US" sz="1600" dirty="0" smtClean="0">
                <a:solidFill>
                  <a:srgbClr val="000000"/>
                </a:solidFill>
                <a:effectLst>
                  <a:outerShdw blurRad="38100" dist="38100" dir="2700000" algn="tl">
                    <a:srgbClr val="000000">
                      <a:alpha val="43137"/>
                    </a:srgbClr>
                  </a:outerShdw>
                </a:effectLst>
              </a:rPr>
              <a:t>Fish Detection</a:t>
            </a:r>
            <a:endParaRPr lang="en-US" sz="1600" dirty="0">
              <a:solidFill>
                <a:srgbClr val="000000"/>
              </a:solidFill>
              <a:effectLst>
                <a:outerShdw blurRad="38100" dist="38100" dir="2700000" algn="tl">
                  <a:srgbClr val="000000">
                    <a:alpha val="43137"/>
                  </a:srgbClr>
                </a:outerShdw>
              </a:effectLst>
            </a:endParaRPr>
          </a:p>
        </p:txBody>
      </p:sp>
      <p:pic>
        <p:nvPicPr>
          <p:cNvPr id="1026" name="Picture 2" descr="D:\projects\opticalflow\OpticalFlow\output\cn_input.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76400"/>
            <a:ext cx="34290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D:\projects\opticalflow\OpticalFlow\output\fish_optical_flow.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1371600"/>
            <a:ext cx="4419600" cy="276701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projects\opticalflow\OpticalFlow\output\cn_flow.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4114800"/>
            <a:ext cx="3429000" cy="22860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30" name="Picture 6" descr="D:\projects\opticalflow\OpticalFlow\output\cn_seg.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88718" y="4111625"/>
            <a:ext cx="3433763" cy="2289175"/>
          </a:xfrm>
          <a:prstGeom prst="rect">
            <a:avLst/>
          </a:prstGeom>
          <a:noFill/>
          <a:extLst>
            <a:ext uri="{909E8E84-426E-40dd-AFC4-6F175D3DCCD1}">
              <a14:hiddenFill xmlns:a14="http://schemas.microsoft.com/office/drawing/2010/main">
                <a:solidFill>
                  <a:srgbClr val="FFFFFF"/>
                </a:solidFill>
              </a14:hiddenFill>
            </a:ext>
          </a:extLst>
        </p:spPr>
      </p:pic>
      <p:sp>
        <p:nvSpPr>
          <p:cNvPr id="2" name="Right Arrow 1"/>
          <p:cNvSpPr/>
          <p:nvPr/>
        </p:nvSpPr>
        <p:spPr>
          <a:xfrm>
            <a:off x="4267200" y="2819399"/>
            <a:ext cx="457200" cy="30480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Right Arrow 2"/>
          <p:cNvSpPr/>
          <p:nvPr/>
        </p:nvSpPr>
        <p:spPr>
          <a:xfrm rot="8321289">
            <a:off x="4137058" y="3869042"/>
            <a:ext cx="542030" cy="350946"/>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ight Arrow 12"/>
          <p:cNvSpPr/>
          <p:nvPr/>
        </p:nvSpPr>
        <p:spPr>
          <a:xfrm>
            <a:off x="4267200" y="5105400"/>
            <a:ext cx="457200" cy="30480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5105400" y="4724400"/>
            <a:ext cx="914400" cy="533400"/>
          </a:xfrm>
          <a:prstGeom prst="rect">
            <a:avLst/>
          </a:prstGeom>
          <a:no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p:cNvSpPr/>
          <p:nvPr/>
        </p:nvSpPr>
        <p:spPr>
          <a:xfrm>
            <a:off x="6248400" y="4202906"/>
            <a:ext cx="1295400" cy="673894"/>
          </a:xfrm>
          <a:prstGeom prst="rect">
            <a:avLst/>
          </a:prstGeom>
          <a:no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5715000" y="4038600"/>
            <a:ext cx="865412" cy="445294"/>
          </a:xfrm>
          <a:prstGeom prst="rect">
            <a:avLst/>
          </a:prstGeom>
          <a:noFill/>
          <a:ln>
            <a:solidFill>
              <a:schemeClr val="accent1">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5486400" y="4343400"/>
            <a:ext cx="914400" cy="762000"/>
          </a:xfrm>
          <a:prstGeom prst="rect">
            <a:avLst/>
          </a:prstGeom>
          <a:noFill/>
          <a:ln>
            <a:solidFill>
              <a:schemeClr val="accent1">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0"/>
          </p:nvPr>
        </p:nvSpPr>
        <p:spPr/>
        <p:txBody>
          <a:bodyPr/>
          <a:lstStyle/>
          <a:p>
            <a:pPr>
              <a:defRPr/>
            </a:pPr>
            <a:fld id="{500D0C9A-6790-4A6A-B8E0-9745B1C708C2}" type="slidenum">
              <a:rPr lang="en-US" smtClean="0"/>
              <a:pPr>
                <a:defRPr/>
              </a:pPr>
              <a:t>13</a:t>
            </a:fld>
            <a:endParaRPr lang="en-US"/>
          </a:p>
        </p:txBody>
      </p:sp>
      <p:sp>
        <p:nvSpPr>
          <p:cNvPr id="14" name="TextBox 13"/>
          <p:cNvSpPr txBox="1"/>
          <p:nvPr/>
        </p:nvSpPr>
        <p:spPr>
          <a:xfrm>
            <a:off x="6514041" y="3549133"/>
            <a:ext cx="1877437" cy="369332"/>
          </a:xfrm>
          <a:prstGeom prst="rect">
            <a:avLst/>
          </a:prstGeom>
          <a:noFill/>
        </p:spPr>
        <p:txBody>
          <a:bodyPr wrap="none" rtlCol="0">
            <a:spAutoFit/>
          </a:bodyPr>
          <a:lstStyle/>
          <a:p>
            <a:r>
              <a:rPr lang="en-US" dirty="0" smtClean="0"/>
              <a:t>Flow vector map</a:t>
            </a:r>
            <a:endParaRPr lang="en-US" dirty="0"/>
          </a:p>
        </p:txBody>
      </p:sp>
      <p:sp>
        <p:nvSpPr>
          <p:cNvPr id="24" name="TextBox 23"/>
          <p:cNvSpPr txBox="1"/>
          <p:nvPr/>
        </p:nvSpPr>
        <p:spPr>
          <a:xfrm>
            <a:off x="914400" y="6031468"/>
            <a:ext cx="2890535" cy="369332"/>
          </a:xfrm>
          <a:prstGeom prst="rect">
            <a:avLst/>
          </a:prstGeom>
          <a:noFill/>
        </p:spPr>
        <p:txBody>
          <a:bodyPr wrap="none" rtlCol="0">
            <a:spAutoFit/>
          </a:bodyPr>
          <a:lstStyle/>
          <a:p>
            <a:r>
              <a:rPr lang="en-US" dirty="0" smtClean="0"/>
              <a:t>Flow orientation color map</a:t>
            </a:r>
            <a:endParaRPr lang="en-US" dirty="0"/>
          </a:p>
        </p:txBody>
      </p:sp>
      <p:sp>
        <p:nvSpPr>
          <p:cNvPr id="16" name="TextBox 15"/>
          <p:cNvSpPr txBox="1"/>
          <p:nvPr/>
        </p:nvSpPr>
        <p:spPr>
          <a:xfrm>
            <a:off x="5943600" y="6031468"/>
            <a:ext cx="2236510" cy="369332"/>
          </a:xfrm>
          <a:prstGeom prst="rect">
            <a:avLst/>
          </a:prstGeom>
          <a:noFill/>
        </p:spPr>
        <p:txBody>
          <a:bodyPr wrap="none" rtlCol="0">
            <a:spAutoFit/>
          </a:bodyPr>
          <a:lstStyle/>
          <a:p>
            <a:r>
              <a:rPr lang="en-US" dirty="0" smtClean="0">
                <a:solidFill>
                  <a:schemeClr val="bg1"/>
                </a:solidFill>
              </a:rPr>
              <a:t>Segmentation result</a:t>
            </a:r>
            <a:endParaRPr lang="en-US" dirty="0">
              <a:solidFill>
                <a:schemeClr val="bg1"/>
              </a:solidFill>
            </a:endParaRPr>
          </a:p>
        </p:txBody>
      </p:sp>
    </p:spTree>
    <p:extLst>
      <p:ext uri="{BB962C8B-B14F-4D97-AF65-F5344CB8AC3E}">
        <p14:creationId xmlns:p14="http://schemas.microsoft.com/office/powerpoint/2010/main" val="333589691"/>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D:\projects\opticalflow\OpticalFlow\output\fish_optical_flow3.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9600" y="1470060"/>
            <a:ext cx="4343400" cy="272094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D:\projects\opticalflow\OpticalFlow\output\cn_input.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21505" y="1676400"/>
            <a:ext cx="3429001" cy="22860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D:\projects\opticalflow\OpticalFlow\output\cn_flow.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1" y="4114800"/>
            <a:ext cx="3429000" cy="22860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5" name="Content Placeholder 2"/>
          <p:cNvSpPr>
            <a:spLocks noGrp="1"/>
          </p:cNvSpPr>
          <p:nvPr>
            <p:ph idx="1"/>
          </p:nvPr>
        </p:nvSpPr>
        <p:spPr>
          <a:xfrm>
            <a:off x="457200" y="990600"/>
            <a:ext cx="8229600" cy="685800"/>
          </a:xfrm>
        </p:spPr>
        <p:txBody>
          <a:bodyPr>
            <a:noAutofit/>
          </a:bodyPr>
          <a:lstStyle/>
          <a:p>
            <a:pPr marL="0" indent="0">
              <a:buNone/>
            </a:pPr>
            <a:r>
              <a:rPr lang="en-US" sz="2800" dirty="0" smtClean="0"/>
              <a:t>Motion Flow for fish </a:t>
            </a:r>
            <a:r>
              <a:rPr lang="en-US" sz="2800" dirty="0"/>
              <a:t>segmentation (after CN and BM)</a:t>
            </a:r>
          </a:p>
          <a:p>
            <a:pPr marL="0" indent="0">
              <a:buNone/>
            </a:pPr>
            <a:endParaRPr lang="en-US" sz="2800" dirty="0" smtClean="0"/>
          </a:p>
          <a:p>
            <a:pPr marL="0" indent="0">
              <a:buNone/>
            </a:pPr>
            <a:endParaRPr lang="en-US" dirty="0"/>
          </a:p>
        </p:txBody>
      </p:sp>
      <p:sp>
        <p:nvSpPr>
          <p:cNvPr id="6" name="Title 1"/>
          <p:cNvSpPr>
            <a:spLocks noGrp="1"/>
          </p:cNvSpPr>
          <p:nvPr>
            <p:ph type="title"/>
          </p:nvPr>
        </p:nvSpPr>
        <p:spPr>
          <a:xfrm>
            <a:off x="382588" y="274638"/>
            <a:ext cx="8229600" cy="1143000"/>
          </a:xfrm>
        </p:spPr>
        <p:txBody>
          <a:bodyPr>
            <a:normAutofit/>
          </a:bodyPr>
          <a:lstStyle/>
          <a:p>
            <a:r>
              <a:rPr lang="en-US" dirty="0" smtClean="0"/>
              <a:t>Fish </a:t>
            </a:r>
            <a:r>
              <a:rPr lang="en-US" dirty="0"/>
              <a:t>Segmentation – Improvement with Flow</a:t>
            </a:r>
          </a:p>
        </p:txBody>
      </p:sp>
      <p:sp>
        <p:nvSpPr>
          <p:cNvPr id="7" name="TextBox 6"/>
          <p:cNvSpPr txBox="1"/>
          <p:nvPr/>
        </p:nvSpPr>
        <p:spPr>
          <a:xfrm>
            <a:off x="6705600" y="51022"/>
            <a:ext cx="1494320" cy="338554"/>
          </a:xfrm>
          <a:prstGeom prst="rect">
            <a:avLst/>
          </a:prstGeom>
          <a:noFill/>
        </p:spPr>
        <p:txBody>
          <a:bodyPr wrap="none" rtlCol="0">
            <a:spAutoFit/>
          </a:bodyPr>
          <a:lstStyle/>
          <a:p>
            <a:r>
              <a:rPr lang="en-US" sz="1600" dirty="0" smtClean="0">
                <a:solidFill>
                  <a:srgbClr val="000000"/>
                </a:solidFill>
                <a:effectLst>
                  <a:outerShdw blurRad="38100" dist="38100" dir="2700000" algn="tl">
                    <a:srgbClr val="000000">
                      <a:alpha val="43137"/>
                    </a:srgbClr>
                  </a:outerShdw>
                </a:effectLst>
              </a:rPr>
              <a:t>Fish Detection</a:t>
            </a:r>
            <a:endParaRPr lang="en-US" sz="1600" dirty="0">
              <a:solidFill>
                <a:srgbClr val="000000"/>
              </a:solidFill>
              <a:effectLst>
                <a:outerShdw blurRad="38100" dist="38100" dir="2700000" algn="tl">
                  <a:srgbClr val="000000">
                    <a:alpha val="43137"/>
                  </a:srgbClr>
                </a:outerShdw>
              </a:effectLst>
            </a:endParaRPr>
          </a:p>
        </p:txBody>
      </p:sp>
      <p:pic>
        <p:nvPicPr>
          <p:cNvPr id="2053" name="Picture 5" descr="D:\projects\opticalflow\OpticalFlow\output\cn_seg.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53000" y="4114800"/>
            <a:ext cx="3429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6248400" y="4343400"/>
            <a:ext cx="1447800" cy="533400"/>
          </a:xfrm>
          <a:prstGeom prst="rect">
            <a:avLst/>
          </a:prstGeom>
          <a:no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7239000" y="4572000"/>
            <a:ext cx="723900" cy="533400"/>
          </a:xfrm>
          <a:prstGeom prst="rect">
            <a:avLst/>
          </a:prstGeom>
          <a:no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6248400" y="6019800"/>
            <a:ext cx="723900" cy="381000"/>
          </a:xfrm>
          <a:prstGeom prst="rect">
            <a:avLst/>
          </a:prstGeom>
          <a:no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5276850" y="5638800"/>
            <a:ext cx="361950" cy="381000"/>
          </a:xfrm>
          <a:prstGeom prst="rect">
            <a:avLst/>
          </a:prstGeom>
          <a:noFill/>
          <a:ln>
            <a:solidFill>
              <a:srgbClr val="45F94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5829300" y="5181600"/>
            <a:ext cx="723900" cy="1028700"/>
          </a:xfrm>
          <a:prstGeom prst="rect">
            <a:avLst/>
          </a:prstGeom>
          <a:noFill/>
          <a:ln>
            <a:solidFill>
              <a:schemeClr val="accent6">
                <a:lumMod val="25000"/>
                <a:lumOff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ight Arrow 19"/>
          <p:cNvSpPr/>
          <p:nvPr/>
        </p:nvSpPr>
        <p:spPr>
          <a:xfrm>
            <a:off x="4267200" y="2819399"/>
            <a:ext cx="457200" cy="30480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ight Arrow 20"/>
          <p:cNvSpPr/>
          <p:nvPr/>
        </p:nvSpPr>
        <p:spPr>
          <a:xfrm rot="8321289">
            <a:off x="4137058" y="3869042"/>
            <a:ext cx="542030" cy="350946"/>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Right Arrow 21"/>
          <p:cNvSpPr/>
          <p:nvPr/>
        </p:nvSpPr>
        <p:spPr>
          <a:xfrm>
            <a:off x="4267200" y="5105400"/>
            <a:ext cx="457200" cy="30480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7315200" y="5638800"/>
            <a:ext cx="533400" cy="3810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Slide Number Placeholder 14"/>
          <p:cNvSpPr>
            <a:spLocks noGrp="1"/>
          </p:cNvSpPr>
          <p:nvPr>
            <p:ph type="sldNum" sz="quarter" idx="10"/>
          </p:nvPr>
        </p:nvSpPr>
        <p:spPr/>
        <p:txBody>
          <a:bodyPr/>
          <a:lstStyle/>
          <a:p>
            <a:pPr>
              <a:defRPr/>
            </a:pPr>
            <a:fld id="{500D0C9A-6790-4A6A-B8E0-9745B1C708C2}" type="slidenum">
              <a:rPr lang="en-US" smtClean="0"/>
              <a:pPr>
                <a:defRPr/>
              </a:pPr>
              <a:t>14</a:t>
            </a:fld>
            <a:endParaRPr lang="en-US"/>
          </a:p>
        </p:txBody>
      </p:sp>
      <p:sp>
        <p:nvSpPr>
          <p:cNvPr id="26" name="TextBox 25"/>
          <p:cNvSpPr txBox="1"/>
          <p:nvPr/>
        </p:nvSpPr>
        <p:spPr>
          <a:xfrm>
            <a:off x="6514041" y="3549133"/>
            <a:ext cx="1877437" cy="369332"/>
          </a:xfrm>
          <a:prstGeom prst="rect">
            <a:avLst/>
          </a:prstGeom>
          <a:noFill/>
        </p:spPr>
        <p:txBody>
          <a:bodyPr wrap="none" rtlCol="0">
            <a:spAutoFit/>
          </a:bodyPr>
          <a:lstStyle/>
          <a:p>
            <a:r>
              <a:rPr lang="en-US" dirty="0" smtClean="0"/>
              <a:t>Flow vector map</a:t>
            </a:r>
            <a:endParaRPr lang="en-US" dirty="0"/>
          </a:p>
        </p:txBody>
      </p:sp>
      <p:sp>
        <p:nvSpPr>
          <p:cNvPr id="27" name="TextBox 26"/>
          <p:cNvSpPr txBox="1"/>
          <p:nvPr/>
        </p:nvSpPr>
        <p:spPr>
          <a:xfrm>
            <a:off x="914400" y="6324600"/>
            <a:ext cx="2890535" cy="369332"/>
          </a:xfrm>
          <a:prstGeom prst="rect">
            <a:avLst/>
          </a:prstGeom>
          <a:noFill/>
        </p:spPr>
        <p:txBody>
          <a:bodyPr wrap="none" rtlCol="0">
            <a:spAutoFit/>
          </a:bodyPr>
          <a:lstStyle/>
          <a:p>
            <a:r>
              <a:rPr lang="en-US" dirty="0" smtClean="0"/>
              <a:t>Flow orientation color map</a:t>
            </a:r>
            <a:endParaRPr lang="en-US" dirty="0"/>
          </a:p>
        </p:txBody>
      </p:sp>
      <p:sp>
        <p:nvSpPr>
          <p:cNvPr id="28" name="TextBox 27"/>
          <p:cNvSpPr txBox="1"/>
          <p:nvPr/>
        </p:nvSpPr>
        <p:spPr>
          <a:xfrm>
            <a:off x="5943600" y="6412468"/>
            <a:ext cx="2236510" cy="369332"/>
          </a:xfrm>
          <a:prstGeom prst="rect">
            <a:avLst/>
          </a:prstGeom>
          <a:noFill/>
        </p:spPr>
        <p:txBody>
          <a:bodyPr wrap="none" rtlCol="0">
            <a:spAutoFit/>
          </a:bodyPr>
          <a:lstStyle/>
          <a:p>
            <a:r>
              <a:rPr lang="en-US" dirty="0" smtClean="0"/>
              <a:t>Segmentation result</a:t>
            </a:r>
            <a:endParaRPr lang="en-US" dirty="0"/>
          </a:p>
        </p:txBody>
      </p:sp>
    </p:spTree>
    <p:extLst>
      <p:ext uri="{BB962C8B-B14F-4D97-AF65-F5344CB8AC3E}">
        <p14:creationId xmlns:p14="http://schemas.microsoft.com/office/powerpoint/2010/main" val="2994186922"/>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457200" y="1219200"/>
            <a:ext cx="8229600" cy="990600"/>
          </a:xfrm>
        </p:spPr>
        <p:txBody>
          <a:bodyPr>
            <a:noAutofit/>
          </a:bodyPr>
          <a:lstStyle/>
          <a:p>
            <a:pPr marL="0" indent="0">
              <a:buNone/>
            </a:pPr>
            <a:r>
              <a:rPr lang="en-US" sz="2800" dirty="0" smtClean="0"/>
              <a:t>Stereo for improved segmentation and size determination</a:t>
            </a:r>
            <a:endParaRPr lang="en-US" sz="2800" dirty="0"/>
          </a:p>
          <a:p>
            <a:pPr marL="0" indent="0">
              <a:buNone/>
            </a:pPr>
            <a:endParaRPr lang="en-US" sz="2800" dirty="0" smtClean="0"/>
          </a:p>
          <a:p>
            <a:pPr marL="0" indent="0">
              <a:buNone/>
            </a:pPr>
            <a:endParaRPr lang="en-US" dirty="0"/>
          </a:p>
        </p:txBody>
      </p:sp>
      <p:sp>
        <p:nvSpPr>
          <p:cNvPr id="6" name="Title 1"/>
          <p:cNvSpPr>
            <a:spLocks noGrp="1"/>
          </p:cNvSpPr>
          <p:nvPr>
            <p:ph type="title"/>
          </p:nvPr>
        </p:nvSpPr>
        <p:spPr>
          <a:xfrm>
            <a:off x="382588" y="274638"/>
            <a:ext cx="8229600" cy="1143000"/>
          </a:xfrm>
        </p:spPr>
        <p:txBody>
          <a:bodyPr>
            <a:normAutofit/>
          </a:bodyPr>
          <a:lstStyle/>
          <a:p>
            <a:r>
              <a:rPr lang="en-US" dirty="0" smtClean="0"/>
              <a:t>Fish </a:t>
            </a:r>
            <a:r>
              <a:rPr lang="en-US" dirty="0"/>
              <a:t>Segmentation – </a:t>
            </a:r>
            <a:r>
              <a:rPr lang="en-US" dirty="0" smtClean="0"/>
              <a:t>Stereo</a:t>
            </a:r>
            <a:endParaRPr lang="en-US" dirty="0"/>
          </a:p>
        </p:txBody>
      </p:sp>
      <p:sp>
        <p:nvSpPr>
          <p:cNvPr id="7" name="TextBox 6"/>
          <p:cNvSpPr txBox="1"/>
          <p:nvPr/>
        </p:nvSpPr>
        <p:spPr>
          <a:xfrm>
            <a:off x="6705600" y="51022"/>
            <a:ext cx="1494320" cy="338554"/>
          </a:xfrm>
          <a:prstGeom prst="rect">
            <a:avLst/>
          </a:prstGeom>
          <a:noFill/>
        </p:spPr>
        <p:txBody>
          <a:bodyPr wrap="none" rtlCol="0">
            <a:spAutoFit/>
          </a:bodyPr>
          <a:lstStyle/>
          <a:p>
            <a:r>
              <a:rPr lang="en-US" sz="1600" dirty="0" smtClean="0">
                <a:solidFill>
                  <a:srgbClr val="000000"/>
                </a:solidFill>
                <a:effectLst>
                  <a:outerShdw blurRad="38100" dist="38100" dir="2700000" algn="tl">
                    <a:srgbClr val="000000">
                      <a:alpha val="43137"/>
                    </a:srgbClr>
                  </a:outerShdw>
                </a:effectLst>
              </a:rPr>
              <a:t>Fish Detection</a:t>
            </a:r>
            <a:endParaRPr lang="en-US" sz="1600" dirty="0">
              <a:solidFill>
                <a:srgbClr val="000000"/>
              </a:solidFill>
              <a:effectLst>
                <a:outerShdw blurRad="38100" dist="38100" dir="2700000" algn="tl">
                  <a:srgbClr val="000000">
                    <a:alpha val="43137"/>
                  </a:srgbClr>
                </a:outerShdw>
              </a:effectLst>
            </a:endParaRPr>
          </a:p>
        </p:txBody>
      </p:sp>
      <p:sp>
        <p:nvSpPr>
          <p:cNvPr id="15" name="Slide Number Placeholder 14"/>
          <p:cNvSpPr>
            <a:spLocks noGrp="1"/>
          </p:cNvSpPr>
          <p:nvPr>
            <p:ph type="sldNum" sz="quarter" idx="10"/>
          </p:nvPr>
        </p:nvSpPr>
        <p:spPr/>
        <p:txBody>
          <a:bodyPr/>
          <a:lstStyle/>
          <a:p>
            <a:pPr>
              <a:defRPr/>
            </a:pPr>
            <a:fld id="{500D0C9A-6790-4A6A-B8E0-9745B1C708C2}" type="slidenum">
              <a:rPr lang="en-US" smtClean="0"/>
              <a:pPr>
                <a:defRPr/>
              </a:pPr>
              <a:t>15</a:t>
            </a:fld>
            <a:endParaRPr lang="en-US"/>
          </a:p>
        </p:txBody>
      </p:sp>
      <p:sp>
        <p:nvSpPr>
          <p:cNvPr id="28" name="TextBox 27"/>
          <p:cNvSpPr txBox="1"/>
          <p:nvPr/>
        </p:nvSpPr>
        <p:spPr>
          <a:xfrm>
            <a:off x="5791200" y="2514600"/>
            <a:ext cx="3200400" cy="2031325"/>
          </a:xfrm>
          <a:prstGeom prst="rect">
            <a:avLst/>
          </a:prstGeom>
          <a:noFill/>
        </p:spPr>
        <p:txBody>
          <a:bodyPr wrap="square" rtlCol="0">
            <a:spAutoFit/>
          </a:bodyPr>
          <a:lstStyle/>
          <a:p>
            <a:r>
              <a:rPr lang="en-US" dirty="0" smtClean="0"/>
              <a:t>Segmentation performance improvement</a:t>
            </a:r>
          </a:p>
          <a:p>
            <a:endParaRPr lang="en-US" dirty="0"/>
          </a:p>
          <a:p>
            <a:r>
              <a:rPr lang="en-US" i="1" dirty="0" smtClean="0"/>
              <a:t>- Need to understand better the calibration parameters for each of the datasets with stereo data.</a:t>
            </a:r>
            <a:endParaRPr lang="en-US" i="1" dirty="0"/>
          </a:p>
        </p:txBody>
      </p:sp>
      <p:pic>
        <p:nvPicPr>
          <p:cNvPr id="23" name="dispH_0510_slow.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09600" y="2514600"/>
            <a:ext cx="4876800" cy="3657600"/>
          </a:xfrm>
          <a:prstGeom prst="rect">
            <a:avLst/>
          </a:prstGeom>
        </p:spPr>
      </p:pic>
    </p:spTree>
    <p:extLst>
      <p:ext uri="{BB962C8B-B14F-4D97-AF65-F5344CB8AC3E}">
        <p14:creationId xmlns:p14="http://schemas.microsoft.com/office/powerpoint/2010/main" val="395004122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00"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3"/>
                </p:tgtEl>
              </p:cMediaNode>
            </p:video>
            <p:seq concurrent="1" nextAc="seek">
              <p:cTn id="8" restart="whenNotActive" fill="hold" evtFilter="cancelBubble" nodeType="interactiveSeq">
                <p:stCondLst>
                  <p:cond evt="onClick" delay="0">
                    <p:tgtEl>
                      <p:spTgt spid="2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3"/>
                                        </p:tgtEl>
                                      </p:cBhvr>
                                    </p:cmd>
                                  </p:childTnLst>
                                </p:cTn>
                              </p:par>
                            </p:childTnLst>
                          </p:cTn>
                        </p:par>
                      </p:childTnLst>
                    </p:cTn>
                  </p:par>
                </p:childTnLst>
              </p:cTn>
              <p:nextCondLst>
                <p:cond evt="onClick" delay="0">
                  <p:tgtEl>
                    <p:spTgt spid="23"/>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 Diagram for Automated Detection and Tracks</a:t>
            </a:r>
            <a:endParaRPr lang="en-US" dirty="0"/>
          </a:p>
        </p:txBody>
      </p:sp>
      <p:sp>
        <p:nvSpPr>
          <p:cNvPr id="3" name="Content Placeholder 2"/>
          <p:cNvSpPr>
            <a:spLocks noGrp="1"/>
          </p:cNvSpPr>
          <p:nvPr>
            <p:ph idx="1"/>
          </p:nvPr>
        </p:nvSpPr>
        <p:spPr>
          <a:xfrm>
            <a:off x="228600" y="1295401"/>
            <a:ext cx="8229600" cy="609600"/>
          </a:xfrm>
        </p:spPr>
        <p:txBody>
          <a:bodyPr/>
          <a:lstStyle/>
          <a:p>
            <a:r>
              <a:rPr lang="en-US" dirty="0"/>
              <a:t>B</a:t>
            </a:r>
            <a:r>
              <a:rPr lang="en-US" dirty="0" smtClean="0"/>
              <a:t>ackground modeling, segmentation and flow block diagrams</a:t>
            </a:r>
          </a:p>
        </p:txBody>
      </p:sp>
      <p:sp>
        <p:nvSpPr>
          <p:cNvPr id="4" name="Slide Number Placeholder 3"/>
          <p:cNvSpPr>
            <a:spLocks noGrp="1"/>
          </p:cNvSpPr>
          <p:nvPr>
            <p:ph type="sldNum" sz="quarter" idx="10"/>
          </p:nvPr>
        </p:nvSpPr>
        <p:spPr/>
        <p:txBody>
          <a:bodyPr/>
          <a:lstStyle/>
          <a:p>
            <a:pPr>
              <a:defRPr/>
            </a:pPr>
            <a:fld id="{500D0C9A-6790-4A6A-B8E0-9745B1C708C2}" type="slidenum">
              <a:rPr lang="en-US" smtClean="0"/>
              <a:pPr>
                <a:defRPr/>
              </a:pPr>
              <a:t>16</a:t>
            </a:fld>
            <a:endParaRPr lang="en-US"/>
          </a:p>
        </p:txBody>
      </p:sp>
      <p:grpSp>
        <p:nvGrpSpPr>
          <p:cNvPr id="94" name="Group 93"/>
          <p:cNvGrpSpPr/>
          <p:nvPr/>
        </p:nvGrpSpPr>
        <p:grpSpPr>
          <a:xfrm>
            <a:off x="685800" y="1981200"/>
            <a:ext cx="7264157" cy="1295400"/>
            <a:chOff x="685800" y="5181600"/>
            <a:chExt cx="7264157" cy="1295400"/>
          </a:xfrm>
        </p:grpSpPr>
        <p:grpSp>
          <p:nvGrpSpPr>
            <p:cNvPr id="72" name="Group 71"/>
            <p:cNvGrpSpPr/>
            <p:nvPr/>
          </p:nvGrpSpPr>
          <p:grpSpPr>
            <a:xfrm>
              <a:off x="685800" y="5181600"/>
              <a:ext cx="7264157" cy="1295400"/>
              <a:chOff x="744284" y="4934635"/>
              <a:chExt cx="7264157" cy="1295400"/>
            </a:xfrm>
          </p:grpSpPr>
          <p:sp>
            <p:nvSpPr>
              <p:cNvPr id="73" name="Rectangle 72"/>
              <p:cNvSpPr/>
              <p:nvPr/>
            </p:nvSpPr>
            <p:spPr>
              <a:xfrm>
                <a:off x="1828800" y="4934635"/>
                <a:ext cx="5910638" cy="1295400"/>
              </a:xfrm>
              <a:prstGeom prst="rect">
                <a:avLst/>
              </a:prstGeom>
              <a:gradFill flip="none" rotWithShape="1">
                <a:gsLst>
                  <a:gs pos="0">
                    <a:schemeClr val="accent1">
                      <a:tint val="100000"/>
                      <a:shade val="100000"/>
                      <a:satMod val="130000"/>
                    </a:schemeClr>
                  </a:gs>
                  <a:gs pos="100000">
                    <a:schemeClr val="accent1">
                      <a:tint val="50000"/>
                      <a:shade val="100000"/>
                      <a:satMod val="350000"/>
                    </a:schemeClr>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4" name="TextBox 73"/>
              <p:cNvSpPr txBox="1"/>
              <p:nvPr/>
            </p:nvSpPr>
            <p:spPr>
              <a:xfrm>
                <a:off x="744284" y="5329535"/>
                <a:ext cx="813043" cy="646331"/>
              </a:xfrm>
              <a:prstGeom prst="rect">
                <a:avLst/>
              </a:prstGeom>
              <a:noFill/>
              <a:ln>
                <a:solidFill>
                  <a:schemeClr val="tx1"/>
                </a:solidFill>
              </a:ln>
            </p:spPr>
            <p:txBody>
              <a:bodyPr wrap="none" rtlCol="0">
                <a:spAutoFit/>
              </a:bodyPr>
              <a:lstStyle/>
              <a:p>
                <a:r>
                  <a:rPr lang="en-US" dirty="0" smtClean="0"/>
                  <a:t>Input</a:t>
                </a:r>
              </a:p>
              <a:p>
                <a:r>
                  <a:rPr lang="en-US" dirty="0" smtClean="0"/>
                  <a:t>image</a:t>
                </a:r>
                <a:endParaRPr lang="en-US" dirty="0"/>
              </a:p>
            </p:txBody>
          </p:sp>
          <p:sp>
            <p:nvSpPr>
              <p:cNvPr id="75" name="TextBox 74"/>
              <p:cNvSpPr txBox="1"/>
              <p:nvPr/>
            </p:nvSpPr>
            <p:spPr>
              <a:xfrm>
                <a:off x="2141041" y="5468034"/>
                <a:ext cx="979755" cy="369332"/>
              </a:xfrm>
              <a:prstGeom prst="rect">
                <a:avLst/>
              </a:prstGeom>
              <a:solidFill>
                <a:schemeClr val="bg1"/>
              </a:solidFill>
              <a:ln>
                <a:solidFill>
                  <a:schemeClr val="tx1"/>
                </a:solidFill>
                <a:prstDash val="dash"/>
              </a:ln>
            </p:spPr>
            <p:txBody>
              <a:bodyPr wrap="none" rtlCol="0">
                <a:spAutoFit/>
              </a:bodyPr>
              <a:lstStyle/>
              <a:p>
                <a:r>
                  <a:rPr lang="en-US" dirty="0" err="1" smtClean="0"/>
                  <a:t>Dehaze</a:t>
                </a:r>
                <a:endParaRPr lang="en-US" dirty="0"/>
              </a:p>
            </p:txBody>
          </p:sp>
          <p:sp>
            <p:nvSpPr>
              <p:cNvPr id="76" name="TextBox 75"/>
              <p:cNvSpPr txBox="1"/>
              <p:nvPr/>
            </p:nvSpPr>
            <p:spPr>
              <a:xfrm>
                <a:off x="2344484" y="5204936"/>
                <a:ext cx="621004" cy="276999"/>
              </a:xfrm>
              <a:prstGeom prst="rect">
                <a:avLst/>
              </a:prstGeom>
              <a:noFill/>
            </p:spPr>
            <p:txBody>
              <a:bodyPr wrap="none" rtlCol="0">
                <a:spAutoFit/>
              </a:bodyPr>
              <a:lstStyle/>
              <a:p>
                <a:r>
                  <a:rPr lang="en-US" sz="1200" dirty="0" smtClean="0">
                    <a:solidFill>
                      <a:srgbClr val="FFFF00"/>
                    </a:solidFill>
                    <a:latin typeface="+mj-lt"/>
                  </a:rPr>
                  <a:t>If color</a:t>
                </a:r>
                <a:endParaRPr lang="en-US" sz="1200" dirty="0">
                  <a:solidFill>
                    <a:srgbClr val="FFFF00"/>
                  </a:solidFill>
                  <a:latin typeface="+mj-lt"/>
                </a:endParaRPr>
              </a:p>
            </p:txBody>
          </p:sp>
          <p:sp>
            <p:nvSpPr>
              <p:cNvPr id="77" name="TextBox 76"/>
              <p:cNvSpPr txBox="1"/>
              <p:nvPr/>
            </p:nvSpPr>
            <p:spPr>
              <a:xfrm>
                <a:off x="3716084" y="5329534"/>
                <a:ext cx="1582484" cy="646331"/>
              </a:xfrm>
              <a:prstGeom prst="rect">
                <a:avLst/>
              </a:prstGeom>
              <a:solidFill>
                <a:schemeClr val="bg1"/>
              </a:solidFill>
              <a:ln>
                <a:solidFill>
                  <a:schemeClr val="tx1"/>
                </a:solidFill>
              </a:ln>
            </p:spPr>
            <p:txBody>
              <a:bodyPr wrap="none" rtlCol="0">
                <a:spAutoFit/>
              </a:bodyPr>
              <a:lstStyle/>
              <a:p>
                <a:r>
                  <a:rPr lang="en-US" dirty="0" smtClean="0"/>
                  <a:t>Global</a:t>
                </a:r>
              </a:p>
              <a:p>
                <a:r>
                  <a:rPr lang="en-US" dirty="0" smtClean="0"/>
                  <a:t>enhancement</a:t>
                </a:r>
                <a:endParaRPr lang="en-US" dirty="0"/>
              </a:p>
            </p:txBody>
          </p:sp>
          <p:sp>
            <p:nvSpPr>
              <p:cNvPr id="78" name="TextBox 77"/>
              <p:cNvSpPr txBox="1"/>
              <p:nvPr/>
            </p:nvSpPr>
            <p:spPr>
              <a:xfrm>
                <a:off x="5867400" y="5334000"/>
                <a:ext cx="1582484" cy="646331"/>
              </a:xfrm>
              <a:prstGeom prst="rect">
                <a:avLst/>
              </a:prstGeom>
              <a:solidFill>
                <a:schemeClr val="bg1"/>
              </a:solidFill>
              <a:ln>
                <a:solidFill>
                  <a:schemeClr val="tx1"/>
                </a:solidFill>
              </a:ln>
            </p:spPr>
            <p:txBody>
              <a:bodyPr wrap="none" rtlCol="0">
                <a:spAutoFit/>
              </a:bodyPr>
              <a:lstStyle/>
              <a:p>
                <a:r>
                  <a:rPr lang="en-US" dirty="0" smtClean="0"/>
                  <a:t>Local</a:t>
                </a:r>
              </a:p>
              <a:p>
                <a:r>
                  <a:rPr lang="en-US" dirty="0" smtClean="0"/>
                  <a:t>enhancement</a:t>
                </a:r>
                <a:endParaRPr lang="en-US" dirty="0"/>
              </a:p>
            </p:txBody>
          </p:sp>
          <p:cxnSp>
            <p:nvCxnSpPr>
              <p:cNvPr id="79" name="Straight Arrow Connector 78"/>
              <p:cNvCxnSpPr/>
              <p:nvPr/>
            </p:nvCxnSpPr>
            <p:spPr>
              <a:xfrm>
                <a:off x="1582484" y="5638800"/>
                <a:ext cx="558557"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0" name="Straight Arrow Connector 79"/>
              <p:cNvCxnSpPr/>
              <p:nvPr/>
            </p:nvCxnSpPr>
            <p:spPr>
              <a:xfrm>
                <a:off x="3157527" y="5638800"/>
                <a:ext cx="558557"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1" name="Straight Arrow Connector 80"/>
              <p:cNvCxnSpPr/>
              <p:nvPr/>
            </p:nvCxnSpPr>
            <p:spPr>
              <a:xfrm>
                <a:off x="5291127" y="5638800"/>
                <a:ext cx="558557"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2" name="Straight Arrow Connector 81"/>
              <p:cNvCxnSpPr/>
              <p:nvPr/>
            </p:nvCxnSpPr>
            <p:spPr>
              <a:xfrm>
                <a:off x="7449884" y="5638800"/>
                <a:ext cx="558557"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sp>
          <p:nvSpPr>
            <p:cNvPr id="83" name="TextBox 82"/>
            <p:cNvSpPr txBox="1"/>
            <p:nvPr/>
          </p:nvSpPr>
          <p:spPr>
            <a:xfrm>
              <a:off x="3484617" y="5181600"/>
              <a:ext cx="2916183" cy="369332"/>
            </a:xfrm>
            <a:prstGeom prst="rect">
              <a:avLst/>
            </a:prstGeom>
            <a:noFill/>
          </p:spPr>
          <p:txBody>
            <a:bodyPr wrap="none" rtlCol="0">
              <a:spAutoFit/>
            </a:bodyPr>
            <a:lstStyle/>
            <a:p>
              <a:r>
                <a:rPr lang="en-US" dirty="0" smtClean="0">
                  <a:solidFill>
                    <a:srgbClr val="C00000"/>
                  </a:solidFill>
                </a:rPr>
                <a:t>Pre-process Enhancement</a:t>
              </a:r>
              <a:endParaRPr lang="en-US" dirty="0">
                <a:solidFill>
                  <a:srgbClr val="C00000"/>
                </a:solidFill>
              </a:endParaRPr>
            </a:p>
          </p:txBody>
        </p:sp>
      </p:grpSp>
      <p:sp>
        <p:nvSpPr>
          <p:cNvPr id="84" name="Rectangle 83"/>
          <p:cNvSpPr/>
          <p:nvPr/>
        </p:nvSpPr>
        <p:spPr>
          <a:xfrm>
            <a:off x="2441345" y="3581400"/>
            <a:ext cx="6400800" cy="2819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76200" y="4786109"/>
            <a:ext cx="681597" cy="523220"/>
          </a:xfrm>
          <a:prstGeom prst="rect">
            <a:avLst/>
          </a:prstGeom>
          <a:noFill/>
          <a:ln>
            <a:solidFill>
              <a:schemeClr val="tx1"/>
            </a:solidFill>
          </a:ln>
        </p:spPr>
        <p:txBody>
          <a:bodyPr wrap="none" rtlCol="0">
            <a:spAutoFit/>
          </a:bodyPr>
          <a:lstStyle/>
          <a:p>
            <a:r>
              <a:rPr lang="en-US" sz="1400" dirty="0" smtClean="0"/>
              <a:t>Image</a:t>
            </a:r>
          </a:p>
          <a:p>
            <a:r>
              <a:rPr lang="en-US" sz="1400" dirty="0" smtClean="0"/>
              <a:t>input</a:t>
            </a:r>
            <a:endParaRPr lang="en-US" sz="1400" dirty="0"/>
          </a:p>
        </p:txBody>
      </p:sp>
      <p:sp>
        <p:nvSpPr>
          <p:cNvPr id="7" name="TextBox 6"/>
          <p:cNvSpPr txBox="1"/>
          <p:nvPr/>
        </p:nvSpPr>
        <p:spPr>
          <a:xfrm>
            <a:off x="1096849" y="4800600"/>
            <a:ext cx="1268296" cy="523220"/>
          </a:xfrm>
          <a:prstGeom prst="rect">
            <a:avLst/>
          </a:prstGeom>
          <a:solidFill>
            <a:schemeClr val="bg1"/>
          </a:solidFill>
          <a:ln>
            <a:solidFill>
              <a:schemeClr val="tx1"/>
            </a:solidFill>
          </a:ln>
        </p:spPr>
        <p:txBody>
          <a:bodyPr wrap="none" rtlCol="0">
            <a:spAutoFit/>
          </a:bodyPr>
          <a:lstStyle/>
          <a:p>
            <a:r>
              <a:rPr lang="en-US" sz="1400" dirty="0" smtClean="0"/>
              <a:t>Preprocess</a:t>
            </a:r>
          </a:p>
          <a:p>
            <a:r>
              <a:rPr lang="en-US" sz="1400" dirty="0" smtClean="0"/>
              <a:t>enhancement</a:t>
            </a:r>
            <a:endParaRPr lang="en-US" sz="1400" dirty="0"/>
          </a:p>
        </p:txBody>
      </p:sp>
      <p:sp>
        <p:nvSpPr>
          <p:cNvPr id="8" name="TextBox 7"/>
          <p:cNvSpPr txBox="1"/>
          <p:nvPr/>
        </p:nvSpPr>
        <p:spPr>
          <a:xfrm>
            <a:off x="2593745" y="3972580"/>
            <a:ext cx="1140056" cy="523220"/>
          </a:xfrm>
          <a:prstGeom prst="rect">
            <a:avLst/>
          </a:prstGeom>
          <a:solidFill>
            <a:schemeClr val="bg1"/>
          </a:solidFill>
          <a:ln>
            <a:solidFill>
              <a:schemeClr val="tx1"/>
            </a:solidFill>
          </a:ln>
        </p:spPr>
        <p:txBody>
          <a:bodyPr wrap="none" rtlCol="0">
            <a:spAutoFit/>
          </a:bodyPr>
          <a:lstStyle/>
          <a:p>
            <a:r>
              <a:rPr lang="en-US" sz="1400" dirty="0" smtClean="0"/>
              <a:t>Background</a:t>
            </a:r>
          </a:p>
          <a:p>
            <a:r>
              <a:rPr lang="en-US" sz="1400" dirty="0" smtClean="0"/>
              <a:t>statistics</a:t>
            </a:r>
            <a:endParaRPr lang="en-US" sz="1400" dirty="0"/>
          </a:p>
        </p:txBody>
      </p:sp>
      <p:sp>
        <p:nvSpPr>
          <p:cNvPr id="9" name="TextBox 8"/>
          <p:cNvSpPr txBox="1"/>
          <p:nvPr/>
        </p:nvSpPr>
        <p:spPr>
          <a:xfrm>
            <a:off x="2593745" y="5715000"/>
            <a:ext cx="1159292" cy="523220"/>
          </a:xfrm>
          <a:prstGeom prst="rect">
            <a:avLst/>
          </a:prstGeom>
          <a:solidFill>
            <a:schemeClr val="bg1"/>
          </a:solidFill>
          <a:ln>
            <a:solidFill>
              <a:schemeClr val="tx1"/>
            </a:solidFill>
          </a:ln>
        </p:spPr>
        <p:txBody>
          <a:bodyPr wrap="none" rtlCol="0">
            <a:spAutoFit/>
          </a:bodyPr>
          <a:lstStyle/>
          <a:p>
            <a:r>
              <a:rPr lang="en-US" sz="1400" dirty="0" smtClean="0"/>
              <a:t>Optical flow</a:t>
            </a:r>
          </a:p>
          <a:p>
            <a:r>
              <a:rPr lang="en-US" sz="1400" dirty="0" smtClean="0"/>
              <a:t>computation</a:t>
            </a:r>
            <a:endParaRPr lang="en-US" sz="1400" dirty="0"/>
          </a:p>
        </p:txBody>
      </p:sp>
      <p:sp>
        <p:nvSpPr>
          <p:cNvPr id="10" name="TextBox 9"/>
          <p:cNvSpPr txBox="1"/>
          <p:nvPr/>
        </p:nvSpPr>
        <p:spPr>
          <a:xfrm>
            <a:off x="3985040" y="3962400"/>
            <a:ext cx="1107996" cy="523220"/>
          </a:xfrm>
          <a:prstGeom prst="rect">
            <a:avLst/>
          </a:prstGeom>
          <a:solidFill>
            <a:schemeClr val="bg1"/>
          </a:solidFill>
          <a:ln>
            <a:solidFill>
              <a:schemeClr val="tx1"/>
            </a:solidFill>
          </a:ln>
        </p:spPr>
        <p:txBody>
          <a:bodyPr wrap="none" rtlCol="0">
            <a:spAutoFit/>
          </a:bodyPr>
          <a:lstStyle/>
          <a:p>
            <a:r>
              <a:rPr lang="en-US" sz="1400" dirty="0" smtClean="0"/>
              <a:t>Foreground</a:t>
            </a:r>
          </a:p>
          <a:p>
            <a:r>
              <a:rPr lang="en-US" sz="1400" dirty="0" smtClean="0"/>
              <a:t>subtraction</a:t>
            </a:r>
            <a:endParaRPr lang="en-US" sz="1400" dirty="0"/>
          </a:p>
        </p:txBody>
      </p:sp>
      <p:sp>
        <p:nvSpPr>
          <p:cNvPr id="11" name="TextBox 10"/>
          <p:cNvSpPr txBox="1"/>
          <p:nvPr/>
        </p:nvSpPr>
        <p:spPr>
          <a:xfrm>
            <a:off x="4041545" y="5715000"/>
            <a:ext cx="1079142" cy="523220"/>
          </a:xfrm>
          <a:prstGeom prst="rect">
            <a:avLst/>
          </a:prstGeom>
          <a:solidFill>
            <a:schemeClr val="bg1"/>
          </a:solidFill>
          <a:ln>
            <a:solidFill>
              <a:schemeClr val="tx1"/>
            </a:solidFill>
          </a:ln>
        </p:spPr>
        <p:txBody>
          <a:bodyPr wrap="none" rtlCol="0">
            <a:spAutoFit/>
          </a:bodyPr>
          <a:lstStyle/>
          <a:p>
            <a:r>
              <a:rPr lang="en-US" sz="1400" dirty="0" smtClean="0"/>
              <a:t>Mag-Orient</a:t>
            </a:r>
          </a:p>
          <a:p>
            <a:r>
              <a:rPr lang="en-US" sz="1400" dirty="0" smtClean="0"/>
              <a:t>binning</a:t>
            </a:r>
            <a:endParaRPr lang="en-US" sz="1400" dirty="0"/>
          </a:p>
        </p:txBody>
      </p:sp>
      <p:cxnSp>
        <p:nvCxnSpPr>
          <p:cNvPr id="14" name="Straight Arrow Connector 13"/>
          <p:cNvCxnSpPr/>
          <p:nvPr/>
        </p:nvCxnSpPr>
        <p:spPr>
          <a:xfrm>
            <a:off x="762000" y="5029200"/>
            <a:ext cx="317133"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flipV="1">
            <a:off x="1755545" y="4209365"/>
            <a:ext cx="0" cy="591237"/>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a:off x="1755545" y="4191000"/>
            <a:ext cx="862748" cy="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a:off x="1755545" y="5334000"/>
            <a:ext cx="0" cy="609600"/>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p:nvPr/>
        </p:nvCxnSpPr>
        <p:spPr>
          <a:xfrm>
            <a:off x="1755545" y="5943600"/>
            <a:ext cx="859803"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a:off x="3736745" y="4191000"/>
            <a:ext cx="260628"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p:nvPr/>
        </p:nvCxnSpPr>
        <p:spPr>
          <a:xfrm>
            <a:off x="3780917" y="5943600"/>
            <a:ext cx="260628"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9" name="TextBox 28"/>
          <p:cNvSpPr txBox="1"/>
          <p:nvPr/>
        </p:nvSpPr>
        <p:spPr>
          <a:xfrm>
            <a:off x="4913964" y="4810780"/>
            <a:ext cx="1228221" cy="523220"/>
          </a:xfrm>
          <a:prstGeom prst="rect">
            <a:avLst/>
          </a:prstGeom>
          <a:solidFill>
            <a:schemeClr val="bg1"/>
          </a:solidFill>
          <a:ln>
            <a:solidFill>
              <a:schemeClr val="tx1"/>
            </a:solidFill>
          </a:ln>
        </p:spPr>
        <p:txBody>
          <a:bodyPr wrap="none" rtlCol="0">
            <a:spAutoFit/>
          </a:bodyPr>
          <a:lstStyle/>
          <a:p>
            <a:r>
              <a:rPr lang="en-US" sz="1400" dirty="0" err="1" smtClean="0"/>
              <a:t>Thresholding</a:t>
            </a:r>
            <a:endParaRPr lang="en-US" sz="1400" dirty="0" smtClean="0"/>
          </a:p>
          <a:p>
            <a:r>
              <a:rPr lang="en-US" sz="1400" dirty="0"/>
              <a:t>a</a:t>
            </a:r>
            <a:r>
              <a:rPr lang="en-US" sz="1400" dirty="0" smtClean="0"/>
              <a:t>nd grouping</a:t>
            </a:r>
            <a:endParaRPr lang="en-US" sz="1400" dirty="0"/>
          </a:p>
        </p:txBody>
      </p:sp>
      <p:cxnSp>
        <p:nvCxnSpPr>
          <p:cNvPr id="30" name="Straight Arrow Connector 29"/>
          <p:cNvCxnSpPr/>
          <p:nvPr/>
        </p:nvCxnSpPr>
        <p:spPr>
          <a:xfrm flipV="1">
            <a:off x="5541982" y="5334000"/>
            <a:ext cx="0" cy="6096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p:nvPr/>
        </p:nvCxnSpPr>
        <p:spPr>
          <a:xfrm>
            <a:off x="5541982" y="4191000"/>
            <a:ext cx="0" cy="6096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5" name="Straight Arrow Connector 34"/>
          <p:cNvCxnSpPr/>
          <p:nvPr/>
        </p:nvCxnSpPr>
        <p:spPr>
          <a:xfrm>
            <a:off x="6151582" y="5105400"/>
            <a:ext cx="328363"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8" name="TextBox 37"/>
          <p:cNvSpPr txBox="1"/>
          <p:nvPr/>
        </p:nvSpPr>
        <p:spPr>
          <a:xfrm>
            <a:off x="6479945" y="4810780"/>
            <a:ext cx="1090363" cy="523220"/>
          </a:xfrm>
          <a:prstGeom prst="rect">
            <a:avLst/>
          </a:prstGeom>
          <a:solidFill>
            <a:schemeClr val="bg1"/>
          </a:solidFill>
          <a:ln>
            <a:solidFill>
              <a:schemeClr val="tx1"/>
            </a:solidFill>
          </a:ln>
        </p:spPr>
        <p:txBody>
          <a:bodyPr wrap="none" rtlCol="0">
            <a:spAutoFit/>
          </a:bodyPr>
          <a:lstStyle/>
          <a:p>
            <a:r>
              <a:rPr lang="en-US" sz="1400" dirty="0" smtClean="0"/>
              <a:t>Regions</a:t>
            </a:r>
          </a:p>
          <a:p>
            <a:r>
              <a:rPr lang="en-US" sz="1400" dirty="0"/>
              <a:t>a</a:t>
            </a:r>
            <a:r>
              <a:rPr lang="en-US" sz="1400" dirty="0" smtClean="0"/>
              <a:t>nd indices</a:t>
            </a:r>
            <a:endParaRPr lang="en-US" sz="1400" dirty="0"/>
          </a:p>
        </p:txBody>
      </p:sp>
      <p:cxnSp>
        <p:nvCxnSpPr>
          <p:cNvPr id="63" name="Straight Connector 62"/>
          <p:cNvCxnSpPr/>
          <p:nvPr/>
        </p:nvCxnSpPr>
        <p:spPr>
          <a:xfrm>
            <a:off x="5120687" y="4191000"/>
            <a:ext cx="407387"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65" name="Straight Connector 64"/>
          <p:cNvCxnSpPr/>
          <p:nvPr/>
        </p:nvCxnSpPr>
        <p:spPr>
          <a:xfrm>
            <a:off x="5120687" y="5943600"/>
            <a:ext cx="421295" cy="0"/>
          </a:xfrm>
          <a:prstGeom prst="line">
            <a:avLst/>
          </a:prstGeom>
        </p:spPr>
        <p:style>
          <a:lnRef idx="2">
            <a:schemeClr val="accent1"/>
          </a:lnRef>
          <a:fillRef idx="0">
            <a:schemeClr val="accent1"/>
          </a:fillRef>
          <a:effectRef idx="1">
            <a:schemeClr val="accent1"/>
          </a:effectRef>
          <a:fontRef idx="minor">
            <a:schemeClr val="tx1"/>
          </a:fontRef>
        </p:style>
      </p:cxnSp>
      <p:sp>
        <p:nvSpPr>
          <p:cNvPr id="69" name="TextBox 68"/>
          <p:cNvSpPr txBox="1"/>
          <p:nvPr/>
        </p:nvSpPr>
        <p:spPr>
          <a:xfrm>
            <a:off x="7848600" y="4950023"/>
            <a:ext cx="864083" cy="307777"/>
          </a:xfrm>
          <a:prstGeom prst="rect">
            <a:avLst/>
          </a:prstGeom>
          <a:solidFill>
            <a:schemeClr val="bg1"/>
          </a:solidFill>
          <a:ln>
            <a:solidFill>
              <a:schemeClr val="tx1"/>
            </a:solidFill>
          </a:ln>
        </p:spPr>
        <p:txBody>
          <a:bodyPr wrap="none" rtlCol="0">
            <a:spAutoFit/>
          </a:bodyPr>
          <a:lstStyle/>
          <a:p>
            <a:r>
              <a:rPr lang="en-US" sz="1400" dirty="0" smtClean="0"/>
              <a:t>Tracking</a:t>
            </a:r>
            <a:endParaRPr lang="en-US" sz="1400" dirty="0"/>
          </a:p>
        </p:txBody>
      </p:sp>
      <p:cxnSp>
        <p:nvCxnSpPr>
          <p:cNvPr id="70" name="Straight Arrow Connector 69"/>
          <p:cNvCxnSpPr/>
          <p:nvPr/>
        </p:nvCxnSpPr>
        <p:spPr>
          <a:xfrm>
            <a:off x="8712683" y="5105400"/>
            <a:ext cx="278918"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7" name="Straight Arrow Connector 86"/>
          <p:cNvCxnSpPr/>
          <p:nvPr/>
        </p:nvCxnSpPr>
        <p:spPr>
          <a:xfrm>
            <a:off x="7546745" y="5115580"/>
            <a:ext cx="328363"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93" name="TextBox 92"/>
          <p:cNvSpPr txBox="1"/>
          <p:nvPr/>
        </p:nvSpPr>
        <p:spPr>
          <a:xfrm>
            <a:off x="4170417" y="3581400"/>
            <a:ext cx="3531801" cy="369332"/>
          </a:xfrm>
          <a:prstGeom prst="rect">
            <a:avLst/>
          </a:prstGeom>
          <a:noFill/>
        </p:spPr>
        <p:txBody>
          <a:bodyPr wrap="none" rtlCol="0">
            <a:spAutoFit/>
          </a:bodyPr>
          <a:lstStyle/>
          <a:p>
            <a:r>
              <a:rPr lang="en-US" dirty="0" smtClean="0">
                <a:solidFill>
                  <a:srgbClr val="C00000"/>
                </a:solidFill>
              </a:rPr>
              <a:t>Automated Detection and Tracks</a:t>
            </a:r>
            <a:endParaRPr lang="en-US" dirty="0">
              <a:solidFill>
                <a:srgbClr val="C00000"/>
              </a:solidFill>
            </a:endParaRPr>
          </a:p>
        </p:txBody>
      </p:sp>
    </p:spTree>
    <p:extLst>
      <p:ext uri="{BB962C8B-B14F-4D97-AF65-F5344CB8AC3E}">
        <p14:creationId xmlns:p14="http://schemas.microsoft.com/office/powerpoint/2010/main" val="78388824"/>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2362200" y="1676400"/>
            <a:ext cx="3810000" cy="16002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Function Diagram for Automated Detection and Tracks</a:t>
            </a:r>
            <a:endParaRPr lang="en-US" dirty="0"/>
          </a:p>
        </p:txBody>
      </p:sp>
      <p:sp>
        <p:nvSpPr>
          <p:cNvPr id="4" name="Slide Number Placeholder 3"/>
          <p:cNvSpPr>
            <a:spLocks noGrp="1"/>
          </p:cNvSpPr>
          <p:nvPr>
            <p:ph type="sldNum" sz="quarter" idx="10"/>
          </p:nvPr>
        </p:nvSpPr>
        <p:spPr/>
        <p:txBody>
          <a:bodyPr/>
          <a:lstStyle/>
          <a:p>
            <a:pPr>
              <a:defRPr/>
            </a:pPr>
            <a:fld id="{500D0C9A-6790-4A6A-B8E0-9745B1C708C2}" type="slidenum">
              <a:rPr lang="en-US" smtClean="0"/>
              <a:pPr>
                <a:defRPr/>
              </a:pPr>
              <a:t>17</a:t>
            </a:fld>
            <a:endParaRPr lang="en-US"/>
          </a:p>
        </p:txBody>
      </p:sp>
      <p:sp>
        <p:nvSpPr>
          <p:cNvPr id="6" name="TextBox 5"/>
          <p:cNvSpPr txBox="1"/>
          <p:nvPr/>
        </p:nvSpPr>
        <p:spPr>
          <a:xfrm>
            <a:off x="533400" y="1600200"/>
            <a:ext cx="1828800" cy="923330"/>
          </a:xfrm>
          <a:prstGeom prst="rect">
            <a:avLst/>
          </a:prstGeom>
          <a:noFill/>
        </p:spPr>
        <p:txBody>
          <a:bodyPr wrap="square" rtlCol="0">
            <a:spAutoFit/>
          </a:bodyPr>
          <a:lstStyle/>
          <a:p>
            <a:r>
              <a:rPr lang="en-US" dirty="0" smtClean="0"/>
              <a:t>Video streams</a:t>
            </a:r>
          </a:p>
          <a:p>
            <a:r>
              <a:rPr lang="en-US" dirty="0" smtClean="0"/>
              <a:t>(color, mono, stereo, </a:t>
            </a:r>
            <a:r>
              <a:rPr lang="en-US" dirty="0" err="1" smtClean="0"/>
              <a:t>etc</a:t>
            </a:r>
            <a:r>
              <a:rPr lang="en-US" dirty="0" smtClean="0"/>
              <a:t>)</a:t>
            </a:r>
            <a:endParaRPr lang="en-US" dirty="0"/>
          </a:p>
        </p:txBody>
      </p:sp>
      <p:sp>
        <p:nvSpPr>
          <p:cNvPr id="7" name="TextBox 6"/>
          <p:cNvSpPr txBox="1"/>
          <p:nvPr/>
        </p:nvSpPr>
        <p:spPr>
          <a:xfrm>
            <a:off x="2363862" y="1034534"/>
            <a:ext cx="3749744" cy="369332"/>
          </a:xfrm>
          <a:prstGeom prst="rect">
            <a:avLst/>
          </a:prstGeom>
          <a:noFill/>
        </p:spPr>
        <p:txBody>
          <a:bodyPr wrap="none" rtlCol="0">
            <a:spAutoFit/>
          </a:bodyPr>
          <a:lstStyle/>
          <a:p>
            <a:r>
              <a:rPr lang="en-US" smtClean="0"/>
              <a:t>Configuration (System information)</a:t>
            </a:r>
            <a:endParaRPr lang="en-US" dirty="0"/>
          </a:p>
        </p:txBody>
      </p:sp>
      <p:sp>
        <p:nvSpPr>
          <p:cNvPr id="8" name="TextBox 7"/>
          <p:cNvSpPr txBox="1"/>
          <p:nvPr/>
        </p:nvSpPr>
        <p:spPr>
          <a:xfrm>
            <a:off x="2590800" y="2133600"/>
            <a:ext cx="1582484" cy="646331"/>
          </a:xfrm>
          <a:prstGeom prst="rect">
            <a:avLst/>
          </a:prstGeom>
          <a:solidFill>
            <a:schemeClr val="bg1"/>
          </a:solidFill>
          <a:ln>
            <a:solidFill>
              <a:schemeClr val="tx1"/>
            </a:solidFill>
          </a:ln>
        </p:spPr>
        <p:txBody>
          <a:bodyPr wrap="none" rtlCol="0">
            <a:spAutoFit/>
          </a:bodyPr>
          <a:lstStyle/>
          <a:p>
            <a:r>
              <a:rPr lang="en-US" dirty="0" smtClean="0"/>
              <a:t>Pre-process</a:t>
            </a:r>
          </a:p>
          <a:p>
            <a:r>
              <a:rPr lang="en-US" dirty="0" smtClean="0"/>
              <a:t>enhancement</a:t>
            </a:r>
            <a:endParaRPr lang="en-US" dirty="0"/>
          </a:p>
        </p:txBody>
      </p:sp>
      <p:sp>
        <p:nvSpPr>
          <p:cNvPr id="9" name="TextBox 8"/>
          <p:cNvSpPr txBox="1"/>
          <p:nvPr/>
        </p:nvSpPr>
        <p:spPr>
          <a:xfrm>
            <a:off x="4572000" y="2133600"/>
            <a:ext cx="1377300" cy="646331"/>
          </a:xfrm>
          <a:prstGeom prst="rect">
            <a:avLst/>
          </a:prstGeom>
          <a:solidFill>
            <a:schemeClr val="bg1"/>
          </a:solidFill>
          <a:ln>
            <a:solidFill>
              <a:schemeClr val="tx1"/>
            </a:solidFill>
          </a:ln>
        </p:spPr>
        <p:txBody>
          <a:bodyPr wrap="none" rtlCol="0">
            <a:spAutoFit/>
          </a:bodyPr>
          <a:lstStyle/>
          <a:p>
            <a:r>
              <a:rPr lang="en-US" dirty="0" smtClean="0"/>
              <a:t>Detection &amp;</a:t>
            </a:r>
          </a:p>
          <a:p>
            <a:r>
              <a:rPr lang="en-US" dirty="0" smtClean="0"/>
              <a:t>tracks</a:t>
            </a:r>
            <a:endParaRPr lang="en-US" dirty="0"/>
          </a:p>
        </p:txBody>
      </p:sp>
      <p:sp>
        <p:nvSpPr>
          <p:cNvPr id="10" name="TextBox 9"/>
          <p:cNvSpPr txBox="1"/>
          <p:nvPr/>
        </p:nvSpPr>
        <p:spPr>
          <a:xfrm>
            <a:off x="685800" y="2590800"/>
            <a:ext cx="1432893" cy="369332"/>
          </a:xfrm>
          <a:prstGeom prst="rect">
            <a:avLst/>
          </a:prstGeom>
          <a:noFill/>
        </p:spPr>
        <p:txBody>
          <a:bodyPr wrap="none" rtlCol="0">
            <a:spAutoFit/>
          </a:bodyPr>
          <a:lstStyle/>
          <a:p>
            <a:r>
              <a:rPr lang="en-US" dirty="0"/>
              <a:t>T</a:t>
            </a:r>
            <a:r>
              <a:rPr lang="en-US" dirty="0" smtClean="0"/>
              <a:t>imestamps</a:t>
            </a:r>
            <a:endParaRPr lang="en-US" dirty="0"/>
          </a:p>
        </p:txBody>
      </p:sp>
      <p:cxnSp>
        <p:nvCxnSpPr>
          <p:cNvPr id="13" name="Straight Arrow Connector 12"/>
          <p:cNvCxnSpPr/>
          <p:nvPr/>
        </p:nvCxnSpPr>
        <p:spPr>
          <a:xfrm>
            <a:off x="4267200" y="1393567"/>
            <a:ext cx="0" cy="25056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a:off x="2043268" y="2209800"/>
            <a:ext cx="318932"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p:nvPr/>
        </p:nvCxnSpPr>
        <p:spPr>
          <a:xfrm>
            <a:off x="2043268" y="2754868"/>
            <a:ext cx="318932"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a:off x="4173284" y="2438400"/>
            <a:ext cx="398716"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p:nvPr/>
        </p:nvCxnSpPr>
        <p:spPr>
          <a:xfrm>
            <a:off x="6172200" y="2013466"/>
            <a:ext cx="3810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p:nvPr/>
        </p:nvCxnSpPr>
        <p:spPr>
          <a:xfrm>
            <a:off x="6172200" y="2895600"/>
            <a:ext cx="3810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6629400" y="1674674"/>
            <a:ext cx="2223686" cy="1754326"/>
          </a:xfrm>
          <a:prstGeom prst="rect">
            <a:avLst/>
          </a:prstGeom>
          <a:noFill/>
        </p:spPr>
        <p:txBody>
          <a:bodyPr wrap="none" rtlCol="0">
            <a:spAutoFit/>
          </a:bodyPr>
          <a:lstStyle/>
          <a:p>
            <a:r>
              <a:rPr lang="en-US" dirty="0" smtClean="0"/>
              <a:t>Timestamp</a:t>
            </a:r>
          </a:p>
          <a:p>
            <a:r>
              <a:rPr lang="en-US" dirty="0" smtClean="0"/>
              <a:t>Frame#</a:t>
            </a:r>
          </a:p>
          <a:p>
            <a:r>
              <a:rPr lang="en-US" dirty="0" smtClean="0"/>
              <a:t># of fishes</a:t>
            </a:r>
          </a:p>
          <a:p>
            <a:r>
              <a:rPr lang="en-US" dirty="0" smtClean="0"/>
              <a:t>ROI of fish</a:t>
            </a:r>
          </a:p>
          <a:p>
            <a:r>
              <a:rPr lang="en-US" dirty="0" smtClean="0"/>
              <a:t>Enhanced images</a:t>
            </a:r>
          </a:p>
          <a:p>
            <a:r>
              <a:rPr lang="en-US" dirty="0" smtClean="0"/>
              <a:t>Background images</a:t>
            </a:r>
            <a:endParaRPr lang="en-US" dirty="0"/>
          </a:p>
        </p:txBody>
      </p:sp>
      <p:sp>
        <p:nvSpPr>
          <p:cNvPr id="24" name="TextBox 23"/>
          <p:cNvSpPr txBox="1"/>
          <p:nvPr/>
        </p:nvSpPr>
        <p:spPr>
          <a:xfrm>
            <a:off x="3505200" y="3505200"/>
            <a:ext cx="1467068" cy="369332"/>
          </a:xfrm>
          <a:prstGeom prst="rect">
            <a:avLst/>
          </a:prstGeom>
          <a:noFill/>
        </p:spPr>
        <p:txBody>
          <a:bodyPr wrap="none" rtlCol="0">
            <a:spAutoFit/>
          </a:bodyPr>
          <a:lstStyle/>
          <a:p>
            <a:r>
              <a:rPr lang="en-US" dirty="0" smtClean="0"/>
              <a:t>GUI controls</a:t>
            </a:r>
            <a:endParaRPr lang="en-US" dirty="0"/>
          </a:p>
        </p:txBody>
      </p:sp>
      <p:cxnSp>
        <p:nvCxnSpPr>
          <p:cNvPr id="26" name="Straight Arrow Connector 25"/>
          <p:cNvCxnSpPr/>
          <p:nvPr/>
        </p:nvCxnSpPr>
        <p:spPr>
          <a:xfrm flipV="1">
            <a:off x="4267200" y="3276600"/>
            <a:ext cx="0" cy="2667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0" name="TextBox 29"/>
          <p:cNvSpPr txBox="1"/>
          <p:nvPr/>
        </p:nvSpPr>
        <p:spPr>
          <a:xfrm>
            <a:off x="533401" y="4038600"/>
            <a:ext cx="8229600" cy="2031325"/>
          </a:xfrm>
          <a:prstGeom prst="rect">
            <a:avLst/>
          </a:prstGeom>
          <a:noFill/>
        </p:spPr>
        <p:txBody>
          <a:bodyPr wrap="square" rtlCol="0">
            <a:spAutoFit/>
          </a:bodyPr>
          <a:lstStyle/>
          <a:p>
            <a:pPr marL="342900" indent="-342900">
              <a:buAutoNum type="arabicPeriod"/>
            </a:pPr>
            <a:r>
              <a:rPr lang="en-US" dirty="0" smtClean="0"/>
              <a:t>Color/gray, stereo/mono videos are configured by the external configuration input.</a:t>
            </a:r>
          </a:p>
          <a:p>
            <a:pPr marL="342900" indent="-342900">
              <a:buAutoNum type="arabicPeriod"/>
            </a:pPr>
            <a:r>
              <a:rPr lang="en-US" dirty="0" smtClean="0"/>
              <a:t>Pre-process enhancement and detection tracks are independent functions. Their connections are configured by the external configuration input.</a:t>
            </a:r>
          </a:p>
          <a:p>
            <a:pPr marL="342900" indent="-342900">
              <a:buAutoNum type="arabicPeriod"/>
            </a:pPr>
            <a:r>
              <a:rPr lang="en-US" dirty="0" smtClean="0"/>
              <a:t>GUI controls are per function-block. They are loaded up by the external configuration input.</a:t>
            </a:r>
          </a:p>
          <a:p>
            <a:pPr marL="342900" indent="-342900">
              <a:buAutoNum type="arabicPeriod"/>
            </a:pPr>
            <a:r>
              <a:rPr lang="en-US" dirty="0" smtClean="0"/>
              <a:t>Output is configured by the external configuration input.  </a:t>
            </a:r>
            <a:endParaRPr lang="en-US" dirty="0"/>
          </a:p>
        </p:txBody>
      </p:sp>
      <p:cxnSp>
        <p:nvCxnSpPr>
          <p:cNvPr id="32" name="Straight Arrow Connector 31"/>
          <p:cNvCxnSpPr/>
          <p:nvPr/>
        </p:nvCxnSpPr>
        <p:spPr>
          <a:xfrm flipV="1">
            <a:off x="3429000" y="2819400"/>
            <a:ext cx="0" cy="457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4" name="Straight Arrow Connector 33"/>
          <p:cNvCxnSpPr/>
          <p:nvPr/>
        </p:nvCxnSpPr>
        <p:spPr>
          <a:xfrm flipV="1">
            <a:off x="5257800" y="2819400"/>
            <a:ext cx="0" cy="457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1396214"/>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Features of Detection and Tracks Algorithm</a:t>
            </a:r>
            <a:endParaRPr lang="en-US" dirty="0"/>
          </a:p>
        </p:txBody>
      </p:sp>
      <p:sp>
        <p:nvSpPr>
          <p:cNvPr id="3" name="Content Placeholder 2"/>
          <p:cNvSpPr>
            <a:spLocks noGrp="1"/>
          </p:cNvSpPr>
          <p:nvPr>
            <p:ph idx="1"/>
          </p:nvPr>
        </p:nvSpPr>
        <p:spPr>
          <a:xfrm>
            <a:off x="382588" y="1284289"/>
            <a:ext cx="8229600" cy="4583111"/>
          </a:xfrm>
        </p:spPr>
        <p:txBody>
          <a:bodyPr/>
          <a:lstStyle/>
          <a:p>
            <a:pPr marL="0" indent="0">
              <a:buNone/>
            </a:pPr>
            <a:r>
              <a:rPr lang="en-US" b="1" dirty="0" smtClean="0"/>
              <a:t>Pros</a:t>
            </a:r>
          </a:p>
          <a:p>
            <a:r>
              <a:rPr lang="en-US" dirty="0" smtClean="0"/>
              <a:t>Our implementation approach is based on the background modeling when camera is still or moves slowly. Fish segmentation combines the background model and cues from the optical flow vectors.</a:t>
            </a:r>
          </a:p>
          <a:p>
            <a:r>
              <a:rPr lang="en-US" dirty="0" smtClean="0"/>
              <a:t>In the moving scenario, stereo cameras are preferred to generate depth. Fish segmentation combines the depth and the motion cue.  </a:t>
            </a:r>
          </a:p>
          <a:p>
            <a:r>
              <a:rPr lang="en-US" dirty="0" smtClean="0"/>
              <a:t>Flow and other methods can be used to further improve segmentation  </a:t>
            </a:r>
          </a:p>
          <a:p>
            <a:r>
              <a:rPr lang="en-US" dirty="0" smtClean="0"/>
              <a:t>From the stereo camera, size of the fish can be more easily measured. </a:t>
            </a:r>
          </a:p>
          <a:p>
            <a:pPr marL="0" indent="0">
              <a:buNone/>
            </a:pPr>
            <a:r>
              <a:rPr lang="en-US" b="1" dirty="0" smtClean="0"/>
              <a:t>Cons</a:t>
            </a:r>
          </a:p>
          <a:p>
            <a:r>
              <a:rPr lang="en-US" dirty="0" smtClean="0"/>
              <a:t>Configurations for detection and tracks likely change from one condition to the other.</a:t>
            </a:r>
          </a:p>
          <a:p>
            <a:r>
              <a:rPr lang="en-US" dirty="0" smtClean="0"/>
              <a:t>False positives and false negatives can be high.</a:t>
            </a:r>
          </a:p>
          <a:p>
            <a:r>
              <a:rPr lang="en-US" dirty="0" smtClean="0"/>
              <a:t>Not accurate when fishes overlap. </a:t>
            </a:r>
            <a:endParaRPr lang="en-US" dirty="0"/>
          </a:p>
        </p:txBody>
      </p:sp>
      <p:sp>
        <p:nvSpPr>
          <p:cNvPr id="4" name="Slide Number Placeholder 3"/>
          <p:cNvSpPr>
            <a:spLocks noGrp="1"/>
          </p:cNvSpPr>
          <p:nvPr>
            <p:ph type="sldNum" sz="quarter" idx="10"/>
          </p:nvPr>
        </p:nvSpPr>
        <p:spPr/>
        <p:txBody>
          <a:bodyPr/>
          <a:lstStyle/>
          <a:p>
            <a:pPr>
              <a:defRPr/>
            </a:pPr>
            <a:fld id="{500D0C9A-6790-4A6A-B8E0-9745B1C708C2}" type="slidenum">
              <a:rPr lang="en-US" smtClean="0"/>
              <a:pPr>
                <a:defRPr/>
              </a:pPr>
              <a:t>18</a:t>
            </a:fld>
            <a:endParaRPr lang="en-US"/>
          </a:p>
        </p:txBody>
      </p:sp>
    </p:spTree>
    <p:extLst>
      <p:ext uri="{BB962C8B-B14F-4D97-AF65-F5344CB8AC3E}">
        <p14:creationId xmlns:p14="http://schemas.microsoft.com/office/powerpoint/2010/main" val="4186251735"/>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 and Future Work</a:t>
            </a:r>
          </a:p>
        </p:txBody>
      </p:sp>
      <p:sp>
        <p:nvSpPr>
          <p:cNvPr id="4" name="Slide Number Placeholder 3"/>
          <p:cNvSpPr>
            <a:spLocks noGrp="1"/>
          </p:cNvSpPr>
          <p:nvPr>
            <p:ph type="sldNum" sz="quarter" idx="10"/>
          </p:nvPr>
        </p:nvSpPr>
        <p:spPr/>
        <p:txBody>
          <a:bodyPr/>
          <a:lstStyle/>
          <a:p>
            <a:pPr>
              <a:defRPr/>
            </a:pPr>
            <a:fld id="{500D0C9A-6790-4A6A-B8E0-9745B1C708C2}" type="slidenum">
              <a:rPr lang="en-US" smtClean="0"/>
              <a:pPr>
                <a:defRPr/>
              </a:pPr>
              <a:t>19</a:t>
            </a:fld>
            <a:endParaRPr lang="en-US"/>
          </a:p>
        </p:txBody>
      </p:sp>
      <p:sp>
        <p:nvSpPr>
          <p:cNvPr id="7" name="Content Placeholder 2"/>
          <p:cNvSpPr txBox="1">
            <a:spLocks/>
          </p:cNvSpPr>
          <p:nvPr/>
        </p:nvSpPr>
        <p:spPr>
          <a:xfrm>
            <a:off x="381000" y="1371600"/>
            <a:ext cx="8229600" cy="4953000"/>
          </a:xfrm>
          <a:prstGeom prst="rect">
            <a:avLst/>
          </a:prstGeom>
        </p:spPr>
        <p:txBody>
          <a:bodyPr>
            <a:normAutofit fontScale="77500" lnSpcReduction="20000"/>
          </a:bodyPr>
          <a:lstStyle>
            <a:lvl1pPr marL="230188" indent="-230188" algn="l" defTabSz="457200" rtl="0" eaLnBrk="1" fontAlgn="base" hangingPunct="1">
              <a:spcBef>
                <a:spcPct val="20000"/>
              </a:spcBef>
              <a:spcAft>
                <a:spcPct val="0"/>
              </a:spcAft>
              <a:buClrTx/>
              <a:buFont typeface="Arial" pitchFamily="34" charset="0"/>
              <a:buChar char="•"/>
              <a:defRPr sz="2000" kern="1200">
                <a:solidFill>
                  <a:srgbClr val="000000"/>
                </a:solidFill>
                <a:latin typeface="+mn-lt"/>
                <a:ea typeface="ＭＳ Ｐゴシック" charset="0"/>
                <a:cs typeface="ＭＳ Ｐゴシック" charset="0"/>
              </a:defRPr>
            </a:lvl1pPr>
            <a:lvl2pPr marL="460375" indent="-230188" algn="l" defTabSz="457200" rtl="0" eaLnBrk="1" fontAlgn="base" hangingPunct="1">
              <a:spcBef>
                <a:spcPct val="20000"/>
              </a:spcBef>
              <a:spcAft>
                <a:spcPct val="0"/>
              </a:spcAft>
              <a:buClrTx/>
              <a:buFont typeface="Calibri" pitchFamily="34" charset="0"/>
              <a:buChar char="-"/>
              <a:defRPr kern="1200">
                <a:solidFill>
                  <a:srgbClr val="000000"/>
                </a:solidFill>
                <a:latin typeface="+mn-lt"/>
                <a:ea typeface="ＭＳ Ｐゴシック" pitchFamily="-65" charset="-128"/>
                <a:cs typeface="ＭＳ Ｐゴシック" charset="0"/>
              </a:defRPr>
            </a:lvl2pPr>
            <a:lvl3pPr marL="627063" indent="-166688" algn="l" defTabSz="457200" rtl="0" eaLnBrk="1" fontAlgn="base" hangingPunct="1">
              <a:spcBef>
                <a:spcPct val="20000"/>
              </a:spcBef>
              <a:spcAft>
                <a:spcPct val="0"/>
              </a:spcAft>
              <a:buClrTx/>
              <a:buFont typeface="Calibri" pitchFamily="34" charset="0"/>
              <a:buChar char="-"/>
              <a:defRPr sz="1600" kern="1200">
                <a:solidFill>
                  <a:srgbClr val="000000"/>
                </a:solidFill>
                <a:latin typeface="+mn-lt"/>
                <a:ea typeface="ＭＳ Ｐゴシック" pitchFamily="-65" charset="-128"/>
                <a:cs typeface="ＭＳ Ｐゴシック"/>
              </a:defRPr>
            </a:lvl3pPr>
            <a:lvl4pPr marL="798513" indent="-171450" algn="l" defTabSz="457200" rtl="0" eaLnBrk="1" fontAlgn="base" hangingPunct="1">
              <a:spcBef>
                <a:spcPct val="20000"/>
              </a:spcBef>
              <a:spcAft>
                <a:spcPct val="0"/>
              </a:spcAft>
              <a:buClrTx/>
              <a:buFont typeface="Arial" pitchFamily="34" charset="0"/>
              <a:buChar char="•"/>
              <a:defRPr sz="1400" kern="1200">
                <a:solidFill>
                  <a:srgbClr val="000000"/>
                </a:solidFill>
                <a:latin typeface="+mn-lt"/>
                <a:ea typeface="ＭＳ Ｐゴシック" pitchFamily="-65" charset="-128"/>
                <a:cs typeface="ＭＳ Ｐゴシック"/>
              </a:defRPr>
            </a:lvl4pPr>
            <a:lvl5pPr marL="971550" indent="-173038" algn="l" defTabSz="457200" rtl="0" eaLnBrk="1" fontAlgn="base" hangingPunct="1">
              <a:spcBef>
                <a:spcPct val="20000"/>
              </a:spcBef>
              <a:spcAft>
                <a:spcPct val="0"/>
              </a:spcAft>
              <a:buClrTx/>
              <a:buFont typeface="Arial" pitchFamily="34" charset="0"/>
              <a:buChar char="•"/>
              <a:defRPr sz="1400" kern="1200">
                <a:solidFill>
                  <a:srgbClr val="000000"/>
                </a:solidFill>
                <a:latin typeface="+mn-lt"/>
                <a:ea typeface="ＭＳ Ｐゴシック" pitchFamily="-65" charset="-128"/>
                <a:cs typeface="ＭＳ Ｐゴシック"/>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800" dirty="0" smtClean="0"/>
              <a:t>Algorithm framework and algorithm development</a:t>
            </a:r>
          </a:p>
          <a:p>
            <a:pPr lvl="1"/>
            <a:r>
              <a:rPr lang="en-US" sz="2400" dirty="0" smtClean="0">
                <a:solidFill>
                  <a:schemeClr val="tx1"/>
                </a:solidFill>
              </a:rPr>
              <a:t>We have reviewed initial object segmentations based on background modeling and optical flows.</a:t>
            </a:r>
          </a:p>
          <a:p>
            <a:pPr lvl="1"/>
            <a:r>
              <a:rPr lang="en-US" sz="2400" dirty="0" smtClean="0">
                <a:solidFill>
                  <a:schemeClr val="tx1"/>
                </a:solidFill>
              </a:rPr>
              <a:t>We also discussed the potential improvement using deep learning.</a:t>
            </a:r>
          </a:p>
          <a:p>
            <a:pPr lvl="1"/>
            <a:endParaRPr lang="en-US" sz="2400" dirty="0">
              <a:solidFill>
                <a:schemeClr val="tx1"/>
              </a:solidFill>
            </a:endParaRPr>
          </a:p>
          <a:p>
            <a:r>
              <a:rPr lang="en-US" sz="2600" dirty="0" smtClean="0">
                <a:solidFill>
                  <a:schemeClr val="tx1"/>
                </a:solidFill>
              </a:rPr>
              <a:t>Challenges will need attention</a:t>
            </a:r>
          </a:p>
          <a:p>
            <a:pPr lvl="1"/>
            <a:r>
              <a:rPr lang="en-US" sz="2400" dirty="0" smtClean="0">
                <a:solidFill>
                  <a:schemeClr val="tx1"/>
                </a:solidFill>
              </a:rPr>
              <a:t>Background, Camouflage, Silt in water, Occlusions, Stationary fish</a:t>
            </a:r>
          </a:p>
          <a:p>
            <a:pPr marL="0" indent="0">
              <a:buNone/>
            </a:pPr>
            <a:endParaRPr lang="en-US" sz="2600" dirty="0"/>
          </a:p>
          <a:p>
            <a:r>
              <a:rPr lang="en-US" sz="2600" dirty="0" smtClean="0"/>
              <a:t>Next Steps moving forward</a:t>
            </a:r>
          </a:p>
          <a:p>
            <a:pPr lvl="1"/>
            <a:r>
              <a:rPr lang="en-US" sz="2400" dirty="0" smtClean="0"/>
              <a:t>Process a larger set of captured datasets</a:t>
            </a:r>
          </a:p>
          <a:p>
            <a:pPr lvl="1"/>
            <a:r>
              <a:rPr lang="en-US" sz="2400" dirty="0" smtClean="0"/>
              <a:t>Need to finalize stereo alignment parameters</a:t>
            </a:r>
          </a:p>
          <a:p>
            <a:pPr lvl="1"/>
            <a:r>
              <a:rPr lang="en-US" sz="2400" dirty="0" smtClean="0"/>
              <a:t>Improve robustness of algorithms with above challenges</a:t>
            </a:r>
          </a:p>
          <a:p>
            <a:pPr lvl="1"/>
            <a:r>
              <a:rPr lang="en-US" sz="2400" dirty="0" smtClean="0"/>
              <a:t>Improve object segmentations in both single and stereo cameras</a:t>
            </a:r>
          </a:p>
          <a:p>
            <a:pPr lvl="1"/>
            <a:r>
              <a:rPr lang="en-US" sz="2400" dirty="0" smtClean="0"/>
              <a:t>Speed up fish/no-fish training by using object ROIs</a:t>
            </a:r>
          </a:p>
          <a:p>
            <a:pPr lvl="1"/>
            <a:r>
              <a:rPr lang="en-US" sz="2400" dirty="0" smtClean="0"/>
              <a:t>Develop more efficient and robust object detection and tracking</a:t>
            </a:r>
          </a:p>
          <a:p>
            <a:pPr lvl="1"/>
            <a:r>
              <a:rPr lang="en-US" sz="2400" dirty="0"/>
              <a:t>Extend </a:t>
            </a:r>
            <a:r>
              <a:rPr lang="en-US" sz="2400" dirty="0" smtClean="0"/>
              <a:t>counting and classification framework - Train </a:t>
            </a:r>
            <a:r>
              <a:rPr lang="en-US" sz="2400" dirty="0"/>
              <a:t>Convolutional Neural </a:t>
            </a:r>
            <a:r>
              <a:rPr lang="en-US" sz="2400" dirty="0" smtClean="0"/>
              <a:t>Networks (CNN) with fish type classification features</a:t>
            </a:r>
          </a:p>
          <a:p>
            <a:pPr lvl="1"/>
            <a:endParaRPr lang="en-US" dirty="0" smtClean="0"/>
          </a:p>
          <a:p>
            <a:endParaRPr lang="en-US" dirty="0"/>
          </a:p>
        </p:txBody>
      </p:sp>
    </p:spTree>
    <p:extLst>
      <p:ext uri="{BB962C8B-B14F-4D97-AF65-F5344CB8AC3E}">
        <p14:creationId xmlns:p14="http://schemas.microsoft.com/office/powerpoint/2010/main" val="124666328"/>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smtClean="0"/>
              <a:t>Agenda</a:t>
            </a:r>
            <a:endParaRPr lang="en-US" sz="2400" dirty="0">
              <a:solidFill>
                <a:srgbClr val="4F81BD"/>
              </a:solidFill>
            </a:endParaRPr>
          </a:p>
        </p:txBody>
      </p:sp>
      <p:sp>
        <p:nvSpPr>
          <p:cNvPr id="6" name="Content Placeholder 5"/>
          <p:cNvSpPr>
            <a:spLocks noGrp="1"/>
          </p:cNvSpPr>
          <p:nvPr>
            <p:ph idx="1"/>
          </p:nvPr>
        </p:nvSpPr>
        <p:spPr/>
        <p:txBody>
          <a:bodyPr>
            <a:normAutofit/>
          </a:bodyPr>
          <a:lstStyle/>
          <a:p>
            <a:r>
              <a:rPr lang="en-US" sz="2400" dirty="0" smtClean="0"/>
              <a:t>Project tasks</a:t>
            </a:r>
            <a:endParaRPr lang="en-US" sz="2400" b="1" dirty="0"/>
          </a:p>
          <a:p>
            <a:r>
              <a:rPr lang="en-US" sz="2400" dirty="0" smtClean="0"/>
              <a:t>Goals and Challenges</a:t>
            </a:r>
          </a:p>
          <a:p>
            <a:r>
              <a:rPr lang="en-US" sz="2400" dirty="0" smtClean="0"/>
              <a:t>Overview of vision processing functions for year 1</a:t>
            </a:r>
          </a:p>
          <a:p>
            <a:r>
              <a:rPr lang="en-US" sz="2400" dirty="0" smtClean="0"/>
              <a:t>Segmentation to enable counting and classification </a:t>
            </a:r>
          </a:p>
          <a:p>
            <a:r>
              <a:rPr lang="en-US" sz="2400" dirty="0" smtClean="0"/>
              <a:t>Description of module interfaces</a:t>
            </a:r>
          </a:p>
          <a:p>
            <a:r>
              <a:rPr lang="en-US" sz="2400" dirty="0" smtClean="0"/>
              <a:t>Summary of framework summaries and possible next steps</a:t>
            </a:r>
          </a:p>
          <a:p>
            <a:endParaRPr lang="en-US" sz="2400" dirty="0" smtClean="0"/>
          </a:p>
        </p:txBody>
      </p:sp>
      <p:sp>
        <p:nvSpPr>
          <p:cNvPr id="4" name="Slide Number Placeholder 3"/>
          <p:cNvSpPr>
            <a:spLocks noGrp="1"/>
          </p:cNvSpPr>
          <p:nvPr>
            <p:ph type="sldNum" sz="quarter" idx="10"/>
          </p:nvPr>
        </p:nvSpPr>
        <p:spPr/>
        <p:txBody>
          <a:bodyPr/>
          <a:lstStyle/>
          <a:p>
            <a:pPr>
              <a:defRPr/>
            </a:pPr>
            <a:fld id="{500D0C9A-6790-4A6A-B8E0-9745B1C708C2}" type="slidenum">
              <a:rPr lang="en-US" smtClean="0"/>
              <a:pPr>
                <a:defRPr/>
              </a:pPr>
              <a:t>2</a:t>
            </a:fld>
            <a:endParaRPr lang="en-US"/>
          </a:p>
        </p:txBody>
      </p:sp>
    </p:spTree>
    <p:extLst>
      <p:ext uri="{BB962C8B-B14F-4D97-AF65-F5344CB8AC3E}">
        <p14:creationId xmlns:p14="http://schemas.microsoft.com/office/powerpoint/2010/main" val="2588103073"/>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95406" y="3176764"/>
            <a:ext cx="4940524" cy="1143000"/>
          </a:xfrm>
        </p:spPr>
        <p:txBody>
          <a:bodyPr/>
          <a:lstStyle/>
          <a:p>
            <a:r>
              <a:rPr lang="en-US" dirty="0" smtClean="0"/>
              <a:t>Summary of Framework Calls</a:t>
            </a:r>
            <a:endParaRPr lang="en-US" dirty="0"/>
          </a:p>
        </p:txBody>
      </p:sp>
      <p:sp>
        <p:nvSpPr>
          <p:cNvPr id="4" name="Slide Number Placeholder 3"/>
          <p:cNvSpPr>
            <a:spLocks noGrp="1"/>
          </p:cNvSpPr>
          <p:nvPr>
            <p:ph type="sldNum" sz="quarter" idx="10"/>
          </p:nvPr>
        </p:nvSpPr>
        <p:spPr/>
        <p:txBody>
          <a:bodyPr/>
          <a:lstStyle/>
          <a:p>
            <a:pPr>
              <a:defRPr/>
            </a:pPr>
            <a:fld id="{500D0C9A-6790-4A6A-B8E0-9745B1C708C2}" type="slidenum">
              <a:rPr lang="en-US" smtClean="0"/>
              <a:pPr>
                <a:defRPr/>
              </a:pPr>
              <a:t>20</a:t>
            </a:fld>
            <a:endParaRPr lang="en-US"/>
          </a:p>
        </p:txBody>
      </p:sp>
    </p:spTree>
    <p:extLst>
      <p:ext uri="{BB962C8B-B14F-4D97-AF65-F5344CB8AC3E}">
        <p14:creationId xmlns:p14="http://schemas.microsoft.com/office/powerpoint/2010/main" val="1369356620"/>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Framework Summary - 1</a:t>
            </a:r>
            <a:endParaRPr lang="en-US" dirty="0"/>
          </a:p>
        </p:txBody>
      </p:sp>
      <p:sp>
        <p:nvSpPr>
          <p:cNvPr id="3" name="Content Placeholder 2"/>
          <p:cNvSpPr>
            <a:spLocks noGrp="1"/>
          </p:cNvSpPr>
          <p:nvPr>
            <p:ph idx="1"/>
          </p:nvPr>
        </p:nvSpPr>
        <p:spPr>
          <a:xfrm>
            <a:off x="381000" y="1219200"/>
            <a:ext cx="8229600" cy="5334000"/>
          </a:xfrm>
        </p:spPr>
        <p:txBody>
          <a:bodyPr/>
          <a:lstStyle/>
          <a:p>
            <a:pPr marL="0" indent="0">
              <a:buNone/>
            </a:pPr>
            <a:r>
              <a:rPr lang="en-US" sz="1500" b="1" u="sng" dirty="0" smtClean="0"/>
              <a:t>Video </a:t>
            </a:r>
            <a:r>
              <a:rPr lang="en-US" sz="1500" b="1" u="sng" dirty="0"/>
              <a:t>and metadata formats:</a:t>
            </a:r>
            <a:endParaRPr lang="en-US" sz="1500" b="1" dirty="0"/>
          </a:p>
          <a:p>
            <a:r>
              <a:rPr lang="en-US" sz="1500" dirty="0"/>
              <a:t>While there are many types of formats </a:t>
            </a:r>
            <a:r>
              <a:rPr lang="en-US" sz="1500" dirty="0" smtClean="0"/>
              <a:t>used, </a:t>
            </a:r>
            <a:r>
              <a:rPr lang="en-US" sz="1500" dirty="0"/>
              <a:t>we should </a:t>
            </a:r>
            <a:r>
              <a:rPr lang="en-US" sz="1500" b="1" dirty="0"/>
              <a:t>consider the idea of standardizing </a:t>
            </a:r>
            <a:r>
              <a:rPr lang="en-US" sz="1500" dirty="0"/>
              <a:t>on a few types.  Also, for </a:t>
            </a:r>
            <a:r>
              <a:rPr lang="en-US" sz="1500" b="1" dirty="0"/>
              <a:t>metadata it may be beneficial to setup a format</a:t>
            </a:r>
            <a:r>
              <a:rPr lang="en-US" sz="1500" dirty="0"/>
              <a:t> that is more uniform even if all the data is not collected</a:t>
            </a:r>
            <a:r>
              <a:rPr lang="en-US" sz="1500" dirty="0" smtClean="0"/>
              <a:t>.</a:t>
            </a:r>
            <a:endParaRPr lang="en-US" sz="1500" dirty="0"/>
          </a:p>
          <a:p>
            <a:r>
              <a:rPr lang="en-US" sz="1500" b="1" dirty="0" smtClean="0"/>
              <a:t>Support both </a:t>
            </a:r>
            <a:r>
              <a:rPr lang="en-US" sz="1500" b="1" dirty="0"/>
              <a:t>video and still image processing</a:t>
            </a:r>
            <a:r>
              <a:rPr lang="en-US" sz="1500" dirty="0"/>
              <a:t> and each has different associated processing and analytics. </a:t>
            </a:r>
          </a:p>
          <a:p>
            <a:r>
              <a:rPr lang="en-US" sz="1500" dirty="0"/>
              <a:t>With respect to metadata we need to </a:t>
            </a:r>
            <a:r>
              <a:rPr lang="en-US" sz="1500" b="1" dirty="0"/>
              <a:t>understand better from the users what other metadata we want to capture</a:t>
            </a:r>
            <a:r>
              <a:rPr lang="en-US" sz="1500" dirty="0"/>
              <a:t> and from the developers what other metadata could help/enhance the analytics performance.</a:t>
            </a:r>
          </a:p>
          <a:p>
            <a:pPr marL="0" indent="0">
              <a:buNone/>
            </a:pPr>
            <a:r>
              <a:rPr lang="en-US" sz="1500" b="1" dirty="0"/>
              <a:t> </a:t>
            </a:r>
          </a:p>
          <a:p>
            <a:pPr marL="0" indent="0">
              <a:buNone/>
            </a:pPr>
            <a:r>
              <a:rPr lang="en-US" sz="1500" b="1" u="sng" dirty="0"/>
              <a:t>Real-time </a:t>
            </a:r>
            <a:r>
              <a:rPr lang="en-US" sz="1500" b="1" u="sng" dirty="0" err="1"/>
              <a:t>vs</a:t>
            </a:r>
            <a:r>
              <a:rPr lang="en-US" sz="1500" b="1" u="sng" dirty="0"/>
              <a:t> batch</a:t>
            </a:r>
            <a:endParaRPr lang="en-US" sz="1500" b="1" dirty="0"/>
          </a:p>
          <a:p>
            <a:r>
              <a:rPr lang="en-US" sz="1500" dirty="0"/>
              <a:t>Most folks use batch processing today and processing times take 2X-16X the record times.  Since often a person is in the loop on processing and annotations shortening the processing times could greatly reduce the cost of processing data.</a:t>
            </a:r>
          </a:p>
          <a:p>
            <a:pPr marL="0" indent="0">
              <a:buNone/>
            </a:pPr>
            <a:r>
              <a:rPr lang="en-US" sz="1500" b="1" dirty="0"/>
              <a:t> </a:t>
            </a:r>
          </a:p>
          <a:p>
            <a:pPr marL="0" indent="0">
              <a:buNone/>
            </a:pPr>
            <a:r>
              <a:rPr lang="en-US" sz="1500" b="1" u="sng" dirty="0"/>
              <a:t>Common Framework versus Previous</a:t>
            </a:r>
            <a:endParaRPr lang="en-US" sz="1500" b="1" dirty="0"/>
          </a:p>
          <a:p>
            <a:r>
              <a:rPr lang="en-US" sz="1500" dirty="0"/>
              <a:t>It was recognized that some folks have put a good deal of efforts into their current frameworks but </a:t>
            </a:r>
            <a:r>
              <a:rPr lang="en-US" sz="1500" b="1" dirty="0"/>
              <a:t>longer term it will benefit not only to these users but all users to move to a common framework</a:t>
            </a:r>
            <a:r>
              <a:rPr lang="en-US" sz="1500" dirty="0"/>
              <a:t>.  In a shared common framework it is much easier to extend and share capabilities to ensure all users advance their capabilities.  It will be important that a new framework approach also has support and </a:t>
            </a:r>
            <a:r>
              <a:rPr lang="en-US" sz="1500" dirty="0" smtClean="0"/>
              <a:t>user training </a:t>
            </a:r>
            <a:r>
              <a:rPr lang="en-US" sz="1500" dirty="0"/>
              <a:t>capabilities.</a:t>
            </a:r>
          </a:p>
          <a:p>
            <a:pPr marL="0" indent="0">
              <a:buNone/>
            </a:pPr>
            <a:r>
              <a:rPr lang="en-US" sz="1100" b="1" dirty="0"/>
              <a:t> </a:t>
            </a:r>
          </a:p>
        </p:txBody>
      </p:sp>
      <p:sp>
        <p:nvSpPr>
          <p:cNvPr id="4" name="Slide Number Placeholder 3"/>
          <p:cNvSpPr>
            <a:spLocks noGrp="1"/>
          </p:cNvSpPr>
          <p:nvPr>
            <p:ph type="sldNum" sz="quarter" idx="10"/>
          </p:nvPr>
        </p:nvSpPr>
        <p:spPr/>
        <p:txBody>
          <a:bodyPr/>
          <a:lstStyle/>
          <a:p>
            <a:pPr>
              <a:defRPr/>
            </a:pPr>
            <a:fld id="{500D0C9A-6790-4A6A-B8E0-9745B1C708C2}" type="slidenum">
              <a:rPr lang="en-US" smtClean="0"/>
              <a:pPr>
                <a:defRPr/>
              </a:pPr>
              <a:t>21</a:t>
            </a:fld>
            <a:endParaRPr lang="en-US"/>
          </a:p>
        </p:txBody>
      </p:sp>
    </p:spTree>
    <p:extLst>
      <p:ext uri="{BB962C8B-B14F-4D97-AF65-F5344CB8AC3E}">
        <p14:creationId xmlns:p14="http://schemas.microsoft.com/office/powerpoint/2010/main" val="3378133563"/>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Framework Summary - 2</a:t>
            </a:r>
            <a:endParaRPr lang="en-US" dirty="0"/>
          </a:p>
        </p:txBody>
      </p:sp>
      <p:sp>
        <p:nvSpPr>
          <p:cNvPr id="3" name="Content Placeholder 2"/>
          <p:cNvSpPr>
            <a:spLocks noGrp="1"/>
          </p:cNvSpPr>
          <p:nvPr>
            <p:ph idx="1"/>
          </p:nvPr>
        </p:nvSpPr>
        <p:spPr>
          <a:xfrm>
            <a:off x="381000" y="1219200"/>
            <a:ext cx="8229600" cy="4689475"/>
          </a:xfrm>
        </p:spPr>
        <p:txBody>
          <a:bodyPr/>
          <a:lstStyle/>
          <a:p>
            <a:pPr marL="0" indent="0">
              <a:buNone/>
            </a:pPr>
            <a:r>
              <a:rPr lang="en-US" sz="1500" b="1" u="sng" dirty="0" smtClean="0"/>
              <a:t>Development </a:t>
            </a:r>
            <a:r>
              <a:rPr lang="en-US" sz="1500" b="1" u="sng" dirty="0"/>
              <a:t>languages and Operating Systems</a:t>
            </a:r>
            <a:endParaRPr lang="en-US" sz="1500" b="1" dirty="0"/>
          </a:p>
          <a:p>
            <a:r>
              <a:rPr lang="en-US" sz="1500" dirty="0"/>
              <a:t>It was mostly agreed upon that </a:t>
            </a:r>
            <a:r>
              <a:rPr lang="en-US" sz="1500" b="1" dirty="0"/>
              <a:t>we would not restrict programming languages for developers but we want to define some form of common module interface </a:t>
            </a:r>
            <a:r>
              <a:rPr lang="en-US" sz="1500" dirty="0"/>
              <a:t>to allow for easy and reliable interfacing between modules in the framework.  </a:t>
            </a:r>
            <a:endParaRPr lang="en-US" sz="1500" dirty="0" smtClean="0"/>
          </a:p>
          <a:p>
            <a:r>
              <a:rPr lang="en-US" sz="1500" dirty="0" smtClean="0"/>
              <a:t>Additionally </a:t>
            </a:r>
            <a:r>
              <a:rPr lang="en-US" sz="1500" dirty="0"/>
              <a:t>it was acknowledged that yes Linux may be more secure over Windows there was not direct push to go to either of the two.  </a:t>
            </a:r>
            <a:endParaRPr lang="en-US" sz="1500" dirty="0" smtClean="0"/>
          </a:p>
          <a:p>
            <a:pPr marL="0" indent="0">
              <a:buNone/>
            </a:pPr>
            <a:r>
              <a:rPr lang="en-US" sz="1500" b="1" dirty="0"/>
              <a:t> </a:t>
            </a:r>
          </a:p>
          <a:p>
            <a:pPr marL="0" indent="0">
              <a:buNone/>
            </a:pPr>
            <a:r>
              <a:rPr lang="en-US" sz="1500" b="1" u="sng" dirty="0"/>
              <a:t>WEB-based vs. Custom GUI framework</a:t>
            </a:r>
            <a:endParaRPr lang="en-US" sz="1500" b="1" dirty="0"/>
          </a:p>
          <a:p>
            <a:r>
              <a:rPr lang="en-US" sz="1500" dirty="0"/>
              <a:t>Going with a </a:t>
            </a:r>
            <a:r>
              <a:rPr lang="en-US" sz="1500" b="1" dirty="0"/>
              <a:t>WEB-based solution allows us to worry less about the OS</a:t>
            </a:r>
            <a:r>
              <a:rPr lang="en-US" sz="1500" dirty="0"/>
              <a:t>.</a:t>
            </a:r>
          </a:p>
          <a:p>
            <a:r>
              <a:rPr lang="en-US" sz="1500" dirty="0" smtClean="0"/>
              <a:t>Even </a:t>
            </a:r>
            <a:r>
              <a:rPr lang="en-US" sz="1500" dirty="0"/>
              <a:t>though a few folks have concerns about the security of a WEB-based framework there may be more advantages and we should consult with IT folks to understand the tradeoffs.  </a:t>
            </a:r>
            <a:endParaRPr lang="en-US" sz="1500" dirty="0" smtClean="0"/>
          </a:p>
          <a:p>
            <a:r>
              <a:rPr lang="en-US" sz="1500" dirty="0" smtClean="0"/>
              <a:t>A </a:t>
            </a:r>
            <a:r>
              <a:rPr lang="en-US" sz="1500" dirty="0"/>
              <a:t>web-based solution </a:t>
            </a:r>
            <a:r>
              <a:rPr lang="en-US" sz="1500" b="1" dirty="0"/>
              <a:t>allows for easier rollouts, updates and support</a:t>
            </a:r>
            <a:r>
              <a:rPr lang="en-US" sz="1500" dirty="0"/>
              <a:t>.  </a:t>
            </a:r>
            <a:endParaRPr lang="en-US" sz="1500" dirty="0" smtClean="0"/>
          </a:p>
          <a:p>
            <a:r>
              <a:rPr lang="en-US" sz="1500" dirty="0"/>
              <a:t>A</a:t>
            </a:r>
            <a:r>
              <a:rPr lang="en-US" sz="1500" dirty="0" smtClean="0"/>
              <a:t> </a:t>
            </a:r>
            <a:r>
              <a:rPr lang="en-US" sz="1500" dirty="0"/>
              <a:t>WEB-based solution provides </a:t>
            </a:r>
            <a:r>
              <a:rPr lang="en-US" sz="1500" b="1" dirty="0"/>
              <a:t>easy remote access </a:t>
            </a:r>
            <a:r>
              <a:rPr lang="en-US" sz="1500" dirty="0"/>
              <a:t>and avoids the issues of installing new SW on systems with permission issues introduced by individual IT groups.</a:t>
            </a:r>
          </a:p>
          <a:p>
            <a:r>
              <a:rPr lang="en-US" sz="1500" dirty="0"/>
              <a:t>N</a:t>
            </a:r>
            <a:r>
              <a:rPr lang="en-US" sz="1500" dirty="0" smtClean="0"/>
              <a:t>oted </a:t>
            </a:r>
            <a:r>
              <a:rPr lang="en-US" sz="1500" dirty="0"/>
              <a:t>that </a:t>
            </a:r>
            <a:r>
              <a:rPr lang="en-US" sz="1500" b="1" dirty="0"/>
              <a:t>scalability and flexibility </a:t>
            </a:r>
            <a:r>
              <a:rPr lang="en-US" sz="1500" dirty="0"/>
              <a:t>are still key requirements of a WEB-based solution.  </a:t>
            </a:r>
            <a:endParaRPr lang="en-US" sz="1500" dirty="0" smtClean="0"/>
          </a:p>
          <a:p>
            <a:r>
              <a:rPr lang="en-US" sz="1500" dirty="0" smtClean="0"/>
              <a:t>A </a:t>
            </a:r>
            <a:r>
              <a:rPr lang="en-US" sz="1500" dirty="0"/>
              <a:t>WEB-based solution would likely better support a spiral rollout schedule and faster time to the users hands. </a:t>
            </a:r>
          </a:p>
          <a:p>
            <a:pPr marL="0" indent="0">
              <a:buNone/>
            </a:pPr>
            <a:endParaRPr lang="en-US" sz="1100" b="1" dirty="0"/>
          </a:p>
        </p:txBody>
      </p:sp>
      <p:sp>
        <p:nvSpPr>
          <p:cNvPr id="4" name="Slide Number Placeholder 3"/>
          <p:cNvSpPr>
            <a:spLocks noGrp="1"/>
          </p:cNvSpPr>
          <p:nvPr>
            <p:ph type="sldNum" sz="quarter" idx="10"/>
          </p:nvPr>
        </p:nvSpPr>
        <p:spPr/>
        <p:txBody>
          <a:bodyPr/>
          <a:lstStyle/>
          <a:p>
            <a:pPr>
              <a:defRPr/>
            </a:pPr>
            <a:fld id="{500D0C9A-6790-4A6A-B8E0-9745B1C708C2}" type="slidenum">
              <a:rPr lang="en-US" smtClean="0"/>
              <a:pPr>
                <a:defRPr/>
              </a:pPr>
              <a:t>22</a:t>
            </a:fld>
            <a:endParaRPr lang="en-US"/>
          </a:p>
        </p:txBody>
      </p:sp>
    </p:spTree>
    <p:extLst>
      <p:ext uri="{BB962C8B-B14F-4D97-AF65-F5344CB8AC3E}">
        <p14:creationId xmlns:p14="http://schemas.microsoft.com/office/powerpoint/2010/main" val="4183510957"/>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Framework Summary - 3</a:t>
            </a:r>
            <a:endParaRPr lang="en-US" dirty="0"/>
          </a:p>
        </p:txBody>
      </p:sp>
      <p:sp>
        <p:nvSpPr>
          <p:cNvPr id="3" name="Content Placeholder 2"/>
          <p:cNvSpPr>
            <a:spLocks noGrp="1"/>
          </p:cNvSpPr>
          <p:nvPr>
            <p:ph idx="1"/>
          </p:nvPr>
        </p:nvSpPr>
        <p:spPr>
          <a:xfrm>
            <a:off x="381000" y="1219200"/>
            <a:ext cx="8229600" cy="4689475"/>
          </a:xfrm>
        </p:spPr>
        <p:txBody>
          <a:bodyPr/>
          <a:lstStyle/>
          <a:p>
            <a:pPr marL="0" indent="0">
              <a:buNone/>
            </a:pPr>
            <a:r>
              <a:rPr lang="en-US" sz="1500" b="1" u="sng" dirty="0" smtClean="0"/>
              <a:t>Overviews </a:t>
            </a:r>
            <a:r>
              <a:rPr lang="en-US" sz="1500" b="1" u="sng" dirty="0"/>
              <a:t>of current capture tools</a:t>
            </a:r>
            <a:endParaRPr lang="en-US" sz="1500" b="1" dirty="0"/>
          </a:p>
          <a:p>
            <a:r>
              <a:rPr lang="en-US" sz="1500" dirty="0"/>
              <a:t>It was discussed that to aid the developers it would be beneficial for the developers to understand the tools and their configuration/parameters for both capture and annotation.    </a:t>
            </a:r>
            <a:r>
              <a:rPr lang="en-US" sz="1500" b="1" dirty="0"/>
              <a:t>Ben suggested organizing short WEB-X </a:t>
            </a:r>
            <a:r>
              <a:rPr lang="en-US" sz="1500" b="1" dirty="0" smtClean="0"/>
              <a:t>meetings.</a:t>
            </a:r>
            <a:endParaRPr lang="en-US" sz="1500" b="1" dirty="0"/>
          </a:p>
          <a:p>
            <a:pPr marL="0" indent="0">
              <a:buNone/>
            </a:pPr>
            <a:r>
              <a:rPr lang="en-US" sz="1500" b="1" dirty="0"/>
              <a:t> </a:t>
            </a:r>
          </a:p>
          <a:p>
            <a:pPr marL="0" indent="0">
              <a:buNone/>
            </a:pPr>
            <a:r>
              <a:rPr lang="en-US" sz="1500" b="1" u="sng" dirty="0"/>
              <a:t>Overall main goals of tools</a:t>
            </a:r>
            <a:endParaRPr lang="en-US" sz="1500" b="1" dirty="0"/>
          </a:p>
          <a:p>
            <a:r>
              <a:rPr lang="en-US" sz="1500" dirty="0"/>
              <a:t>There were numerous suggestions on capabilities and things the tools could enable for users but direction from the meeting is to focus on these key goals. </a:t>
            </a:r>
          </a:p>
          <a:p>
            <a:pPr lvl="1"/>
            <a:r>
              <a:rPr lang="en-US" sz="1400" dirty="0"/>
              <a:t>Abundance/numbers of items being counted</a:t>
            </a:r>
          </a:p>
          <a:p>
            <a:pPr lvl="1"/>
            <a:r>
              <a:rPr lang="en-US" sz="1400" dirty="0"/>
              <a:t>Size of items being measured</a:t>
            </a:r>
          </a:p>
          <a:p>
            <a:pPr lvl="1"/>
            <a:r>
              <a:rPr lang="en-US" sz="1400" dirty="0"/>
              <a:t>Sorting the items into classes</a:t>
            </a:r>
          </a:p>
          <a:p>
            <a:pPr lvl="1"/>
            <a:r>
              <a:rPr lang="en-US" sz="1400" dirty="0"/>
              <a:t>A long term goal of determining the </a:t>
            </a:r>
            <a:r>
              <a:rPr lang="en-US" sz="1400" dirty="0" smtClean="0"/>
              <a:t>specifies</a:t>
            </a:r>
            <a:endParaRPr lang="en-US" sz="1400" dirty="0"/>
          </a:p>
          <a:p>
            <a:pPr marL="0" indent="0">
              <a:buNone/>
            </a:pPr>
            <a:r>
              <a:rPr lang="en-US" sz="1500" b="1" dirty="0"/>
              <a:t> </a:t>
            </a:r>
          </a:p>
          <a:p>
            <a:pPr marL="0" indent="0">
              <a:buNone/>
            </a:pPr>
            <a:r>
              <a:rPr lang="en-US" sz="1500" b="1" u="sng" dirty="0"/>
              <a:t>Work Flow Diagram</a:t>
            </a:r>
            <a:endParaRPr lang="en-US" sz="1500" b="1" dirty="0"/>
          </a:p>
          <a:p>
            <a:r>
              <a:rPr lang="en-US" sz="1500" dirty="0" smtClean="0"/>
              <a:t>It </a:t>
            </a:r>
            <a:r>
              <a:rPr lang="en-US" sz="1500" dirty="0"/>
              <a:t>was agreed upon that it is </a:t>
            </a:r>
            <a:r>
              <a:rPr lang="en-US" sz="1500" b="1" dirty="0"/>
              <a:t>important to develop a system workflow diagram</a:t>
            </a:r>
            <a:r>
              <a:rPr lang="en-US" sz="1500" dirty="0"/>
              <a:t>.  This diagram should illustrate the full flow from capture through results and show the steps and interfaces between each of the system flow stages (e.g. detection, classification, annotation, etc.).  It was not determined who would help contribute to this diagram as of yet.</a:t>
            </a:r>
          </a:p>
          <a:p>
            <a:endParaRPr lang="en-US" sz="700" dirty="0"/>
          </a:p>
        </p:txBody>
      </p:sp>
      <p:sp>
        <p:nvSpPr>
          <p:cNvPr id="4" name="Slide Number Placeholder 3"/>
          <p:cNvSpPr>
            <a:spLocks noGrp="1"/>
          </p:cNvSpPr>
          <p:nvPr>
            <p:ph type="sldNum" sz="quarter" idx="10"/>
          </p:nvPr>
        </p:nvSpPr>
        <p:spPr/>
        <p:txBody>
          <a:bodyPr/>
          <a:lstStyle/>
          <a:p>
            <a:pPr>
              <a:defRPr/>
            </a:pPr>
            <a:fld id="{500D0C9A-6790-4A6A-B8E0-9745B1C708C2}" type="slidenum">
              <a:rPr lang="en-US" smtClean="0"/>
              <a:pPr>
                <a:defRPr/>
              </a:pPr>
              <a:t>23</a:t>
            </a:fld>
            <a:endParaRPr lang="en-US"/>
          </a:p>
        </p:txBody>
      </p:sp>
    </p:spTree>
    <p:extLst>
      <p:ext uri="{BB962C8B-B14F-4D97-AF65-F5344CB8AC3E}">
        <p14:creationId xmlns:p14="http://schemas.microsoft.com/office/powerpoint/2010/main" val="1677224383"/>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Framework Possible Paths Forward</a:t>
            </a:r>
            <a:endParaRPr lang="en-US" dirty="0"/>
          </a:p>
        </p:txBody>
      </p:sp>
      <p:sp>
        <p:nvSpPr>
          <p:cNvPr id="3" name="Content Placeholder 2"/>
          <p:cNvSpPr>
            <a:spLocks noGrp="1"/>
          </p:cNvSpPr>
          <p:nvPr>
            <p:ph idx="1"/>
          </p:nvPr>
        </p:nvSpPr>
        <p:spPr/>
        <p:txBody>
          <a:bodyPr/>
          <a:lstStyle/>
          <a:p>
            <a:r>
              <a:rPr lang="en-US" dirty="0" smtClean="0"/>
              <a:t>Two framework candidates that may require less upfront work</a:t>
            </a:r>
          </a:p>
          <a:p>
            <a:pPr lvl="1"/>
            <a:r>
              <a:rPr lang="en-US" dirty="0" smtClean="0"/>
              <a:t>HT-CONDOR</a:t>
            </a:r>
          </a:p>
          <a:p>
            <a:pPr lvl="2"/>
            <a:r>
              <a:rPr lang="en-US" sz="1400" dirty="0"/>
              <a:t>CONDOR is an open Fluid Development </a:t>
            </a:r>
            <a:r>
              <a:rPr lang="en-US" sz="1400" dirty="0" smtClean="0"/>
              <a:t>environment</a:t>
            </a:r>
          </a:p>
          <a:p>
            <a:pPr lvl="2"/>
            <a:r>
              <a:rPr lang="en-US" sz="1400" dirty="0"/>
              <a:t>Is a knowledge based tools for </a:t>
            </a:r>
            <a:r>
              <a:rPr lang="en-US" sz="1400" dirty="0" smtClean="0"/>
              <a:t>consistency</a:t>
            </a:r>
          </a:p>
          <a:p>
            <a:pPr lvl="2"/>
            <a:r>
              <a:rPr lang="en-US" sz="1400" dirty="0" smtClean="0"/>
              <a:t>Used mainly for underwater analysis </a:t>
            </a:r>
          </a:p>
          <a:p>
            <a:pPr lvl="2"/>
            <a:r>
              <a:rPr lang="en-US" sz="1400" dirty="0" smtClean="0"/>
              <a:t>Have supporting annotation tools (VARS – sits on database of videos and stills)</a:t>
            </a:r>
          </a:p>
          <a:p>
            <a:pPr lvl="2"/>
            <a:r>
              <a:rPr lang="en-US" sz="1400" dirty="0" smtClean="0"/>
              <a:t>High level modules connection </a:t>
            </a:r>
            <a:endParaRPr lang="en-US" sz="1400" dirty="0"/>
          </a:p>
          <a:p>
            <a:pPr lvl="2"/>
            <a:r>
              <a:rPr lang="en-US" sz="1400" dirty="0" smtClean="0"/>
              <a:t>VARS </a:t>
            </a:r>
            <a:r>
              <a:rPr lang="en-US" sz="1400" dirty="0"/>
              <a:t>sits on databases of video and </a:t>
            </a:r>
            <a:r>
              <a:rPr lang="en-US" sz="1400" dirty="0" smtClean="0"/>
              <a:t>stills</a:t>
            </a:r>
            <a:endParaRPr lang="en-US" dirty="0" smtClean="0"/>
          </a:p>
          <a:p>
            <a:pPr lvl="1"/>
            <a:r>
              <a:rPr lang="en-US" dirty="0" smtClean="0"/>
              <a:t>KWIVER</a:t>
            </a:r>
          </a:p>
          <a:p>
            <a:pPr lvl="2"/>
            <a:r>
              <a:rPr lang="en-US" sz="1400" dirty="0" smtClean="0"/>
              <a:t>Uses </a:t>
            </a:r>
            <a:r>
              <a:rPr lang="en-US" sz="1400" dirty="0"/>
              <a:t>some OpenCV functions but not built on OpenCV</a:t>
            </a:r>
          </a:p>
          <a:p>
            <a:pPr lvl="2"/>
            <a:r>
              <a:rPr lang="en-US" sz="1400" dirty="0" smtClean="0"/>
              <a:t>Provides </a:t>
            </a:r>
            <a:r>
              <a:rPr lang="en-US" sz="1400" dirty="0"/>
              <a:t>a full video pipeline tool capability</a:t>
            </a:r>
          </a:p>
          <a:p>
            <a:pPr lvl="2"/>
            <a:r>
              <a:rPr lang="en-US" sz="1400" dirty="0" smtClean="0"/>
              <a:t>Not </a:t>
            </a:r>
            <a:r>
              <a:rPr lang="en-US" sz="1400" dirty="0"/>
              <a:t>yet tailored for underwater video analysis</a:t>
            </a:r>
          </a:p>
          <a:p>
            <a:pPr lvl="2"/>
            <a:r>
              <a:rPr lang="en-US" sz="1400" dirty="0" smtClean="0"/>
              <a:t>Mix </a:t>
            </a:r>
            <a:r>
              <a:rPr lang="en-US" sz="1400" dirty="0"/>
              <a:t>of MATLAB, Python, C++, </a:t>
            </a:r>
            <a:r>
              <a:rPr lang="en-US" sz="1400" dirty="0" smtClean="0"/>
              <a:t>JAVA;  Currently </a:t>
            </a:r>
            <a:r>
              <a:rPr lang="en-US" sz="1400" dirty="0"/>
              <a:t>just supports </a:t>
            </a:r>
            <a:r>
              <a:rPr lang="en-US" sz="1400" dirty="0" err="1"/>
              <a:t>ffmpeg</a:t>
            </a:r>
            <a:endParaRPr lang="en-US" sz="1400" dirty="0"/>
          </a:p>
          <a:p>
            <a:pPr lvl="2"/>
            <a:r>
              <a:rPr lang="en-US" sz="1400" dirty="0" smtClean="0"/>
              <a:t>Can </a:t>
            </a:r>
            <a:r>
              <a:rPr lang="en-US" sz="1400" dirty="0"/>
              <a:t>support real-time down the road </a:t>
            </a:r>
          </a:p>
          <a:p>
            <a:pPr lvl="2"/>
            <a:r>
              <a:rPr lang="en-US" sz="1400" dirty="0" smtClean="0"/>
              <a:t>Still </a:t>
            </a:r>
            <a:r>
              <a:rPr lang="en-US" sz="1400" dirty="0"/>
              <a:t>a work in progress</a:t>
            </a:r>
          </a:p>
          <a:p>
            <a:pPr marL="460375" lvl="2" indent="0">
              <a:buNone/>
            </a:pPr>
            <a:endParaRPr lang="en-US" dirty="0"/>
          </a:p>
          <a:p>
            <a:r>
              <a:rPr lang="en-US" dirty="0" smtClean="0"/>
              <a:t>Others tools exist (e.g. DARPA VMR, ITK, etc…)</a:t>
            </a:r>
            <a:endParaRPr lang="en-US" dirty="0"/>
          </a:p>
          <a:p>
            <a:pPr lvl="1"/>
            <a:endParaRPr lang="en-US" dirty="0"/>
          </a:p>
        </p:txBody>
      </p:sp>
      <p:sp>
        <p:nvSpPr>
          <p:cNvPr id="4" name="Slide Number Placeholder 3"/>
          <p:cNvSpPr>
            <a:spLocks noGrp="1"/>
          </p:cNvSpPr>
          <p:nvPr>
            <p:ph type="sldNum" sz="quarter" idx="10"/>
          </p:nvPr>
        </p:nvSpPr>
        <p:spPr/>
        <p:txBody>
          <a:bodyPr/>
          <a:lstStyle/>
          <a:p>
            <a:pPr>
              <a:defRPr/>
            </a:pPr>
            <a:fld id="{500D0C9A-6790-4A6A-B8E0-9745B1C708C2}" type="slidenum">
              <a:rPr lang="en-US" smtClean="0"/>
              <a:pPr>
                <a:defRPr/>
              </a:pPr>
              <a:t>24</a:t>
            </a:fld>
            <a:endParaRPr lang="en-US"/>
          </a:p>
        </p:txBody>
      </p:sp>
    </p:spTree>
    <p:extLst>
      <p:ext uri="{BB962C8B-B14F-4D97-AF65-F5344CB8AC3E}">
        <p14:creationId xmlns:p14="http://schemas.microsoft.com/office/powerpoint/2010/main" val="1720113804"/>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2588" y="381000"/>
            <a:ext cx="8229600" cy="1143000"/>
          </a:xfrm>
        </p:spPr>
        <p:txBody>
          <a:bodyPr/>
          <a:lstStyle/>
          <a:p>
            <a:r>
              <a:rPr lang="en-US" dirty="0" smtClean="0"/>
              <a:t>Possible Open Source Framework to Leverage – 1</a:t>
            </a:r>
            <a:br>
              <a:rPr lang="en-US" dirty="0" smtClean="0"/>
            </a:br>
            <a:r>
              <a:rPr lang="en-US" dirty="0" smtClean="0"/>
              <a:t>- </a:t>
            </a:r>
            <a:r>
              <a:rPr lang="en-US" dirty="0"/>
              <a:t>MBARI </a:t>
            </a:r>
            <a:r>
              <a:rPr lang="en-US" dirty="0" smtClean="0"/>
              <a:t>toolset</a:t>
            </a:r>
            <a:endParaRPr lang="en-US" dirty="0"/>
          </a:p>
        </p:txBody>
      </p:sp>
      <p:sp>
        <p:nvSpPr>
          <p:cNvPr id="3" name="Content Placeholder 2"/>
          <p:cNvSpPr>
            <a:spLocks noGrp="1"/>
          </p:cNvSpPr>
          <p:nvPr>
            <p:ph idx="1"/>
          </p:nvPr>
        </p:nvSpPr>
        <p:spPr/>
        <p:txBody>
          <a:bodyPr/>
          <a:lstStyle/>
          <a:p>
            <a:pPr marL="0" indent="0">
              <a:buNone/>
            </a:pPr>
            <a:r>
              <a:rPr lang="en-US" dirty="0" smtClean="0"/>
              <a:t>MBARI has developed </a:t>
            </a:r>
            <a:r>
              <a:rPr lang="en-US" dirty="0"/>
              <a:t>a framework for underwater image/video analysis, based on HT-CONDOR (http://research.cs.wisc.edu/htcondor/) open source workload management system. </a:t>
            </a:r>
            <a:r>
              <a:rPr lang="en-US" dirty="0" smtClean="0"/>
              <a:t>MBARI integrated </a:t>
            </a:r>
            <a:r>
              <a:rPr lang="en-US" dirty="0"/>
              <a:t>analytic modules to do preprocessing, event detection (C++), database interaction (XML), classification (matlab), results editor and visualizer, and so forth, with workflows distributed over a compute cluster, HaaS, or VM cloud. </a:t>
            </a:r>
            <a:endParaRPr lang="en-US" dirty="0" smtClean="0"/>
          </a:p>
          <a:p>
            <a:pPr marL="0" indent="0">
              <a:buNone/>
            </a:pPr>
            <a:r>
              <a:rPr lang="en-US" dirty="0"/>
              <a:t>E</a:t>
            </a:r>
            <a:r>
              <a:rPr lang="en-US" dirty="0" smtClean="0"/>
              <a:t>xpert </a:t>
            </a:r>
            <a:r>
              <a:rPr lang="en-US" dirty="0"/>
              <a:t>at MBARI on this technology </a:t>
            </a:r>
            <a:r>
              <a:rPr lang="en-US" dirty="0" smtClean="0"/>
              <a:t>is </a:t>
            </a:r>
          </a:p>
          <a:p>
            <a:pPr marL="0" indent="0">
              <a:buNone/>
            </a:pPr>
            <a:endParaRPr lang="en-US" dirty="0" smtClean="0"/>
          </a:p>
          <a:p>
            <a:pPr marL="0" indent="0">
              <a:buNone/>
            </a:pPr>
            <a:r>
              <a:rPr lang="en-US" dirty="0" smtClean="0"/>
              <a:t>Contact: </a:t>
            </a:r>
            <a:r>
              <a:rPr lang="en-US" dirty="0" err="1" smtClean="0"/>
              <a:t>Danelle</a:t>
            </a:r>
            <a:r>
              <a:rPr lang="en-US" dirty="0" smtClean="0"/>
              <a:t> Cline (</a:t>
            </a:r>
            <a:r>
              <a:rPr lang="en-US" dirty="0" smtClean="0">
                <a:hlinkClick r:id="rId2"/>
              </a:rPr>
              <a:t>dcline@mbari.org</a:t>
            </a:r>
            <a:r>
              <a:rPr lang="en-US" dirty="0" smtClean="0"/>
              <a:t>); </a:t>
            </a:r>
          </a:p>
          <a:p>
            <a:pPr marL="0" indent="0">
              <a:buNone/>
            </a:pPr>
            <a:endParaRPr lang="en-US" dirty="0" smtClean="0"/>
          </a:p>
          <a:p>
            <a:pPr marL="0" indent="0">
              <a:buNone/>
            </a:pPr>
            <a:r>
              <a:rPr lang="en-US" dirty="0" smtClean="0"/>
              <a:t>Our </a:t>
            </a:r>
            <a:r>
              <a:rPr lang="en-US" dirty="0"/>
              <a:t>work is offered here: https://code.google.com/p/avedac/ and </a:t>
            </a:r>
            <a:endParaRPr lang="en-US" dirty="0" smtClean="0"/>
          </a:p>
          <a:p>
            <a:pPr marL="0" indent="0">
              <a:buNone/>
            </a:pPr>
            <a:r>
              <a:rPr lang="en-US" dirty="0" smtClean="0"/>
              <a:t>described </a:t>
            </a:r>
            <a:r>
              <a:rPr lang="en-US" dirty="0"/>
              <a:t>here: http://prezi.com/ho8wgz76l50l/avedac/ and </a:t>
            </a:r>
            <a:endParaRPr lang="en-US" dirty="0" smtClean="0"/>
          </a:p>
          <a:p>
            <a:pPr marL="0" indent="0">
              <a:buNone/>
            </a:pPr>
            <a:r>
              <a:rPr lang="en-US" dirty="0" smtClean="0"/>
              <a:t>here</a:t>
            </a:r>
            <a:r>
              <a:rPr lang="en-US" dirty="0"/>
              <a:t>: http://www.mbari.org/</a:t>
            </a:r>
            <a:r>
              <a:rPr lang="en-US" dirty="0" err="1"/>
              <a:t>aved</a:t>
            </a:r>
            <a:r>
              <a:rPr lang="en-US" dirty="0" smtClean="0"/>
              <a:t>/</a:t>
            </a:r>
            <a:endParaRPr lang="en-US" dirty="0"/>
          </a:p>
        </p:txBody>
      </p:sp>
      <p:sp>
        <p:nvSpPr>
          <p:cNvPr id="4" name="Slide Number Placeholder 3"/>
          <p:cNvSpPr>
            <a:spLocks noGrp="1"/>
          </p:cNvSpPr>
          <p:nvPr>
            <p:ph type="sldNum" sz="quarter" idx="10"/>
          </p:nvPr>
        </p:nvSpPr>
        <p:spPr/>
        <p:txBody>
          <a:bodyPr/>
          <a:lstStyle/>
          <a:p>
            <a:fld id="{0286FE33-7CC4-FA4C-BF26-2AD52AA43E22}" type="slidenum">
              <a:rPr lang="en-US" smtClean="0"/>
              <a:pPr/>
              <a:t>25</a:t>
            </a:fld>
            <a:endParaRPr lang="en-US" dirty="0"/>
          </a:p>
        </p:txBody>
      </p:sp>
    </p:spTree>
    <p:extLst>
      <p:ext uri="{BB962C8B-B14F-4D97-AF65-F5344CB8AC3E}">
        <p14:creationId xmlns:p14="http://schemas.microsoft.com/office/powerpoint/2010/main" val="1717354184"/>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2588" y="381000"/>
            <a:ext cx="8229600" cy="1143000"/>
          </a:xfrm>
        </p:spPr>
        <p:txBody>
          <a:bodyPr/>
          <a:lstStyle/>
          <a:p>
            <a:r>
              <a:rPr lang="en-US" dirty="0" smtClean="0"/>
              <a:t>Possible Open Source Framework to Leverage – 1</a:t>
            </a:r>
            <a:br>
              <a:rPr lang="en-US" dirty="0" smtClean="0"/>
            </a:br>
            <a:r>
              <a:rPr lang="en-US" dirty="0" smtClean="0"/>
              <a:t>- </a:t>
            </a:r>
            <a:r>
              <a:rPr lang="en-US" dirty="0"/>
              <a:t>MBARI </a:t>
            </a:r>
            <a:r>
              <a:rPr lang="en-US" dirty="0" smtClean="0"/>
              <a:t>toolset</a:t>
            </a:r>
            <a:endParaRPr lang="en-US" dirty="0"/>
          </a:p>
        </p:txBody>
      </p:sp>
      <p:sp>
        <p:nvSpPr>
          <p:cNvPr id="3" name="Content Placeholder 2"/>
          <p:cNvSpPr>
            <a:spLocks noGrp="1"/>
          </p:cNvSpPr>
          <p:nvPr>
            <p:ph idx="1"/>
          </p:nvPr>
        </p:nvSpPr>
        <p:spPr/>
        <p:txBody>
          <a:bodyPr/>
          <a:lstStyle/>
          <a:p>
            <a:r>
              <a:rPr lang="en-US" dirty="0"/>
              <a:t>The MBARI framework includes the open-source Video Annotation and Reference System (VARS), a software interface and database system that provides tools for describing, cataloging, retrieving, and viewing the visual, descriptive, and quantitative data associated with video archives. Information about VARS is available at:</a:t>
            </a:r>
          </a:p>
          <a:p>
            <a:endParaRPr lang="en-US" dirty="0"/>
          </a:p>
          <a:p>
            <a:r>
              <a:rPr lang="en-US" u="sng" dirty="0">
                <a:hlinkClick r:id="rId2"/>
              </a:rPr>
              <a:t>http://www.mbari.org/vars/</a:t>
            </a:r>
          </a:p>
          <a:p>
            <a:r>
              <a:rPr lang="en-US" u="sng" dirty="0">
                <a:hlinkClick r:id="rId3"/>
              </a:rPr>
              <a:t>http://www.mbari.org/twenty/VARS.htm</a:t>
            </a:r>
          </a:p>
          <a:p>
            <a:r>
              <a:rPr lang="en-US" u="sng" dirty="0">
                <a:hlinkClick r:id="rId4"/>
              </a:rPr>
              <a:t>http://vars.sourceforge.net/</a:t>
            </a:r>
          </a:p>
          <a:p>
            <a:endParaRPr lang="en-US" dirty="0"/>
          </a:p>
          <a:p>
            <a:r>
              <a:rPr lang="en-US" dirty="0"/>
              <a:t>Contact: Brian </a:t>
            </a:r>
            <a:r>
              <a:rPr lang="en-US" dirty="0" err="1"/>
              <a:t>Schlining</a:t>
            </a:r>
            <a:r>
              <a:rPr lang="en-US" dirty="0"/>
              <a:t> (</a:t>
            </a:r>
            <a:r>
              <a:rPr lang="en-US" u="sng" dirty="0">
                <a:hlinkClick r:id="rId5"/>
              </a:rPr>
              <a:t>brian@mbari.org)</a:t>
            </a:r>
          </a:p>
        </p:txBody>
      </p:sp>
      <p:sp>
        <p:nvSpPr>
          <p:cNvPr id="4" name="Slide Number Placeholder 3"/>
          <p:cNvSpPr>
            <a:spLocks noGrp="1"/>
          </p:cNvSpPr>
          <p:nvPr>
            <p:ph type="sldNum" sz="quarter" idx="10"/>
          </p:nvPr>
        </p:nvSpPr>
        <p:spPr/>
        <p:txBody>
          <a:bodyPr/>
          <a:lstStyle/>
          <a:p>
            <a:fld id="{0286FE33-7CC4-FA4C-BF26-2AD52AA43E22}" type="slidenum">
              <a:rPr lang="en-US" smtClean="0"/>
              <a:pPr/>
              <a:t>26</a:t>
            </a:fld>
            <a:endParaRPr lang="en-US" dirty="0"/>
          </a:p>
        </p:txBody>
      </p:sp>
    </p:spTree>
    <p:extLst>
      <p:ext uri="{BB962C8B-B14F-4D97-AF65-F5344CB8AC3E}">
        <p14:creationId xmlns:p14="http://schemas.microsoft.com/office/powerpoint/2010/main" val="9072518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2588" y="381000"/>
            <a:ext cx="8229600" cy="1143000"/>
          </a:xfrm>
        </p:spPr>
        <p:txBody>
          <a:bodyPr/>
          <a:lstStyle/>
          <a:p>
            <a:r>
              <a:rPr lang="en-US" dirty="0" smtClean="0"/>
              <a:t>Possible Open Source Framework to Leverage – 2</a:t>
            </a:r>
            <a:br>
              <a:rPr lang="en-US" dirty="0" smtClean="0"/>
            </a:br>
            <a:r>
              <a:rPr lang="en-US" dirty="0" smtClean="0"/>
              <a:t>- </a:t>
            </a:r>
            <a:r>
              <a:rPr lang="en-US" dirty="0"/>
              <a:t>KWIVER</a:t>
            </a:r>
          </a:p>
        </p:txBody>
      </p:sp>
      <p:sp>
        <p:nvSpPr>
          <p:cNvPr id="3" name="Content Placeholder 2"/>
          <p:cNvSpPr>
            <a:spLocks noGrp="1"/>
          </p:cNvSpPr>
          <p:nvPr>
            <p:ph idx="1"/>
          </p:nvPr>
        </p:nvSpPr>
        <p:spPr/>
        <p:txBody>
          <a:bodyPr/>
          <a:lstStyle/>
          <a:p>
            <a:pPr marL="0" indent="0">
              <a:buNone/>
            </a:pPr>
            <a:r>
              <a:rPr lang="en-US" dirty="0"/>
              <a:t>The </a:t>
            </a:r>
            <a:r>
              <a:rPr lang="en-US" u="sng" dirty="0"/>
              <a:t>Kitware Image and Video Exploitation and Retrieval (KWIVER) </a:t>
            </a:r>
            <a:r>
              <a:rPr lang="en-US" dirty="0"/>
              <a:t>toolkit is a collection of software tools designed to tackle challenging image and video analysis problems and other related challenges. Recently started by Kitware’s </a:t>
            </a:r>
            <a:r>
              <a:rPr lang="en-US" dirty="0">
                <a:hlinkClick r:id="rId2"/>
              </a:rPr>
              <a:t>Computer Vision</a:t>
            </a:r>
            <a:r>
              <a:rPr lang="en-US" dirty="0"/>
              <a:t> and</a:t>
            </a:r>
            <a:r>
              <a:rPr lang="en-US" dirty="0">
                <a:hlinkClick r:id="rId3"/>
              </a:rPr>
              <a:t> Scientific Visualization</a:t>
            </a:r>
            <a:r>
              <a:rPr lang="en-US" dirty="0"/>
              <a:t> teams, KWIVER is an ongoing effort to transition technology developed over multiple years to the open source domain to further research, collaboration, and product development</a:t>
            </a:r>
            <a:r>
              <a:rPr lang="en-US" dirty="0" smtClean="0"/>
              <a:t>.</a:t>
            </a:r>
          </a:p>
          <a:p>
            <a:pPr marL="0" indent="0">
              <a:buNone/>
            </a:pPr>
            <a:endParaRPr lang="en-US" dirty="0"/>
          </a:p>
          <a:p>
            <a:pPr marL="0" indent="0">
              <a:buNone/>
            </a:pPr>
            <a:r>
              <a:rPr lang="en-US" dirty="0"/>
              <a:t>Contact: </a:t>
            </a:r>
            <a:r>
              <a:rPr lang="en-US" dirty="0" smtClean="0"/>
              <a:t>Anthony </a:t>
            </a:r>
            <a:r>
              <a:rPr lang="en-US" dirty="0" err="1" smtClean="0"/>
              <a:t>Hoogs</a:t>
            </a:r>
            <a:r>
              <a:rPr lang="en-US" dirty="0"/>
              <a:t> (</a:t>
            </a:r>
            <a:r>
              <a:rPr lang="en-US" dirty="0" err="1"/>
              <a:t>anthony.hoogs@kitware.com</a:t>
            </a:r>
            <a:r>
              <a:rPr lang="en-US" dirty="0"/>
              <a:t>); </a:t>
            </a:r>
            <a:endParaRPr lang="en-US" dirty="0" smtClean="0"/>
          </a:p>
          <a:p>
            <a:pPr marL="0" indent="0">
              <a:buNone/>
            </a:pPr>
            <a:endParaRPr lang="en-US" dirty="0"/>
          </a:p>
          <a:p>
            <a:r>
              <a:rPr lang="en-US" b="1" dirty="0"/>
              <a:t>Existing KWIVER Open Source </a:t>
            </a:r>
            <a:r>
              <a:rPr lang="en-US" b="1" dirty="0" smtClean="0"/>
              <a:t>Repositories</a:t>
            </a:r>
            <a:endParaRPr lang="en-US" dirty="0"/>
          </a:p>
          <a:p>
            <a:r>
              <a:rPr lang="en-US" b="1" dirty="0"/>
              <a:t>Existing KWIVER Government Open Source Repositories (on Forge.mil</a:t>
            </a:r>
            <a:r>
              <a:rPr lang="en-US" b="1" dirty="0" smtClean="0"/>
              <a:t>)</a:t>
            </a:r>
            <a:endParaRPr lang="en-US" dirty="0"/>
          </a:p>
          <a:p>
            <a:r>
              <a:rPr lang="en-US" b="1" dirty="0"/>
              <a:t>Existing Data Sets</a:t>
            </a:r>
          </a:p>
          <a:p>
            <a:r>
              <a:rPr lang="en-US" b="1" dirty="0" smtClean="0"/>
              <a:t>Planned </a:t>
            </a:r>
            <a:r>
              <a:rPr lang="en-US" b="1" dirty="0"/>
              <a:t>Public Open Source Repositories &amp; Data Sets</a:t>
            </a:r>
          </a:p>
          <a:p>
            <a:pPr marL="0" indent="0">
              <a:buNone/>
            </a:pPr>
            <a:endParaRPr lang="en-US" dirty="0" smtClean="0"/>
          </a:p>
          <a:p>
            <a:pPr marL="0" indent="0">
              <a:buNone/>
            </a:pPr>
            <a:endParaRPr lang="en-US" dirty="0"/>
          </a:p>
          <a:p>
            <a:pPr marL="0" indent="0">
              <a:buNone/>
            </a:pPr>
            <a:endParaRPr lang="en-US" dirty="0"/>
          </a:p>
        </p:txBody>
      </p:sp>
      <p:sp>
        <p:nvSpPr>
          <p:cNvPr id="4" name="Slide Number Placeholder 3"/>
          <p:cNvSpPr>
            <a:spLocks noGrp="1"/>
          </p:cNvSpPr>
          <p:nvPr>
            <p:ph type="sldNum" sz="quarter" idx="10"/>
          </p:nvPr>
        </p:nvSpPr>
        <p:spPr/>
        <p:txBody>
          <a:bodyPr/>
          <a:lstStyle/>
          <a:p>
            <a:fld id="{0286FE33-7CC4-FA4C-BF26-2AD52AA43E22}" type="slidenum">
              <a:rPr lang="en-US" smtClean="0"/>
              <a:pPr/>
              <a:t>27</a:t>
            </a:fld>
            <a:endParaRPr lang="en-US" dirty="0"/>
          </a:p>
        </p:txBody>
      </p:sp>
    </p:spTree>
    <p:extLst>
      <p:ext uri="{BB962C8B-B14F-4D97-AF65-F5344CB8AC3E}">
        <p14:creationId xmlns:p14="http://schemas.microsoft.com/office/powerpoint/2010/main" val="34490814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2588" y="381000"/>
            <a:ext cx="8229600" cy="1143000"/>
          </a:xfrm>
        </p:spPr>
        <p:txBody>
          <a:bodyPr/>
          <a:lstStyle/>
          <a:p>
            <a:r>
              <a:rPr lang="en-US" dirty="0" smtClean="0"/>
              <a:t>Possible Open Source Framework to Leverage – 2</a:t>
            </a:r>
            <a:br>
              <a:rPr lang="en-US" dirty="0" smtClean="0"/>
            </a:br>
            <a:r>
              <a:rPr lang="en-US" dirty="0" smtClean="0"/>
              <a:t>- </a:t>
            </a:r>
            <a:r>
              <a:rPr lang="en-US" dirty="0"/>
              <a:t>KWIVER</a:t>
            </a:r>
          </a:p>
        </p:txBody>
      </p:sp>
      <p:sp>
        <p:nvSpPr>
          <p:cNvPr id="4" name="Slide Number Placeholder 3"/>
          <p:cNvSpPr>
            <a:spLocks noGrp="1"/>
          </p:cNvSpPr>
          <p:nvPr>
            <p:ph type="sldNum" sz="quarter" idx="10"/>
          </p:nvPr>
        </p:nvSpPr>
        <p:spPr/>
        <p:txBody>
          <a:bodyPr/>
          <a:lstStyle/>
          <a:p>
            <a:fld id="{0286FE33-7CC4-FA4C-BF26-2AD52AA43E22}" type="slidenum">
              <a:rPr lang="en-US" smtClean="0"/>
              <a:pPr/>
              <a:t>28</a:t>
            </a:fld>
            <a:endParaRPr lang="en-US" dirty="0"/>
          </a:p>
        </p:txBody>
      </p:sp>
      <p:pic>
        <p:nvPicPr>
          <p:cNvPr id="6" name="Picture 5"/>
          <p:cNvPicPr>
            <a:picLocks noChangeAspect="1"/>
          </p:cNvPicPr>
          <p:nvPr/>
        </p:nvPicPr>
        <p:blipFill>
          <a:blip r:embed="rId2"/>
          <a:stretch>
            <a:fillRect/>
          </a:stretch>
        </p:blipFill>
        <p:spPr>
          <a:xfrm>
            <a:off x="1130086" y="1371600"/>
            <a:ext cx="7175714" cy="5231897"/>
          </a:xfrm>
          <a:prstGeom prst="rect">
            <a:avLst/>
          </a:prstGeom>
        </p:spPr>
      </p:pic>
    </p:spTree>
    <p:extLst>
      <p:ext uri="{BB962C8B-B14F-4D97-AF65-F5344CB8AC3E}">
        <p14:creationId xmlns:p14="http://schemas.microsoft.com/office/powerpoint/2010/main" val="37419541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2588" y="381000"/>
            <a:ext cx="8229600" cy="1143000"/>
          </a:xfrm>
        </p:spPr>
        <p:txBody>
          <a:bodyPr/>
          <a:lstStyle/>
          <a:p>
            <a:r>
              <a:rPr lang="en-US" dirty="0" smtClean="0"/>
              <a:t>Possible Open Source Framework to Leverage – 2</a:t>
            </a:r>
            <a:br>
              <a:rPr lang="en-US" dirty="0" smtClean="0"/>
            </a:br>
            <a:r>
              <a:rPr lang="en-US" dirty="0" smtClean="0"/>
              <a:t>- </a:t>
            </a:r>
            <a:r>
              <a:rPr lang="en-US" dirty="0"/>
              <a:t>KWIVER</a:t>
            </a:r>
          </a:p>
        </p:txBody>
      </p:sp>
      <p:sp>
        <p:nvSpPr>
          <p:cNvPr id="4" name="Slide Number Placeholder 3"/>
          <p:cNvSpPr>
            <a:spLocks noGrp="1"/>
          </p:cNvSpPr>
          <p:nvPr>
            <p:ph type="sldNum" sz="quarter" idx="10"/>
          </p:nvPr>
        </p:nvSpPr>
        <p:spPr/>
        <p:txBody>
          <a:bodyPr/>
          <a:lstStyle/>
          <a:p>
            <a:fld id="{0286FE33-7CC4-FA4C-BF26-2AD52AA43E22}" type="slidenum">
              <a:rPr lang="en-US" smtClean="0"/>
              <a:pPr/>
              <a:t>29</a:t>
            </a:fld>
            <a:endParaRPr lang="en-US" dirty="0"/>
          </a:p>
        </p:txBody>
      </p:sp>
      <p:pic>
        <p:nvPicPr>
          <p:cNvPr id="3" name="Picture 2"/>
          <p:cNvPicPr>
            <a:picLocks noChangeAspect="1"/>
          </p:cNvPicPr>
          <p:nvPr/>
        </p:nvPicPr>
        <p:blipFill>
          <a:blip r:embed="rId2"/>
          <a:stretch>
            <a:fillRect/>
          </a:stretch>
        </p:blipFill>
        <p:spPr>
          <a:xfrm>
            <a:off x="990600" y="1295400"/>
            <a:ext cx="7184321" cy="5287301"/>
          </a:xfrm>
          <a:prstGeom prst="rect">
            <a:avLst/>
          </a:prstGeom>
        </p:spPr>
      </p:pic>
    </p:spTree>
    <p:extLst>
      <p:ext uri="{BB962C8B-B14F-4D97-AF65-F5344CB8AC3E}">
        <p14:creationId xmlns:p14="http://schemas.microsoft.com/office/powerpoint/2010/main" val="508344011"/>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2588" y="293688"/>
            <a:ext cx="8229600" cy="1143000"/>
          </a:xfrm>
        </p:spPr>
        <p:txBody>
          <a:bodyPr>
            <a:normAutofit/>
          </a:bodyPr>
          <a:lstStyle/>
          <a:p>
            <a:r>
              <a:rPr lang="en-US" dirty="0" smtClean="0"/>
              <a:t>Year 1 SRI Main Tasks</a:t>
            </a:r>
            <a:endParaRPr lang="en-US" sz="2400" dirty="0">
              <a:solidFill>
                <a:srgbClr val="4F81BD"/>
              </a:solidFill>
            </a:endParaRPr>
          </a:p>
        </p:txBody>
      </p:sp>
      <p:sp>
        <p:nvSpPr>
          <p:cNvPr id="6" name="Content Placeholder 5"/>
          <p:cNvSpPr>
            <a:spLocks noGrp="1"/>
          </p:cNvSpPr>
          <p:nvPr>
            <p:ph idx="1"/>
          </p:nvPr>
        </p:nvSpPr>
        <p:spPr/>
        <p:txBody>
          <a:bodyPr>
            <a:noAutofit/>
          </a:bodyPr>
          <a:lstStyle/>
          <a:p>
            <a:pPr marL="0" indent="0">
              <a:buNone/>
            </a:pPr>
            <a:r>
              <a:rPr lang="en-US" dirty="0"/>
              <a:t>SRI under contract Nov 20, </a:t>
            </a:r>
            <a:r>
              <a:rPr lang="en-US" dirty="0" smtClean="0"/>
              <a:t>2015</a:t>
            </a:r>
            <a:endParaRPr lang="en-US" b="1" dirty="0" smtClean="0"/>
          </a:p>
          <a:p>
            <a:pPr marL="0" indent="0">
              <a:buNone/>
            </a:pPr>
            <a:r>
              <a:rPr lang="en-US" b="1" dirty="0" smtClean="0"/>
              <a:t>Main Tasks:</a:t>
            </a:r>
          </a:p>
          <a:p>
            <a:r>
              <a:rPr lang="en-US" dirty="0" smtClean="0"/>
              <a:t>Package </a:t>
            </a:r>
            <a:r>
              <a:rPr lang="en-US" dirty="0"/>
              <a:t>our vision based </a:t>
            </a:r>
            <a:r>
              <a:rPr lang="en-US" dirty="0" smtClean="0"/>
              <a:t>detection, segmentation </a:t>
            </a:r>
            <a:r>
              <a:rPr lang="en-US" dirty="0"/>
              <a:t>and tracking algorithms as to allow them to be used by researchers to study their performance when applied to underwater fish counting </a:t>
            </a:r>
            <a:r>
              <a:rPr lang="en-US" dirty="0" smtClean="0"/>
              <a:t>scenarios. </a:t>
            </a:r>
          </a:p>
          <a:p>
            <a:r>
              <a:rPr lang="en-US" dirty="0" smtClean="0"/>
              <a:t>Prior </a:t>
            </a:r>
            <a:r>
              <a:rPr lang="en-US" dirty="0"/>
              <a:t>to packaging and delivery of the detection and tracking algorithms SRI will work with NOAA program team members to define the optimal application interfaces and configurations for use in the program. </a:t>
            </a:r>
            <a:endParaRPr lang="en-US" dirty="0" smtClean="0"/>
          </a:p>
          <a:p>
            <a:r>
              <a:rPr lang="en-US" dirty="0" smtClean="0"/>
              <a:t>Based </a:t>
            </a:r>
            <a:r>
              <a:rPr lang="en-US" dirty="0"/>
              <a:t>on the interface and optimal algorithm parameters determined, SRI will modify and package the detection and track algorithms. </a:t>
            </a:r>
            <a:endParaRPr lang="en-US" dirty="0" smtClean="0"/>
          </a:p>
          <a:p>
            <a:r>
              <a:rPr lang="en-US" dirty="0" smtClean="0"/>
              <a:t>Test algorithm performance on existing researcher collects.</a:t>
            </a:r>
          </a:p>
          <a:p>
            <a:pPr marL="0" indent="0">
              <a:buNone/>
            </a:pPr>
            <a:r>
              <a:rPr lang="en-US" b="1" dirty="0" smtClean="0"/>
              <a:t>Delivery: </a:t>
            </a:r>
            <a:r>
              <a:rPr lang="en-US" dirty="0" smtClean="0"/>
              <a:t>SRI </a:t>
            </a:r>
            <a:r>
              <a:rPr lang="en-US" dirty="0"/>
              <a:t>will deliver </a:t>
            </a:r>
            <a:r>
              <a:rPr lang="en-US" dirty="0" smtClean="0"/>
              <a:t>the detection and tracking module </a:t>
            </a:r>
            <a:r>
              <a:rPr lang="en-US" dirty="0"/>
              <a:t>as an application module with a defined API that others can integrate into the </a:t>
            </a:r>
            <a:r>
              <a:rPr lang="en-US" dirty="0" smtClean="0"/>
              <a:t>to be defined program </a:t>
            </a:r>
            <a:r>
              <a:rPr lang="en-US" dirty="0"/>
              <a:t>application framework.</a:t>
            </a:r>
          </a:p>
        </p:txBody>
      </p:sp>
      <p:sp>
        <p:nvSpPr>
          <p:cNvPr id="4" name="Slide Number Placeholder 3"/>
          <p:cNvSpPr>
            <a:spLocks noGrp="1"/>
          </p:cNvSpPr>
          <p:nvPr>
            <p:ph type="sldNum" sz="quarter" idx="10"/>
          </p:nvPr>
        </p:nvSpPr>
        <p:spPr/>
        <p:txBody>
          <a:bodyPr/>
          <a:lstStyle/>
          <a:p>
            <a:pPr>
              <a:defRPr/>
            </a:pPr>
            <a:fld id="{500D0C9A-6790-4A6A-B8E0-9745B1C708C2}" type="slidenum">
              <a:rPr lang="en-US" smtClean="0"/>
              <a:pPr>
                <a:defRPr/>
              </a:pPr>
              <a:t>3</a:t>
            </a:fld>
            <a:endParaRPr lang="en-US"/>
          </a:p>
        </p:txBody>
      </p:sp>
    </p:spTree>
    <p:extLst>
      <p:ext uri="{BB962C8B-B14F-4D97-AF65-F5344CB8AC3E}">
        <p14:creationId xmlns:p14="http://schemas.microsoft.com/office/powerpoint/2010/main" val="1926411641"/>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910" y="2982483"/>
            <a:ext cx="8229600" cy="1606610"/>
          </a:xfrm>
        </p:spPr>
        <p:txBody>
          <a:bodyPr/>
          <a:lstStyle/>
          <a:p>
            <a:r>
              <a:rPr lang="en-US" sz="4000" dirty="0" smtClean="0">
                <a:solidFill>
                  <a:schemeClr val="accent6">
                    <a:lumMod val="90000"/>
                    <a:lumOff val="10000"/>
                  </a:schemeClr>
                </a:solidFill>
              </a:rPr>
              <a:t/>
            </a:r>
            <a:br>
              <a:rPr lang="en-US" sz="4000" dirty="0" smtClean="0">
                <a:solidFill>
                  <a:schemeClr val="accent6">
                    <a:lumMod val="90000"/>
                    <a:lumOff val="10000"/>
                  </a:schemeClr>
                </a:solidFill>
              </a:rPr>
            </a:br>
            <a:r>
              <a:rPr lang="en-US" sz="4000" dirty="0">
                <a:solidFill>
                  <a:schemeClr val="accent6">
                    <a:lumMod val="90000"/>
                    <a:lumOff val="10000"/>
                  </a:schemeClr>
                </a:solidFill>
              </a:rPr>
              <a:t>Automated Stock </a:t>
            </a:r>
            <a:r>
              <a:rPr lang="en-US" sz="4000" dirty="0" smtClean="0">
                <a:solidFill>
                  <a:schemeClr val="accent6">
                    <a:lumMod val="90000"/>
                    <a:lumOff val="10000"/>
                  </a:schemeClr>
                </a:solidFill>
              </a:rPr>
              <a:t>Assessment</a:t>
            </a:r>
            <a:br>
              <a:rPr lang="en-US" sz="4000" dirty="0" smtClean="0">
                <a:solidFill>
                  <a:schemeClr val="accent6">
                    <a:lumMod val="90000"/>
                    <a:lumOff val="10000"/>
                  </a:schemeClr>
                </a:solidFill>
              </a:rPr>
            </a:br>
            <a:r>
              <a:rPr lang="en-US" sz="2800" dirty="0">
                <a:solidFill>
                  <a:srgbClr val="000090"/>
                </a:solidFill>
              </a:rPr>
              <a:t>Real-Time Image Detection and Tracking for Improved Fish Classification and Counting</a:t>
            </a:r>
            <a:r>
              <a:rPr lang="en-US" sz="2800" dirty="0"/>
              <a:t/>
            </a:r>
            <a:br>
              <a:rPr lang="en-US" sz="2800" dirty="0"/>
            </a:br>
            <a:r>
              <a:rPr lang="en-US" sz="2800" dirty="0" smtClean="0">
                <a:solidFill>
                  <a:schemeClr val="accent6">
                    <a:lumMod val="90000"/>
                    <a:lumOff val="10000"/>
                  </a:schemeClr>
                </a:solidFill>
              </a:rPr>
              <a:t>Year 2</a:t>
            </a:r>
            <a:endParaRPr lang="en-US" sz="2800" i="1" dirty="0">
              <a:solidFill>
                <a:schemeClr val="accent6">
                  <a:lumMod val="90000"/>
                  <a:lumOff val="10000"/>
                </a:schemeClr>
              </a:solidFill>
            </a:endParaRPr>
          </a:p>
        </p:txBody>
      </p:sp>
      <p:sp>
        <p:nvSpPr>
          <p:cNvPr id="3" name="TextBox 2"/>
          <p:cNvSpPr txBox="1"/>
          <p:nvPr/>
        </p:nvSpPr>
        <p:spPr>
          <a:xfrm>
            <a:off x="1295400" y="5410200"/>
            <a:ext cx="6511896" cy="923330"/>
          </a:xfrm>
          <a:prstGeom prst="rect">
            <a:avLst/>
          </a:prstGeom>
          <a:noFill/>
        </p:spPr>
        <p:txBody>
          <a:bodyPr wrap="square" rtlCol="0">
            <a:spAutoFit/>
          </a:bodyPr>
          <a:lstStyle/>
          <a:p>
            <a:pPr algn="ctr"/>
            <a:r>
              <a:rPr lang="en-US" dirty="0" smtClean="0"/>
              <a:t/>
            </a:r>
            <a:br>
              <a:rPr lang="en-US" dirty="0" smtClean="0"/>
            </a:br>
            <a:r>
              <a:rPr lang="en-US" i="1" dirty="0" smtClean="0"/>
              <a:t>Mike Piacentino</a:t>
            </a:r>
          </a:p>
          <a:p>
            <a:pPr algn="ctr"/>
            <a:r>
              <a:rPr lang="en-US" i="1" dirty="0" err="1" smtClean="0"/>
              <a:t>michael.piacentino@sri.com</a:t>
            </a:r>
            <a:endParaRPr lang="en-US" dirty="0"/>
          </a:p>
        </p:txBody>
      </p:sp>
      <p:sp>
        <p:nvSpPr>
          <p:cNvPr id="4" name="TextBox 3"/>
          <p:cNvSpPr txBox="1"/>
          <p:nvPr/>
        </p:nvSpPr>
        <p:spPr>
          <a:xfrm>
            <a:off x="7135738" y="6332434"/>
            <a:ext cx="1502372" cy="369332"/>
          </a:xfrm>
          <a:prstGeom prst="rect">
            <a:avLst/>
          </a:prstGeom>
          <a:noFill/>
        </p:spPr>
        <p:txBody>
          <a:bodyPr wrap="none" rtlCol="0">
            <a:spAutoFit/>
          </a:bodyPr>
          <a:lstStyle/>
          <a:p>
            <a:r>
              <a:rPr lang="en-US" dirty="0" smtClean="0"/>
              <a:t>Jan 11, 2015</a:t>
            </a:r>
            <a:endParaRPr lang="en-US" dirty="0"/>
          </a:p>
        </p:txBody>
      </p:sp>
      <p:sp>
        <p:nvSpPr>
          <p:cNvPr id="8" name="Slide Number Placeholder 7"/>
          <p:cNvSpPr>
            <a:spLocks noGrp="1"/>
          </p:cNvSpPr>
          <p:nvPr>
            <p:ph type="sldNum" sz="quarter" idx="10"/>
          </p:nvPr>
        </p:nvSpPr>
        <p:spPr/>
        <p:txBody>
          <a:bodyPr/>
          <a:lstStyle/>
          <a:p>
            <a:pPr>
              <a:defRPr/>
            </a:pPr>
            <a:fld id="{88A5A111-EEC3-48E7-AC79-8CC943BE0E8A}" type="slidenum">
              <a:rPr lang="en-US" smtClean="0">
                <a:solidFill>
                  <a:srgbClr val="4E4E4E"/>
                </a:solidFill>
              </a:rPr>
              <a:pPr>
                <a:defRPr/>
              </a:pPr>
              <a:t>30</a:t>
            </a:fld>
            <a:endParaRPr lang="en-US" dirty="0">
              <a:solidFill>
                <a:srgbClr val="4E4E4E"/>
              </a:solidFill>
            </a:endParaRPr>
          </a:p>
        </p:txBody>
      </p:sp>
      <p:pic>
        <p:nvPicPr>
          <p:cNvPr id="6" name="Picture 5"/>
          <p:cNvPicPr>
            <a:picLocks noChangeAspect="1"/>
          </p:cNvPicPr>
          <p:nvPr/>
        </p:nvPicPr>
        <p:blipFill>
          <a:blip r:embed="rId3"/>
          <a:stretch>
            <a:fillRect/>
          </a:stretch>
        </p:blipFill>
        <p:spPr>
          <a:xfrm>
            <a:off x="7620000" y="1981200"/>
            <a:ext cx="1384300" cy="1384300"/>
          </a:xfrm>
          <a:prstGeom prst="rect">
            <a:avLst/>
          </a:prstGeom>
        </p:spPr>
      </p:pic>
    </p:spTree>
    <p:extLst>
      <p:ext uri="{BB962C8B-B14F-4D97-AF65-F5344CB8AC3E}">
        <p14:creationId xmlns:p14="http://schemas.microsoft.com/office/powerpoint/2010/main" val="3514740398"/>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smtClean="0"/>
              <a:t>Year 2 Project Proposal -  2015</a:t>
            </a:r>
            <a:endParaRPr lang="en-US" sz="2400" dirty="0">
              <a:solidFill>
                <a:srgbClr val="4F81BD"/>
              </a:solidFill>
            </a:endParaRPr>
          </a:p>
        </p:txBody>
      </p:sp>
      <p:sp>
        <p:nvSpPr>
          <p:cNvPr id="6" name="Content Placeholder 5"/>
          <p:cNvSpPr>
            <a:spLocks noGrp="1"/>
          </p:cNvSpPr>
          <p:nvPr>
            <p:ph idx="1"/>
          </p:nvPr>
        </p:nvSpPr>
        <p:spPr/>
        <p:txBody>
          <a:bodyPr>
            <a:normAutofit fontScale="85000" lnSpcReduction="20000"/>
          </a:bodyPr>
          <a:lstStyle/>
          <a:p>
            <a:r>
              <a:rPr lang="en-US" sz="2400" dirty="0"/>
              <a:t>SRI International proposes to extend our capabilities of fish detection, tracking and classification to further enhance robustness of detection performance through addition of deep learning algorithms.  </a:t>
            </a:r>
            <a:endParaRPr lang="en-US" sz="2400" dirty="0" smtClean="0"/>
          </a:p>
          <a:p>
            <a:r>
              <a:rPr lang="en-US" sz="2400" dirty="0" smtClean="0"/>
              <a:t>The </a:t>
            </a:r>
            <a:r>
              <a:rPr lang="en-US" sz="2400" dirty="0"/>
              <a:t>inclusion of the deep learning algorithms will enable operation in widely varying environments, platforms, sensors (stereo and mono) and lighting conditions.  </a:t>
            </a:r>
            <a:endParaRPr lang="en-US" sz="2400" dirty="0" smtClean="0"/>
          </a:p>
          <a:p>
            <a:r>
              <a:rPr lang="en-US" sz="2400" dirty="0" smtClean="0"/>
              <a:t>Leveraging </a:t>
            </a:r>
            <a:r>
              <a:rPr lang="en-US" sz="2400" dirty="0"/>
              <a:t>the image processing framework the NOAA team is developing in year 1, SRI shall provide </a:t>
            </a:r>
            <a:r>
              <a:rPr lang="en-US" sz="2400" dirty="0" smtClean="0"/>
              <a:t>additional </a:t>
            </a:r>
            <a:r>
              <a:rPr lang="en-US" sz="2400" dirty="0"/>
              <a:t>capabilities available for integration into this common framework.  </a:t>
            </a:r>
            <a:endParaRPr lang="en-US" sz="2400" dirty="0" smtClean="0"/>
          </a:p>
          <a:p>
            <a:r>
              <a:rPr lang="en-US" sz="2400" dirty="0" smtClean="0"/>
              <a:t>We </a:t>
            </a:r>
            <a:r>
              <a:rPr lang="en-US" sz="2400" dirty="0"/>
              <a:t>shall incorporate automated classification methods to allow for counting the detected fish species.  Robust counting will be enabled through deep learning and classification approaches such as Convolutional Neural Networks (CNN).  The deep learning algorithms will support learning from existing </a:t>
            </a:r>
            <a:r>
              <a:rPr lang="en-US" sz="2400" dirty="0" err="1"/>
              <a:t>ImageNet</a:t>
            </a:r>
            <a:r>
              <a:rPr lang="en-US" sz="2400" dirty="0"/>
              <a:t> pre-trained data as well as other learning datasets.  In year 2 SRI shall deliver quarterly software capability enhancements to the existing year 1 framework allowing for iterative feedback, testing and requests from researchers over the year.</a:t>
            </a:r>
            <a:endParaRPr lang="en-US" sz="2400" b="1" dirty="0"/>
          </a:p>
        </p:txBody>
      </p:sp>
      <p:sp>
        <p:nvSpPr>
          <p:cNvPr id="4" name="Slide Number Placeholder 3"/>
          <p:cNvSpPr>
            <a:spLocks noGrp="1"/>
          </p:cNvSpPr>
          <p:nvPr>
            <p:ph type="sldNum" sz="quarter" idx="10"/>
          </p:nvPr>
        </p:nvSpPr>
        <p:spPr/>
        <p:txBody>
          <a:bodyPr/>
          <a:lstStyle/>
          <a:p>
            <a:pPr>
              <a:defRPr/>
            </a:pPr>
            <a:fld id="{500D0C9A-6790-4A6A-B8E0-9745B1C708C2}" type="slidenum">
              <a:rPr lang="en-US" smtClean="0"/>
              <a:pPr>
                <a:defRPr/>
              </a:pPr>
              <a:t>31</a:t>
            </a:fld>
            <a:endParaRPr lang="en-US"/>
          </a:p>
        </p:txBody>
      </p:sp>
    </p:spTree>
    <p:extLst>
      <p:ext uri="{BB962C8B-B14F-4D97-AF65-F5344CB8AC3E}">
        <p14:creationId xmlns:p14="http://schemas.microsoft.com/office/powerpoint/2010/main" val="1725747776"/>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Year 1: Function Diagram for Automated Detection and Tracks</a:t>
            </a:r>
            <a:endParaRPr lang="en-US" dirty="0"/>
          </a:p>
        </p:txBody>
      </p:sp>
      <p:sp>
        <p:nvSpPr>
          <p:cNvPr id="3" name="Content Placeholder 2"/>
          <p:cNvSpPr>
            <a:spLocks noGrp="1"/>
          </p:cNvSpPr>
          <p:nvPr>
            <p:ph idx="1"/>
          </p:nvPr>
        </p:nvSpPr>
        <p:spPr>
          <a:xfrm>
            <a:off x="228600" y="1295401"/>
            <a:ext cx="8229600" cy="609600"/>
          </a:xfrm>
        </p:spPr>
        <p:txBody>
          <a:bodyPr/>
          <a:lstStyle/>
          <a:p>
            <a:r>
              <a:rPr lang="en-US" dirty="0"/>
              <a:t>B</a:t>
            </a:r>
            <a:r>
              <a:rPr lang="en-US" dirty="0" smtClean="0"/>
              <a:t>ackground modeling, segmentation and flow block diagrams</a:t>
            </a:r>
          </a:p>
        </p:txBody>
      </p:sp>
      <p:sp>
        <p:nvSpPr>
          <p:cNvPr id="4" name="Slide Number Placeholder 3"/>
          <p:cNvSpPr>
            <a:spLocks noGrp="1"/>
          </p:cNvSpPr>
          <p:nvPr>
            <p:ph type="sldNum" sz="quarter" idx="10"/>
          </p:nvPr>
        </p:nvSpPr>
        <p:spPr/>
        <p:txBody>
          <a:bodyPr/>
          <a:lstStyle/>
          <a:p>
            <a:pPr>
              <a:defRPr/>
            </a:pPr>
            <a:fld id="{500D0C9A-6790-4A6A-B8E0-9745B1C708C2}" type="slidenum">
              <a:rPr lang="en-US" smtClean="0"/>
              <a:pPr>
                <a:defRPr/>
              </a:pPr>
              <a:t>32</a:t>
            </a:fld>
            <a:endParaRPr lang="en-US"/>
          </a:p>
        </p:txBody>
      </p:sp>
      <p:sp>
        <p:nvSpPr>
          <p:cNvPr id="84" name="Rectangle 83"/>
          <p:cNvSpPr/>
          <p:nvPr/>
        </p:nvSpPr>
        <p:spPr>
          <a:xfrm>
            <a:off x="2441344" y="1828800"/>
            <a:ext cx="6400800" cy="2819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76199" y="3033509"/>
            <a:ext cx="681597" cy="523220"/>
          </a:xfrm>
          <a:prstGeom prst="rect">
            <a:avLst/>
          </a:prstGeom>
          <a:noFill/>
          <a:ln>
            <a:solidFill>
              <a:schemeClr val="tx1"/>
            </a:solidFill>
          </a:ln>
        </p:spPr>
        <p:txBody>
          <a:bodyPr wrap="none" rtlCol="0">
            <a:spAutoFit/>
          </a:bodyPr>
          <a:lstStyle/>
          <a:p>
            <a:r>
              <a:rPr lang="en-US" sz="1400" dirty="0" smtClean="0"/>
              <a:t>Image</a:t>
            </a:r>
          </a:p>
          <a:p>
            <a:r>
              <a:rPr lang="en-US" sz="1400" dirty="0" smtClean="0"/>
              <a:t>input</a:t>
            </a:r>
            <a:endParaRPr lang="en-US" sz="1400" dirty="0"/>
          </a:p>
        </p:txBody>
      </p:sp>
      <p:sp>
        <p:nvSpPr>
          <p:cNvPr id="7" name="TextBox 6"/>
          <p:cNvSpPr txBox="1"/>
          <p:nvPr/>
        </p:nvSpPr>
        <p:spPr>
          <a:xfrm>
            <a:off x="1096848" y="3048000"/>
            <a:ext cx="1268296" cy="523220"/>
          </a:xfrm>
          <a:prstGeom prst="rect">
            <a:avLst/>
          </a:prstGeom>
          <a:solidFill>
            <a:schemeClr val="bg1"/>
          </a:solidFill>
          <a:ln>
            <a:solidFill>
              <a:schemeClr val="tx1"/>
            </a:solidFill>
          </a:ln>
        </p:spPr>
        <p:txBody>
          <a:bodyPr wrap="none" rtlCol="0">
            <a:spAutoFit/>
          </a:bodyPr>
          <a:lstStyle/>
          <a:p>
            <a:r>
              <a:rPr lang="en-US" sz="1400" dirty="0" smtClean="0"/>
              <a:t>Preprocess</a:t>
            </a:r>
          </a:p>
          <a:p>
            <a:r>
              <a:rPr lang="en-US" sz="1400" dirty="0" smtClean="0"/>
              <a:t>enhancement</a:t>
            </a:r>
            <a:endParaRPr lang="en-US" sz="1400" dirty="0"/>
          </a:p>
        </p:txBody>
      </p:sp>
      <p:sp>
        <p:nvSpPr>
          <p:cNvPr id="8" name="TextBox 7"/>
          <p:cNvSpPr txBox="1"/>
          <p:nvPr/>
        </p:nvSpPr>
        <p:spPr>
          <a:xfrm>
            <a:off x="2593744" y="2219980"/>
            <a:ext cx="1140056" cy="523220"/>
          </a:xfrm>
          <a:prstGeom prst="rect">
            <a:avLst/>
          </a:prstGeom>
          <a:solidFill>
            <a:schemeClr val="bg1"/>
          </a:solidFill>
          <a:ln>
            <a:solidFill>
              <a:schemeClr val="tx1"/>
            </a:solidFill>
          </a:ln>
        </p:spPr>
        <p:txBody>
          <a:bodyPr wrap="none" rtlCol="0">
            <a:spAutoFit/>
          </a:bodyPr>
          <a:lstStyle/>
          <a:p>
            <a:r>
              <a:rPr lang="en-US" sz="1400" dirty="0" smtClean="0"/>
              <a:t>Background</a:t>
            </a:r>
          </a:p>
          <a:p>
            <a:r>
              <a:rPr lang="en-US" sz="1400" dirty="0" smtClean="0"/>
              <a:t>statistics</a:t>
            </a:r>
            <a:endParaRPr lang="en-US" sz="1400" dirty="0"/>
          </a:p>
        </p:txBody>
      </p:sp>
      <p:sp>
        <p:nvSpPr>
          <p:cNvPr id="9" name="TextBox 8"/>
          <p:cNvSpPr txBox="1"/>
          <p:nvPr/>
        </p:nvSpPr>
        <p:spPr>
          <a:xfrm>
            <a:off x="2593744" y="3962400"/>
            <a:ext cx="1159292" cy="523220"/>
          </a:xfrm>
          <a:prstGeom prst="rect">
            <a:avLst/>
          </a:prstGeom>
          <a:solidFill>
            <a:schemeClr val="bg1"/>
          </a:solidFill>
          <a:ln>
            <a:solidFill>
              <a:schemeClr val="tx1"/>
            </a:solidFill>
          </a:ln>
        </p:spPr>
        <p:txBody>
          <a:bodyPr wrap="none" rtlCol="0">
            <a:spAutoFit/>
          </a:bodyPr>
          <a:lstStyle/>
          <a:p>
            <a:r>
              <a:rPr lang="en-US" sz="1400" dirty="0" smtClean="0"/>
              <a:t>Optical flow</a:t>
            </a:r>
          </a:p>
          <a:p>
            <a:r>
              <a:rPr lang="en-US" sz="1400" dirty="0" smtClean="0"/>
              <a:t>computation</a:t>
            </a:r>
            <a:endParaRPr lang="en-US" sz="1400" dirty="0"/>
          </a:p>
        </p:txBody>
      </p:sp>
      <p:sp>
        <p:nvSpPr>
          <p:cNvPr id="10" name="TextBox 9"/>
          <p:cNvSpPr txBox="1"/>
          <p:nvPr/>
        </p:nvSpPr>
        <p:spPr>
          <a:xfrm>
            <a:off x="3985039" y="2209800"/>
            <a:ext cx="1107996" cy="523220"/>
          </a:xfrm>
          <a:prstGeom prst="rect">
            <a:avLst/>
          </a:prstGeom>
          <a:solidFill>
            <a:schemeClr val="bg1"/>
          </a:solidFill>
          <a:ln>
            <a:solidFill>
              <a:schemeClr val="tx1"/>
            </a:solidFill>
          </a:ln>
        </p:spPr>
        <p:txBody>
          <a:bodyPr wrap="none" rtlCol="0">
            <a:spAutoFit/>
          </a:bodyPr>
          <a:lstStyle/>
          <a:p>
            <a:r>
              <a:rPr lang="en-US" sz="1400" dirty="0" smtClean="0"/>
              <a:t>Foreground</a:t>
            </a:r>
          </a:p>
          <a:p>
            <a:r>
              <a:rPr lang="en-US" sz="1400" dirty="0" smtClean="0"/>
              <a:t>subtraction</a:t>
            </a:r>
            <a:endParaRPr lang="en-US" sz="1400" dirty="0"/>
          </a:p>
        </p:txBody>
      </p:sp>
      <p:sp>
        <p:nvSpPr>
          <p:cNvPr id="11" name="TextBox 10"/>
          <p:cNvSpPr txBox="1"/>
          <p:nvPr/>
        </p:nvSpPr>
        <p:spPr>
          <a:xfrm>
            <a:off x="4041544" y="3962400"/>
            <a:ext cx="1079142" cy="523220"/>
          </a:xfrm>
          <a:prstGeom prst="rect">
            <a:avLst/>
          </a:prstGeom>
          <a:solidFill>
            <a:schemeClr val="bg1"/>
          </a:solidFill>
          <a:ln>
            <a:solidFill>
              <a:schemeClr val="tx1"/>
            </a:solidFill>
          </a:ln>
        </p:spPr>
        <p:txBody>
          <a:bodyPr wrap="none" rtlCol="0">
            <a:spAutoFit/>
          </a:bodyPr>
          <a:lstStyle/>
          <a:p>
            <a:r>
              <a:rPr lang="en-US" sz="1400" dirty="0" smtClean="0"/>
              <a:t>Mag-Orient</a:t>
            </a:r>
          </a:p>
          <a:p>
            <a:r>
              <a:rPr lang="en-US" sz="1400" dirty="0" smtClean="0"/>
              <a:t>binning</a:t>
            </a:r>
            <a:endParaRPr lang="en-US" sz="1400" dirty="0"/>
          </a:p>
        </p:txBody>
      </p:sp>
      <p:cxnSp>
        <p:nvCxnSpPr>
          <p:cNvPr id="14" name="Straight Arrow Connector 13"/>
          <p:cNvCxnSpPr/>
          <p:nvPr/>
        </p:nvCxnSpPr>
        <p:spPr>
          <a:xfrm>
            <a:off x="761999" y="3276600"/>
            <a:ext cx="317133"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flipV="1">
            <a:off x="1755544" y="2456765"/>
            <a:ext cx="0" cy="591237"/>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a:off x="1755544" y="2438400"/>
            <a:ext cx="862748" cy="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a:off x="1755544" y="3581400"/>
            <a:ext cx="0" cy="609600"/>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p:nvPr/>
        </p:nvCxnSpPr>
        <p:spPr>
          <a:xfrm>
            <a:off x="1755544" y="4191000"/>
            <a:ext cx="859803"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a:off x="3736744" y="2438400"/>
            <a:ext cx="260628"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p:nvPr/>
        </p:nvCxnSpPr>
        <p:spPr>
          <a:xfrm>
            <a:off x="3780916" y="4191000"/>
            <a:ext cx="260628"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9" name="TextBox 28"/>
          <p:cNvSpPr txBox="1"/>
          <p:nvPr/>
        </p:nvSpPr>
        <p:spPr>
          <a:xfrm>
            <a:off x="4913963" y="3058180"/>
            <a:ext cx="1228221" cy="523220"/>
          </a:xfrm>
          <a:prstGeom prst="rect">
            <a:avLst/>
          </a:prstGeom>
          <a:solidFill>
            <a:schemeClr val="bg1"/>
          </a:solidFill>
          <a:ln>
            <a:solidFill>
              <a:schemeClr val="tx1"/>
            </a:solidFill>
          </a:ln>
        </p:spPr>
        <p:txBody>
          <a:bodyPr wrap="none" rtlCol="0">
            <a:spAutoFit/>
          </a:bodyPr>
          <a:lstStyle/>
          <a:p>
            <a:r>
              <a:rPr lang="en-US" sz="1400" dirty="0" err="1" smtClean="0"/>
              <a:t>Thresholding</a:t>
            </a:r>
            <a:endParaRPr lang="en-US" sz="1400" dirty="0" smtClean="0"/>
          </a:p>
          <a:p>
            <a:r>
              <a:rPr lang="en-US" sz="1400" dirty="0"/>
              <a:t>a</a:t>
            </a:r>
            <a:r>
              <a:rPr lang="en-US" sz="1400" dirty="0" smtClean="0"/>
              <a:t>nd grouping</a:t>
            </a:r>
            <a:endParaRPr lang="en-US" sz="1400" dirty="0"/>
          </a:p>
        </p:txBody>
      </p:sp>
      <p:cxnSp>
        <p:nvCxnSpPr>
          <p:cNvPr id="30" name="Straight Arrow Connector 29"/>
          <p:cNvCxnSpPr/>
          <p:nvPr/>
        </p:nvCxnSpPr>
        <p:spPr>
          <a:xfrm flipV="1">
            <a:off x="5541981" y="3581400"/>
            <a:ext cx="0" cy="6096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p:nvPr/>
        </p:nvCxnSpPr>
        <p:spPr>
          <a:xfrm>
            <a:off x="5541981" y="2438400"/>
            <a:ext cx="0" cy="6096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5" name="Straight Arrow Connector 34"/>
          <p:cNvCxnSpPr/>
          <p:nvPr/>
        </p:nvCxnSpPr>
        <p:spPr>
          <a:xfrm>
            <a:off x="6151581" y="3352800"/>
            <a:ext cx="328363"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8" name="TextBox 37"/>
          <p:cNvSpPr txBox="1"/>
          <p:nvPr/>
        </p:nvSpPr>
        <p:spPr>
          <a:xfrm>
            <a:off x="6479944" y="3058180"/>
            <a:ext cx="1090363" cy="523220"/>
          </a:xfrm>
          <a:prstGeom prst="rect">
            <a:avLst/>
          </a:prstGeom>
          <a:solidFill>
            <a:schemeClr val="bg1"/>
          </a:solidFill>
          <a:ln>
            <a:solidFill>
              <a:schemeClr val="tx1"/>
            </a:solidFill>
          </a:ln>
        </p:spPr>
        <p:txBody>
          <a:bodyPr wrap="none" rtlCol="0">
            <a:spAutoFit/>
          </a:bodyPr>
          <a:lstStyle/>
          <a:p>
            <a:r>
              <a:rPr lang="en-US" sz="1400" dirty="0" smtClean="0"/>
              <a:t>Regions</a:t>
            </a:r>
          </a:p>
          <a:p>
            <a:r>
              <a:rPr lang="en-US" sz="1400" dirty="0"/>
              <a:t>a</a:t>
            </a:r>
            <a:r>
              <a:rPr lang="en-US" sz="1400" dirty="0" smtClean="0"/>
              <a:t>nd indices</a:t>
            </a:r>
            <a:endParaRPr lang="en-US" sz="1400" dirty="0"/>
          </a:p>
        </p:txBody>
      </p:sp>
      <p:cxnSp>
        <p:nvCxnSpPr>
          <p:cNvPr id="63" name="Straight Connector 62"/>
          <p:cNvCxnSpPr/>
          <p:nvPr/>
        </p:nvCxnSpPr>
        <p:spPr>
          <a:xfrm>
            <a:off x="5120686" y="2438400"/>
            <a:ext cx="407387"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65" name="Straight Connector 64"/>
          <p:cNvCxnSpPr/>
          <p:nvPr/>
        </p:nvCxnSpPr>
        <p:spPr>
          <a:xfrm>
            <a:off x="5120686" y="4191000"/>
            <a:ext cx="421295" cy="0"/>
          </a:xfrm>
          <a:prstGeom prst="line">
            <a:avLst/>
          </a:prstGeom>
        </p:spPr>
        <p:style>
          <a:lnRef idx="2">
            <a:schemeClr val="accent1"/>
          </a:lnRef>
          <a:fillRef idx="0">
            <a:schemeClr val="accent1"/>
          </a:fillRef>
          <a:effectRef idx="1">
            <a:schemeClr val="accent1"/>
          </a:effectRef>
          <a:fontRef idx="minor">
            <a:schemeClr val="tx1"/>
          </a:fontRef>
        </p:style>
      </p:cxnSp>
      <p:sp>
        <p:nvSpPr>
          <p:cNvPr id="69" name="TextBox 68"/>
          <p:cNvSpPr txBox="1"/>
          <p:nvPr/>
        </p:nvSpPr>
        <p:spPr>
          <a:xfrm>
            <a:off x="7848599" y="3197423"/>
            <a:ext cx="864083" cy="307777"/>
          </a:xfrm>
          <a:prstGeom prst="rect">
            <a:avLst/>
          </a:prstGeom>
          <a:solidFill>
            <a:schemeClr val="bg1"/>
          </a:solidFill>
          <a:ln>
            <a:solidFill>
              <a:schemeClr val="tx1"/>
            </a:solidFill>
          </a:ln>
        </p:spPr>
        <p:txBody>
          <a:bodyPr wrap="none" rtlCol="0">
            <a:spAutoFit/>
          </a:bodyPr>
          <a:lstStyle/>
          <a:p>
            <a:r>
              <a:rPr lang="en-US" sz="1400" dirty="0" smtClean="0"/>
              <a:t>Tracking</a:t>
            </a:r>
            <a:endParaRPr lang="en-US" sz="1400" dirty="0"/>
          </a:p>
        </p:txBody>
      </p:sp>
      <p:cxnSp>
        <p:nvCxnSpPr>
          <p:cNvPr id="70" name="Straight Arrow Connector 69"/>
          <p:cNvCxnSpPr/>
          <p:nvPr/>
        </p:nvCxnSpPr>
        <p:spPr>
          <a:xfrm>
            <a:off x="8712682" y="3352800"/>
            <a:ext cx="278918"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7" name="Straight Arrow Connector 86"/>
          <p:cNvCxnSpPr/>
          <p:nvPr/>
        </p:nvCxnSpPr>
        <p:spPr>
          <a:xfrm>
            <a:off x="7546744" y="3362980"/>
            <a:ext cx="328363"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93" name="TextBox 92"/>
          <p:cNvSpPr txBox="1"/>
          <p:nvPr/>
        </p:nvSpPr>
        <p:spPr>
          <a:xfrm>
            <a:off x="4170416" y="1828800"/>
            <a:ext cx="3531801" cy="369332"/>
          </a:xfrm>
          <a:prstGeom prst="rect">
            <a:avLst/>
          </a:prstGeom>
          <a:noFill/>
        </p:spPr>
        <p:txBody>
          <a:bodyPr wrap="none" rtlCol="0">
            <a:spAutoFit/>
          </a:bodyPr>
          <a:lstStyle/>
          <a:p>
            <a:r>
              <a:rPr lang="en-US" dirty="0" smtClean="0">
                <a:solidFill>
                  <a:srgbClr val="C00000"/>
                </a:solidFill>
              </a:rPr>
              <a:t>Automated Detection and Tracks</a:t>
            </a:r>
            <a:endParaRPr lang="en-US" dirty="0">
              <a:solidFill>
                <a:srgbClr val="C00000"/>
              </a:solidFill>
            </a:endParaRPr>
          </a:p>
        </p:txBody>
      </p:sp>
      <p:cxnSp>
        <p:nvCxnSpPr>
          <p:cNvPr id="12" name="Elbow Connector 11"/>
          <p:cNvCxnSpPr/>
          <p:nvPr/>
        </p:nvCxnSpPr>
        <p:spPr>
          <a:xfrm rot="10800000" flipV="1">
            <a:off x="4876800" y="3352800"/>
            <a:ext cx="4114800" cy="2590800"/>
          </a:xfrm>
          <a:prstGeom prst="bentConnector3">
            <a:avLst>
              <a:gd name="adj1" fmla="val -1003"/>
            </a:avLst>
          </a:prstGeom>
          <a:ln>
            <a:tailEnd type="arrow"/>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3048000" y="5638800"/>
            <a:ext cx="1828800" cy="646331"/>
          </a:xfrm>
          <a:prstGeom prst="rect">
            <a:avLst/>
          </a:prstGeom>
          <a:noFill/>
          <a:ln>
            <a:solidFill>
              <a:schemeClr val="tx1"/>
            </a:solidFill>
          </a:ln>
        </p:spPr>
        <p:txBody>
          <a:bodyPr wrap="square" rtlCol="0">
            <a:spAutoFit/>
          </a:bodyPr>
          <a:lstStyle/>
          <a:p>
            <a:r>
              <a:rPr lang="en-US" i="1" dirty="0" smtClean="0"/>
              <a:t>Feed Year 2 Deep Learning</a:t>
            </a:r>
            <a:endParaRPr lang="en-US" i="1" dirty="0"/>
          </a:p>
        </p:txBody>
      </p:sp>
    </p:spTree>
    <p:extLst>
      <p:ext uri="{BB962C8B-B14F-4D97-AF65-F5344CB8AC3E}">
        <p14:creationId xmlns:p14="http://schemas.microsoft.com/office/powerpoint/2010/main" val="3023435554"/>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2588" y="152400"/>
            <a:ext cx="8229600" cy="1143000"/>
          </a:xfrm>
        </p:spPr>
        <p:txBody>
          <a:bodyPr/>
          <a:lstStyle/>
          <a:p>
            <a:r>
              <a:rPr lang="en-US" dirty="0" smtClean="0"/>
              <a:t>Deep Learning to Support Limitations in Segmentation</a:t>
            </a:r>
            <a:endParaRPr lang="en-US" dirty="0"/>
          </a:p>
        </p:txBody>
      </p:sp>
      <p:sp>
        <p:nvSpPr>
          <p:cNvPr id="3" name="Content Placeholder 2"/>
          <p:cNvSpPr>
            <a:spLocks noGrp="1"/>
          </p:cNvSpPr>
          <p:nvPr>
            <p:ph idx="1"/>
          </p:nvPr>
        </p:nvSpPr>
        <p:spPr>
          <a:xfrm>
            <a:off x="382588" y="1020762"/>
            <a:ext cx="8229600" cy="2525711"/>
          </a:xfrm>
        </p:spPr>
        <p:txBody>
          <a:bodyPr/>
          <a:lstStyle/>
          <a:p>
            <a:pPr marL="0" indent="0">
              <a:buNone/>
            </a:pPr>
            <a:r>
              <a:rPr lang="en-US" b="1" dirty="0" smtClean="0">
                <a:solidFill>
                  <a:schemeClr val="tx1"/>
                </a:solidFill>
              </a:rPr>
              <a:t>Detection limitations</a:t>
            </a:r>
          </a:p>
          <a:p>
            <a:pPr marL="0" indent="0">
              <a:buNone/>
            </a:pPr>
            <a:r>
              <a:rPr lang="en-US" dirty="0" smtClean="0">
                <a:solidFill>
                  <a:schemeClr val="tx1"/>
                </a:solidFill>
              </a:rPr>
              <a:t>The detection algorithms using background modeling and optical flows can have limitations.  For example:</a:t>
            </a:r>
          </a:p>
          <a:p>
            <a:pPr marL="457200" indent="-457200">
              <a:buAutoNum type="arabicParenR"/>
            </a:pPr>
            <a:r>
              <a:rPr lang="en-US" dirty="0" smtClean="0">
                <a:solidFill>
                  <a:schemeClr val="tx1"/>
                </a:solidFill>
              </a:rPr>
              <a:t>The fish segments are error prone. </a:t>
            </a:r>
          </a:p>
          <a:p>
            <a:pPr marL="457200" indent="-457200">
              <a:buAutoNum type="arabicParenR"/>
            </a:pPr>
            <a:r>
              <a:rPr lang="en-US" dirty="0" smtClean="0">
                <a:solidFill>
                  <a:schemeClr val="tx1"/>
                </a:solidFill>
              </a:rPr>
              <a:t>False positive due to background noise and environmental light change.</a:t>
            </a:r>
          </a:p>
          <a:p>
            <a:pPr marL="457200" indent="-457200">
              <a:buAutoNum type="arabicParenR"/>
            </a:pPr>
            <a:r>
              <a:rPr lang="en-US" dirty="0" smtClean="0">
                <a:solidFill>
                  <a:schemeClr val="tx1"/>
                </a:solidFill>
              </a:rPr>
              <a:t>True negative with lack of contrast in segmentation. </a:t>
            </a:r>
          </a:p>
          <a:p>
            <a:pPr marL="457200" indent="-457200">
              <a:buAutoNum type="arabicParenR"/>
            </a:pPr>
            <a:r>
              <a:rPr lang="en-US" dirty="0" smtClean="0">
                <a:solidFill>
                  <a:schemeClr val="tx1"/>
                </a:solidFill>
              </a:rPr>
              <a:t>Difficult detecting stationary fish.</a:t>
            </a: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500D0C9A-6790-4A6A-B8E0-9745B1C708C2}" type="slidenum">
              <a:rPr lang="en-US" smtClean="0"/>
              <a:pPr>
                <a:defRPr/>
              </a:pPr>
              <a:t>33</a:t>
            </a:fld>
            <a:endParaRPr lang="en-US"/>
          </a:p>
        </p:txBody>
      </p:sp>
      <p:sp>
        <p:nvSpPr>
          <p:cNvPr id="5" name="TextBox 4"/>
          <p:cNvSpPr txBox="1"/>
          <p:nvPr/>
        </p:nvSpPr>
        <p:spPr>
          <a:xfrm>
            <a:off x="381000" y="3581400"/>
            <a:ext cx="8373551" cy="3170099"/>
          </a:xfrm>
          <a:prstGeom prst="rect">
            <a:avLst/>
          </a:prstGeom>
          <a:noFill/>
        </p:spPr>
        <p:txBody>
          <a:bodyPr wrap="square" rtlCol="0">
            <a:spAutoFit/>
          </a:bodyPr>
          <a:lstStyle/>
          <a:p>
            <a:r>
              <a:rPr lang="en-US" sz="2000" b="1" dirty="0" smtClean="0">
                <a:latin typeface="+mn-lt"/>
              </a:rPr>
              <a:t>Improvements of fish detection by using Deep Learning</a:t>
            </a:r>
          </a:p>
          <a:p>
            <a:pPr marL="457200" indent="-457200">
              <a:buAutoNum type="arabicParenR"/>
            </a:pPr>
            <a:r>
              <a:rPr lang="en-US" sz="2000" dirty="0" smtClean="0">
                <a:latin typeface="+mn-lt"/>
              </a:rPr>
              <a:t>Deep learning approach relaxes the stringent requirement in fish detection. Fractional segments are well accepted as the input image regions in fish classifications since the result would automatically exclude the false regions. </a:t>
            </a:r>
          </a:p>
          <a:p>
            <a:pPr marL="457200" indent="-457200">
              <a:buAutoNum type="arabicParenR"/>
            </a:pPr>
            <a:r>
              <a:rPr lang="en-US" sz="2000" dirty="0" smtClean="0">
                <a:latin typeface="+mn-lt"/>
              </a:rPr>
              <a:t>Much reduced false positives and true negatives from the deep learning network outputs.</a:t>
            </a:r>
          </a:p>
          <a:p>
            <a:pPr marL="457200" indent="-457200">
              <a:buAutoNum type="arabicParenR"/>
            </a:pPr>
            <a:r>
              <a:rPr lang="en-US" sz="2000" dirty="0" smtClean="0">
                <a:latin typeface="+mn-lt"/>
              </a:rPr>
              <a:t>Easy integration into the defined framework since the training and classification modules are independent, and are portable and well interfaced.  </a:t>
            </a:r>
            <a:endParaRPr lang="en-US" sz="2000" dirty="0">
              <a:latin typeface="+mn-lt"/>
            </a:endParaRPr>
          </a:p>
        </p:txBody>
      </p:sp>
    </p:spTree>
    <p:extLst>
      <p:ext uri="{BB962C8B-B14F-4D97-AF65-F5344CB8AC3E}">
        <p14:creationId xmlns:p14="http://schemas.microsoft.com/office/powerpoint/2010/main" val="832077645"/>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Visual Media Reasoning (VMR)</a:t>
            </a:r>
            <a:endParaRPr lang="en-US" dirty="0"/>
          </a:p>
        </p:txBody>
      </p:sp>
      <p:sp>
        <p:nvSpPr>
          <p:cNvPr id="3" name="Slide Number Placeholder 2"/>
          <p:cNvSpPr>
            <a:spLocks noGrp="1"/>
          </p:cNvSpPr>
          <p:nvPr>
            <p:ph type="sldNum" sz="quarter" idx="10"/>
          </p:nvPr>
        </p:nvSpPr>
        <p:spPr/>
        <p:txBody>
          <a:bodyPr/>
          <a:lstStyle/>
          <a:p>
            <a:pPr>
              <a:defRPr/>
            </a:pPr>
            <a:fld id="{88A5A111-EEC3-48E7-AC79-8CC943BE0E8A}" type="slidenum">
              <a:rPr lang="en-US" smtClean="0">
                <a:solidFill>
                  <a:srgbClr val="4E4E4E"/>
                </a:solidFill>
              </a:rPr>
              <a:pPr>
                <a:defRPr/>
              </a:pPr>
              <a:t>34</a:t>
            </a:fld>
            <a:endParaRPr lang="en-US" dirty="0">
              <a:solidFill>
                <a:srgbClr val="4E4E4E"/>
              </a:solidFill>
            </a:endParaRPr>
          </a:p>
        </p:txBody>
      </p:sp>
    </p:spTree>
    <p:extLst>
      <p:ext uri="{BB962C8B-B14F-4D97-AF65-F5344CB8AC3E}">
        <p14:creationId xmlns:p14="http://schemas.microsoft.com/office/powerpoint/2010/main" val="236455073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BE05E294-9D3F-AF49-9CD2-D723A19B1CEC}" type="slidenum">
              <a:rPr lang="en-US" smtClean="0"/>
              <a:pPr/>
              <a:t>35</a:t>
            </a:fld>
            <a:endParaRPr lang="en-US" dirty="0"/>
          </a:p>
        </p:txBody>
      </p:sp>
      <p:pic>
        <p:nvPicPr>
          <p:cNvPr id="5" name="Picture 4" descr="vmr_feat_cluster_search.png"/>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851046" y="1485725"/>
            <a:ext cx="7271625" cy="5360725"/>
          </a:xfrm>
          <a:prstGeom prst="rect">
            <a:avLst/>
          </a:prstGeom>
        </p:spPr>
      </p:pic>
      <p:sp>
        <p:nvSpPr>
          <p:cNvPr id="2" name="Title 1"/>
          <p:cNvSpPr>
            <a:spLocks noGrp="1"/>
          </p:cNvSpPr>
          <p:nvPr>
            <p:ph type="title"/>
          </p:nvPr>
        </p:nvSpPr>
        <p:spPr/>
        <p:txBody>
          <a:bodyPr/>
          <a:lstStyle/>
          <a:p>
            <a:r>
              <a:rPr lang="en-US" dirty="0" smtClean="0"/>
              <a:t>Visual Media Exploration and Search</a:t>
            </a:r>
            <a:br>
              <a:rPr lang="en-US" dirty="0" smtClean="0"/>
            </a:br>
            <a:r>
              <a:rPr lang="en-US" sz="2000" dirty="0" smtClean="0">
                <a:solidFill>
                  <a:srgbClr val="800000"/>
                </a:solidFill>
              </a:rPr>
              <a:t>Index-Tag-Find</a:t>
            </a:r>
            <a:endParaRPr lang="en-US" dirty="0">
              <a:solidFill>
                <a:srgbClr val="800000"/>
              </a:solidFill>
            </a:endParaRPr>
          </a:p>
        </p:txBody>
      </p:sp>
      <p:sp>
        <p:nvSpPr>
          <p:cNvPr id="6" name="Rectangle 5"/>
          <p:cNvSpPr/>
          <p:nvPr/>
        </p:nvSpPr>
        <p:spPr>
          <a:xfrm>
            <a:off x="719667" y="2709334"/>
            <a:ext cx="7591777" cy="132644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843845" y="4032959"/>
            <a:ext cx="7591777" cy="132644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982134" y="5362224"/>
            <a:ext cx="7591777" cy="149577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0845381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ction Button: Help 3">
            <a:hlinkClick r:id="" action="ppaction://noaction" highlightClick="1"/>
          </p:cNvPr>
          <p:cNvSpPr/>
          <p:nvPr/>
        </p:nvSpPr>
        <p:spPr>
          <a:xfrm>
            <a:off x="2273910" y="4729238"/>
            <a:ext cx="1042416" cy="1042416"/>
          </a:xfrm>
          <a:prstGeom prst="actionButtonHelp">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Visual Media Exploration and Search</a:t>
            </a:r>
            <a:br>
              <a:rPr lang="en-US" dirty="0" smtClean="0"/>
            </a:br>
            <a:r>
              <a:rPr lang="en-US" sz="2000" dirty="0" smtClean="0">
                <a:solidFill>
                  <a:srgbClr val="800000"/>
                </a:solidFill>
              </a:rPr>
              <a:t>Use </a:t>
            </a:r>
            <a:r>
              <a:rPr lang="en-US" sz="2000" dirty="0">
                <a:solidFill>
                  <a:srgbClr val="800000"/>
                </a:solidFill>
              </a:rPr>
              <a:t>Case – </a:t>
            </a:r>
            <a:r>
              <a:rPr lang="en-US" sz="2000" dirty="0" smtClean="0">
                <a:solidFill>
                  <a:srgbClr val="800000"/>
                </a:solidFill>
              </a:rPr>
              <a:t>Ease </a:t>
            </a:r>
            <a:r>
              <a:rPr lang="en-US" sz="2000" dirty="0">
                <a:solidFill>
                  <a:srgbClr val="800000"/>
                </a:solidFill>
              </a:rPr>
              <a:t>exploration of large quantities of image/video data</a:t>
            </a:r>
          </a:p>
        </p:txBody>
      </p:sp>
      <p:sp>
        <p:nvSpPr>
          <p:cNvPr id="23" name="Slide Number Placeholder 22"/>
          <p:cNvSpPr>
            <a:spLocks noGrp="1"/>
          </p:cNvSpPr>
          <p:nvPr>
            <p:ph type="sldNum" sz="quarter" idx="10"/>
          </p:nvPr>
        </p:nvSpPr>
        <p:spPr/>
        <p:txBody>
          <a:bodyPr/>
          <a:lstStyle/>
          <a:p>
            <a:fld id="{BE05E294-9D3F-AF49-9CD2-D723A19B1CEC}" type="slidenum">
              <a:rPr lang="en-US" smtClean="0"/>
              <a:pPr/>
              <a:t>36</a:t>
            </a:fld>
            <a:endParaRPr lang="en-US" dirty="0"/>
          </a:p>
        </p:txBody>
      </p:sp>
      <p:grpSp>
        <p:nvGrpSpPr>
          <p:cNvPr id="54" name="Group 53"/>
          <p:cNvGrpSpPr/>
          <p:nvPr/>
        </p:nvGrpSpPr>
        <p:grpSpPr>
          <a:xfrm>
            <a:off x="3667725" y="1758302"/>
            <a:ext cx="1730371" cy="1538333"/>
            <a:chOff x="1024128" y="3965392"/>
            <a:chExt cx="2466606" cy="2142039"/>
          </a:xfrm>
        </p:grpSpPr>
        <p:pic>
          <p:nvPicPr>
            <p:cNvPr id="55" name="Picture 5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339286" y="3965392"/>
              <a:ext cx="2151448" cy="160380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6" name="Picture 5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18431" y="4154827"/>
              <a:ext cx="2040142" cy="11482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7" name="Picture 56"/>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137863" y="4344859"/>
              <a:ext cx="2215633" cy="124629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8" name="Picture 57"/>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024128" y="4488658"/>
              <a:ext cx="2158361" cy="161877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59" name="TextBox 58"/>
          <p:cNvSpPr txBox="1"/>
          <p:nvPr/>
        </p:nvSpPr>
        <p:spPr>
          <a:xfrm>
            <a:off x="3244528" y="3312580"/>
            <a:ext cx="2529772" cy="307777"/>
          </a:xfrm>
          <a:prstGeom prst="rect">
            <a:avLst/>
          </a:prstGeom>
          <a:noFill/>
        </p:spPr>
        <p:txBody>
          <a:bodyPr wrap="none" rtlCol="0">
            <a:spAutoFit/>
          </a:bodyPr>
          <a:lstStyle/>
          <a:p>
            <a:r>
              <a:rPr lang="en-US" sz="1400" dirty="0" smtClean="0">
                <a:solidFill>
                  <a:srgbClr val="000000"/>
                </a:solidFill>
                <a:latin typeface="Helvetica"/>
                <a:cs typeface="Helvetica"/>
              </a:rPr>
              <a:t>Millions of images and videos</a:t>
            </a:r>
            <a:endParaRPr lang="en-US" sz="1400" dirty="0">
              <a:solidFill>
                <a:srgbClr val="000000"/>
              </a:solidFill>
              <a:latin typeface="Helvetica"/>
              <a:cs typeface="Helvetica"/>
            </a:endParaRPr>
          </a:p>
        </p:txBody>
      </p:sp>
      <p:grpSp>
        <p:nvGrpSpPr>
          <p:cNvPr id="15" name="Group 14"/>
          <p:cNvGrpSpPr/>
          <p:nvPr/>
        </p:nvGrpSpPr>
        <p:grpSpPr>
          <a:xfrm>
            <a:off x="199115" y="1778000"/>
            <a:ext cx="2332282" cy="1651000"/>
            <a:chOff x="148315" y="1778000"/>
            <a:chExt cx="2332282" cy="1651000"/>
          </a:xfrm>
        </p:grpSpPr>
        <p:pic>
          <p:nvPicPr>
            <p:cNvPr id="44" name="Picture 2" descr="C:\Users\cdesai\Desktop\Surveillance-Cameras.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48315" y="1779092"/>
              <a:ext cx="828985" cy="813888"/>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2"/>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548210" y="2623837"/>
              <a:ext cx="384793" cy="7650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 name="Picture 60"/>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587500" y="2654300"/>
              <a:ext cx="890905" cy="774700"/>
            </a:xfrm>
            <a:prstGeom prst="rect">
              <a:avLst/>
            </a:prstGeom>
          </p:spPr>
        </p:pic>
        <p:pic>
          <p:nvPicPr>
            <p:cNvPr id="12" name="Picture 11"/>
            <p:cNvPicPr>
              <a:picLocks noChangeAspect="1"/>
            </p:cNvPicPr>
            <p:nvPr/>
          </p:nvPicPr>
          <p:blipFill rotWithShape="1">
            <a:blip r:embed="rId10" cstate="email">
              <a:extLst>
                <a:ext uri="{28A0092B-C50C-407E-A947-70E740481C1C}">
                  <a14:useLocalDpi xmlns:a14="http://schemas.microsoft.com/office/drawing/2010/main"/>
                </a:ext>
              </a:extLst>
            </a:blip>
            <a:srcRect/>
            <a:stretch/>
          </p:blipFill>
          <p:spPr>
            <a:xfrm>
              <a:off x="1130301" y="2590800"/>
              <a:ext cx="418196" cy="812800"/>
            </a:xfrm>
            <a:prstGeom prst="rect">
              <a:avLst/>
            </a:prstGeom>
          </p:spPr>
        </p:pic>
        <p:pic>
          <p:nvPicPr>
            <p:cNvPr id="13" name="Picture 12"/>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651001" y="1854200"/>
              <a:ext cx="829596" cy="571500"/>
            </a:xfrm>
            <a:prstGeom prst="rect">
              <a:avLst/>
            </a:prstGeom>
          </p:spPr>
        </p:pic>
        <p:pic>
          <p:nvPicPr>
            <p:cNvPr id="46" name="Picture 45"/>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977900" y="1778000"/>
              <a:ext cx="736600" cy="736600"/>
            </a:xfrm>
            <a:prstGeom prst="rect">
              <a:avLst/>
            </a:prstGeom>
          </p:spPr>
        </p:pic>
      </p:grpSp>
      <p:sp>
        <p:nvSpPr>
          <p:cNvPr id="64" name="TextBox 63"/>
          <p:cNvSpPr txBox="1"/>
          <p:nvPr/>
        </p:nvSpPr>
        <p:spPr>
          <a:xfrm>
            <a:off x="250815" y="3337980"/>
            <a:ext cx="2274982" cy="307777"/>
          </a:xfrm>
          <a:prstGeom prst="rect">
            <a:avLst/>
          </a:prstGeom>
          <a:noFill/>
        </p:spPr>
        <p:txBody>
          <a:bodyPr wrap="none" rtlCol="0">
            <a:spAutoFit/>
          </a:bodyPr>
          <a:lstStyle/>
          <a:p>
            <a:pPr algn="ctr"/>
            <a:r>
              <a:rPr lang="en-US" sz="1400" dirty="0" smtClean="0">
                <a:solidFill>
                  <a:srgbClr val="000000"/>
                </a:solidFill>
                <a:latin typeface="Helvetica"/>
                <a:cs typeface="Helvetica"/>
              </a:rPr>
              <a:t>Cell-phones, Social media</a:t>
            </a:r>
            <a:endParaRPr lang="en-US" sz="1400" dirty="0">
              <a:solidFill>
                <a:srgbClr val="000000"/>
              </a:solidFill>
              <a:latin typeface="Helvetica"/>
              <a:cs typeface="Helvetica"/>
            </a:endParaRPr>
          </a:p>
        </p:txBody>
      </p:sp>
      <p:sp>
        <p:nvSpPr>
          <p:cNvPr id="71" name="TextBox 70"/>
          <p:cNvSpPr txBox="1"/>
          <p:nvPr/>
        </p:nvSpPr>
        <p:spPr>
          <a:xfrm>
            <a:off x="437834" y="1471080"/>
            <a:ext cx="1900956" cy="307777"/>
          </a:xfrm>
          <a:prstGeom prst="rect">
            <a:avLst/>
          </a:prstGeom>
          <a:noFill/>
        </p:spPr>
        <p:txBody>
          <a:bodyPr wrap="none" rtlCol="0">
            <a:spAutoFit/>
          </a:bodyPr>
          <a:lstStyle/>
          <a:p>
            <a:pPr algn="ctr"/>
            <a:r>
              <a:rPr lang="en-US" sz="1400" dirty="0" smtClean="0">
                <a:solidFill>
                  <a:srgbClr val="000000"/>
                </a:solidFill>
                <a:latin typeface="Helvetica"/>
                <a:cs typeface="Helvetica"/>
              </a:rPr>
              <a:t>Surveillance cameras</a:t>
            </a:r>
            <a:endParaRPr lang="en-US" sz="1400" dirty="0">
              <a:solidFill>
                <a:srgbClr val="000000"/>
              </a:solidFill>
              <a:latin typeface="Helvetica"/>
              <a:cs typeface="Helvetica"/>
            </a:endParaRPr>
          </a:p>
        </p:txBody>
      </p:sp>
      <p:cxnSp>
        <p:nvCxnSpPr>
          <p:cNvPr id="17" name="Straight Arrow Connector 16"/>
          <p:cNvCxnSpPr/>
          <p:nvPr/>
        </p:nvCxnSpPr>
        <p:spPr>
          <a:xfrm>
            <a:off x="2527300" y="2552700"/>
            <a:ext cx="965200" cy="0"/>
          </a:xfrm>
          <a:prstGeom prst="straightConnector1">
            <a:avLst/>
          </a:prstGeom>
          <a:ln>
            <a:solidFill>
              <a:srgbClr val="000000"/>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72" name="Straight Arrow Connector 71"/>
          <p:cNvCxnSpPr/>
          <p:nvPr/>
        </p:nvCxnSpPr>
        <p:spPr>
          <a:xfrm>
            <a:off x="5676900" y="2514600"/>
            <a:ext cx="965200" cy="0"/>
          </a:xfrm>
          <a:prstGeom prst="straightConnector1">
            <a:avLst/>
          </a:prstGeom>
          <a:ln>
            <a:solidFill>
              <a:srgbClr val="000000"/>
            </a:solidFill>
            <a:tailEnd type="arrow"/>
          </a:ln>
          <a:effectLst/>
        </p:spPr>
        <p:style>
          <a:lnRef idx="2">
            <a:schemeClr val="accent1"/>
          </a:lnRef>
          <a:fillRef idx="0">
            <a:schemeClr val="accent1"/>
          </a:fillRef>
          <a:effectRef idx="1">
            <a:schemeClr val="accent1"/>
          </a:effectRef>
          <a:fontRef idx="minor">
            <a:schemeClr val="tx1"/>
          </a:fontRef>
        </p:style>
      </p:cxnSp>
      <p:pic>
        <p:nvPicPr>
          <p:cNvPr id="37" name="Picture 2"/>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344715" y="3832982"/>
            <a:ext cx="2141765" cy="28556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descr="15.png"/>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3188304" y="3588657"/>
            <a:ext cx="2891568" cy="2168676"/>
          </a:xfrm>
          <a:prstGeom prst="rect">
            <a:avLst/>
          </a:prstGeom>
          <a:ln>
            <a:solidFill>
              <a:schemeClr val="tx2"/>
            </a:solidFill>
          </a:ln>
        </p:spPr>
      </p:pic>
      <p:pic>
        <p:nvPicPr>
          <p:cNvPr id="9" name="Picture 8" descr="10.png"/>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4288972" y="4060371"/>
            <a:ext cx="2762553" cy="2071915"/>
          </a:xfrm>
          <a:prstGeom prst="rect">
            <a:avLst/>
          </a:prstGeom>
          <a:ln>
            <a:solidFill>
              <a:schemeClr val="accent1"/>
            </a:solidFill>
          </a:ln>
        </p:spPr>
      </p:pic>
      <p:sp>
        <p:nvSpPr>
          <p:cNvPr id="41" name="TextBox 40"/>
          <p:cNvSpPr txBox="1"/>
          <p:nvPr/>
        </p:nvSpPr>
        <p:spPr>
          <a:xfrm>
            <a:off x="674020" y="6598603"/>
            <a:ext cx="1491476" cy="307777"/>
          </a:xfrm>
          <a:prstGeom prst="rect">
            <a:avLst/>
          </a:prstGeom>
          <a:noFill/>
        </p:spPr>
        <p:txBody>
          <a:bodyPr wrap="none" rtlCol="0">
            <a:spAutoFit/>
          </a:bodyPr>
          <a:lstStyle/>
          <a:p>
            <a:pPr algn="ctr"/>
            <a:r>
              <a:rPr lang="en-US" sz="1400" b="1" dirty="0" smtClean="0">
                <a:solidFill>
                  <a:srgbClr val="000000"/>
                </a:solidFill>
                <a:latin typeface="Helvetica"/>
                <a:cs typeface="Helvetica"/>
              </a:rPr>
              <a:t>Data Collection</a:t>
            </a:r>
            <a:endParaRPr lang="en-US" sz="1400" b="1" dirty="0">
              <a:solidFill>
                <a:srgbClr val="000000"/>
              </a:solidFill>
              <a:latin typeface="Helvetica"/>
              <a:cs typeface="Helvetica"/>
            </a:endParaRPr>
          </a:p>
        </p:txBody>
      </p:sp>
      <p:pic>
        <p:nvPicPr>
          <p:cNvPr id="42" name="Picture 41"/>
          <p:cNvPicPr/>
          <p:nvPr/>
        </p:nvPicPr>
        <p:blipFill rotWithShape="1">
          <a:blip r:embed="rId16" cstate="email">
            <a:extLst>
              <a:ext uri="{28A0092B-C50C-407E-A947-70E740481C1C}">
                <a14:useLocalDpi xmlns:a14="http://schemas.microsoft.com/office/drawing/2010/main"/>
              </a:ext>
            </a:extLst>
          </a:blip>
          <a:srcRect/>
          <a:stretch/>
        </p:blipFill>
        <p:spPr bwMode="auto">
          <a:xfrm>
            <a:off x="5623072" y="4434796"/>
            <a:ext cx="1742925" cy="2072444"/>
          </a:xfrm>
          <a:prstGeom prst="rect">
            <a:avLst/>
          </a:prstGeom>
          <a:ln>
            <a:solidFill>
              <a:schemeClr val="tx1"/>
            </a:solidFill>
          </a:ln>
          <a:extLst>
            <a:ext uri="{53640926-AAD7-44d8-BBD7-CCE9431645EC}">
              <a14:shadowObscured xmlns:a14="http://schemas.microsoft.com/office/drawing/2010/main"/>
            </a:ext>
          </a:extLst>
        </p:spPr>
      </p:pic>
      <p:pic>
        <p:nvPicPr>
          <p:cNvPr id="43" name="Picture 42"/>
          <p:cNvPicPr/>
          <p:nvPr/>
        </p:nvPicPr>
        <p:blipFill rotWithShape="1">
          <a:blip r:embed="rId17" cstate="email">
            <a:extLst>
              <a:ext uri="{28A0092B-C50C-407E-A947-70E740481C1C}">
                <a14:useLocalDpi xmlns:a14="http://schemas.microsoft.com/office/drawing/2010/main"/>
              </a:ext>
            </a:extLst>
          </a:blip>
          <a:srcRect/>
          <a:stretch/>
        </p:blipFill>
        <p:spPr bwMode="auto">
          <a:xfrm>
            <a:off x="6334276" y="4877404"/>
            <a:ext cx="2495248" cy="1871738"/>
          </a:xfrm>
          <a:prstGeom prst="rect">
            <a:avLst/>
          </a:prstGeom>
          <a:ln>
            <a:solidFill>
              <a:srgbClr val="800000"/>
            </a:solidFill>
          </a:ln>
          <a:extLst>
            <a:ext uri="{53640926-AAD7-44d8-BBD7-CCE9431645EC}">
              <a14:shadowObscured xmlns:a14="http://schemas.microsoft.com/office/drawing/2010/main"/>
            </a:ext>
          </a:extLst>
        </p:spPr>
      </p:pic>
      <p:sp>
        <p:nvSpPr>
          <p:cNvPr id="47" name="TextBox 46"/>
          <p:cNvSpPr txBox="1"/>
          <p:nvPr/>
        </p:nvSpPr>
        <p:spPr>
          <a:xfrm>
            <a:off x="3010076" y="6400800"/>
            <a:ext cx="3339376" cy="307777"/>
          </a:xfrm>
          <a:prstGeom prst="rect">
            <a:avLst/>
          </a:prstGeom>
          <a:noFill/>
        </p:spPr>
        <p:txBody>
          <a:bodyPr wrap="none" rtlCol="0">
            <a:spAutoFit/>
          </a:bodyPr>
          <a:lstStyle/>
          <a:p>
            <a:pPr algn="ctr"/>
            <a:r>
              <a:rPr lang="en-US" sz="1400" b="1" dirty="0" smtClean="0">
                <a:solidFill>
                  <a:srgbClr val="000000"/>
                </a:solidFill>
                <a:latin typeface="Helvetica"/>
                <a:cs typeface="Helvetica"/>
              </a:rPr>
              <a:t>Probe-free clusters of similar images</a:t>
            </a:r>
            <a:endParaRPr lang="en-US" sz="1400" b="1" dirty="0">
              <a:solidFill>
                <a:srgbClr val="000000"/>
              </a:solidFill>
              <a:latin typeface="Helvetica"/>
              <a:cs typeface="Helvetica"/>
            </a:endParaRPr>
          </a:p>
        </p:txBody>
      </p:sp>
      <p:pic>
        <p:nvPicPr>
          <p:cNvPr id="31" name="Picture 30"/>
          <p:cNvPicPr>
            <a:picLocks noChangeAspect="1"/>
          </p:cNvPicPr>
          <p:nvPr/>
        </p:nvPicPr>
        <p:blipFill rotWithShape="1">
          <a:blip r:embed="rId18" cstate="email">
            <a:clrChange>
              <a:clrFrom>
                <a:srgbClr val="FFFFFF"/>
              </a:clrFrom>
              <a:clrTo>
                <a:srgbClr val="FFFFFF">
                  <a:alpha val="0"/>
                </a:srgbClr>
              </a:clrTo>
            </a:clrChange>
            <a:extLst>
              <a:ext uri="{28A0092B-C50C-407E-A947-70E740481C1C}">
                <a14:useLocalDpi xmlns:a14="http://schemas.microsoft.com/office/drawing/2010/main"/>
              </a:ext>
            </a:extLst>
          </a:blip>
          <a:srcRect b="45103"/>
          <a:stretch/>
        </p:blipFill>
        <p:spPr>
          <a:xfrm>
            <a:off x="6688644" y="1713089"/>
            <a:ext cx="2229578" cy="1588911"/>
          </a:xfrm>
          <a:prstGeom prst="rect">
            <a:avLst/>
          </a:prstGeom>
        </p:spPr>
      </p:pic>
    </p:spTree>
    <p:extLst>
      <p:ext uri="{BB962C8B-B14F-4D97-AF65-F5344CB8AC3E}">
        <p14:creationId xmlns:p14="http://schemas.microsoft.com/office/powerpoint/2010/main" val="1645057153"/>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1"/>
                                        </p:tgtEl>
                                        <p:attrNameLst>
                                          <p:attrName>style.visibility</p:attrName>
                                        </p:attrNameLst>
                                      </p:cBhvr>
                                      <p:to>
                                        <p:strVal val="visible"/>
                                      </p:to>
                                    </p:set>
                                  </p:childTnLst>
                                </p:cTn>
                              </p:par>
                            </p:childTnLst>
                          </p:cTn>
                        </p:par>
                        <p:par>
                          <p:cTn id="9" fill="hold">
                            <p:stCondLst>
                              <p:cond delay="0"/>
                            </p:stCondLst>
                            <p:childTnLst>
                              <p:par>
                                <p:cTn id="10" presetID="1" presetClass="entr" presetSubtype="0"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42"/>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9"/>
                                          </p:stCondLst>
                                        </p:cTn>
                                        <p:tgtEl>
                                          <p:spTgt spid="43"/>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1" grpId="0"/>
      <p:bldP spid="4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222" y="1315661"/>
            <a:ext cx="9058940" cy="53024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dirty="0" smtClean="0"/>
              <a:t>Exploring visual data - Clustering</a:t>
            </a:r>
            <a:endParaRPr lang="en-US" dirty="0">
              <a:solidFill>
                <a:srgbClr val="800000"/>
              </a:solidFill>
            </a:endParaRPr>
          </a:p>
        </p:txBody>
      </p:sp>
      <p:cxnSp>
        <p:nvCxnSpPr>
          <p:cNvPr id="9" name="Straight Connector 8"/>
          <p:cNvCxnSpPr/>
          <p:nvPr/>
        </p:nvCxnSpPr>
        <p:spPr>
          <a:xfrm>
            <a:off x="2906889" y="2497667"/>
            <a:ext cx="437444" cy="352777"/>
          </a:xfrm>
          <a:prstGeom prst="line">
            <a:avLst/>
          </a:prstGeom>
          <a:ln>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3175000" y="2850444"/>
            <a:ext cx="183444" cy="338667"/>
          </a:xfrm>
          <a:prstGeom prst="line">
            <a:avLst/>
          </a:prstGeom>
          <a:ln>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3344333" y="2836333"/>
            <a:ext cx="465667" cy="0"/>
          </a:xfrm>
          <a:prstGeom prst="line">
            <a:avLst/>
          </a:prstGeom>
          <a:ln>
            <a:solidFill>
              <a:srgbClr val="000000"/>
            </a:solidFill>
            <a:tailEnd type="stealth" w="lg" len="lg"/>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560991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BE05E294-9D3F-AF49-9CD2-D723A19B1CEC}" type="slidenum">
              <a:rPr lang="en-US" smtClean="0"/>
              <a:pPr/>
              <a:t>38</a:t>
            </a:fld>
            <a:endParaRPr lang="en-US" dirty="0"/>
          </a:p>
        </p:txBody>
      </p:sp>
      <p:sp>
        <p:nvSpPr>
          <p:cNvPr id="7" name="TextBox 6"/>
          <p:cNvSpPr txBox="1"/>
          <p:nvPr/>
        </p:nvSpPr>
        <p:spPr>
          <a:xfrm>
            <a:off x="7944652" y="2046955"/>
            <a:ext cx="800152" cy="369300"/>
          </a:xfrm>
          <a:prstGeom prst="rect">
            <a:avLst/>
          </a:prstGeom>
          <a:noFill/>
        </p:spPr>
        <p:txBody>
          <a:bodyPr wrap="none" lIns="91407" tIns="45704" rIns="91407" bIns="45704" rtlCol="0">
            <a:spAutoFit/>
          </a:bodyPr>
          <a:lstStyle/>
          <a:p>
            <a:r>
              <a:rPr lang="en-US" dirty="0">
                <a:solidFill>
                  <a:srgbClr val="800000"/>
                </a:solidFill>
                <a:latin typeface="Helvetica"/>
                <a:cs typeface="Helvetica"/>
              </a:rPr>
              <a:t>Probe</a:t>
            </a:r>
          </a:p>
        </p:txBody>
      </p:sp>
      <p:cxnSp>
        <p:nvCxnSpPr>
          <p:cNvPr id="9" name="Elbow Connector 8"/>
          <p:cNvCxnSpPr>
            <a:stCxn id="78855" idx="2"/>
          </p:cNvCxnSpPr>
          <p:nvPr/>
        </p:nvCxnSpPr>
        <p:spPr>
          <a:xfrm rot="5400000">
            <a:off x="5823563" y="970192"/>
            <a:ext cx="429686" cy="2462439"/>
          </a:xfrm>
          <a:prstGeom prst="bentConnector2">
            <a:avLst/>
          </a:prstGeom>
          <a:ln w="50800">
            <a:solidFill>
              <a:srgbClr val="000000"/>
            </a:solidFill>
            <a:tailEnd type="arrow"/>
          </a:ln>
          <a:effectLst/>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3635137" y="1967359"/>
            <a:ext cx="1172049" cy="646298"/>
          </a:xfrm>
          <a:prstGeom prst="rect">
            <a:avLst/>
          </a:prstGeom>
          <a:noFill/>
        </p:spPr>
        <p:txBody>
          <a:bodyPr wrap="none" lIns="91407" tIns="45704" rIns="91407" bIns="45704" rtlCol="0">
            <a:spAutoFit/>
          </a:bodyPr>
          <a:lstStyle/>
          <a:p>
            <a:pPr algn="ctr"/>
            <a:r>
              <a:rPr lang="en-US" dirty="0">
                <a:solidFill>
                  <a:srgbClr val="800000"/>
                </a:solidFill>
                <a:latin typeface="Helvetica"/>
                <a:cs typeface="Helvetica"/>
              </a:rPr>
              <a:t>Retrieved</a:t>
            </a:r>
          </a:p>
          <a:p>
            <a:pPr algn="ctr"/>
            <a:r>
              <a:rPr lang="en-US" dirty="0">
                <a:solidFill>
                  <a:srgbClr val="800000"/>
                </a:solidFill>
                <a:latin typeface="Helvetica"/>
                <a:cs typeface="Helvetica"/>
              </a:rPr>
              <a:t>Results</a:t>
            </a:r>
          </a:p>
        </p:txBody>
      </p:sp>
      <p:pic>
        <p:nvPicPr>
          <p:cNvPr id="788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023" y="2694370"/>
            <a:ext cx="3815014" cy="35637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885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57135" y="2694370"/>
            <a:ext cx="4687669" cy="35637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8855"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4445" y="1020124"/>
            <a:ext cx="2950359" cy="9664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Title 2"/>
          <p:cNvSpPr txBox="1">
            <a:spLocks/>
          </p:cNvSpPr>
          <p:nvPr/>
        </p:nvSpPr>
        <p:spPr>
          <a:xfrm>
            <a:off x="92396" y="470014"/>
            <a:ext cx="8229600" cy="422048"/>
          </a:xfrm>
          <a:prstGeom prst="rect">
            <a:avLst/>
          </a:prstGeom>
        </p:spPr>
        <p:txBody>
          <a:bodyPr/>
          <a:lstStyle>
            <a:lvl1pPr algn="l" defTabSz="457039" rtl="0" eaLnBrk="0" fontAlgn="base" hangingPunct="0">
              <a:lnSpc>
                <a:spcPct val="80000"/>
              </a:lnSpc>
              <a:spcBef>
                <a:spcPct val="0"/>
              </a:spcBef>
              <a:spcAft>
                <a:spcPct val="0"/>
              </a:spcAft>
              <a:defRPr sz="2800" kern="1200">
                <a:solidFill>
                  <a:srgbClr val="000000"/>
                </a:solidFill>
                <a:latin typeface="+mj-lt"/>
                <a:ea typeface="ＭＳ Ｐゴシック" charset="0"/>
                <a:cs typeface="ＭＳ Ｐゴシック" charset="0"/>
              </a:defRPr>
            </a:lvl1pPr>
            <a:lvl2pPr algn="l" defTabSz="457039" rtl="0" eaLnBrk="0" fontAlgn="base" hangingPunct="0">
              <a:lnSpc>
                <a:spcPct val="80000"/>
              </a:lnSpc>
              <a:spcBef>
                <a:spcPct val="0"/>
              </a:spcBef>
              <a:spcAft>
                <a:spcPct val="0"/>
              </a:spcAft>
              <a:defRPr sz="2800">
                <a:solidFill>
                  <a:srgbClr val="000000"/>
                </a:solidFill>
                <a:latin typeface="Calibri" pitchFamily="-65" charset="0"/>
                <a:ea typeface="ＭＳ Ｐゴシック" charset="0"/>
                <a:cs typeface="ＭＳ Ｐゴシック" charset="0"/>
              </a:defRPr>
            </a:lvl2pPr>
            <a:lvl3pPr algn="l" defTabSz="457039" rtl="0" eaLnBrk="0" fontAlgn="base" hangingPunct="0">
              <a:lnSpc>
                <a:spcPct val="80000"/>
              </a:lnSpc>
              <a:spcBef>
                <a:spcPct val="0"/>
              </a:spcBef>
              <a:spcAft>
                <a:spcPct val="0"/>
              </a:spcAft>
              <a:defRPr sz="2800">
                <a:solidFill>
                  <a:srgbClr val="000000"/>
                </a:solidFill>
                <a:latin typeface="Calibri" pitchFamily="-65" charset="0"/>
                <a:ea typeface="ＭＳ Ｐゴシック" charset="0"/>
                <a:cs typeface="ＭＳ Ｐゴシック" charset="0"/>
              </a:defRPr>
            </a:lvl3pPr>
            <a:lvl4pPr algn="l" defTabSz="457039" rtl="0" eaLnBrk="0" fontAlgn="base" hangingPunct="0">
              <a:lnSpc>
                <a:spcPct val="80000"/>
              </a:lnSpc>
              <a:spcBef>
                <a:spcPct val="0"/>
              </a:spcBef>
              <a:spcAft>
                <a:spcPct val="0"/>
              </a:spcAft>
              <a:defRPr sz="2800">
                <a:solidFill>
                  <a:srgbClr val="000000"/>
                </a:solidFill>
                <a:latin typeface="Calibri" pitchFamily="-65" charset="0"/>
                <a:ea typeface="ＭＳ Ｐゴシック" charset="0"/>
                <a:cs typeface="ＭＳ Ｐゴシック" charset="0"/>
              </a:defRPr>
            </a:lvl4pPr>
            <a:lvl5pPr algn="l" defTabSz="457039" rtl="0" eaLnBrk="0" fontAlgn="base" hangingPunct="0">
              <a:lnSpc>
                <a:spcPct val="80000"/>
              </a:lnSpc>
              <a:spcBef>
                <a:spcPct val="0"/>
              </a:spcBef>
              <a:spcAft>
                <a:spcPct val="0"/>
              </a:spcAft>
              <a:defRPr sz="2800">
                <a:solidFill>
                  <a:srgbClr val="000000"/>
                </a:solidFill>
                <a:latin typeface="Calibri" pitchFamily="-65" charset="0"/>
                <a:ea typeface="ＭＳ Ｐゴシック" charset="0"/>
                <a:cs typeface="ＭＳ Ｐゴシック" charset="0"/>
              </a:defRPr>
            </a:lvl5pPr>
            <a:lvl6pPr marL="457039" algn="l" defTabSz="457039" rtl="0" fontAlgn="base">
              <a:spcBef>
                <a:spcPct val="0"/>
              </a:spcBef>
              <a:spcAft>
                <a:spcPct val="0"/>
              </a:spcAft>
              <a:defRPr sz="2800">
                <a:solidFill>
                  <a:srgbClr val="404040"/>
                </a:solidFill>
                <a:latin typeface="Calibri" pitchFamily="-65" charset="0"/>
              </a:defRPr>
            </a:lvl6pPr>
            <a:lvl7pPr marL="914079" algn="l" defTabSz="457039" rtl="0" fontAlgn="base">
              <a:spcBef>
                <a:spcPct val="0"/>
              </a:spcBef>
              <a:spcAft>
                <a:spcPct val="0"/>
              </a:spcAft>
              <a:defRPr sz="2800">
                <a:solidFill>
                  <a:srgbClr val="404040"/>
                </a:solidFill>
                <a:latin typeface="Calibri" pitchFamily="-65" charset="0"/>
              </a:defRPr>
            </a:lvl7pPr>
            <a:lvl8pPr marL="1371119" algn="l" defTabSz="457039" rtl="0" fontAlgn="base">
              <a:spcBef>
                <a:spcPct val="0"/>
              </a:spcBef>
              <a:spcAft>
                <a:spcPct val="0"/>
              </a:spcAft>
              <a:defRPr sz="2800">
                <a:solidFill>
                  <a:srgbClr val="404040"/>
                </a:solidFill>
                <a:latin typeface="Calibri" pitchFamily="-65" charset="0"/>
              </a:defRPr>
            </a:lvl8pPr>
            <a:lvl9pPr marL="1828159" algn="l" defTabSz="457039" rtl="0" fontAlgn="base">
              <a:spcBef>
                <a:spcPct val="0"/>
              </a:spcBef>
              <a:spcAft>
                <a:spcPct val="0"/>
              </a:spcAft>
              <a:defRPr sz="2800">
                <a:solidFill>
                  <a:srgbClr val="404040"/>
                </a:solidFill>
                <a:latin typeface="Calibri" pitchFamily="-65" charset="0"/>
              </a:defRPr>
            </a:lvl9pPr>
          </a:lstStyle>
          <a:p>
            <a:r>
              <a:rPr lang="en-US" dirty="0" smtClean="0"/>
              <a:t>Sample Results: Symbol/Logo Retrieval</a:t>
            </a:r>
            <a:br>
              <a:rPr lang="en-US" dirty="0" smtClean="0"/>
            </a:br>
            <a:endParaRPr lang="en-US" dirty="0">
              <a:solidFill>
                <a:srgbClr val="800000"/>
              </a:solidFill>
            </a:endParaRPr>
          </a:p>
        </p:txBody>
      </p:sp>
    </p:spTree>
    <p:extLst>
      <p:ext uri="{BB962C8B-B14F-4D97-AF65-F5344CB8AC3E}">
        <p14:creationId xmlns:p14="http://schemas.microsoft.com/office/powerpoint/2010/main" val="35165256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Leveraging VMR for NOAA Needs</a:t>
            </a:r>
            <a:endParaRPr lang="en-US" dirty="0"/>
          </a:p>
        </p:txBody>
      </p:sp>
      <p:sp>
        <p:nvSpPr>
          <p:cNvPr id="4" name="Slide Number Placeholder 3"/>
          <p:cNvSpPr>
            <a:spLocks noGrp="1"/>
          </p:cNvSpPr>
          <p:nvPr>
            <p:ph type="sldNum" sz="quarter" idx="10"/>
          </p:nvPr>
        </p:nvSpPr>
        <p:spPr/>
        <p:txBody>
          <a:bodyPr/>
          <a:lstStyle/>
          <a:p>
            <a:pPr>
              <a:defRPr/>
            </a:pPr>
            <a:fld id="{500D0C9A-6790-4A6A-B8E0-9745B1C708C2}" type="slidenum">
              <a:rPr lang="en-US" smtClean="0"/>
              <a:pPr>
                <a:defRPr/>
              </a:pPr>
              <a:t>39</a:t>
            </a:fld>
            <a:endParaRPr lang="en-US"/>
          </a:p>
        </p:txBody>
      </p:sp>
      <p:sp>
        <p:nvSpPr>
          <p:cNvPr id="5" name="Content Placeholder 2"/>
          <p:cNvSpPr>
            <a:spLocks noGrp="1"/>
          </p:cNvSpPr>
          <p:nvPr>
            <p:ph idx="1"/>
          </p:nvPr>
        </p:nvSpPr>
        <p:spPr>
          <a:xfrm>
            <a:off x="382588" y="1436689"/>
            <a:ext cx="8229600" cy="3516312"/>
          </a:xfrm>
        </p:spPr>
        <p:txBody>
          <a:bodyPr/>
          <a:lstStyle/>
          <a:p>
            <a:r>
              <a:rPr lang="en-US" b="1" dirty="0" smtClean="0"/>
              <a:t>VMR developed many different reasoning, learning and classification algorithm solutions</a:t>
            </a:r>
          </a:p>
          <a:p>
            <a:endParaRPr lang="en-US" b="1" dirty="0"/>
          </a:p>
          <a:p>
            <a:r>
              <a:rPr lang="en-US" b="1" dirty="0" smtClean="0"/>
              <a:t>One such algorithm we very recently tested on fish is CNN (Convolutional Neural Networks)</a:t>
            </a:r>
          </a:p>
          <a:p>
            <a:endParaRPr lang="en-US" b="1" dirty="0"/>
          </a:p>
          <a:p>
            <a:r>
              <a:rPr lang="en-US" b="1" dirty="0" smtClean="0"/>
              <a:t>Many more features of VMR can be pulled in to NOAA (e.g. clustering) to really help the researchers</a:t>
            </a:r>
          </a:p>
          <a:p>
            <a:endParaRPr lang="en-US" b="1" dirty="0"/>
          </a:p>
          <a:p>
            <a:endParaRPr lang="en-US" b="1" dirty="0" smtClean="0"/>
          </a:p>
          <a:p>
            <a:endParaRPr lang="en-US" b="1" dirty="0"/>
          </a:p>
          <a:p>
            <a:endParaRPr lang="en-US" b="1" dirty="0" smtClean="0"/>
          </a:p>
        </p:txBody>
      </p:sp>
    </p:spTree>
    <p:extLst>
      <p:ext uri="{BB962C8B-B14F-4D97-AF65-F5344CB8AC3E}">
        <p14:creationId xmlns:p14="http://schemas.microsoft.com/office/powerpoint/2010/main" val="273695441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22711" y="389576"/>
            <a:ext cx="8229600" cy="792162"/>
          </a:xfrm>
        </p:spPr>
        <p:txBody>
          <a:bodyPr>
            <a:normAutofit/>
          </a:bodyPr>
          <a:lstStyle/>
          <a:p>
            <a:r>
              <a:rPr lang="en-US" dirty="0"/>
              <a:t>Automated Stock Assessment</a:t>
            </a:r>
            <a:endParaRPr lang="en-US" sz="2400" dirty="0">
              <a:solidFill>
                <a:srgbClr val="4F81BD"/>
              </a:solidFill>
            </a:endParaRPr>
          </a:p>
        </p:txBody>
      </p:sp>
      <p:sp>
        <p:nvSpPr>
          <p:cNvPr id="6" name="Content Placeholder 5"/>
          <p:cNvSpPr>
            <a:spLocks noGrp="1"/>
          </p:cNvSpPr>
          <p:nvPr>
            <p:ph idx="1"/>
          </p:nvPr>
        </p:nvSpPr>
        <p:spPr>
          <a:xfrm>
            <a:off x="222711" y="1066799"/>
            <a:ext cx="8822917" cy="5255689"/>
          </a:xfrm>
        </p:spPr>
        <p:txBody>
          <a:bodyPr>
            <a:normAutofit fontScale="92500"/>
          </a:bodyPr>
          <a:lstStyle/>
          <a:p>
            <a:pPr marL="0" indent="0">
              <a:spcBef>
                <a:spcPts val="0"/>
              </a:spcBef>
              <a:spcAft>
                <a:spcPts val="600"/>
              </a:spcAft>
              <a:buNone/>
            </a:pPr>
            <a:r>
              <a:rPr lang="en-US" sz="2400" b="1" dirty="0" smtClean="0"/>
              <a:t>End Goal</a:t>
            </a:r>
            <a:r>
              <a:rPr lang="en-US" sz="2400" dirty="0" smtClean="0"/>
              <a:t>:  </a:t>
            </a:r>
          </a:p>
          <a:p>
            <a:pPr marL="0" indent="0">
              <a:spcBef>
                <a:spcPts val="0"/>
              </a:spcBef>
              <a:spcAft>
                <a:spcPts val="600"/>
              </a:spcAft>
              <a:buNone/>
            </a:pPr>
            <a:r>
              <a:rPr lang="en-US" sz="2400" dirty="0" smtClean="0"/>
              <a:t>Determine </a:t>
            </a:r>
            <a:r>
              <a:rPr lang="en-US" sz="2400" dirty="0"/>
              <a:t>the </a:t>
            </a:r>
            <a:r>
              <a:rPr lang="en-US" sz="2400" u="sng" dirty="0" smtClean="0">
                <a:solidFill>
                  <a:srgbClr val="C00000"/>
                </a:solidFill>
              </a:rPr>
              <a:t>quantities</a:t>
            </a:r>
            <a:r>
              <a:rPr lang="en-US" sz="2400" dirty="0" smtClean="0"/>
              <a:t>,</a:t>
            </a:r>
            <a:r>
              <a:rPr lang="en-US" sz="2400" u="sng" dirty="0" smtClean="0"/>
              <a:t> </a:t>
            </a:r>
            <a:r>
              <a:rPr lang="en-US" sz="2400" u="sng" dirty="0" smtClean="0">
                <a:solidFill>
                  <a:srgbClr val="FFC000"/>
                </a:solidFill>
              </a:rPr>
              <a:t>size</a:t>
            </a:r>
            <a:r>
              <a:rPr lang="en-US" sz="2400" u="sng" dirty="0" smtClean="0"/>
              <a:t> </a:t>
            </a:r>
            <a:r>
              <a:rPr lang="en-US" sz="2400" dirty="0" smtClean="0"/>
              <a:t>and</a:t>
            </a:r>
            <a:r>
              <a:rPr lang="en-US" sz="2400" u="sng" dirty="0" smtClean="0"/>
              <a:t> </a:t>
            </a:r>
            <a:r>
              <a:rPr lang="en-US" sz="2400" u="sng" dirty="0" smtClean="0">
                <a:solidFill>
                  <a:srgbClr val="3883F1"/>
                </a:solidFill>
              </a:rPr>
              <a:t>types</a:t>
            </a:r>
            <a:r>
              <a:rPr lang="en-US" sz="2400" dirty="0" smtClean="0">
                <a:solidFill>
                  <a:srgbClr val="3883F1"/>
                </a:solidFill>
              </a:rPr>
              <a:t> </a:t>
            </a:r>
            <a:r>
              <a:rPr lang="en-US" sz="2400" dirty="0" smtClean="0"/>
              <a:t>of different fish automatically</a:t>
            </a:r>
          </a:p>
          <a:p>
            <a:pPr marL="0" indent="0">
              <a:spcBef>
                <a:spcPts val="0"/>
              </a:spcBef>
              <a:spcAft>
                <a:spcPts val="600"/>
              </a:spcAft>
              <a:buNone/>
            </a:pPr>
            <a:endParaRPr lang="en-US" sz="2400" dirty="0"/>
          </a:p>
          <a:p>
            <a:pPr marL="0" indent="0">
              <a:spcBef>
                <a:spcPts val="0"/>
              </a:spcBef>
              <a:spcAft>
                <a:spcPts val="600"/>
              </a:spcAft>
              <a:buNone/>
            </a:pPr>
            <a:r>
              <a:rPr lang="en-US" sz="2400" b="1" dirty="0" smtClean="0"/>
              <a:t>Approach</a:t>
            </a:r>
            <a:r>
              <a:rPr lang="en-US" sz="2400" dirty="0" smtClean="0"/>
              <a:t>: </a:t>
            </a:r>
          </a:p>
          <a:p>
            <a:pPr marL="0" indent="0">
              <a:spcBef>
                <a:spcPts val="0"/>
              </a:spcBef>
              <a:spcAft>
                <a:spcPts val="600"/>
              </a:spcAft>
              <a:buNone/>
            </a:pPr>
            <a:r>
              <a:rPr lang="en-US" sz="2400" dirty="0" smtClean="0"/>
              <a:t>Year 1:</a:t>
            </a:r>
          </a:p>
          <a:p>
            <a:pPr>
              <a:spcBef>
                <a:spcPts val="0"/>
              </a:spcBef>
              <a:spcAft>
                <a:spcPts val="600"/>
              </a:spcAft>
            </a:pPr>
            <a:r>
              <a:rPr lang="en-US" sz="2400" dirty="0" smtClean="0"/>
              <a:t>Moving object </a:t>
            </a:r>
            <a:r>
              <a:rPr lang="en-US" sz="2400" b="1" u="sng" dirty="0" smtClean="0"/>
              <a:t>tracking</a:t>
            </a:r>
            <a:r>
              <a:rPr lang="en-US" sz="2400" dirty="0" smtClean="0"/>
              <a:t> – detect presence of fish</a:t>
            </a:r>
          </a:p>
          <a:p>
            <a:pPr>
              <a:spcBef>
                <a:spcPts val="0"/>
              </a:spcBef>
              <a:spcAft>
                <a:spcPts val="600"/>
              </a:spcAft>
            </a:pPr>
            <a:r>
              <a:rPr lang="en-US" sz="2400" dirty="0" smtClean="0"/>
              <a:t>Segment fish from background through enhancement, stereo, flow, etc…</a:t>
            </a:r>
          </a:p>
          <a:p>
            <a:pPr>
              <a:spcBef>
                <a:spcPts val="0"/>
              </a:spcBef>
              <a:spcAft>
                <a:spcPts val="600"/>
              </a:spcAft>
            </a:pPr>
            <a:r>
              <a:rPr lang="en-US" sz="2400" dirty="0" smtClean="0"/>
              <a:t>Stereo for size measurements</a:t>
            </a:r>
          </a:p>
          <a:p>
            <a:pPr marL="0" indent="0">
              <a:spcBef>
                <a:spcPts val="0"/>
              </a:spcBef>
              <a:spcAft>
                <a:spcPts val="600"/>
              </a:spcAft>
              <a:buNone/>
            </a:pPr>
            <a:endParaRPr lang="en-US" sz="2400" dirty="0" smtClean="0"/>
          </a:p>
          <a:p>
            <a:pPr marL="0" indent="0">
              <a:spcBef>
                <a:spcPts val="0"/>
              </a:spcBef>
              <a:spcAft>
                <a:spcPts val="600"/>
              </a:spcAft>
              <a:buNone/>
            </a:pPr>
            <a:r>
              <a:rPr lang="en-US" sz="2400" dirty="0" smtClean="0"/>
              <a:t>Year 2:</a:t>
            </a:r>
          </a:p>
          <a:p>
            <a:pPr>
              <a:spcBef>
                <a:spcPts val="0"/>
              </a:spcBef>
              <a:spcAft>
                <a:spcPts val="600"/>
              </a:spcAft>
            </a:pPr>
            <a:r>
              <a:rPr lang="en-US" sz="2400" b="1" u="sng" dirty="0"/>
              <a:t>C</a:t>
            </a:r>
            <a:r>
              <a:rPr lang="en-US" sz="2400" b="1" u="sng" dirty="0" smtClean="0"/>
              <a:t>lassification</a:t>
            </a:r>
            <a:r>
              <a:rPr lang="en-US" sz="2400" dirty="0" smtClean="0"/>
              <a:t> of the moving objects – </a:t>
            </a:r>
            <a:r>
              <a:rPr lang="en-US" sz="2400" dirty="0" smtClean="0">
                <a:solidFill>
                  <a:srgbClr val="C00000"/>
                </a:solidFill>
              </a:rPr>
              <a:t>quantities</a:t>
            </a:r>
            <a:r>
              <a:rPr lang="en-US" sz="2400" dirty="0" smtClean="0"/>
              <a:t> </a:t>
            </a:r>
            <a:r>
              <a:rPr lang="en-US" sz="2400" dirty="0"/>
              <a:t>of different </a:t>
            </a:r>
            <a:r>
              <a:rPr lang="en-US" sz="2400" dirty="0">
                <a:solidFill>
                  <a:schemeClr val="accent1">
                    <a:lumMod val="60000"/>
                    <a:lumOff val="40000"/>
                  </a:schemeClr>
                </a:solidFill>
              </a:rPr>
              <a:t>types </a:t>
            </a:r>
            <a:r>
              <a:rPr lang="en-US" sz="2400" dirty="0"/>
              <a:t>of </a:t>
            </a:r>
            <a:r>
              <a:rPr lang="en-US" sz="2400" dirty="0" smtClean="0"/>
              <a:t>fish</a:t>
            </a:r>
          </a:p>
          <a:p>
            <a:pPr>
              <a:spcBef>
                <a:spcPts val="0"/>
              </a:spcBef>
              <a:spcAft>
                <a:spcPts val="600"/>
              </a:spcAft>
            </a:pPr>
            <a:r>
              <a:rPr lang="en-US" sz="2400" dirty="0" smtClean="0"/>
              <a:t>Incorporate semi-automated learning</a:t>
            </a:r>
          </a:p>
          <a:p>
            <a:pPr marL="0" indent="0">
              <a:spcBef>
                <a:spcPts val="0"/>
              </a:spcBef>
              <a:spcAft>
                <a:spcPts val="600"/>
              </a:spcAft>
              <a:buNone/>
            </a:pPr>
            <a:endParaRPr lang="en-US" sz="2400" dirty="0" smtClean="0"/>
          </a:p>
        </p:txBody>
      </p:sp>
      <p:sp>
        <p:nvSpPr>
          <p:cNvPr id="7" name="TextBox 6"/>
          <p:cNvSpPr txBox="1"/>
          <p:nvPr/>
        </p:nvSpPr>
        <p:spPr>
          <a:xfrm>
            <a:off x="6009633" y="51022"/>
            <a:ext cx="2911246" cy="338554"/>
          </a:xfrm>
          <a:prstGeom prst="rect">
            <a:avLst/>
          </a:prstGeom>
          <a:noFill/>
        </p:spPr>
        <p:txBody>
          <a:bodyPr wrap="none" rtlCol="0">
            <a:spAutoFit/>
          </a:bodyPr>
          <a:lstStyle/>
          <a:p>
            <a:r>
              <a:rPr lang="en-US" sz="1600" dirty="0" smtClean="0">
                <a:solidFill>
                  <a:srgbClr val="000000"/>
                </a:solidFill>
                <a:effectLst>
                  <a:outerShdw blurRad="38100" dist="38100" dir="2700000" algn="tl">
                    <a:srgbClr val="000000">
                      <a:alpha val="43137"/>
                    </a:srgbClr>
                  </a:outerShdw>
                </a:effectLst>
              </a:rPr>
              <a:t>Automated Stock Assessment</a:t>
            </a:r>
            <a:endParaRPr lang="en-US" sz="1600" dirty="0">
              <a:solidFill>
                <a:srgbClr val="000000"/>
              </a:solidFill>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0"/>
          </p:nvPr>
        </p:nvSpPr>
        <p:spPr/>
        <p:txBody>
          <a:bodyPr/>
          <a:lstStyle/>
          <a:p>
            <a:pPr>
              <a:defRPr/>
            </a:pPr>
            <a:fld id="{500D0C9A-6790-4A6A-B8E0-9745B1C708C2}" type="slidenum">
              <a:rPr lang="en-US" smtClean="0"/>
              <a:pPr>
                <a:defRPr/>
              </a:pPr>
              <a:t>4</a:t>
            </a:fld>
            <a:endParaRPr lang="en-US"/>
          </a:p>
        </p:txBody>
      </p:sp>
    </p:spTree>
    <p:extLst>
      <p:ext uri="{BB962C8B-B14F-4D97-AF65-F5344CB8AC3E}">
        <p14:creationId xmlns:p14="http://schemas.microsoft.com/office/powerpoint/2010/main" val="776532036"/>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500D0C9A-6790-4A6A-B8E0-9745B1C708C2}" type="slidenum">
              <a:rPr lang="en-US" smtClean="0"/>
              <a:pPr>
                <a:defRPr/>
              </a:pPr>
              <a:t>40</a:t>
            </a:fld>
            <a:endParaRPr lang="en-US"/>
          </a:p>
        </p:txBody>
      </p:sp>
      <p:sp>
        <p:nvSpPr>
          <p:cNvPr id="5" name="Rectangle 4"/>
          <p:cNvSpPr/>
          <p:nvPr/>
        </p:nvSpPr>
        <p:spPr>
          <a:xfrm>
            <a:off x="1905000" y="1752600"/>
            <a:ext cx="5943600" cy="16002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76200" y="1524000"/>
            <a:ext cx="1828800" cy="1200329"/>
          </a:xfrm>
          <a:prstGeom prst="rect">
            <a:avLst/>
          </a:prstGeom>
          <a:noFill/>
        </p:spPr>
        <p:txBody>
          <a:bodyPr wrap="square" rtlCol="0">
            <a:spAutoFit/>
          </a:bodyPr>
          <a:lstStyle/>
          <a:p>
            <a:r>
              <a:rPr lang="en-US" dirty="0" smtClean="0"/>
              <a:t>Sample</a:t>
            </a:r>
          </a:p>
          <a:p>
            <a:r>
              <a:rPr lang="en-US" dirty="0" smtClean="0"/>
              <a:t>Video streams</a:t>
            </a:r>
          </a:p>
          <a:p>
            <a:r>
              <a:rPr lang="en-US" dirty="0" smtClean="0"/>
              <a:t>(color, mono, stereo, </a:t>
            </a:r>
            <a:r>
              <a:rPr lang="en-US" dirty="0" err="1" smtClean="0"/>
              <a:t>etc</a:t>
            </a:r>
            <a:r>
              <a:rPr lang="en-US" dirty="0" smtClean="0"/>
              <a:t>)</a:t>
            </a:r>
            <a:endParaRPr lang="en-US" dirty="0"/>
          </a:p>
        </p:txBody>
      </p:sp>
      <p:sp>
        <p:nvSpPr>
          <p:cNvPr id="7" name="TextBox 6"/>
          <p:cNvSpPr txBox="1"/>
          <p:nvPr/>
        </p:nvSpPr>
        <p:spPr>
          <a:xfrm>
            <a:off x="3777164" y="1143000"/>
            <a:ext cx="1556836" cy="369332"/>
          </a:xfrm>
          <a:prstGeom prst="rect">
            <a:avLst/>
          </a:prstGeom>
          <a:noFill/>
        </p:spPr>
        <p:txBody>
          <a:bodyPr wrap="none" rtlCol="0">
            <a:spAutoFit/>
          </a:bodyPr>
          <a:lstStyle/>
          <a:p>
            <a:r>
              <a:rPr lang="en-US" dirty="0"/>
              <a:t>C</a:t>
            </a:r>
            <a:r>
              <a:rPr lang="en-US" dirty="0" smtClean="0"/>
              <a:t>onfiguration</a:t>
            </a:r>
            <a:endParaRPr lang="en-US" dirty="0"/>
          </a:p>
        </p:txBody>
      </p:sp>
      <p:sp>
        <p:nvSpPr>
          <p:cNvPr id="8" name="TextBox 7"/>
          <p:cNvSpPr txBox="1"/>
          <p:nvPr/>
        </p:nvSpPr>
        <p:spPr>
          <a:xfrm>
            <a:off x="2133600" y="2209800"/>
            <a:ext cx="1582484" cy="646331"/>
          </a:xfrm>
          <a:prstGeom prst="rect">
            <a:avLst/>
          </a:prstGeom>
          <a:solidFill>
            <a:schemeClr val="bg1"/>
          </a:solidFill>
          <a:ln>
            <a:solidFill>
              <a:schemeClr val="tx1"/>
            </a:solidFill>
          </a:ln>
        </p:spPr>
        <p:txBody>
          <a:bodyPr wrap="none" rtlCol="0">
            <a:spAutoFit/>
          </a:bodyPr>
          <a:lstStyle/>
          <a:p>
            <a:r>
              <a:rPr lang="en-US" dirty="0" smtClean="0"/>
              <a:t>Pre-process</a:t>
            </a:r>
          </a:p>
          <a:p>
            <a:r>
              <a:rPr lang="en-US" dirty="0" smtClean="0"/>
              <a:t>enhancement</a:t>
            </a:r>
            <a:endParaRPr lang="en-US" dirty="0"/>
          </a:p>
        </p:txBody>
      </p:sp>
      <p:sp>
        <p:nvSpPr>
          <p:cNvPr id="9" name="TextBox 8"/>
          <p:cNvSpPr txBox="1"/>
          <p:nvPr/>
        </p:nvSpPr>
        <p:spPr>
          <a:xfrm>
            <a:off x="4114800" y="2209800"/>
            <a:ext cx="1377300" cy="646331"/>
          </a:xfrm>
          <a:prstGeom prst="rect">
            <a:avLst/>
          </a:prstGeom>
          <a:solidFill>
            <a:schemeClr val="bg1"/>
          </a:solidFill>
          <a:ln>
            <a:solidFill>
              <a:schemeClr val="tx1"/>
            </a:solidFill>
          </a:ln>
        </p:spPr>
        <p:txBody>
          <a:bodyPr wrap="none" rtlCol="0">
            <a:spAutoFit/>
          </a:bodyPr>
          <a:lstStyle/>
          <a:p>
            <a:r>
              <a:rPr lang="en-US" dirty="0" smtClean="0"/>
              <a:t>Detection &amp;</a:t>
            </a:r>
          </a:p>
          <a:p>
            <a:r>
              <a:rPr lang="en-US" dirty="0" smtClean="0"/>
              <a:t>tracks</a:t>
            </a:r>
            <a:endParaRPr lang="en-US" dirty="0"/>
          </a:p>
        </p:txBody>
      </p:sp>
      <p:sp>
        <p:nvSpPr>
          <p:cNvPr id="10" name="TextBox 9"/>
          <p:cNvSpPr txBox="1"/>
          <p:nvPr/>
        </p:nvSpPr>
        <p:spPr>
          <a:xfrm>
            <a:off x="228600" y="2667000"/>
            <a:ext cx="1432893" cy="369332"/>
          </a:xfrm>
          <a:prstGeom prst="rect">
            <a:avLst/>
          </a:prstGeom>
          <a:noFill/>
        </p:spPr>
        <p:txBody>
          <a:bodyPr wrap="none" rtlCol="0">
            <a:spAutoFit/>
          </a:bodyPr>
          <a:lstStyle/>
          <a:p>
            <a:r>
              <a:rPr lang="en-US" dirty="0"/>
              <a:t>T</a:t>
            </a:r>
            <a:r>
              <a:rPr lang="en-US" dirty="0" smtClean="0"/>
              <a:t>imestamps</a:t>
            </a:r>
            <a:endParaRPr lang="en-US" dirty="0"/>
          </a:p>
        </p:txBody>
      </p:sp>
      <p:cxnSp>
        <p:nvCxnSpPr>
          <p:cNvPr id="11" name="Straight Arrow Connector 10"/>
          <p:cNvCxnSpPr/>
          <p:nvPr/>
        </p:nvCxnSpPr>
        <p:spPr>
          <a:xfrm>
            <a:off x="4539164" y="1469767"/>
            <a:ext cx="0" cy="25056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a:off x="1586068" y="2286000"/>
            <a:ext cx="318932"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a:off x="1586068" y="2831068"/>
            <a:ext cx="318932"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p:nvPr/>
        </p:nvCxnSpPr>
        <p:spPr>
          <a:xfrm>
            <a:off x="3716084" y="2514600"/>
            <a:ext cx="398716"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3790732" y="3505200"/>
            <a:ext cx="1467068" cy="369332"/>
          </a:xfrm>
          <a:prstGeom prst="rect">
            <a:avLst/>
          </a:prstGeom>
          <a:noFill/>
        </p:spPr>
        <p:txBody>
          <a:bodyPr wrap="none" rtlCol="0">
            <a:spAutoFit/>
          </a:bodyPr>
          <a:lstStyle/>
          <a:p>
            <a:r>
              <a:rPr lang="en-US" dirty="0" smtClean="0"/>
              <a:t>GUI controls</a:t>
            </a:r>
            <a:endParaRPr lang="en-US" dirty="0"/>
          </a:p>
        </p:txBody>
      </p:sp>
      <p:cxnSp>
        <p:nvCxnSpPr>
          <p:cNvPr id="19" name="Straight Arrow Connector 18"/>
          <p:cNvCxnSpPr/>
          <p:nvPr/>
        </p:nvCxnSpPr>
        <p:spPr>
          <a:xfrm flipV="1">
            <a:off x="4552732" y="3352800"/>
            <a:ext cx="0" cy="2667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5867400" y="2209800"/>
            <a:ext cx="1749197" cy="646331"/>
          </a:xfrm>
          <a:prstGeom prst="rect">
            <a:avLst/>
          </a:prstGeom>
          <a:solidFill>
            <a:srgbClr val="FFFF00"/>
          </a:solidFill>
          <a:ln>
            <a:solidFill>
              <a:schemeClr val="tx1"/>
            </a:solidFill>
          </a:ln>
        </p:spPr>
        <p:txBody>
          <a:bodyPr wrap="none" rtlCol="0">
            <a:spAutoFit/>
          </a:bodyPr>
          <a:lstStyle/>
          <a:p>
            <a:r>
              <a:rPr lang="en-US" dirty="0" smtClean="0"/>
              <a:t>Semi-automate</a:t>
            </a:r>
          </a:p>
          <a:p>
            <a:r>
              <a:rPr lang="en-US" dirty="0" smtClean="0"/>
              <a:t>Training</a:t>
            </a:r>
            <a:endParaRPr lang="en-US" dirty="0"/>
          </a:p>
        </p:txBody>
      </p:sp>
      <p:cxnSp>
        <p:nvCxnSpPr>
          <p:cNvPr id="21" name="Straight Arrow Connector 20"/>
          <p:cNvCxnSpPr/>
          <p:nvPr/>
        </p:nvCxnSpPr>
        <p:spPr>
          <a:xfrm>
            <a:off x="5486400" y="2502932"/>
            <a:ext cx="398716"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1905000" y="4583668"/>
            <a:ext cx="5676900" cy="16002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TextBox 24"/>
          <p:cNvSpPr txBox="1"/>
          <p:nvPr/>
        </p:nvSpPr>
        <p:spPr>
          <a:xfrm>
            <a:off x="76200" y="4507468"/>
            <a:ext cx="1828800" cy="923330"/>
          </a:xfrm>
          <a:prstGeom prst="rect">
            <a:avLst/>
          </a:prstGeom>
          <a:noFill/>
        </p:spPr>
        <p:txBody>
          <a:bodyPr wrap="square" rtlCol="0">
            <a:spAutoFit/>
          </a:bodyPr>
          <a:lstStyle/>
          <a:p>
            <a:r>
              <a:rPr lang="en-US" dirty="0" smtClean="0"/>
              <a:t>Video streams</a:t>
            </a:r>
          </a:p>
          <a:p>
            <a:r>
              <a:rPr lang="en-US" dirty="0" smtClean="0"/>
              <a:t>(color, mono, stereo, </a:t>
            </a:r>
            <a:r>
              <a:rPr lang="en-US" dirty="0" err="1" smtClean="0"/>
              <a:t>etc</a:t>
            </a:r>
            <a:r>
              <a:rPr lang="en-US" dirty="0" smtClean="0"/>
              <a:t>)</a:t>
            </a:r>
            <a:endParaRPr lang="en-US" dirty="0"/>
          </a:p>
        </p:txBody>
      </p:sp>
      <p:sp>
        <p:nvSpPr>
          <p:cNvPr id="26" name="TextBox 25"/>
          <p:cNvSpPr txBox="1"/>
          <p:nvPr/>
        </p:nvSpPr>
        <p:spPr>
          <a:xfrm>
            <a:off x="3777164" y="3974068"/>
            <a:ext cx="1556836" cy="369332"/>
          </a:xfrm>
          <a:prstGeom prst="rect">
            <a:avLst/>
          </a:prstGeom>
          <a:noFill/>
        </p:spPr>
        <p:txBody>
          <a:bodyPr wrap="none" rtlCol="0">
            <a:spAutoFit/>
          </a:bodyPr>
          <a:lstStyle/>
          <a:p>
            <a:r>
              <a:rPr lang="en-US" dirty="0"/>
              <a:t>C</a:t>
            </a:r>
            <a:r>
              <a:rPr lang="en-US" dirty="0" smtClean="0"/>
              <a:t>onfiguration</a:t>
            </a:r>
            <a:endParaRPr lang="en-US" dirty="0"/>
          </a:p>
        </p:txBody>
      </p:sp>
      <p:sp>
        <p:nvSpPr>
          <p:cNvPr id="27" name="TextBox 26"/>
          <p:cNvSpPr txBox="1"/>
          <p:nvPr/>
        </p:nvSpPr>
        <p:spPr>
          <a:xfrm>
            <a:off x="2133600" y="5040868"/>
            <a:ext cx="1582484" cy="646331"/>
          </a:xfrm>
          <a:prstGeom prst="rect">
            <a:avLst/>
          </a:prstGeom>
          <a:solidFill>
            <a:schemeClr val="bg1"/>
          </a:solidFill>
          <a:ln>
            <a:solidFill>
              <a:schemeClr val="tx1"/>
            </a:solidFill>
          </a:ln>
        </p:spPr>
        <p:txBody>
          <a:bodyPr wrap="none" rtlCol="0">
            <a:spAutoFit/>
          </a:bodyPr>
          <a:lstStyle/>
          <a:p>
            <a:r>
              <a:rPr lang="en-US" dirty="0" smtClean="0"/>
              <a:t>Pre-process</a:t>
            </a:r>
          </a:p>
          <a:p>
            <a:r>
              <a:rPr lang="en-US" dirty="0" smtClean="0"/>
              <a:t>enhancement</a:t>
            </a:r>
            <a:endParaRPr lang="en-US" dirty="0"/>
          </a:p>
        </p:txBody>
      </p:sp>
      <p:sp>
        <p:nvSpPr>
          <p:cNvPr id="28" name="TextBox 27"/>
          <p:cNvSpPr txBox="1"/>
          <p:nvPr/>
        </p:nvSpPr>
        <p:spPr>
          <a:xfrm>
            <a:off x="4114800" y="5040868"/>
            <a:ext cx="1377300" cy="646331"/>
          </a:xfrm>
          <a:prstGeom prst="rect">
            <a:avLst/>
          </a:prstGeom>
          <a:solidFill>
            <a:schemeClr val="bg1"/>
          </a:solidFill>
          <a:ln>
            <a:solidFill>
              <a:schemeClr val="tx1"/>
            </a:solidFill>
          </a:ln>
        </p:spPr>
        <p:txBody>
          <a:bodyPr wrap="none" rtlCol="0">
            <a:spAutoFit/>
          </a:bodyPr>
          <a:lstStyle/>
          <a:p>
            <a:r>
              <a:rPr lang="en-US" dirty="0" smtClean="0"/>
              <a:t>Detection &amp;</a:t>
            </a:r>
          </a:p>
          <a:p>
            <a:r>
              <a:rPr lang="en-US" dirty="0" smtClean="0"/>
              <a:t>tracks</a:t>
            </a:r>
            <a:endParaRPr lang="en-US" dirty="0"/>
          </a:p>
        </p:txBody>
      </p:sp>
      <p:sp>
        <p:nvSpPr>
          <p:cNvPr id="29" name="TextBox 28"/>
          <p:cNvSpPr txBox="1"/>
          <p:nvPr/>
        </p:nvSpPr>
        <p:spPr>
          <a:xfrm>
            <a:off x="228600" y="5498068"/>
            <a:ext cx="1432893" cy="369332"/>
          </a:xfrm>
          <a:prstGeom prst="rect">
            <a:avLst/>
          </a:prstGeom>
          <a:noFill/>
        </p:spPr>
        <p:txBody>
          <a:bodyPr wrap="none" rtlCol="0">
            <a:spAutoFit/>
          </a:bodyPr>
          <a:lstStyle/>
          <a:p>
            <a:r>
              <a:rPr lang="en-US" dirty="0"/>
              <a:t>T</a:t>
            </a:r>
            <a:r>
              <a:rPr lang="en-US" dirty="0" smtClean="0"/>
              <a:t>imestamps</a:t>
            </a:r>
            <a:endParaRPr lang="en-US" dirty="0"/>
          </a:p>
        </p:txBody>
      </p:sp>
      <p:cxnSp>
        <p:nvCxnSpPr>
          <p:cNvPr id="30" name="Straight Arrow Connector 29"/>
          <p:cNvCxnSpPr/>
          <p:nvPr/>
        </p:nvCxnSpPr>
        <p:spPr>
          <a:xfrm>
            <a:off x="4539164" y="4300835"/>
            <a:ext cx="0" cy="25056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p:nvPr/>
        </p:nvCxnSpPr>
        <p:spPr>
          <a:xfrm>
            <a:off x="1586068" y="5117068"/>
            <a:ext cx="318932"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2" name="Straight Arrow Connector 31"/>
          <p:cNvCxnSpPr/>
          <p:nvPr/>
        </p:nvCxnSpPr>
        <p:spPr>
          <a:xfrm>
            <a:off x="1586068" y="5662136"/>
            <a:ext cx="318932"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3" name="Straight Arrow Connector 32"/>
          <p:cNvCxnSpPr/>
          <p:nvPr/>
        </p:nvCxnSpPr>
        <p:spPr>
          <a:xfrm>
            <a:off x="3716084" y="5345668"/>
            <a:ext cx="398716"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4" name="TextBox 33"/>
          <p:cNvSpPr txBox="1"/>
          <p:nvPr/>
        </p:nvSpPr>
        <p:spPr>
          <a:xfrm>
            <a:off x="3790732" y="6324600"/>
            <a:ext cx="1467068" cy="369332"/>
          </a:xfrm>
          <a:prstGeom prst="rect">
            <a:avLst/>
          </a:prstGeom>
          <a:noFill/>
        </p:spPr>
        <p:txBody>
          <a:bodyPr wrap="none" rtlCol="0">
            <a:spAutoFit/>
          </a:bodyPr>
          <a:lstStyle/>
          <a:p>
            <a:r>
              <a:rPr lang="en-US" dirty="0" smtClean="0"/>
              <a:t>GUI controls</a:t>
            </a:r>
            <a:endParaRPr lang="en-US" dirty="0"/>
          </a:p>
        </p:txBody>
      </p:sp>
      <p:cxnSp>
        <p:nvCxnSpPr>
          <p:cNvPr id="35" name="Straight Arrow Connector 34"/>
          <p:cNvCxnSpPr/>
          <p:nvPr/>
        </p:nvCxnSpPr>
        <p:spPr>
          <a:xfrm flipV="1">
            <a:off x="4552732" y="6183868"/>
            <a:ext cx="0" cy="2667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6" name="TextBox 35"/>
          <p:cNvSpPr txBox="1"/>
          <p:nvPr/>
        </p:nvSpPr>
        <p:spPr>
          <a:xfrm>
            <a:off x="5867400" y="5181600"/>
            <a:ext cx="1544012" cy="369332"/>
          </a:xfrm>
          <a:prstGeom prst="rect">
            <a:avLst/>
          </a:prstGeom>
          <a:solidFill>
            <a:srgbClr val="FFFF00"/>
          </a:solidFill>
          <a:ln>
            <a:solidFill>
              <a:schemeClr val="tx1"/>
            </a:solidFill>
          </a:ln>
        </p:spPr>
        <p:txBody>
          <a:bodyPr wrap="none" rtlCol="0">
            <a:spAutoFit/>
          </a:bodyPr>
          <a:lstStyle/>
          <a:p>
            <a:r>
              <a:rPr lang="en-US" dirty="0" smtClean="0"/>
              <a:t>Classification</a:t>
            </a:r>
            <a:endParaRPr lang="en-US" dirty="0"/>
          </a:p>
        </p:txBody>
      </p:sp>
      <p:cxnSp>
        <p:nvCxnSpPr>
          <p:cNvPr id="37" name="Straight Arrow Connector 36"/>
          <p:cNvCxnSpPr/>
          <p:nvPr/>
        </p:nvCxnSpPr>
        <p:spPr>
          <a:xfrm>
            <a:off x="5486400" y="5334000"/>
            <a:ext cx="398716"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a:off x="7391400" y="5334000"/>
            <a:ext cx="3810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8" name="TextBox 37"/>
          <p:cNvSpPr txBox="1"/>
          <p:nvPr/>
        </p:nvSpPr>
        <p:spPr>
          <a:xfrm>
            <a:off x="7625636" y="4743271"/>
            <a:ext cx="1317477" cy="1477328"/>
          </a:xfrm>
          <a:prstGeom prst="rect">
            <a:avLst/>
          </a:prstGeom>
          <a:noFill/>
        </p:spPr>
        <p:txBody>
          <a:bodyPr wrap="none" rtlCol="0">
            <a:spAutoFit/>
          </a:bodyPr>
          <a:lstStyle/>
          <a:p>
            <a:r>
              <a:rPr lang="en-US" dirty="0" smtClean="0"/>
              <a:t>Timestamp</a:t>
            </a:r>
          </a:p>
          <a:p>
            <a:r>
              <a:rPr lang="en-US" dirty="0" smtClean="0"/>
              <a:t>Frame#</a:t>
            </a:r>
          </a:p>
          <a:p>
            <a:r>
              <a:rPr lang="en-US" dirty="0" smtClean="0"/>
              <a:t>ROI of fish</a:t>
            </a:r>
          </a:p>
          <a:p>
            <a:r>
              <a:rPr lang="en-US" dirty="0" smtClean="0"/>
              <a:t>Fish Types</a:t>
            </a:r>
          </a:p>
          <a:p>
            <a:r>
              <a:rPr lang="en-US" dirty="0"/>
              <a:t># of </a:t>
            </a:r>
            <a:r>
              <a:rPr lang="en-US" dirty="0" smtClean="0"/>
              <a:t>fish</a:t>
            </a:r>
            <a:endParaRPr lang="en-US" dirty="0"/>
          </a:p>
        </p:txBody>
      </p:sp>
      <p:cxnSp>
        <p:nvCxnSpPr>
          <p:cNvPr id="40" name="Straight Arrow Connector 39"/>
          <p:cNvCxnSpPr/>
          <p:nvPr/>
        </p:nvCxnSpPr>
        <p:spPr>
          <a:xfrm flipH="1">
            <a:off x="6669202" y="1469767"/>
            <a:ext cx="72796" cy="733515"/>
          </a:xfrm>
          <a:prstGeom prst="straightConnector1">
            <a:avLst/>
          </a:prstGeom>
          <a:ln>
            <a:prstDash val="dash"/>
            <a:tailEnd type="arrow"/>
          </a:ln>
        </p:spPr>
        <p:style>
          <a:lnRef idx="2">
            <a:schemeClr val="accent1"/>
          </a:lnRef>
          <a:fillRef idx="0">
            <a:schemeClr val="accent1"/>
          </a:fillRef>
          <a:effectRef idx="1">
            <a:schemeClr val="accent1"/>
          </a:effectRef>
          <a:fontRef idx="minor">
            <a:schemeClr val="tx1"/>
          </a:fontRef>
        </p:style>
      </p:cxnSp>
      <p:sp>
        <p:nvSpPr>
          <p:cNvPr id="44" name="TextBox 43"/>
          <p:cNvSpPr txBox="1"/>
          <p:nvPr/>
        </p:nvSpPr>
        <p:spPr>
          <a:xfrm>
            <a:off x="6705600" y="866001"/>
            <a:ext cx="1300356" cy="923330"/>
          </a:xfrm>
          <a:prstGeom prst="rect">
            <a:avLst/>
          </a:prstGeom>
          <a:noFill/>
        </p:spPr>
        <p:txBody>
          <a:bodyPr wrap="none" rtlCol="0">
            <a:spAutoFit/>
          </a:bodyPr>
          <a:lstStyle/>
          <a:p>
            <a:r>
              <a:rPr lang="en-US" dirty="0" smtClean="0"/>
              <a:t>Manual</a:t>
            </a:r>
          </a:p>
          <a:p>
            <a:r>
              <a:rPr lang="en-US" dirty="0"/>
              <a:t>a</a:t>
            </a:r>
            <a:r>
              <a:rPr lang="en-US" dirty="0" smtClean="0"/>
              <a:t>nnotation</a:t>
            </a:r>
          </a:p>
          <a:p>
            <a:r>
              <a:rPr lang="en-US" dirty="0"/>
              <a:t>o</a:t>
            </a:r>
            <a:r>
              <a:rPr lang="en-US" dirty="0" smtClean="0"/>
              <a:t>f fish type</a:t>
            </a:r>
            <a:endParaRPr lang="en-US" dirty="0"/>
          </a:p>
        </p:txBody>
      </p:sp>
      <p:cxnSp>
        <p:nvCxnSpPr>
          <p:cNvPr id="49" name="Straight Arrow Connector 48"/>
          <p:cNvCxnSpPr/>
          <p:nvPr/>
        </p:nvCxnSpPr>
        <p:spPr>
          <a:xfrm>
            <a:off x="7625636" y="2514600"/>
            <a:ext cx="451564"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0" name="TextBox 49"/>
          <p:cNvSpPr txBox="1"/>
          <p:nvPr/>
        </p:nvSpPr>
        <p:spPr>
          <a:xfrm>
            <a:off x="7924800" y="2200870"/>
            <a:ext cx="1334661" cy="923330"/>
          </a:xfrm>
          <a:prstGeom prst="rect">
            <a:avLst/>
          </a:prstGeom>
          <a:noFill/>
        </p:spPr>
        <p:txBody>
          <a:bodyPr wrap="none" rtlCol="0">
            <a:spAutoFit/>
          </a:bodyPr>
          <a:lstStyle/>
          <a:p>
            <a:r>
              <a:rPr lang="en-US" dirty="0" smtClean="0"/>
              <a:t>Trained</a:t>
            </a:r>
          </a:p>
          <a:p>
            <a:r>
              <a:rPr lang="en-US" dirty="0" smtClean="0"/>
              <a:t>CNN</a:t>
            </a:r>
          </a:p>
          <a:p>
            <a:r>
              <a:rPr lang="en-US" dirty="0" smtClean="0"/>
              <a:t>coefficients</a:t>
            </a:r>
            <a:endParaRPr lang="en-US" dirty="0"/>
          </a:p>
        </p:txBody>
      </p:sp>
      <p:sp>
        <p:nvSpPr>
          <p:cNvPr id="41" name="Title 1"/>
          <p:cNvSpPr>
            <a:spLocks noGrp="1"/>
          </p:cNvSpPr>
          <p:nvPr>
            <p:ph type="title"/>
          </p:nvPr>
        </p:nvSpPr>
        <p:spPr>
          <a:xfrm>
            <a:off x="382588" y="274638"/>
            <a:ext cx="8229600" cy="1143000"/>
          </a:xfrm>
        </p:spPr>
        <p:txBody>
          <a:bodyPr/>
          <a:lstStyle/>
          <a:p>
            <a:r>
              <a:rPr lang="en-US" dirty="0"/>
              <a:t>Proposed Improvement of Features of Detection and Tracks Algorithm by using Deep Learning</a:t>
            </a:r>
          </a:p>
        </p:txBody>
      </p:sp>
    </p:spTree>
    <p:extLst>
      <p:ext uri="{BB962C8B-B14F-4D97-AF65-F5344CB8AC3E}">
        <p14:creationId xmlns:p14="http://schemas.microsoft.com/office/powerpoint/2010/main" val="348692027"/>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2588" y="457200"/>
            <a:ext cx="8229600" cy="1143000"/>
          </a:xfrm>
        </p:spPr>
        <p:txBody>
          <a:bodyPr/>
          <a:lstStyle/>
          <a:p>
            <a:r>
              <a:rPr lang="en-US" dirty="0" smtClean="0"/>
              <a:t>Proposed Improvement of Features </a:t>
            </a:r>
            <a:r>
              <a:rPr lang="en-US" dirty="0"/>
              <a:t>of Detection and Tracks </a:t>
            </a:r>
            <a:r>
              <a:rPr lang="en-US" dirty="0" smtClean="0"/>
              <a:t>Algorithm by using </a:t>
            </a:r>
            <a:r>
              <a:rPr lang="en-US" dirty="0"/>
              <a:t>D</a:t>
            </a:r>
            <a:r>
              <a:rPr lang="en-US" dirty="0" smtClean="0"/>
              <a:t>eep Learning (CNN as an initial test)</a:t>
            </a:r>
            <a:endParaRPr lang="en-US" dirty="0"/>
          </a:p>
        </p:txBody>
      </p:sp>
      <p:sp>
        <p:nvSpPr>
          <p:cNvPr id="4" name="Slide Number Placeholder 3"/>
          <p:cNvSpPr>
            <a:spLocks noGrp="1"/>
          </p:cNvSpPr>
          <p:nvPr>
            <p:ph type="sldNum" sz="quarter" idx="10"/>
          </p:nvPr>
        </p:nvSpPr>
        <p:spPr/>
        <p:txBody>
          <a:bodyPr/>
          <a:lstStyle/>
          <a:p>
            <a:pPr>
              <a:defRPr/>
            </a:pPr>
            <a:fld id="{500D0C9A-6790-4A6A-B8E0-9745B1C708C2}" type="slidenum">
              <a:rPr lang="en-US" smtClean="0"/>
              <a:pPr>
                <a:defRPr/>
              </a:pPr>
              <a:t>41</a:t>
            </a:fld>
            <a:endParaRPr lang="en-US"/>
          </a:p>
        </p:txBody>
      </p:sp>
      <p:sp>
        <p:nvSpPr>
          <p:cNvPr id="5" name="Content Placeholder 2"/>
          <p:cNvSpPr>
            <a:spLocks noGrp="1"/>
          </p:cNvSpPr>
          <p:nvPr>
            <p:ph idx="1"/>
          </p:nvPr>
        </p:nvSpPr>
        <p:spPr>
          <a:xfrm>
            <a:off x="382588" y="1436689"/>
            <a:ext cx="8229600" cy="3516312"/>
          </a:xfrm>
        </p:spPr>
        <p:txBody>
          <a:bodyPr/>
          <a:lstStyle/>
          <a:p>
            <a:pPr marL="0" indent="0">
              <a:buNone/>
            </a:pPr>
            <a:endParaRPr lang="en-US" b="1" dirty="0" smtClean="0"/>
          </a:p>
          <a:p>
            <a:r>
              <a:rPr lang="en-US" dirty="0" smtClean="0"/>
              <a:t>In training, each fish region is segmented based on the foreground mask and optic flow vectors. Overlapped fish regions are excluded by the motion vector dominance.</a:t>
            </a:r>
          </a:p>
          <a:p>
            <a:r>
              <a:rPr lang="en-US" dirty="0" smtClean="0"/>
              <a:t>In training, the training criteria can be fish/no-fish. Then the trained coefficients would make the CNN output a fish/no-fish binary value.</a:t>
            </a:r>
          </a:p>
          <a:p>
            <a:r>
              <a:rPr lang="en-US" dirty="0" smtClean="0"/>
              <a:t>In classification, the proposed fish regions are flexible and don't not to be perfect. The CNN would generate weights of each trained classes. The output would not only tell if the object is a fish, but also tell the type of fish.</a:t>
            </a:r>
          </a:p>
          <a:p>
            <a:endParaRPr lang="en-US" dirty="0" smtClean="0"/>
          </a:p>
        </p:txBody>
      </p:sp>
    </p:spTree>
    <p:extLst>
      <p:ext uri="{BB962C8B-B14F-4D97-AF65-F5344CB8AC3E}">
        <p14:creationId xmlns:p14="http://schemas.microsoft.com/office/powerpoint/2010/main" val="3082793545"/>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500D0C9A-6790-4A6A-B8E0-9745B1C708C2}" type="slidenum">
              <a:rPr lang="en-US" smtClean="0"/>
              <a:pPr>
                <a:defRPr/>
              </a:pPr>
              <a:t>42</a:t>
            </a:fld>
            <a:endParaRPr lang="en-US"/>
          </a:p>
        </p:txBody>
      </p:sp>
      <p:sp>
        <p:nvSpPr>
          <p:cNvPr id="5" name="Title 1"/>
          <p:cNvSpPr>
            <a:spLocks noGrp="1"/>
          </p:cNvSpPr>
          <p:nvPr>
            <p:ph type="title"/>
          </p:nvPr>
        </p:nvSpPr>
        <p:spPr>
          <a:xfrm>
            <a:off x="228600" y="274638"/>
            <a:ext cx="8837612" cy="1143000"/>
          </a:xfrm>
        </p:spPr>
        <p:txBody>
          <a:bodyPr/>
          <a:lstStyle/>
          <a:p>
            <a:r>
              <a:rPr lang="en-US" dirty="0" smtClean="0"/>
              <a:t>Fish type detection– First=&gt; Training by CNN</a:t>
            </a:r>
            <a:endParaRPr lang="en-US" dirty="0"/>
          </a:p>
        </p:txBody>
      </p:sp>
      <p:sp>
        <p:nvSpPr>
          <p:cNvPr id="6" name="Content Placeholder 2"/>
          <p:cNvSpPr>
            <a:spLocks noGrp="1"/>
          </p:cNvSpPr>
          <p:nvPr>
            <p:ph idx="1"/>
          </p:nvPr>
        </p:nvSpPr>
        <p:spPr>
          <a:xfrm>
            <a:off x="382588" y="1219200"/>
            <a:ext cx="8229600" cy="2220912"/>
          </a:xfrm>
        </p:spPr>
        <p:txBody>
          <a:bodyPr/>
          <a:lstStyle/>
          <a:p>
            <a:r>
              <a:rPr lang="en-US" dirty="0" smtClean="0"/>
              <a:t>Training part of the network that adds classifications to types of fish. The new category would detect what type of fish.</a:t>
            </a:r>
          </a:p>
          <a:p>
            <a:r>
              <a:rPr lang="en-US" dirty="0" smtClean="0"/>
              <a:t>Use Image processing to detect well-defined ROIs of fishes from each frame. Minimize the manual selection of regions of fish. Avoid fish overlap. Manual annotations of the type of fish per ROI.</a:t>
            </a:r>
          </a:p>
          <a:p>
            <a:r>
              <a:rPr lang="en-US" dirty="0"/>
              <a:t>Feed in </a:t>
            </a:r>
            <a:r>
              <a:rPr lang="en-US" dirty="0" smtClean="0"/>
              <a:t>fish </a:t>
            </a:r>
            <a:r>
              <a:rPr lang="en-US" dirty="0"/>
              <a:t>and non-</a:t>
            </a:r>
            <a:r>
              <a:rPr lang="en-US" dirty="0" smtClean="0"/>
              <a:t>fish </a:t>
            </a:r>
            <a:r>
              <a:rPr lang="en-US" dirty="0"/>
              <a:t>ROIs to CNN. CNN back propagations will train the coefficients in the network based on the fish/non-fish ground truth.  </a:t>
            </a:r>
          </a:p>
          <a:p>
            <a:endParaRPr lang="en-US" dirty="0" smtClean="0"/>
          </a:p>
        </p:txBody>
      </p:sp>
      <p:grpSp>
        <p:nvGrpSpPr>
          <p:cNvPr id="28" name="Group 27"/>
          <p:cNvGrpSpPr/>
          <p:nvPr/>
        </p:nvGrpSpPr>
        <p:grpSpPr>
          <a:xfrm>
            <a:off x="152400" y="3505200"/>
            <a:ext cx="8839200" cy="3127177"/>
            <a:chOff x="76200" y="3505200"/>
            <a:chExt cx="8839200" cy="3127177"/>
          </a:xfrm>
        </p:grpSpPr>
        <p:sp>
          <p:nvSpPr>
            <p:cNvPr id="7" name="Rectangle 6"/>
            <p:cNvSpPr/>
            <p:nvPr/>
          </p:nvSpPr>
          <p:spPr>
            <a:xfrm>
              <a:off x="1603658" y="4507468"/>
              <a:ext cx="5943600" cy="16002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sp>
          <p:nvSpPr>
            <p:cNvPr id="8" name="TextBox 7"/>
            <p:cNvSpPr txBox="1"/>
            <p:nvPr/>
          </p:nvSpPr>
          <p:spPr>
            <a:xfrm>
              <a:off x="76200" y="4456093"/>
              <a:ext cx="1509868" cy="954107"/>
            </a:xfrm>
            <a:prstGeom prst="rect">
              <a:avLst/>
            </a:prstGeom>
            <a:noFill/>
          </p:spPr>
          <p:txBody>
            <a:bodyPr wrap="square" rtlCol="0">
              <a:spAutoFit/>
            </a:bodyPr>
            <a:lstStyle/>
            <a:p>
              <a:r>
                <a:rPr lang="en-US" sz="1400" dirty="0" smtClean="0"/>
                <a:t>Sample</a:t>
              </a:r>
            </a:p>
            <a:p>
              <a:r>
                <a:rPr lang="en-US" sz="1400" dirty="0" smtClean="0"/>
                <a:t>Video streams</a:t>
              </a:r>
            </a:p>
            <a:p>
              <a:r>
                <a:rPr lang="en-US" sz="1400" dirty="0" smtClean="0"/>
                <a:t>(color, mono, stereo, </a:t>
              </a:r>
              <a:r>
                <a:rPr lang="en-US" sz="1400" dirty="0" err="1" smtClean="0"/>
                <a:t>etc</a:t>
              </a:r>
              <a:r>
                <a:rPr lang="en-US" sz="1400" dirty="0" smtClean="0"/>
                <a:t>)</a:t>
              </a:r>
              <a:endParaRPr lang="en-US" sz="1400" dirty="0"/>
            </a:p>
          </p:txBody>
        </p:sp>
        <p:sp>
          <p:nvSpPr>
            <p:cNvPr id="9" name="TextBox 8"/>
            <p:cNvSpPr txBox="1"/>
            <p:nvPr/>
          </p:nvSpPr>
          <p:spPr>
            <a:xfrm>
              <a:off x="3921866" y="3897868"/>
              <a:ext cx="1249060" cy="307777"/>
            </a:xfrm>
            <a:prstGeom prst="rect">
              <a:avLst/>
            </a:prstGeom>
            <a:noFill/>
          </p:spPr>
          <p:txBody>
            <a:bodyPr wrap="none" rtlCol="0">
              <a:spAutoFit/>
            </a:bodyPr>
            <a:lstStyle/>
            <a:p>
              <a:r>
                <a:rPr lang="en-US" sz="1400" dirty="0"/>
                <a:t>C</a:t>
              </a:r>
              <a:r>
                <a:rPr lang="en-US" sz="1400" dirty="0" smtClean="0"/>
                <a:t>onfiguration</a:t>
              </a:r>
              <a:endParaRPr lang="en-US" sz="1400" dirty="0"/>
            </a:p>
          </p:txBody>
        </p:sp>
        <p:sp>
          <p:nvSpPr>
            <p:cNvPr id="10" name="TextBox 9"/>
            <p:cNvSpPr txBox="1"/>
            <p:nvPr/>
          </p:nvSpPr>
          <p:spPr>
            <a:xfrm>
              <a:off x="1791586" y="5039380"/>
              <a:ext cx="1268296" cy="523220"/>
            </a:xfrm>
            <a:prstGeom prst="rect">
              <a:avLst/>
            </a:prstGeom>
            <a:solidFill>
              <a:schemeClr val="bg1"/>
            </a:solidFill>
            <a:ln>
              <a:solidFill>
                <a:schemeClr val="tx1"/>
              </a:solidFill>
            </a:ln>
          </p:spPr>
          <p:txBody>
            <a:bodyPr wrap="none" rtlCol="0">
              <a:spAutoFit/>
            </a:bodyPr>
            <a:lstStyle/>
            <a:p>
              <a:r>
                <a:rPr lang="en-US" sz="1400" dirty="0" smtClean="0"/>
                <a:t>Pre-process</a:t>
              </a:r>
            </a:p>
            <a:p>
              <a:r>
                <a:rPr lang="en-US" sz="1400" dirty="0" smtClean="0"/>
                <a:t>enhancement</a:t>
              </a:r>
              <a:endParaRPr lang="en-US" sz="1400" dirty="0"/>
            </a:p>
          </p:txBody>
        </p:sp>
        <p:sp>
          <p:nvSpPr>
            <p:cNvPr id="11" name="TextBox 10"/>
            <p:cNvSpPr txBox="1"/>
            <p:nvPr/>
          </p:nvSpPr>
          <p:spPr>
            <a:xfrm>
              <a:off x="3485702" y="5039380"/>
              <a:ext cx="1111202" cy="523220"/>
            </a:xfrm>
            <a:prstGeom prst="rect">
              <a:avLst/>
            </a:prstGeom>
            <a:solidFill>
              <a:schemeClr val="bg1"/>
            </a:solidFill>
            <a:ln>
              <a:solidFill>
                <a:schemeClr val="tx1"/>
              </a:solidFill>
            </a:ln>
          </p:spPr>
          <p:txBody>
            <a:bodyPr wrap="none" rtlCol="0">
              <a:spAutoFit/>
            </a:bodyPr>
            <a:lstStyle/>
            <a:p>
              <a:r>
                <a:rPr lang="en-US" sz="1400" dirty="0" smtClean="0"/>
                <a:t>Detection &amp;</a:t>
              </a:r>
            </a:p>
            <a:p>
              <a:r>
                <a:rPr lang="en-US" sz="1400" dirty="0" smtClean="0"/>
                <a:t>tracks</a:t>
              </a:r>
              <a:endParaRPr lang="en-US" sz="1400" dirty="0"/>
            </a:p>
          </p:txBody>
        </p:sp>
        <p:sp>
          <p:nvSpPr>
            <p:cNvPr id="12" name="TextBox 11"/>
            <p:cNvSpPr txBox="1"/>
            <p:nvPr/>
          </p:nvSpPr>
          <p:spPr>
            <a:xfrm>
              <a:off x="76200" y="5421868"/>
              <a:ext cx="1152623" cy="307777"/>
            </a:xfrm>
            <a:prstGeom prst="rect">
              <a:avLst/>
            </a:prstGeom>
            <a:noFill/>
          </p:spPr>
          <p:txBody>
            <a:bodyPr wrap="none" rtlCol="0">
              <a:spAutoFit/>
            </a:bodyPr>
            <a:lstStyle/>
            <a:p>
              <a:r>
                <a:rPr lang="en-US" sz="1400" dirty="0"/>
                <a:t>T</a:t>
              </a:r>
              <a:r>
                <a:rPr lang="en-US" sz="1400" dirty="0" smtClean="0"/>
                <a:t>imestamps</a:t>
              </a:r>
              <a:endParaRPr lang="en-US" sz="1400" dirty="0"/>
            </a:p>
          </p:txBody>
        </p:sp>
        <p:cxnSp>
          <p:nvCxnSpPr>
            <p:cNvPr id="13" name="Straight Arrow Connector 12"/>
            <p:cNvCxnSpPr/>
            <p:nvPr/>
          </p:nvCxnSpPr>
          <p:spPr>
            <a:xfrm>
              <a:off x="4561326" y="4224635"/>
              <a:ext cx="0" cy="25056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p:nvPr/>
          </p:nvCxnSpPr>
          <p:spPr>
            <a:xfrm>
              <a:off x="1284726" y="5040868"/>
              <a:ext cx="318932"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a:off x="1284726" y="5585936"/>
              <a:ext cx="318932"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a:off x="3086986" y="5269468"/>
              <a:ext cx="398716"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3772869" y="6324600"/>
              <a:ext cx="1180131" cy="307777"/>
            </a:xfrm>
            <a:prstGeom prst="rect">
              <a:avLst/>
            </a:prstGeom>
            <a:noFill/>
          </p:spPr>
          <p:txBody>
            <a:bodyPr wrap="none" rtlCol="0">
              <a:spAutoFit/>
            </a:bodyPr>
            <a:lstStyle/>
            <a:p>
              <a:r>
                <a:rPr lang="en-US" sz="1400" dirty="0" smtClean="0"/>
                <a:t>GUI controls</a:t>
              </a:r>
              <a:endParaRPr lang="en-US" sz="1400" dirty="0"/>
            </a:p>
          </p:txBody>
        </p:sp>
        <p:cxnSp>
          <p:nvCxnSpPr>
            <p:cNvPr id="18" name="Straight Arrow Connector 17"/>
            <p:cNvCxnSpPr/>
            <p:nvPr/>
          </p:nvCxnSpPr>
          <p:spPr>
            <a:xfrm flipV="1">
              <a:off x="4561326" y="6107668"/>
              <a:ext cx="0" cy="2667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5982586" y="4938236"/>
              <a:ext cx="1398140" cy="738664"/>
            </a:xfrm>
            <a:prstGeom prst="rect">
              <a:avLst/>
            </a:prstGeom>
            <a:solidFill>
              <a:srgbClr val="FFFF00"/>
            </a:solidFill>
            <a:ln>
              <a:solidFill>
                <a:schemeClr val="tx1"/>
              </a:solidFill>
            </a:ln>
          </p:spPr>
          <p:txBody>
            <a:bodyPr wrap="none" rtlCol="0">
              <a:spAutoFit/>
            </a:bodyPr>
            <a:lstStyle/>
            <a:p>
              <a:r>
                <a:rPr lang="en-US" sz="1400" dirty="0" smtClean="0"/>
                <a:t>CNN</a:t>
              </a:r>
            </a:p>
            <a:p>
              <a:r>
                <a:rPr lang="en-US" sz="1400" dirty="0" smtClean="0"/>
                <a:t>Semi-automate</a:t>
              </a:r>
            </a:p>
            <a:p>
              <a:r>
                <a:rPr lang="en-US" sz="1400" dirty="0" smtClean="0"/>
                <a:t>Training</a:t>
              </a:r>
              <a:endParaRPr lang="en-US" sz="1400" dirty="0"/>
            </a:p>
          </p:txBody>
        </p:sp>
        <p:cxnSp>
          <p:nvCxnSpPr>
            <p:cNvPr id="20" name="Straight Arrow Connector 19"/>
            <p:cNvCxnSpPr/>
            <p:nvPr/>
          </p:nvCxnSpPr>
          <p:spPr>
            <a:xfrm>
              <a:off x="5601586" y="5257800"/>
              <a:ext cx="398716"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p:nvPr/>
          </p:nvCxnSpPr>
          <p:spPr>
            <a:xfrm flipH="1">
              <a:off x="6482838" y="4224635"/>
              <a:ext cx="364488" cy="747711"/>
            </a:xfrm>
            <a:prstGeom prst="straightConnector1">
              <a:avLst/>
            </a:prstGeom>
            <a:ln>
              <a:prstDash val="dash"/>
              <a:tailEnd type="arrow"/>
            </a:ln>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6482838" y="3505200"/>
              <a:ext cx="1050288" cy="738664"/>
            </a:xfrm>
            <a:prstGeom prst="rect">
              <a:avLst/>
            </a:prstGeom>
            <a:noFill/>
          </p:spPr>
          <p:txBody>
            <a:bodyPr wrap="none" rtlCol="0">
              <a:spAutoFit/>
            </a:bodyPr>
            <a:lstStyle/>
            <a:p>
              <a:r>
                <a:rPr lang="en-US" sz="1400" dirty="0" smtClean="0"/>
                <a:t>Manual</a:t>
              </a:r>
            </a:p>
            <a:p>
              <a:r>
                <a:rPr lang="en-US" sz="1400" dirty="0"/>
                <a:t>a</a:t>
              </a:r>
              <a:r>
                <a:rPr lang="en-US" sz="1400" dirty="0" smtClean="0"/>
                <a:t>nnotation</a:t>
              </a:r>
            </a:p>
            <a:p>
              <a:r>
                <a:rPr lang="en-US" sz="1400" dirty="0"/>
                <a:t>o</a:t>
              </a:r>
              <a:r>
                <a:rPr lang="en-US" sz="1400" dirty="0" smtClean="0"/>
                <a:t>f fish type</a:t>
              </a:r>
              <a:endParaRPr lang="en-US" sz="1400" dirty="0"/>
            </a:p>
          </p:txBody>
        </p:sp>
        <p:cxnSp>
          <p:nvCxnSpPr>
            <p:cNvPr id="23" name="Straight Arrow Connector 22"/>
            <p:cNvCxnSpPr/>
            <p:nvPr/>
          </p:nvCxnSpPr>
          <p:spPr>
            <a:xfrm>
              <a:off x="7386362" y="5269468"/>
              <a:ext cx="451564"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7837926" y="4953000"/>
              <a:ext cx="1077474" cy="738664"/>
            </a:xfrm>
            <a:prstGeom prst="rect">
              <a:avLst/>
            </a:prstGeom>
            <a:noFill/>
          </p:spPr>
          <p:txBody>
            <a:bodyPr wrap="none" rtlCol="0">
              <a:spAutoFit/>
            </a:bodyPr>
            <a:lstStyle/>
            <a:p>
              <a:r>
                <a:rPr lang="en-US" sz="1400" dirty="0" smtClean="0"/>
                <a:t>Trained</a:t>
              </a:r>
            </a:p>
            <a:p>
              <a:r>
                <a:rPr lang="en-US" sz="1400" dirty="0" smtClean="0"/>
                <a:t>CNN</a:t>
              </a:r>
            </a:p>
            <a:p>
              <a:r>
                <a:rPr lang="en-US" sz="1400" dirty="0" smtClean="0"/>
                <a:t>coefficients</a:t>
              </a:r>
              <a:endParaRPr lang="en-US" sz="1400" dirty="0"/>
            </a:p>
          </p:txBody>
        </p:sp>
        <p:sp>
          <p:nvSpPr>
            <p:cNvPr id="25" name="TextBox 24"/>
            <p:cNvSpPr txBox="1"/>
            <p:nvPr/>
          </p:nvSpPr>
          <p:spPr>
            <a:xfrm>
              <a:off x="5008154" y="5039380"/>
              <a:ext cx="593432" cy="523220"/>
            </a:xfrm>
            <a:prstGeom prst="rect">
              <a:avLst/>
            </a:prstGeom>
            <a:solidFill>
              <a:schemeClr val="bg1"/>
            </a:solidFill>
            <a:ln>
              <a:solidFill>
                <a:schemeClr val="tx1"/>
              </a:solidFill>
            </a:ln>
          </p:spPr>
          <p:txBody>
            <a:bodyPr wrap="none" rtlCol="0">
              <a:spAutoFit/>
            </a:bodyPr>
            <a:lstStyle/>
            <a:p>
              <a:r>
                <a:rPr lang="en-US" sz="1400" dirty="0" smtClean="0"/>
                <a:t>Fish </a:t>
              </a:r>
            </a:p>
            <a:p>
              <a:r>
                <a:rPr lang="en-US" sz="1400" dirty="0" smtClean="0"/>
                <a:t>ROIs</a:t>
              </a:r>
              <a:endParaRPr lang="en-US" sz="1400" dirty="0"/>
            </a:p>
          </p:txBody>
        </p:sp>
        <p:cxnSp>
          <p:nvCxnSpPr>
            <p:cNvPr id="27" name="Straight Arrow Connector 26"/>
            <p:cNvCxnSpPr/>
            <p:nvPr/>
          </p:nvCxnSpPr>
          <p:spPr>
            <a:xfrm>
              <a:off x="4610986" y="5257800"/>
              <a:ext cx="398716"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701727026"/>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500D0C9A-6790-4A6A-B8E0-9745B1C708C2}" type="slidenum">
              <a:rPr lang="en-US" smtClean="0"/>
              <a:pPr>
                <a:defRPr/>
              </a:pPr>
              <a:t>43</a:t>
            </a:fld>
            <a:endParaRPr lang="en-US"/>
          </a:p>
        </p:txBody>
      </p:sp>
      <p:sp>
        <p:nvSpPr>
          <p:cNvPr id="5" name="Title 1"/>
          <p:cNvSpPr>
            <a:spLocks noGrp="1"/>
          </p:cNvSpPr>
          <p:nvPr>
            <p:ph type="title"/>
          </p:nvPr>
        </p:nvSpPr>
        <p:spPr>
          <a:xfrm>
            <a:off x="228600" y="274638"/>
            <a:ext cx="8837612" cy="1143000"/>
          </a:xfrm>
        </p:spPr>
        <p:txBody>
          <a:bodyPr/>
          <a:lstStyle/>
          <a:p>
            <a:r>
              <a:rPr lang="en-US" dirty="0" smtClean="0"/>
              <a:t>Fish type detection – Second =&gt; Classification by CNN</a:t>
            </a:r>
            <a:endParaRPr lang="en-US" dirty="0"/>
          </a:p>
        </p:txBody>
      </p:sp>
      <p:grpSp>
        <p:nvGrpSpPr>
          <p:cNvPr id="3" name="Group 2"/>
          <p:cNvGrpSpPr/>
          <p:nvPr/>
        </p:nvGrpSpPr>
        <p:grpSpPr>
          <a:xfrm>
            <a:off x="76200" y="3352800"/>
            <a:ext cx="8913461" cy="2819400"/>
            <a:chOff x="76200" y="3657600"/>
            <a:chExt cx="8913461" cy="2819400"/>
          </a:xfrm>
        </p:grpSpPr>
        <p:sp>
          <p:nvSpPr>
            <p:cNvPr id="23" name="Rectangle 22"/>
            <p:cNvSpPr/>
            <p:nvPr/>
          </p:nvSpPr>
          <p:spPr>
            <a:xfrm>
              <a:off x="1485900" y="4267200"/>
              <a:ext cx="6286500" cy="16002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sp>
          <p:nvSpPr>
            <p:cNvPr id="24" name="TextBox 23"/>
            <p:cNvSpPr txBox="1"/>
            <p:nvPr/>
          </p:nvSpPr>
          <p:spPr>
            <a:xfrm>
              <a:off x="76200" y="4350603"/>
              <a:ext cx="1409700" cy="738664"/>
            </a:xfrm>
            <a:prstGeom prst="rect">
              <a:avLst/>
            </a:prstGeom>
            <a:noFill/>
          </p:spPr>
          <p:txBody>
            <a:bodyPr wrap="square" rtlCol="0">
              <a:spAutoFit/>
            </a:bodyPr>
            <a:lstStyle/>
            <a:p>
              <a:r>
                <a:rPr lang="en-US" sz="1400" dirty="0" smtClean="0"/>
                <a:t>Video streams</a:t>
              </a:r>
            </a:p>
            <a:p>
              <a:r>
                <a:rPr lang="en-US" sz="1400" dirty="0" smtClean="0"/>
                <a:t>(color, mono, </a:t>
              </a:r>
            </a:p>
            <a:p>
              <a:r>
                <a:rPr lang="en-US" sz="1400" dirty="0" smtClean="0"/>
                <a:t>stereo, </a:t>
              </a:r>
              <a:r>
                <a:rPr lang="en-US" sz="1400" dirty="0" err="1" smtClean="0"/>
                <a:t>etc</a:t>
              </a:r>
              <a:r>
                <a:rPr lang="en-US" sz="1400" dirty="0" smtClean="0"/>
                <a:t>)</a:t>
              </a:r>
              <a:endParaRPr lang="en-US" sz="1400" dirty="0"/>
            </a:p>
          </p:txBody>
        </p:sp>
        <p:sp>
          <p:nvSpPr>
            <p:cNvPr id="25" name="TextBox 24"/>
            <p:cNvSpPr txBox="1"/>
            <p:nvPr/>
          </p:nvSpPr>
          <p:spPr>
            <a:xfrm>
              <a:off x="4083452" y="3657600"/>
              <a:ext cx="1402948" cy="338554"/>
            </a:xfrm>
            <a:prstGeom prst="rect">
              <a:avLst/>
            </a:prstGeom>
            <a:noFill/>
          </p:spPr>
          <p:txBody>
            <a:bodyPr wrap="none" rtlCol="0">
              <a:spAutoFit/>
            </a:bodyPr>
            <a:lstStyle/>
            <a:p>
              <a:r>
                <a:rPr lang="en-US" sz="1600" dirty="0"/>
                <a:t>C</a:t>
              </a:r>
              <a:r>
                <a:rPr lang="en-US" sz="1600" dirty="0" smtClean="0"/>
                <a:t>onfiguration</a:t>
              </a:r>
              <a:endParaRPr lang="en-US" sz="1600" dirty="0"/>
            </a:p>
          </p:txBody>
        </p:sp>
        <p:sp>
          <p:nvSpPr>
            <p:cNvPr id="26" name="TextBox 25"/>
            <p:cNvSpPr txBox="1"/>
            <p:nvPr/>
          </p:nvSpPr>
          <p:spPr>
            <a:xfrm>
              <a:off x="1600200" y="4749225"/>
              <a:ext cx="1337226" cy="523220"/>
            </a:xfrm>
            <a:prstGeom prst="rect">
              <a:avLst/>
            </a:prstGeom>
            <a:solidFill>
              <a:schemeClr val="bg1"/>
            </a:solidFill>
            <a:ln>
              <a:solidFill>
                <a:schemeClr val="tx1"/>
              </a:solidFill>
            </a:ln>
          </p:spPr>
          <p:txBody>
            <a:bodyPr wrap="none" rtlCol="0">
              <a:spAutoFit/>
            </a:bodyPr>
            <a:lstStyle/>
            <a:p>
              <a:r>
                <a:rPr lang="en-US" sz="1400" b="1" dirty="0" smtClean="0"/>
                <a:t>Pre-process</a:t>
              </a:r>
            </a:p>
            <a:p>
              <a:r>
                <a:rPr lang="en-US" sz="1400" b="1" dirty="0" smtClean="0"/>
                <a:t>enhancement</a:t>
              </a:r>
              <a:endParaRPr lang="en-US" sz="1400" b="1" dirty="0"/>
            </a:p>
          </p:txBody>
        </p:sp>
        <p:sp>
          <p:nvSpPr>
            <p:cNvPr id="27" name="TextBox 26"/>
            <p:cNvSpPr txBox="1"/>
            <p:nvPr/>
          </p:nvSpPr>
          <p:spPr>
            <a:xfrm>
              <a:off x="3167480" y="4749225"/>
              <a:ext cx="1178528" cy="523220"/>
            </a:xfrm>
            <a:prstGeom prst="rect">
              <a:avLst/>
            </a:prstGeom>
            <a:solidFill>
              <a:schemeClr val="bg1"/>
            </a:solidFill>
            <a:ln>
              <a:solidFill>
                <a:schemeClr val="tx1"/>
              </a:solidFill>
            </a:ln>
          </p:spPr>
          <p:txBody>
            <a:bodyPr wrap="none" rtlCol="0">
              <a:spAutoFit/>
            </a:bodyPr>
            <a:lstStyle/>
            <a:p>
              <a:r>
                <a:rPr lang="en-US" sz="1400" b="1" dirty="0" smtClean="0"/>
                <a:t>Detection &amp;</a:t>
              </a:r>
            </a:p>
            <a:p>
              <a:r>
                <a:rPr lang="en-US" sz="1400" b="1" dirty="0" smtClean="0"/>
                <a:t>tracks</a:t>
              </a:r>
              <a:endParaRPr lang="en-US" sz="1400" b="1" dirty="0"/>
            </a:p>
          </p:txBody>
        </p:sp>
        <p:sp>
          <p:nvSpPr>
            <p:cNvPr id="28" name="TextBox 27"/>
            <p:cNvSpPr txBox="1"/>
            <p:nvPr/>
          </p:nvSpPr>
          <p:spPr>
            <a:xfrm>
              <a:off x="76200" y="5181600"/>
              <a:ext cx="1152623" cy="307777"/>
            </a:xfrm>
            <a:prstGeom prst="rect">
              <a:avLst/>
            </a:prstGeom>
            <a:noFill/>
          </p:spPr>
          <p:txBody>
            <a:bodyPr wrap="none" rtlCol="0">
              <a:spAutoFit/>
            </a:bodyPr>
            <a:lstStyle/>
            <a:p>
              <a:r>
                <a:rPr lang="en-US" sz="1400" dirty="0"/>
                <a:t>T</a:t>
              </a:r>
              <a:r>
                <a:rPr lang="en-US" sz="1400" dirty="0" smtClean="0"/>
                <a:t>imestamps</a:t>
              </a:r>
              <a:endParaRPr lang="en-US" sz="1400" dirty="0"/>
            </a:p>
          </p:txBody>
        </p:sp>
        <p:cxnSp>
          <p:nvCxnSpPr>
            <p:cNvPr id="29" name="Straight Arrow Connector 28"/>
            <p:cNvCxnSpPr/>
            <p:nvPr/>
          </p:nvCxnSpPr>
          <p:spPr>
            <a:xfrm>
              <a:off x="4845452" y="3984367"/>
              <a:ext cx="0" cy="25056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0" name="Straight Arrow Connector 29"/>
            <p:cNvCxnSpPr/>
            <p:nvPr/>
          </p:nvCxnSpPr>
          <p:spPr>
            <a:xfrm>
              <a:off x="1219200" y="4800600"/>
              <a:ext cx="318932"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p:nvPr/>
          </p:nvCxnSpPr>
          <p:spPr>
            <a:xfrm>
              <a:off x="1219200" y="5345668"/>
              <a:ext cx="318932"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2" name="Straight Arrow Connector 31"/>
            <p:cNvCxnSpPr/>
            <p:nvPr/>
          </p:nvCxnSpPr>
          <p:spPr>
            <a:xfrm>
              <a:off x="2938880" y="5029200"/>
              <a:ext cx="2286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3" name="TextBox 32"/>
            <p:cNvSpPr txBox="1"/>
            <p:nvPr/>
          </p:nvSpPr>
          <p:spPr>
            <a:xfrm>
              <a:off x="4191000" y="6138446"/>
              <a:ext cx="1326004" cy="338554"/>
            </a:xfrm>
            <a:prstGeom prst="rect">
              <a:avLst/>
            </a:prstGeom>
            <a:noFill/>
          </p:spPr>
          <p:txBody>
            <a:bodyPr wrap="none" rtlCol="0">
              <a:spAutoFit/>
            </a:bodyPr>
            <a:lstStyle/>
            <a:p>
              <a:r>
                <a:rPr lang="en-US" sz="1600" dirty="0" smtClean="0"/>
                <a:t>GUI controls</a:t>
              </a:r>
              <a:endParaRPr lang="en-US" sz="1600" dirty="0"/>
            </a:p>
          </p:txBody>
        </p:sp>
        <p:cxnSp>
          <p:nvCxnSpPr>
            <p:cNvPr id="34" name="Straight Arrow Connector 33"/>
            <p:cNvCxnSpPr/>
            <p:nvPr/>
          </p:nvCxnSpPr>
          <p:spPr>
            <a:xfrm flipV="1">
              <a:off x="4846196" y="5867400"/>
              <a:ext cx="0" cy="2667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5" name="TextBox 34"/>
            <p:cNvSpPr txBox="1"/>
            <p:nvPr/>
          </p:nvSpPr>
          <p:spPr>
            <a:xfrm>
              <a:off x="6306076" y="4800600"/>
              <a:ext cx="1407758" cy="523220"/>
            </a:xfrm>
            <a:prstGeom prst="rect">
              <a:avLst/>
            </a:prstGeom>
            <a:solidFill>
              <a:srgbClr val="FFFF00"/>
            </a:solidFill>
            <a:ln>
              <a:solidFill>
                <a:schemeClr val="tx1"/>
              </a:solidFill>
            </a:ln>
          </p:spPr>
          <p:txBody>
            <a:bodyPr wrap="none" rtlCol="0">
              <a:spAutoFit/>
            </a:bodyPr>
            <a:lstStyle/>
            <a:p>
              <a:r>
                <a:rPr lang="en-US" sz="1400" b="1" dirty="0" smtClean="0"/>
                <a:t>CNN Fish type</a:t>
              </a:r>
            </a:p>
            <a:p>
              <a:r>
                <a:rPr lang="en-US" sz="1400" b="1" dirty="0" smtClean="0"/>
                <a:t>Classification</a:t>
              </a:r>
              <a:endParaRPr lang="en-US" sz="1400" b="1" dirty="0"/>
            </a:p>
          </p:txBody>
        </p:sp>
        <p:cxnSp>
          <p:nvCxnSpPr>
            <p:cNvPr id="36" name="Straight Arrow Connector 35"/>
            <p:cNvCxnSpPr/>
            <p:nvPr/>
          </p:nvCxnSpPr>
          <p:spPr>
            <a:xfrm>
              <a:off x="4343400" y="5043525"/>
              <a:ext cx="279749"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7" name="Straight Arrow Connector 36"/>
            <p:cNvCxnSpPr/>
            <p:nvPr/>
          </p:nvCxnSpPr>
          <p:spPr>
            <a:xfrm>
              <a:off x="7696200" y="5029200"/>
              <a:ext cx="3810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8" name="TextBox 37"/>
            <p:cNvSpPr txBox="1"/>
            <p:nvPr/>
          </p:nvSpPr>
          <p:spPr>
            <a:xfrm>
              <a:off x="7923794" y="4572000"/>
              <a:ext cx="1065867" cy="1169551"/>
            </a:xfrm>
            <a:prstGeom prst="rect">
              <a:avLst/>
            </a:prstGeom>
            <a:noFill/>
          </p:spPr>
          <p:txBody>
            <a:bodyPr wrap="none" rtlCol="0">
              <a:spAutoFit/>
            </a:bodyPr>
            <a:lstStyle/>
            <a:p>
              <a:r>
                <a:rPr lang="en-US" sz="1400" dirty="0" smtClean="0"/>
                <a:t>Timestamp</a:t>
              </a:r>
            </a:p>
            <a:p>
              <a:r>
                <a:rPr lang="en-US" sz="1400" dirty="0" smtClean="0"/>
                <a:t>Frame#</a:t>
              </a:r>
            </a:p>
            <a:p>
              <a:r>
                <a:rPr lang="en-US" sz="1400" dirty="0" smtClean="0"/>
                <a:t>ROI of fish</a:t>
              </a:r>
            </a:p>
            <a:p>
              <a:r>
                <a:rPr lang="en-US" sz="1400" dirty="0"/>
                <a:t># of </a:t>
              </a:r>
              <a:r>
                <a:rPr lang="en-US" sz="1400" dirty="0" smtClean="0"/>
                <a:t>fish</a:t>
              </a:r>
            </a:p>
            <a:p>
              <a:r>
                <a:rPr lang="en-US" sz="1400" dirty="0"/>
                <a:t>p</a:t>
              </a:r>
              <a:r>
                <a:rPr lang="en-US" sz="1400" dirty="0" smtClean="0"/>
                <a:t>er type</a:t>
              </a:r>
              <a:endParaRPr lang="en-US" sz="1400" dirty="0"/>
            </a:p>
          </p:txBody>
        </p:sp>
        <p:sp>
          <p:nvSpPr>
            <p:cNvPr id="39" name="TextBox 38"/>
            <p:cNvSpPr txBox="1"/>
            <p:nvPr/>
          </p:nvSpPr>
          <p:spPr>
            <a:xfrm>
              <a:off x="4623149" y="4872335"/>
              <a:ext cx="1396536" cy="307777"/>
            </a:xfrm>
            <a:prstGeom prst="rect">
              <a:avLst/>
            </a:prstGeom>
            <a:solidFill>
              <a:schemeClr val="bg1"/>
            </a:solidFill>
            <a:ln>
              <a:solidFill>
                <a:schemeClr val="tx1"/>
              </a:solidFill>
            </a:ln>
          </p:spPr>
          <p:txBody>
            <a:bodyPr wrap="none" rtlCol="0">
              <a:spAutoFit/>
            </a:bodyPr>
            <a:lstStyle/>
            <a:p>
              <a:r>
                <a:rPr lang="en-US" sz="1400" b="1" dirty="0" smtClean="0"/>
                <a:t>Objectiveness</a:t>
              </a:r>
              <a:endParaRPr lang="en-US" sz="1400" b="1" dirty="0"/>
            </a:p>
          </p:txBody>
        </p:sp>
        <p:cxnSp>
          <p:nvCxnSpPr>
            <p:cNvPr id="40" name="Straight Arrow Connector 39"/>
            <p:cNvCxnSpPr/>
            <p:nvPr/>
          </p:nvCxnSpPr>
          <p:spPr>
            <a:xfrm>
              <a:off x="6019800" y="5029200"/>
              <a:ext cx="279749"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sp>
        <p:nvSpPr>
          <p:cNvPr id="42" name="Content Placeholder 2"/>
          <p:cNvSpPr>
            <a:spLocks noGrp="1"/>
          </p:cNvSpPr>
          <p:nvPr>
            <p:ph idx="1"/>
          </p:nvPr>
        </p:nvSpPr>
        <p:spPr>
          <a:xfrm>
            <a:off x="382588" y="1371600"/>
            <a:ext cx="8229600" cy="1600200"/>
          </a:xfrm>
        </p:spPr>
        <p:txBody>
          <a:bodyPr/>
          <a:lstStyle/>
          <a:p>
            <a:r>
              <a:rPr lang="en-US" dirty="0" smtClean="0"/>
              <a:t>Feed in single image or video stream. Detection, tracking and segmentation generates region of interest of possible candidates.</a:t>
            </a:r>
          </a:p>
          <a:p>
            <a:r>
              <a:rPr lang="en-US" dirty="0" smtClean="0"/>
              <a:t>Objective proposals can be relaxed by combining multiple segments.  </a:t>
            </a:r>
          </a:p>
          <a:p>
            <a:r>
              <a:rPr lang="en-US" dirty="0" smtClean="0"/>
              <a:t>Fish type classification provides scores of each detection on ROI. </a:t>
            </a:r>
          </a:p>
        </p:txBody>
      </p:sp>
    </p:spTree>
    <p:extLst>
      <p:ext uri="{BB962C8B-B14F-4D97-AF65-F5344CB8AC3E}">
        <p14:creationId xmlns:p14="http://schemas.microsoft.com/office/powerpoint/2010/main" val="2181159995"/>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a:spLocks noGrp="1"/>
          </p:cNvSpPr>
          <p:nvPr>
            <p:ph idx="1"/>
          </p:nvPr>
        </p:nvSpPr>
        <p:spPr>
          <a:xfrm>
            <a:off x="457200" y="990600"/>
            <a:ext cx="8229600" cy="695703"/>
          </a:xfrm>
        </p:spPr>
        <p:txBody>
          <a:bodyPr>
            <a:noAutofit/>
          </a:bodyPr>
          <a:lstStyle/>
          <a:p>
            <a:pPr marL="0" indent="0">
              <a:buNone/>
            </a:pPr>
            <a:r>
              <a:rPr lang="en-US" sz="2800" dirty="0">
                <a:solidFill>
                  <a:srgbClr val="C00000"/>
                </a:solidFill>
              </a:rPr>
              <a:t>Fish Detection using Convolutional Neural Network</a:t>
            </a:r>
            <a:endParaRPr lang="en-US" dirty="0">
              <a:solidFill>
                <a:srgbClr val="C00000"/>
              </a:solidFill>
            </a:endParaRPr>
          </a:p>
        </p:txBody>
      </p:sp>
      <p:sp>
        <p:nvSpPr>
          <p:cNvPr id="7" name="Title 1"/>
          <p:cNvSpPr>
            <a:spLocks noGrp="1"/>
          </p:cNvSpPr>
          <p:nvPr>
            <p:ph type="title"/>
          </p:nvPr>
        </p:nvSpPr>
        <p:spPr>
          <a:xfrm>
            <a:off x="382588" y="274638"/>
            <a:ext cx="8229600" cy="1143000"/>
          </a:xfrm>
        </p:spPr>
        <p:txBody>
          <a:bodyPr>
            <a:normAutofit/>
          </a:bodyPr>
          <a:lstStyle/>
          <a:p>
            <a:r>
              <a:rPr lang="en-US" dirty="0" smtClean="0"/>
              <a:t>Fish Classification</a:t>
            </a:r>
            <a:endParaRPr lang="en-US" dirty="0"/>
          </a:p>
        </p:txBody>
      </p:sp>
      <p:sp>
        <p:nvSpPr>
          <p:cNvPr id="9" name="TextBox 8"/>
          <p:cNvSpPr txBox="1"/>
          <p:nvPr/>
        </p:nvSpPr>
        <p:spPr>
          <a:xfrm>
            <a:off x="6705600" y="51022"/>
            <a:ext cx="1494320" cy="338554"/>
          </a:xfrm>
          <a:prstGeom prst="rect">
            <a:avLst/>
          </a:prstGeom>
          <a:noFill/>
        </p:spPr>
        <p:txBody>
          <a:bodyPr wrap="none" rtlCol="0">
            <a:spAutoFit/>
          </a:bodyPr>
          <a:lstStyle/>
          <a:p>
            <a:r>
              <a:rPr lang="en-US" sz="1600" dirty="0" smtClean="0">
                <a:solidFill>
                  <a:srgbClr val="000000"/>
                </a:solidFill>
                <a:effectLst>
                  <a:outerShdw blurRad="38100" dist="38100" dir="2700000" algn="tl">
                    <a:srgbClr val="000000">
                      <a:alpha val="43137"/>
                    </a:srgbClr>
                  </a:outerShdw>
                </a:effectLst>
              </a:rPr>
              <a:t>Fish Detection</a:t>
            </a:r>
            <a:endParaRPr lang="en-US" sz="1600" dirty="0">
              <a:solidFill>
                <a:srgbClr val="000000"/>
              </a:solidFill>
              <a:effectLst>
                <a:outerShdw blurRad="38100" dist="38100" dir="2700000" algn="tl">
                  <a:srgbClr val="000000">
                    <a:alpha val="43137"/>
                  </a:srgbClr>
                </a:outerShdw>
              </a:effectLst>
            </a:endParaRPr>
          </a:p>
        </p:txBody>
      </p:sp>
      <p:sp>
        <p:nvSpPr>
          <p:cNvPr id="15" name="Rectangle 14"/>
          <p:cNvSpPr/>
          <p:nvPr/>
        </p:nvSpPr>
        <p:spPr>
          <a:xfrm>
            <a:off x="4800600" y="2484342"/>
            <a:ext cx="1600200" cy="9432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Convolutional Neural Network</a:t>
            </a:r>
            <a:endParaRPr lang="en-US" dirty="0"/>
          </a:p>
        </p:txBody>
      </p:sp>
      <p:cxnSp>
        <p:nvCxnSpPr>
          <p:cNvPr id="16" name="Straight Arrow Connector 15"/>
          <p:cNvCxnSpPr>
            <a:stCxn id="15" idx="3"/>
            <a:endCxn id="17" idx="1"/>
          </p:cNvCxnSpPr>
          <p:nvPr/>
        </p:nvCxnSpPr>
        <p:spPr>
          <a:xfrm>
            <a:off x="6400800" y="2955969"/>
            <a:ext cx="1151420" cy="0"/>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7552220" y="2678705"/>
            <a:ext cx="990600" cy="5545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Fish/ Not Fish</a:t>
            </a:r>
            <a:endParaRPr lang="en-US" dirty="0"/>
          </a:p>
        </p:txBody>
      </p:sp>
      <p:pic>
        <p:nvPicPr>
          <p:cNvPr id="1026" name="Picture 2" descr="D:\users\dzhang\projects\Fish_Tracking\stereo_fish_imagery\stereo_02.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2270169"/>
            <a:ext cx="1247775" cy="6858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D:\users\dzhang\projects\Fish_Tracking\stereo_fish_imagery\stereo_03.bm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3100766"/>
            <a:ext cx="1447800" cy="8858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users\dzhang\projects\Fish_Tracking\stereo_fish_imagery\stereo_05.bm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4133894"/>
            <a:ext cx="1495425" cy="81915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D:\users\dzhang\projects\Fish_Tracking\stereo_fish_imagery\stereo_06.bm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9975" y="2214189"/>
            <a:ext cx="1390650" cy="9906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D:\users\dzhang\projects\Fish_Tracking\stereo_fish_imagery\stereo_07.bmp"/>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39975" y="3276600"/>
            <a:ext cx="838200" cy="819150"/>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D:\users\dzhang\projects\Fish_Tracking\stereo_fish_imagery\stereo_09.bmp"/>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55963" y="3397545"/>
            <a:ext cx="609600" cy="43815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D:\users\dzhang\projects\Fish_Tracking\stereo_fish_imagery\stereo_15.bmp"/>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78050" y="4149936"/>
            <a:ext cx="1162050" cy="1085850"/>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D:\users\dzhang\projects\Fish_Tracking\stereo_fish_imagery\stereo_16.bmp"/>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38200" y="5414590"/>
            <a:ext cx="1035050" cy="91001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D:\users\dzhang\projects\Fish_Tracking\stereo_fish_imagery\stereo_17.bmp"/>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274889" y="5566990"/>
            <a:ext cx="1065212" cy="664864"/>
          </a:xfrm>
          <a:prstGeom prst="rect">
            <a:avLst/>
          </a:prstGeom>
          <a:noFill/>
          <a:extLst>
            <a:ext uri="{909E8E84-426E-40dd-AFC4-6F175D3DCCD1}">
              <a14:hiddenFill xmlns:a14="http://schemas.microsoft.com/office/drawing/2010/main">
                <a:solidFill>
                  <a:srgbClr val="FFFFFF"/>
                </a:solidFill>
              </a14:hiddenFill>
            </a:ext>
          </a:extLst>
        </p:spPr>
      </p:pic>
      <p:sp>
        <p:nvSpPr>
          <p:cNvPr id="4" name="Left Brace 3"/>
          <p:cNvSpPr/>
          <p:nvPr/>
        </p:nvSpPr>
        <p:spPr>
          <a:xfrm rot="5400000" flipV="1">
            <a:off x="1826606" y="154594"/>
            <a:ext cx="609600" cy="3805611"/>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 name="TextBox 4"/>
          <p:cNvSpPr txBox="1"/>
          <p:nvPr/>
        </p:nvSpPr>
        <p:spPr>
          <a:xfrm>
            <a:off x="3734282" y="4121743"/>
            <a:ext cx="5439880" cy="2031325"/>
          </a:xfrm>
          <a:prstGeom prst="rect">
            <a:avLst/>
          </a:prstGeom>
          <a:noFill/>
        </p:spPr>
        <p:txBody>
          <a:bodyPr wrap="square" rtlCol="0">
            <a:spAutoFit/>
          </a:bodyPr>
          <a:lstStyle/>
          <a:p>
            <a:r>
              <a:rPr lang="en-US" b="1" dirty="0"/>
              <a:t>Convolutional Neural Network (CNN): </a:t>
            </a:r>
            <a:r>
              <a:rPr lang="en-US" dirty="0" err="1"/>
              <a:t>Alexnet</a:t>
            </a:r>
            <a:r>
              <a:rPr lang="en-US" dirty="0"/>
              <a:t> trained on </a:t>
            </a:r>
            <a:r>
              <a:rPr lang="en-US" dirty="0" err="1"/>
              <a:t>Imagenet</a:t>
            </a:r>
            <a:r>
              <a:rPr lang="en-US" dirty="0"/>
              <a:t> with 1.2 million images and 1000 classes</a:t>
            </a:r>
          </a:p>
          <a:p>
            <a:r>
              <a:rPr lang="en-US" b="1" dirty="0"/>
              <a:t>Fish/ Not Fish: </a:t>
            </a:r>
            <a:r>
              <a:rPr lang="en-US" dirty="0"/>
              <a:t>If any of the top 5 predicted classes from CNN contain a fish class, we classify that bounding as a fish</a:t>
            </a:r>
          </a:p>
          <a:p>
            <a:endParaRPr lang="en-US" dirty="0"/>
          </a:p>
        </p:txBody>
      </p:sp>
      <p:sp>
        <p:nvSpPr>
          <p:cNvPr id="11" name="TextBox 10"/>
          <p:cNvSpPr txBox="1"/>
          <p:nvPr/>
        </p:nvSpPr>
        <p:spPr>
          <a:xfrm>
            <a:off x="472522" y="1459468"/>
            <a:ext cx="3557384" cy="369332"/>
          </a:xfrm>
          <a:prstGeom prst="rect">
            <a:avLst/>
          </a:prstGeom>
          <a:noFill/>
        </p:spPr>
        <p:txBody>
          <a:bodyPr wrap="none" rtlCol="0">
            <a:spAutoFit/>
          </a:bodyPr>
          <a:lstStyle/>
          <a:p>
            <a:r>
              <a:rPr lang="en-US" dirty="0" smtClean="0">
                <a:solidFill>
                  <a:schemeClr val="accent1"/>
                </a:solidFill>
              </a:rPr>
              <a:t>Feed in ROI for fish classification</a:t>
            </a:r>
            <a:endParaRPr lang="en-US" dirty="0">
              <a:solidFill>
                <a:schemeClr val="accent1"/>
              </a:solidFill>
            </a:endParaRPr>
          </a:p>
        </p:txBody>
      </p:sp>
      <p:cxnSp>
        <p:nvCxnSpPr>
          <p:cNvPr id="24" name="Straight Arrow Connector 23"/>
          <p:cNvCxnSpPr/>
          <p:nvPr/>
        </p:nvCxnSpPr>
        <p:spPr>
          <a:xfrm>
            <a:off x="3865563" y="2971800"/>
            <a:ext cx="935037" cy="0"/>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sp>
        <p:nvSpPr>
          <p:cNvPr id="13" name="Oval 12"/>
          <p:cNvSpPr/>
          <p:nvPr/>
        </p:nvSpPr>
        <p:spPr>
          <a:xfrm>
            <a:off x="228600" y="5235786"/>
            <a:ext cx="3356457" cy="1393614"/>
          </a:xfrm>
          <a:prstGeom prst="ellipse">
            <a:avLst/>
          </a:prstGeom>
          <a:noFill/>
          <a:ln>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Slide Number Placeholder 1"/>
          <p:cNvSpPr>
            <a:spLocks noGrp="1"/>
          </p:cNvSpPr>
          <p:nvPr>
            <p:ph type="sldNum" sz="quarter" idx="10"/>
          </p:nvPr>
        </p:nvSpPr>
        <p:spPr/>
        <p:txBody>
          <a:bodyPr/>
          <a:lstStyle/>
          <a:p>
            <a:pPr>
              <a:defRPr/>
            </a:pPr>
            <a:fld id="{500D0C9A-6790-4A6A-B8E0-9745B1C708C2}" type="slidenum">
              <a:rPr lang="en-US" smtClean="0"/>
              <a:pPr>
                <a:defRPr/>
              </a:pPr>
              <a:t>44</a:t>
            </a:fld>
            <a:endParaRPr lang="en-US"/>
          </a:p>
        </p:txBody>
      </p:sp>
      <p:sp>
        <p:nvSpPr>
          <p:cNvPr id="3" name="Left Brace 2"/>
          <p:cNvSpPr/>
          <p:nvPr/>
        </p:nvSpPr>
        <p:spPr>
          <a:xfrm>
            <a:off x="381000" y="2362200"/>
            <a:ext cx="152400" cy="2743200"/>
          </a:xfrm>
          <a:prstGeom prst="leftBrace">
            <a:avLst/>
          </a:prstGeom>
          <a:ln>
            <a:solidFill>
              <a:srgbClr val="FFC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8" name="TextBox 7"/>
          <p:cNvSpPr txBox="1"/>
          <p:nvPr/>
        </p:nvSpPr>
        <p:spPr>
          <a:xfrm>
            <a:off x="-76200" y="3609201"/>
            <a:ext cx="474810" cy="276999"/>
          </a:xfrm>
          <a:prstGeom prst="rect">
            <a:avLst/>
          </a:prstGeom>
          <a:noFill/>
        </p:spPr>
        <p:txBody>
          <a:bodyPr wrap="none" rtlCol="0">
            <a:spAutoFit/>
          </a:bodyPr>
          <a:lstStyle/>
          <a:p>
            <a:r>
              <a:rPr lang="en-US" sz="1200" dirty="0" smtClean="0"/>
              <a:t>Fish</a:t>
            </a:r>
            <a:endParaRPr lang="en-US" sz="1200" dirty="0"/>
          </a:p>
        </p:txBody>
      </p:sp>
      <p:sp>
        <p:nvSpPr>
          <p:cNvPr id="26" name="TextBox 25"/>
          <p:cNvSpPr txBox="1"/>
          <p:nvPr/>
        </p:nvSpPr>
        <p:spPr>
          <a:xfrm>
            <a:off x="76200" y="5285601"/>
            <a:ext cx="755335" cy="276999"/>
          </a:xfrm>
          <a:prstGeom prst="rect">
            <a:avLst/>
          </a:prstGeom>
          <a:noFill/>
        </p:spPr>
        <p:txBody>
          <a:bodyPr wrap="none" rtlCol="0">
            <a:spAutoFit/>
          </a:bodyPr>
          <a:lstStyle/>
          <a:p>
            <a:r>
              <a:rPr lang="en-US" sz="1200" dirty="0" smtClean="0"/>
              <a:t>Non-fish</a:t>
            </a:r>
            <a:endParaRPr lang="en-US" sz="1200" dirty="0"/>
          </a:p>
        </p:txBody>
      </p:sp>
    </p:spTree>
    <p:extLst>
      <p:ext uri="{BB962C8B-B14F-4D97-AF65-F5344CB8AC3E}">
        <p14:creationId xmlns:p14="http://schemas.microsoft.com/office/powerpoint/2010/main" val="3219709181"/>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837612" cy="1143000"/>
          </a:xfrm>
        </p:spPr>
        <p:txBody>
          <a:bodyPr/>
          <a:lstStyle/>
          <a:p>
            <a:r>
              <a:rPr lang="en-US" dirty="0" smtClean="0"/>
              <a:t>Deep Learning using Convolutional Neural Network(CNN)</a:t>
            </a:r>
            <a:endParaRPr lang="en-US" dirty="0"/>
          </a:p>
        </p:txBody>
      </p:sp>
      <p:sp>
        <p:nvSpPr>
          <p:cNvPr id="4" name="Slide Number Placeholder 3"/>
          <p:cNvSpPr>
            <a:spLocks noGrp="1"/>
          </p:cNvSpPr>
          <p:nvPr>
            <p:ph type="sldNum" sz="quarter" idx="10"/>
          </p:nvPr>
        </p:nvSpPr>
        <p:spPr/>
        <p:txBody>
          <a:bodyPr/>
          <a:lstStyle/>
          <a:p>
            <a:pPr>
              <a:defRPr/>
            </a:pPr>
            <a:fld id="{500D0C9A-6790-4A6A-B8E0-9745B1C708C2}" type="slidenum">
              <a:rPr lang="en-US" smtClean="0"/>
              <a:pPr>
                <a:defRPr/>
              </a:pPr>
              <a:t>45</a:t>
            </a:fld>
            <a:endParaRPr lang="en-US"/>
          </a:p>
        </p:txBody>
      </p:sp>
      <p:pic>
        <p:nvPicPr>
          <p:cNvPr id="6" name="Picture 5" descr="Screen Shot 2013-12-18 at 1.17.30 AM.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32838" y="3962400"/>
            <a:ext cx="8472393" cy="2704289"/>
          </a:xfrm>
          <a:prstGeom prst="rect">
            <a:avLst/>
          </a:prstGeom>
        </p:spPr>
      </p:pic>
      <p:sp>
        <p:nvSpPr>
          <p:cNvPr id="5" name="Content Placeholder 1"/>
          <p:cNvSpPr>
            <a:spLocks noGrp="1"/>
          </p:cNvSpPr>
          <p:nvPr>
            <p:ph idx="1"/>
          </p:nvPr>
        </p:nvSpPr>
        <p:spPr>
          <a:xfrm>
            <a:off x="377503" y="1219199"/>
            <a:ext cx="8578237" cy="2629711"/>
          </a:xfrm>
        </p:spPr>
        <p:txBody>
          <a:bodyPr/>
          <a:lstStyle/>
          <a:p>
            <a:r>
              <a:rPr lang="en-US" sz="1600" dirty="0" smtClean="0"/>
              <a:t>CNN is </a:t>
            </a:r>
            <a:r>
              <a:rPr lang="en-US" sz="1600" dirty="0"/>
              <a:t>a feed-forward </a:t>
            </a:r>
            <a:r>
              <a:rPr lang="en-US" sz="1600" dirty="0" smtClean="0"/>
              <a:t>multi-layer artificial </a:t>
            </a:r>
            <a:r>
              <a:rPr lang="en-US" sz="1600" dirty="0"/>
              <a:t>neural network where the individual neurons are tiled in such a way that they respond to overlapping regions in the visual field</a:t>
            </a:r>
            <a:r>
              <a:rPr lang="en-US" sz="1600" dirty="0" smtClean="0"/>
              <a:t>.</a:t>
            </a:r>
          </a:p>
          <a:p>
            <a:r>
              <a:rPr lang="en-US" sz="1600" dirty="0" smtClean="0"/>
              <a:t>Deep network (7 layers)</a:t>
            </a:r>
          </a:p>
          <a:p>
            <a:r>
              <a:rPr lang="en-US" sz="1600" dirty="0" smtClean="0"/>
              <a:t>Trained with stochastic gradient descent on two NVIDIA GPUs for about a week</a:t>
            </a:r>
          </a:p>
          <a:p>
            <a:r>
              <a:rPr lang="en-US" sz="1600" dirty="0" smtClean="0"/>
              <a:t>650,000 neurons</a:t>
            </a:r>
            <a:endParaRPr lang="en-US" sz="1600" dirty="0"/>
          </a:p>
          <a:p>
            <a:r>
              <a:rPr lang="en-US" sz="1600" dirty="0"/>
              <a:t>60,000,000 </a:t>
            </a:r>
            <a:r>
              <a:rPr lang="en-US" sz="1600" dirty="0" smtClean="0"/>
              <a:t>parameters</a:t>
            </a:r>
            <a:endParaRPr lang="en-US" sz="1600" dirty="0"/>
          </a:p>
          <a:p>
            <a:r>
              <a:rPr lang="en-US" sz="1600" dirty="0"/>
              <a:t>630,000,000 </a:t>
            </a:r>
            <a:r>
              <a:rPr lang="en-US" sz="1600" dirty="0" smtClean="0"/>
              <a:t>connections</a:t>
            </a:r>
            <a:endParaRPr lang="en-US" sz="1600" dirty="0"/>
          </a:p>
          <a:p>
            <a:r>
              <a:rPr lang="en-US" sz="1600" dirty="0"/>
              <a:t>Final feature layer</a:t>
            </a:r>
            <a:r>
              <a:rPr lang="en-US" sz="1600" dirty="0" smtClean="0"/>
              <a:t>:  4096-dimensional</a:t>
            </a:r>
          </a:p>
          <a:p>
            <a:r>
              <a:rPr lang="en-US" sz="1600" dirty="0"/>
              <a:t>CNN results on </a:t>
            </a:r>
            <a:r>
              <a:rPr lang="en-US" sz="1600" b="1" dirty="0" err="1" smtClean="0"/>
              <a:t>ImageNet</a:t>
            </a:r>
            <a:r>
              <a:rPr lang="en-US" sz="1600" b="1" dirty="0" smtClean="0"/>
              <a:t> </a:t>
            </a:r>
            <a:r>
              <a:rPr lang="en-US" sz="1600" dirty="0"/>
              <a:t>(automatic recognition of </a:t>
            </a:r>
            <a:r>
              <a:rPr lang="en-US" sz="1600" dirty="0" smtClean="0"/>
              <a:t>1000 categories </a:t>
            </a:r>
            <a:r>
              <a:rPr lang="en-US" sz="1600" dirty="0"/>
              <a:t>of objects in images)</a:t>
            </a:r>
          </a:p>
          <a:p>
            <a:endParaRPr lang="en-US" sz="1600" dirty="0"/>
          </a:p>
          <a:p>
            <a:pPr marL="0" lvl="0" indent="0">
              <a:buNone/>
            </a:pPr>
            <a:endParaRPr lang="en-US" sz="1800" dirty="0" smtClean="0">
              <a:hlinkClick r:id=""/>
            </a:endParaRPr>
          </a:p>
          <a:p>
            <a:pPr marL="0" indent="0">
              <a:buNone/>
            </a:pPr>
            <a:endParaRPr lang="en-US" sz="1800" dirty="0">
              <a:hlinkClick r:id="rId3"/>
            </a:endParaRPr>
          </a:p>
        </p:txBody>
      </p:sp>
    </p:spTree>
    <p:extLst>
      <p:ext uri="{BB962C8B-B14F-4D97-AF65-F5344CB8AC3E}">
        <p14:creationId xmlns:p14="http://schemas.microsoft.com/office/powerpoint/2010/main" val="2755487525"/>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500D0C9A-6790-4A6A-B8E0-9745B1C708C2}" type="slidenum">
              <a:rPr lang="en-US" smtClean="0"/>
              <a:pPr>
                <a:defRPr/>
              </a:pPr>
              <a:t>46</a:t>
            </a:fld>
            <a:endParaRPr lang="en-US"/>
          </a:p>
        </p:txBody>
      </p:sp>
      <p:pic>
        <p:nvPicPr>
          <p:cNvPr id="1026" name="Picture 2" descr="D:\users\dzhang\projects\Fish_Tracking\130425_143907_A\fish_01.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364" y="1066800"/>
            <a:ext cx="1209674" cy="1033462"/>
          </a:xfrm>
          <a:prstGeom prst="rect">
            <a:avLst/>
          </a:prstGeom>
          <a:noFill/>
          <a:ln w="38100">
            <a:solidFill>
              <a:srgbClr val="00B050"/>
            </a:solidFill>
          </a:ln>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600200" y="1084599"/>
            <a:ext cx="7010399" cy="1015663"/>
          </a:xfrm>
          <a:prstGeom prst="rect">
            <a:avLst/>
          </a:prstGeom>
          <a:noFill/>
        </p:spPr>
        <p:txBody>
          <a:bodyPr wrap="square" rtlCol="0">
            <a:spAutoFit/>
          </a:bodyPr>
          <a:lstStyle/>
          <a:p>
            <a:r>
              <a:rPr lang="en-US" sz="1200" dirty="0"/>
              <a:t>n01491361 tiger shark, </a:t>
            </a:r>
            <a:r>
              <a:rPr lang="en-US" sz="1200" dirty="0" err="1"/>
              <a:t>Galeocerdo</a:t>
            </a:r>
            <a:r>
              <a:rPr lang="en-US" sz="1200" dirty="0"/>
              <a:t> </a:t>
            </a:r>
            <a:r>
              <a:rPr lang="en-US" sz="1200" dirty="0" err="1" smtClean="0"/>
              <a:t>cuvieri</a:t>
            </a:r>
            <a:endParaRPr lang="en-US" sz="1200" dirty="0" smtClean="0"/>
          </a:p>
          <a:p>
            <a:r>
              <a:rPr lang="en-US" sz="1200" dirty="0" smtClean="0"/>
              <a:t>n02514041 </a:t>
            </a:r>
            <a:r>
              <a:rPr lang="en-US" sz="1200" dirty="0" err="1"/>
              <a:t>barracouta</a:t>
            </a:r>
            <a:r>
              <a:rPr lang="en-US" sz="1200" dirty="0"/>
              <a:t>, </a:t>
            </a:r>
            <a:r>
              <a:rPr lang="en-US" sz="1200" dirty="0" err="1" smtClean="0"/>
              <a:t>snoek</a:t>
            </a:r>
            <a:endParaRPr lang="en-US" sz="1200" dirty="0" smtClean="0"/>
          </a:p>
          <a:p>
            <a:r>
              <a:rPr lang="en-US" sz="1200" dirty="0" smtClean="0"/>
              <a:t>n01484850 </a:t>
            </a:r>
            <a:r>
              <a:rPr lang="en-US" sz="1200" dirty="0"/>
              <a:t>great white shark, white shark, man-eater, man-eating shark, </a:t>
            </a:r>
            <a:r>
              <a:rPr lang="en-US" sz="1200" dirty="0" err="1"/>
              <a:t>Carcharodon</a:t>
            </a:r>
            <a:r>
              <a:rPr lang="en-US" sz="1200" dirty="0"/>
              <a:t> </a:t>
            </a:r>
            <a:r>
              <a:rPr lang="en-US" sz="1200" dirty="0" err="1" smtClean="0"/>
              <a:t>carcharias</a:t>
            </a:r>
            <a:endParaRPr lang="en-US" sz="1200" dirty="0" smtClean="0"/>
          </a:p>
          <a:p>
            <a:r>
              <a:rPr lang="en-US" sz="1200" dirty="0" smtClean="0"/>
              <a:t>n02074367 </a:t>
            </a:r>
            <a:r>
              <a:rPr lang="en-US" sz="1200" dirty="0"/>
              <a:t>dugong, Dugong </a:t>
            </a:r>
            <a:r>
              <a:rPr lang="en-US" sz="1200" dirty="0" err="1" smtClean="0"/>
              <a:t>dugon</a:t>
            </a:r>
            <a:endParaRPr lang="en-US" sz="1200" dirty="0" smtClean="0"/>
          </a:p>
          <a:p>
            <a:r>
              <a:rPr lang="en-US" sz="1200" dirty="0" smtClean="0"/>
              <a:t>n01496331 </a:t>
            </a:r>
            <a:r>
              <a:rPr lang="en-US" sz="1200" dirty="0"/>
              <a:t>electric ray, crampfish, </a:t>
            </a:r>
            <a:r>
              <a:rPr lang="en-US" sz="1200" dirty="0" err="1"/>
              <a:t>numbfish</a:t>
            </a:r>
            <a:r>
              <a:rPr lang="en-US" sz="1200" dirty="0"/>
              <a:t>, torpedo</a:t>
            </a:r>
          </a:p>
        </p:txBody>
      </p:sp>
      <p:pic>
        <p:nvPicPr>
          <p:cNvPr id="1027" name="Picture 3" descr="D:\users\dzhang\projects\Fish_Tracking\130425_143907_A\fish_02.bm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464" y="2176462"/>
            <a:ext cx="1133475" cy="1185863"/>
          </a:xfrm>
          <a:prstGeom prst="rect">
            <a:avLst/>
          </a:prstGeom>
          <a:noFill/>
          <a:ln w="38100">
            <a:solidFill>
              <a:srgbClr val="00B050"/>
            </a:solidFill>
          </a:ln>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600202" y="2176462"/>
            <a:ext cx="6857999" cy="1015663"/>
          </a:xfrm>
          <a:prstGeom prst="rect">
            <a:avLst/>
          </a:prstGeom>
          <a:noFill/>
        </p:spPr>
        <p:txBody>
          <a:bodyPr wrap="square" rtlCol="0">
            <a:spAutoFit/>
          </a:bodyPr>
          <a:lstStyle/>
          <a:p>
            <a:r>
              <a:rPr lang="en-US" sz="1200" dirty="0"/>
              <a:t>n01491361 tiger shark, </a:t>
            </a:r>
            <a:r>
              <a:rPr lang="en-US" sz="1200" dirty="0" err="1"/>
              <a:t>Galeocerdo</a:t>
            </a:r>
            <a:r>
              <a:rPr lang="en-US" sz="1200" dirty="0"/>
              <a:t> </a:t>
            </a:r>
            <a:r>
              <a:rPr lang="en-US" sz="1200" dirty="0" err="1" smtClean="0"/>
              <a:t>cuvieri</a:t>
            </a:r>
            <a:endParaRPr lang="en-US" sz="1200" dirty="0" smtClean="0"/>
          </a:p>
          <a:p>
            <a:r>
              <a:rPr lang="en-US" sz="1200" dirty="0" smtClean="0"/>
              <a:t>n01873310 </a:t>
            </a:r>
            <a:r>
              <a:rPr lang="en-US" sz="1200" dirty="0"/>
              <a:t>platypus, duckbill, duckbilled platypus, duck-billed platypus, </a:t>
            </a:r>
            <a:r>
              <a:rPr lang="en-US" sz="1200" dirty="0" err="1"/>
              <a:t>Ornithorhynchus</a:t>
            </a:r>
            <a:r>
              <a:rPr lang="en-US" sz="1200" dirty="0"/>
              <a:t> </a:t>
            </a:r>
            <a:r>
              <a:rPr lang="en-US" sz="1200" dirty="0" err="1" smtClean="0"/>
              <a:t>anatinus</a:t>
            </a:r>
            <a:endParaRPr lang="en-US" sz="1200" dirty="0" smtClean="0"/>
          </a:p>
          <a:p>
            <a:r>
              <a:rPr lang="en-US" sz="1200" dirty="0" smtClean="0"/>
              <a:t>n01496331 </a:t>
            </a:r>
            <a:r>
              <a:rPr lang="en-US" sz="1200" dirty="0"/>
              <a:t>electric ray, crampfish, </a:t>
            </a:r>
            <a:r>
              <a:rPr lang="en-US" sz="1200" dirty="0" err="1"/>
              <a:t>numbfish</a:t>
            </a:r>
            <a:r>
              <a:rPr lang="en-US" sz="1200" dirty="0"/>
              <a:t>, </a:t>
            </a:r>
            <a:r>
              <a:rPr lang="en-US" sz="1200" dirty="0" smtClean="0"/>
              <a:t>torpedo</a:t>
            </a:r>
          </a:p>
          <a:p>
            <a:r>
              <a:rPr lang="en-US" sz="1200" dirty="0" smtClean="0"/>
              <a:t>n01484850 </a:t>
            </a:r>
            <a:r>
              <a:rPr lang="en-US" sz="1200" dirty="0"/>
              <a:t>great white shark, white shark, man-eater, man-eating shark, </a:t>
            </a:r>
            <a:r>
              <a:rPr lang="en-US" sz="1200" dirty="0" err="1"/>
              <a:t>Carcharodon</a:t>
            </a:r>
            <a:r>
              <a:rPr lang="en-US" sz="1200" dirty="0"/>
              <a:t> </a:t>
            </a:r>
            <a:r>
              <a:rPr lang="en-US" sz="1200" dirty="0" err="1" smtClean="0"/>
              <a:t>carcharias</a:t>
            </a:r>
            <a:endParaRPr lang="en-US" sz="1200" dirty="0" smtClean="0"/>
          </a:p>
          <a:p>
            <a:r>
              <a:rPr lang="en-US" sz="1200" dirty="0" smtClean="0"/>
              <a:t>n01494475 </a:t>
            </a:r>
            <a:r>
              <a:rPr lang="en-US" sz="1200" dirty="0"/>
              <a:t>hammerhead, hammerhead shark</a:t>
            </a:r>
          </a:p>
        </p:txBody>
      </p:sp>
      <p:pic>
        <p:nvPicPr>
          <p:cNvPr id="1028" name="Picture 4" descr="D:\users\dzhang\projects\Fish_Tracking\130425_143907_A\fish_10.bm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3598078"/>
            <a:ext cx="1013280" cy="635784"/>
          </a:xfrm>
          <a:prstGeom prst="rect">
            <a:avLst/>
          </a:prstGeom>
          <a:noFill/>
          <a:ln w="38100">
            <a:solidFill>
              <a:srgbClr val="00B050"/>
            </a:solidFill>
          </a:ln>
          <a:extLst>
            <a:ext uri="{909E8E84-426E-40dd-AFC4-6F175D3DCCD1}">
              <a14:hiddenFill xmlns:a14="http://schemas.microsoft.com/office/drawing/2010/main">
                <a:solidFill>
                  <a:srgbClr val="FFFFFF"/>
                </a:solidFill>
              </a14:hiddenFill>
            </a:ext>
          </a:extLst>
        </p:spPr>
      </p:pic>
      <p:pic>
        <p:nvPicPr>
          <p:cNvPr id="1029" name="Picture 5" descr="D:\users\dzhang\projects\Fish_Tracking\130425_143907_A\fish_15.bm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1864" y="4610100"/>
            <a:ext cx="609600" cy="571500"/>
          </a:xfrm>
          <a:prstGeom prst="rect">
            <a:avLst/>
          </a:prstGeom>
          <a:noFill/>
          <a:ln w="28575">
            <a:solidFill>
              <a:srgbClr val="C00000"/>
            </a:solidFill>
          </a:ln>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600203" y="3403937"/>
            <a:ext cx="6324598" cy="1015663"/>
          </a:xfrm>
          <a:prstGeom prst="rect">
            <a:avLst/>
          </a:prstGeom>
          <a:noFill/>
        </p:spPr>
        <p:txBody>
          <a:bodyPr wrap="square" rtlCol="0">
            <a:spAutoFit/>
          </a:bodyPr>
          <a:lstStyle/>
          <a:p>
            <a:r>
              <a:rPr lang="en-US" sz="1200" dirty="0"/>
              <a:t>n04152593 screen, CRT </a:t>
            </a:r>
            <a:r>
              <a:rPr lang="en-US" sz="1200" dirty="0" smtClean="0"/>
              <a:t>screen</a:t>
            </a:r>
          </a:p>
          <a:p>
            <a:r>
              <a:rPr lang="en-US" sz="1200" dirty="0" smtClean="0"/>
              <a:t>n01930112 </a:t>
            </a:r>
            <a:r>
              <a:rPr lang="en-US" sz="1200" dirty="0"/>
              <a:t>nematode, nematode worm, </a:t>
            </a:r>
            <a:r>
              <a:rPr lang="en-US" sz="1200" dirty="0" smtClean="0"/>
              <a:t>roundworm</a:t>
            </a:r>
          </a:p>
          <a:p>
            <a:r>
              <a:rPr lang="en-US" sz="1200" dirty="0" smtClean="0"/>
              <a:t>n09472597 volcano</a:t>
            </a:r>
          </a:p>
          <a:p>
            <a:r>
              <a:rPr lang="en-US" sz="1200" dirty="0" smtClean="0"/>
              <a:t>n02066245 </a:t>
            </a:r>
            <a:r>
              <a:rPr lang="en-US" sz="1200" dirty="0"/>
              <a:t>grey whale, gray whale, devilfish, </a:t>
            </a:r>
            <a:r>
              <a:rPr lang="en-US" sz="1200" dirty="0" err="1"/>
              <a:t>Eschrichtius</a:t>
            </a:r>
            <a:r>
              <a:rPr lang="en-US" sz="1200" dirty="0"/>
              <a:t> </a:t>
            </a:r>
            <a:r>
              <a:rPr lang="en-US" sz="1200" dirty="0" err="1"/>
              <a:t>gibbosus</a:t>
            </a:r>
            <a:r>
              <a:rPr lang="en-US" sz="1200" dirty="0"/>
              <a:t>, </a:t>
            </a:r>
            <a:r>
              <a:rPr lang="en-US" sz="1200" dirty="0" err="1"/>
              <a:t>Eschrichtius</a:t>
            </a:r>
            <a:r>
              <a:rPr lang="en-US" sz="1200" dirty="0"/>
              <a:t> </a:t>
            </a:r>
            <a:r>
              <a:rPr lang="en-US" sz="1200" dirty="0" err="1" smtClean="0"/>
              <a:t>robustus</a:t>
            </a:r>
            <a:endParaRPr lang="en-US" sz="1200" dirty="0" smtClean="0"/>
          </a:p>
          <a:p>
            <a:r>
              <a:rPr lang="en-US" sz="1200" dirty="0" smtClean="0"/>
              <a:t>n03782006 </a:t>
            </a:r>
            <a:r>
              <a:rPr lang="en-US" sz="1200" dirty="0"/>
              <a:t>monitor</a:t>
            </a:r>
          </a:p>
        </p:txBody>
      </p:sp>
      <p:sp>
        <p:nvSpPr>
          <p:cNvPr id="8" name="TextBox 7"/>
          <p:cNvSpPr txBox="1"/>
          <p:nvPr/>
        </p:nvSpPr>
        <p:spPr>
          <a:xfrm>
            <a:off x="1600203" y="4394537"/>
            <a:ext cx="6629400" cy="1015663"/>
          </a:xfrm>
          <a:prstGeom prst="rect">
            <a:avLst/>
          </a:prstGeom>
          <a:noFill/>
        </p:spPr>
        <p:txBody>
          <a:bodyPr wrap="square" rtlCol="0">
            <a:spAutoFit/>
          </a:bodyPr>
          <a:lstStyle/>
          <a:p>
            <a:r>
              <a:rPr lang="en-US" sz="1200" dirty="0"/>
              <a:t>n01930112 nematode, nematode worm, </a:t>
            </a:r>
            <a:r>
              <a:rPr lang="en-US" sz="1200" dirty="0" smtClean="0"/>
              <a:t>roundworm</a:t>
            </a:r>
          </a:p>
          <a:p>
            <a:r>
              <a:rPr lang="en-US" sz="1200" dirty="0" smtClean="0"/>
              <a:t>n04266014 </a:t>
            </a:r>
            <a:r>
              <a:rPr lang="en-US" sz="1200" dirty="0"/>
              <a:t>space </a:t>
            </a:r>
            <a:r>
              <a:rPr lang="en-US" sz="1200" dirty="0" smtClean="0"/>
              <a:t>shuttle</a:t>
            </a:r>
          </a:p>
          <a:p>
            <a:r>
              <a:rPr lang="en-US" sz="1200" dirty="0" smtClean="0"/>
              <a:t>n04152593 </a:t>
            </a:r>
            <a:r>
              <a:rPr lang="en-US" sz="1200" dirty="0"/>
              <a:t>screen, CRT </a:t>
            </a:r>
            <a:r>
              <a:rPr lang="en-US" sz="1200" dirty="0" smtClean="0"/>
              <a:t>screen</a:t>
            </a:r>
          </a:p>
          <a:p>
            <a:r>
              <a:rPr lang="en-US" sz="1200" dirty="0" smtClean="0"/>
              <a:t>n04592741 wing</a:t>
            </a:r>
          </a:p>
          <a:p>
            <a:r>
              <a:rPr lang="en-US" sz="1200" dirty="0" smtClean="0"/>
              <a:t>n03291819 </a:t>
            </a:r>
            <a:r>
              <a:rPr lang="en-US" sz="1200" dirty="0"/>
              <a:t>envelope</a:t>
            </a:r>
          </a:p>
        </p:txBody>
      </p:sp>
      <p:sp>
        <p:nvSpPr>
          <p:cNvPr id="13" name="Title 1"/>
          <p:cNvSpPr>
            <a:spLocks noGrp="1"/>
          </p:cNvSpPr>
          <p:nvPr>
            <p:ph type="title"/>
          </p:nvPr>
        </p:nvSpPr>
        <p:spPr>
          <a:xfrm>
            <a:off x="228600" y="274638"/>
            <a:ext cx="8837612" cy="1143000"/>
          </a:xfrm>
        </p:spPr>
        <p:txBody>
          <a:bodyPr/>
          <a:lstStyle/>
          <a:p>
            <a:r>
              <a:rPr lang="en-US" dirty="0" smtClean="0"/>
              <a:t>Fish Classification using pre-trained data from </a:t>
            </a:r>
            <a:r>
              <a:rPr lang="en-US" dirty="0" err="1" smtClean="0"/>
              <a:t>ImageNet</a:t>
            </a:r>
            <a:endParaRPr lang="en-US" dirty="0"/>
          </a:p>
        </p:txBody>
      </p:sp>
      <p:pic>
        <p:nvPicPr>
          <p:cNvPr id="1030" name="Picture 6" descr="D:\users\dzhang\projects\Fish_Tracking\130425_143907_A\fish_34.bmp"/>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43401" y="4707924"/>
            <a:ext cx="1453695" cy="549876"/>
          </a:xfrm>
          <a:prstGeom prst="rect">
            <a:avLst/>
          </a:prstGeom>
          <a:noFill/>
          <a:ln w="38100">
            <a:solidFill>
              <a:srgbClr val="00B050"/>
            </a:solidFill>
          </a:ln>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6019800" y="4470737"/>
            <a:ext cx="3048000" cy="1015663"/>
          </a:xfrm>
          <a:prstGeom prst="rect">
            <a:avLst/>
          </a:prstGeom>
          <a:noFill/>
        </p:spPr>
        <p:txBody>
          <a:bodyPr wrap="square" rtlCol="0">
            <a:spAutoFit/>
          </a:bodyPr>
          <a:lstStyle/>
          <a:p>
            <a:r>
              <a:rPr lang="en-US" sz="1200" dirty="0"/>
              <a:t>n04270147 </a:t>
            </a:r>
            <a:r>
              <a:rPr lang="en-US" sz="1200" dirty="0" smtClean="0"/>
              <a:t>spatula</a:t>
            </a:r>
          </a:p>
          <a:p>
            <a:r>
              <a:rPr lang="en-US" sz="1200" dirty="0" smtClean="0"/>
              <a:t>n04067472 reel</a:t>
            </a:r>
          </a:p>
          <a:p>
            <a:r>
              <a:rPr lang="en-US" sz="1200" dirty="0" smtClean="0"/>
              <a:t>n03041632 </a:t>
            </a:r>
            <a:r>
              <a:rPr lang="en-US" sz="1200" dirty="0"/>
              <a:t>cleaver, meat cleaver, </a:t>
            </a:r>
            <a:r>
              <a:rPr lang="en-US" sz="1200" dirty="0" smtClean="0"/>
              <a:t>chopper</a:t>
            </a:r>
          </a:p>
          <a:p>
            <a:r>
              <a:rPr lang="en-US" sz="1200" dirty="0" smtClean="0"/>
              <a:t>n03961711 </a:t>
            </a:r>
            <a:r>
              <a:rPr lang="en-US" sz="1200" dirty="0"/>
              <a:t>plate </a:t>
            </a:r>
            <a:r>
              <a:rPr lang="en-US" sz="1200" dirty="0" smtClean="0"/>
              <a:t>rack</a:t>
            </a:r>
          </a:p>
          <a:p>
            <a:r>
              <a:rPr lang="en-US" sz="1200" dirty="0" smtClean="0"/>
              <a:t>n04286575 </a:t>
            </a:r>
            <a:r>
              <a:rPr lang="en-US" sz="1200" dirty="0"/>
              <a:t>spotlight, spot</a:t>
            </a:r>
          </a:p>
        </p:txBody>
      </p:sp>
      <p:pic>
        <p:nvPicPr>
          <p:cNvPr id="1031" name="Picture 7" descr="D:\users\dzhang\projects\Fish_Tracking\stereo_fish_imagery\stereo_16.bmp"/>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8364" y="5538787"/>
            <a:ext cx="807117" cy="709613"/>
          </a:xfrm>
          <a:prstGeom prst="rect">
            <a:avLst/>
          </a:prstGeom>
          <a:noFill/>
          <a:ln w="38100">
            <a:solidFill>
              <a:srgbClr val="00B050"/>
            </a:solidFill>
          </a:ln>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1600201" y="5444191"/>
            <a:ext cx="4648200" cy="1015663"/>
          </a:xfrm>
          <a:prstGeom prst="rect">
            <a:avLst/>
          </a:prstGeom>
          <a:noFill/>
        </p:spPr>
        <p:txBody>
          <a:bodyPr wrap="square" rtlCol="0">
            <a:spAutoFit/>
          </a:bodyPr>
          <a:lstStyle/>
          <a:p>
            <a:r>
              <a:rPr lang="en-US" sz="1200" dirty="0"/>
              <a:t>n01955084 chiton, coat-of-mail shell, sea cradle, </a:t>
            </a:r>
            <a:r>
              <a:rPr lang="en-US" sz="1200" dirty="0" err="1" smtClean="0"/>
              <a:t>polyplacophore</a:t>
            </a:r>
            <a:endParaRPr lang="en-US" sz="1200" dirty="0" smtClean="0"/>
          </a:p>
          <a:p>
            <a:r>
              <a:rPr lang="en-US" sz="1200" dirty="0" smtClean="0"/>
              <a:t>n01990800 isopod</a:t>
            </a:r>
          </a:p>
          <a:p>
            <a:r>
              <a:rPr lang="en-US" sz="1200" dirty="0" smtClean="0"/>
              <a:t>n02093859 </a:t>
            </a:r>
            <a:r>
              <a:rPr lang="en-US" sz="1200" dirty="0"/>
              <a:t>Kerry blue </a:t>
            </a:r>
            <a:r>
              <a:rPr lang="en-US" sz="1200" dirty="0" smtClean="0"/>
              <a:t>terrier</a:t>
            </a:r>
          </a:p>
          <a:p>
            <a:r>
              <a:rPr lang="en-US" sz="1200" dirty="0" smtClean="0"/>
              <a:t>n02093647 </a:t>
            </a:r>
            <a:r>
              <a:rPr lang="en-US" sz="1200" dirty="0"/>
              <a:t>Bedlington </a:t>
            </a:r>
            <a:r>
              <a:rPr lang="en-US" sz="1200" dirty="0" smtClean="0"/>
              <a:t>terrier</a:t>
            </a:r>
          </a:p>
          <a:p>
            <a:r>
              <a:rPr lang="en-US" sz="1200" dirty="0" smtClean="0"/>
              <a:t>n03207743 </a:t>
            </a:r>
            <a:r>
              <a:rPr lang="en-US" sz="1200" dirty="0"/>
              <a:t>dishrag, dishcloth</a:t>
            </a:r>
          </a:p>
        </p:txBody>
      </p:sp>
      <p:sp>
        <p:nvSpPr>
          <p:cNvPr id="11" name="TextBox 10"/>
          <p:cNvSpPr txBox="1"/>
          <p:nvPr/>
        </p:nvSpPr>
        <p:spPr>
          <a:xfrm>
            <a:off x="6477000" y="1749623"/>
            <a:ext cx="1587294" cy="307777"/>
          </a:xfrm>
          <a:prstGeom prst="rect">
            <a:avLst/>
          </a:prstGeom>
          <a:solidFill>
            <a:srgbClr val="002060"/>
          </a:solidFill>
        </p:spPr>
        <p:txBody>
          <a:bodyPr wrap="none" rtlCol="0">
            <a:spAutoFit/>
          </a:bodyPr>
          <a:lstStyle/>
          <a:p>
            <a:r>
              <a:rPr lang="en-US" sz="1400" dirty="0" smtClean="0">
                <a:solidFill>
                  <a:srgbClr val="45F949"/>
                </a:solidFill>
              </a:rPr>
              <a:t>Fish, true positive</a:t>
            </a:r>
            <a:endParaRPr lang="en-US" sz="1400" dirty="0">
              <a:solidFill>
                <a:srgbClr val="45F949"/>
              </a:solidFill>
            </a:endParaRPr>
          </a:p>
        </p:txBody>
      </p:sp>
      <p:sp>
        <p:nvSpPr>
          <p:cNvPr id="19" name="TextBox 18"/>
          <p:cNvSpPr txBox="1"/>
          <p:nvPr/>
        </p:nvSpPr>
        <p:spPr>
          <a:xfrm>
            <a:off x="6477000" y="2983468"/>
            <a:ext cx="1587294" cy="307777"/>
          </a:xfrm>
          <a:prstGeom prst="rect">
            <a:avLst/>
          </a:prstGeom>
          <a:solidFill>
            <a:srgbClr val="002060"/>
          </a:solidFill>
        </p:spPr>
        <p:txBody>
          <a:bodyPr wrap="none" rtlCol="0">
            <a:spAutoFit/>
          </a:bodyPr>
          <a:lstStyle/>
          <a:p>
            <a:r>
              <a:rPr lang="en-US" sz="1400" dirty="0" smtClean="0">
                <a:solidFill>
                  <a:srgbClr val="45F949"/>
                </a:solidFill>
              </a:rPr>
              <a:t>Fish, true positive</a:t>
            </a:r>
            <a:endParaRPr lang="en-US" sz="1400" dirty="0">
              <a:solidFill>
                <a:srgbClr val="45F949"/>
              </a:solidFill>
            </a:endParaRPr>
          </a:p>
        </p:txBody>
      </p:sp>
      <p:sp>
        <p:nvSpPr>
          <p:cNvPr id="20" name="TextBox 19"/>
          <p:cNvSpPr txBox="1"/>
          <p:nvPr/>
        </p:nvSpPr>
        <p:spPr>
          <a:xfrm>
            <a:off x="6465347" y="3657600"/>
            <a:ext cx="1587294" cy="307777"/>
          </a:xfrm>
          <a:prstGeom prst="rect">
            <a:avLst/>
          </a:prstGeom>
          <a:solidFill>
            <a:srgbClr val="002060"/>
          </a:solidFill>
        </p:spPr>
        <p:txBody>
          <a:bodyPr wrap="none" rtlCol="0">
            <a:spAutoFit/>
          </a:bodyPr>
          <a:lstStyle/>
          <a:p>
            <a:r>
              <a:rPr lang="en-US" sz="1400" dirty="0" smtClean="0">
                <a:solidFill>
                  <a:srgbClr val="45F949"/>
                </a:solidFill>
              </a:rPr>
              <a:t>Fish, true positive</a:t>
            </a:r>
            <a:endParaRPr lang="en-US" sz="1400" dirty="0">
              <a:solidFill>
                <a:srgbClr val="45F949"/>
              </a:solidFill>
            </a:endParaRPr>
          </a:p>
        </p:txBody>
      </p:sp>
      <p:sp>
        <p:nvSpPr>
          <p:cNvPr id="21" name="TextBox 20"/>
          <p:cNvSpPr txBox="1"/>
          <p:nvPr/>
        </p:nvSpPr>
        <p:spPr>
          <a:xfrm>
            <a:off x="3124201" y="5024735"/>
            <a:ext cx="1181734" cy="461665"/>
          </a:xfrm>
          <a:prstGeom prst="rect">
            <a:avLst/>
          </a:prstGeom>
          <a:solidFill>
            <a:srgbClr val="002060"/>
          </a:solidFill>
        </p:spPr>
        <p:txBody>
          <a:bodyPr wrap="none" rtlCol="0">
            <a:spAutoFit/>
          </a:bodyPr>
          <a:lstStyle/>
          <a:p>
            <a:r>
              <a:rPr lang="en-US" sz="1200" dirty="0" smtClean="0">
                <a:solidFill>
                  <a:srgbClr val="C00000"/>
                </a:solidFill>
              </a:rPr>
              <a:t>Fish, </a:t>
            </a:r>
          </a:p>
          <a:p>
            <a:r>
              <a:rPr lang="en-US" sz="1200" dirty="0" smtClean="0">
                <a:solidFill>
                  <a:srgbClr val="C00000"/>
                </a:solidFill>
              </a:rPr>
              <a:t>False negative</a:t>
            </a:r>
            <a:endParaRPr lang="en-US" sz="1200" dirty="0">
              <a:solidFill>
                <a:srgbClr val="C00000"/>
              </a:solidFill>
            </a:endParaRPr>
          </a:p>
        </p:txBody>
      </p:sp>
      <p:sp>
        <p:nvSpPr>
          <p:cNvPr id="22" name="TextBox 21"/>
          <p:cNvSpPr txBox="1"/>
          <p:nvPr/>
        </p:nvSpPr>
        <p:spPr>
          <a:xfrm>
            <a:off x="3962401" y="6031468"/>
            <a:ext cx="1984839" cy="307777"/>
          </a:xfrm>
          <a:prstGeom prst="rect">
            <a:avLst/>
          </a:prstGeom>
          <a:solidFill>
            <a:srgbClr val="002060"/>
          </a:solidFill>
        </p:spPr>
        <p:txBody>
          <a:bodyPr wrap="none" rtlCol="0">
            <a:spAutoFit/>
          </a:bodyPr>
          <a:lstStyle/>
          <a:p>
            <a:r>
              <a:rPr lang="en-US" sz="1400" dirty="0" smtClean="0">
                <a:solidFill>
                  <a:srgbClr val="45F949"/>
                </a:solidFill>
              </a:rPr>
              <a:t>Non-fish, true negative</a:t>
            </a:r>
            <a:endParaRPr lang="en-US" sz="1400" dirty="0">
              <a:solidFill>
                <a:srgbClr val="45F949"/>
              </a:solidFill>
            </a:endParaRPr>
          </a:p>
        </p:txBody>
      </p:sp>
      <p:sp>
        <p:nvSpPr>
          <p:cNvPr id="23" name="TextBox 22"/>
          <p:cNvSpPr txBox="1"/>
          <p:nvPr/>
        </p:nvSpPr>
        <p:spPr>
          <a:xfrm>
            <a:off x="7432531" y="4572000"/>
            <a:ext cx="1601721" cy="261610"/>
          </a:xfrm>
          <a:prstGeom prst="rect">
            <a:avLst/>
          </a:prstGeom>
          <a:solidFill>
            <a:srgbClr val="002060"/>
          </a:solidFill>
        </p:spPr>
        <p:txBody>
          <a:bodyPr wrap="none" rtlCol="0">
            <a:spAutoFit/>
          </a:bodyPr>
          <a:lstStyle/>
          <a:p>
            <a:r>
              <a:rPr lang="en-US" sz="1100" dirty="0" smtClean="0">
                <a:solidFill>
                  <a:srgbClr val="45F949"/>
                </a:solidFill>
              </a:rPr>
              <a:t>Non-fish, true negative</a:t>
            </a:r>
            <a:endParaRPr lang="en-US" sz="1100" dirty="0">
              <a:solidFill>
                <a:srgbClr val="45F949"/>
              </a:solidFill>
            </a:endParaRPr>
          </a:p>
        </p:txBody>
      </p:sp>
    </p:spTree>
    <p:extLst>
      <p:ext uri="{BB962C8B-B14F-4D97-AF65-F5344CB8AC3E}">
        <p14:creationId xmlns:p14="http://schemas.microsoft.com/office/powerpoint/2010/main" val="4198205386"/>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6705600" y="51022"/>
            <a:ext cx="1494320" cy="338554"/>
          </a:xfrm>
          <a:prstGeom prst="rect">
            <a:avLst/>
          </a:prstGeom>
          <a:noFill/>
        </p:spPr>
        <p:txBody>
          <a:bodyPr wrap="none" rtlCol="0">
            <a:spAutoFit/>
          </a:bodyPr>
          <a:lstStyle/>
          <a:p>
            <a:r>
              <a:rPr lang="en-US" sz="1600" dirty="0" smtClean="0">
                <a:solidFill>
                  <a:srgbClr val="000000"/>
                </a:solidFill>
                <a:effectLst>
                  <a:outerShdw blurRad="38100" dist="38100" dir="2700000" algn="tl">
                    <a:srgbClr val="000000">
                      <a:alpha val="43137"/>
                    </a:srgbClr>
                  </a:outerShdw>
                </a:effectLst>
              </a:rPr>
              <a:t>Fish Detection</a:t>
            </a:r>
            <a:endParaRPr lang="en-US" sz="1600" dirty="0">
              <a:solidFill>
                <a:srgbClr val="000000"/>
              </a:solidFill>
              <a:effectLst>
                <a:outerShdw blurRad="38100" dist="38100" dir="2700000" algn="tl">
                  <a:srgbClr val="000000">
                    <a:alpha val="43137"/>
                  </a:srgbClr>
                </a:outerShdw>
              </a:effectLst>
            </a:endParaRPr>
          </a:p>
        </p:txBody>
      </p:sp>
      <p:sp>
        <p:nvSpPr>
          <p:cNvPr id="10" name="TextBox 9"/>
          <p:cNvSpPr txBox="1"/>
          <p:nvPr/>
        </p:nvSpPr>
        <p:spPr>
          <a:xfrm>
            <a:off x="304800" y="3276600"/>
            <a:ext cx="4191000" cy="2800766"/>
          </a:xfrm>
          <a:prstGeom prst="rect">
            <a:avLst/>
          </a:prstGeom>
          <a:noFill/>
        </p:spPr>
        <p:txBody>
          <a:bodyPr wrap="square" rtlCol="0">
            <a:spAutoFit/>
          </a:bodyPr>
          <a:lstStyle/>
          <a:p>
            <a:r>
              <a:rPr lang="en-US" sz="1600" dirty="0" smtClean="0"/>
              <a:t>Out of total 53 images (fish and non-fish):</a:t>
            </a:r>
          </a:p>
          <a:p>
            <a:endParaRPr lang="en-US" sz="1600" dirty="0" smtClean="0"/>
          </a:p>
          <a:p>
            <a:r>
              <a:rPr lang="en-US" sz="1600" b="1" dirty="0" smtClean="0">
                <a:solidFill>
                  <a:srgbClr val="00B050"/>
                </a:solidFill>
              </a:rPr>
              <a:t>True Positives</a:t>
            </a:r>
            <a:r>
              <a:rPr lang="en-US" sz="1600" dirty="0" smtClean="0">
                <a:solidFill>
                  <a:srgbClr val="00B050"/>
                </a:solidFill>
              </a:rPr>
              <a:t>: 39 (fish identified as fish)</a:t>
            </a:r>
          </a:p>
          <a:p>
            <a:r>
              <a:rPr lang="en-US" sz="1600" b="1" dirty="0" smtClean="0"/>
              <a:t>False Positives</a:t>
            </a:r>
            <a:r>
              <a:rPr lang="en-US" sz="1600" dirty="0" smtClean="0"/>
              <a:t>: 4 (fish not identified as fish)</a:t>
            </a:r>
          </a:p>
          <a:p>
            <a:r>
              <a:rPr lang="en-US" sz="1600" b="1" dirty="0" smtClean="0"/>
              <a:t>False Negatives</a:t>
            </a:r>
            <a:r>
              <a:rPr lang="en-US" sz="1600" dirty="0" smtClean="0"/>
              <a:t>: 9 (non-fish identified as fish)</a:t>
            </a:r>
          </a:p>
          <a:p>
            <a:r>
              <a:rPr lang="en-US" sz="1600" b="1" dirty="0" smtClean="0">
                <a:solidFill>
                  <a:srgbClr val="00B050"/>
                </a:solidFill>
              </a:rPr>
              <a:t>True Negative</a:t>
            </a:r>
            <a:r>
              <a:rPr lang="en-US" sz="1600" dirty="0" smtClean="0">
                <a:solidFill>
                  <a:srgbClr val="00B050"/>
                </a:solidFill>
              </a:rPr>
              <a:t>: 1 (non-fish identified as non-fish)</a:t>
            </a:r>
          </a:p>
          <a:p>
            <a:r>
              <a:rPr lang="en-US" sz="1600" b="1" dirty="0" smtClean="0"/>
              <a:t>Overall Accuracy</a:t>
            </a:r>
            <a:r>
              <a:rPr lang="en-US" sz="1600" dirty="0" smtClean="0"/>
              <a:t>: </a:t>
            </a:r>
            <a:r>
              <a:rPr lang="en-US" sz="1600" dirty="0" smtClean="0">
                <a:solidFill>
                  <a:srgbClr val="00B050"/>
                </a:solidFill>
              </a:rPr>
              <a:t>75.47%</a:t>
            </a:r>
          </a:p>
          <a:p>
            <a:endParaRPr lang="en-US" sz="1600" dirty="0"/>
          </a:p>
        </p:txBody>
      </p:sp>
      <p:sp>
        <p:nvSpPr>
          <p:cNvPr id="3" name="TextBox 2"/>
          <p:cNvSpPr txBox="1"/>
          <p:nvPr/>
        </p:nvSpPr>
        <p:spPr>
          <a:xfrm>
            <a:off x="685800" y="1295400"/>
            <a:ext cx="7315200" cy="1938992"/>
          </a:xfrm>
          <a:prstGeom prst="rect">
            <a:avLst/>
          </a:prstGeom>
          <a:noFill/>
        </p:spPr>
        <p:txBody>
          <a:bodyPr wrap="square" rtlCol="0">
            <a:spAutoFit/>
          </a:bodyPr>
          <a:lstStyle/>
          <a:p>
            <a:pPr marL="342900" indent="-342900">
              <a:buFont typeface="Arial"/>
              <a:buChar char="•"/>
            </a:pPr>
            <a:r>
              <a:rPr lang="en-US" sz="2400" dirty="0" smtClean="0">
                <a:solidFill>
                  <a:schemeClr val="accent1"/>
                </a:solidFill>
              </a:rPr>
              <a:t>Result summary from previous slide on </a:t>
            </a:r>
            <a:r>
              <a:rPr lang="en-US" sz="2400" dirty="0">
                <a:solidFill>
                  <a:schemeClr val="accent1"/>
                </a:solidFill>
              </a:rPr>
              <a:t>pre-cropped fish images along with non-fish </a:t>
            </a:r>
            <a:r>
              <a:rPr lang="en-US" sz="2400" dirty="0" smtClean="0">
                <a:solidFill>
                  <a:schemeClr val="accent1"/>
                </a:solidFill>
              </a:rPr>
              <a:t>images</a:t>
            </a:r>
          </a:p>
          <a:p>
            <a:pPr marL="342900" indent="-342900">
              <a:buFont typeface="Arial"/>
              <a:buChar char="•"/>
            </a:pPr>
            <a:r>
              <a:rPr lang="en-US" sz="2400" dirty="0" smtClean="0">
                <a:solidFill>
                  <a:schemeClr val="accent1"/>
                </a:solidFill>
              </a:rPr>
              <a:t>Used a generic training set no tuning of CNN network for fish</a:t>
            </a:r>
          </a:p>
          <a:p>
            <a:endParaRPr lang="en-US" sz="2400" dirty="0">
              <a:solidFill>
                <a:schemeClr val="accent1"/>
              </a:solidFill>
            </a:endParaRPr>
          </a:p>
        </p:txBody>
      </p:sp>
      <p:sp>
        <p:nvSpPr>
          <p:cNvPr id="2" name="Slide Number Placeholder 1"/>
          <p:cNvSpPr>
            <a:spLocks noGrp="1"/>
          </p:cNvSpPr>
          <p:nvPr>
            <p:ph type="sldNum" sz="quarter" idx="10"/>
          </p:nvPr>
        </p:nvSpPr>
        <p:spPr/>
        <p:txBody>
          <a:bodyPr/>
          <a:lstStyle/>
          <a:p>
            <a:pPr>
              <a:defRPr/>
            </a:pPr>
            <a:fld id="{500D0C9A-6790-4A6A-B8E0-9745B1C708C2}" type="slidenum">
              <a:rPr lang="en-US" smtClean="0"/>
              <a:pPr>
                <a:defRPr/>
              </a:pPr>
              <a:t>47</a:t>
            </a:fld>
            <a:endParaRPr lang="en-US"/>
          </a:p>
        </p:txBody>
      </p:sp>
      <p:sp>
        <p:nvSpPr>
          <p:cNvPr id="11" name="Title 1"/>
          <p:cNvSpPr>
            <a:spLocks noGrp="1"/>
          </p:cNvSpPr>
          <p:nvPr>
            <p:ph type="title"/>
          </p:nvPr>
        </p:nvSpPr>
        <p:spPr>
          <a:xfrm>
            <a:off x="382588" y="274638"/>
            <a:ext cx="8609012" cy="1143000"/>
          </a:xfrm>
        </p:spPr>
        <p:txBody>
          <a:bodyPr/>
          <a:lstStyle/>
          <a:p>
            <a:r>
              <a:rPr lang="en-US" dirty="0" smtClean="0"/>
              <a:t>Fish Classification using pre-trained data from </a:t>
            </a:r>
            <a:r>
              <a:rPr lang="en-US" dirty="0" err="1" smtClean="0"/>
              <a:t>ImageNet</a:t>
            </a:r>
            <a:endParaRPr lang="en-US" dirty="0"/>
          </a:p>
        </p:txBody>
      </p:sp>
      <p:pic>
        <p:nvPicPr>
          <p:cNvPr id="4" name="0510-L_slow.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470400" y="3048000"/>
            <a:ext cx="4368800" cy="3276600"/>
          </a:xfrm>
          <a:prstGeom prst="rect">
            <a:avLst/>
          </a:prstGeom>
        </p:spPr>
      </p:pic>
    </p:spTree>
    <p:extLst>
      <p:ext uri="{BB962C8B-B14F-4D97-AF65-F5344CB8AC3E}">
        <p14:creationId xmlns:p14="http://schemas.microsoft.com/office/powerpoint/2010/main" val="216843096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Proposal Goals</a:t>
            </a:r>
            <a:endParaRPr lang="en-US" dirty="0"/>
          </a:p>
        </p:txBody>
      </p:sp>
      <p:sp>
        <p:nvSpPr>
          <p:cNvPr id="3" name="Content Placeholder 2"/>
          <p:cNvSpPr>
            <a:spLocks noGrp="1"/>
          </p:cNvSpPr>
          <p:nvPr>
            <p:ph idx="1"/>
          </p:nvPr>
        </p:nvSpPr>
        <p:spPr>
          <a:xfrm>
            <a:off x="304800" y="2168525"/>
            <a:ext cx="8532812" cy="4689475"/>
          </a:xfrm>
        </p:spPr>
        <p:txBody>
          <a:bodyPr/>
          <a:lstStyle/>
          <a:p>
            <a:r>
              <a:rPr lang="en-US" b="1" dirty="0" smtClean="0">
                <a:solidFill>
                  <a:srgbClr val="C8500E"/>
                </a:solidFill>
              </a:rPr>
              <a:t>Objective proposal</a:t>
            </a:r>
          </a:p>
          <a:p>
            <a:pPr marL="0" indent="0">
              <a:buNone/>
            </a:pPr>
            <a:r>
              <a:rPr lang="en-US" dirty="0"/>
              <a:t> </a:t>
            </a:r>
            <a:r>
              <a:rPr lang="en-US" dirty="0" smtClean="0"/>
              <a:t>   Refine fish segmentation algorithms for both single and stereo cameras.</a:t>
            </a:r>
          </a:p>
          <a:p>
            <a:r>
              <a:rPr lang="en-US" b="1" dirty="0" smtClean="0">
                <a:solidFill>
                  <a:srgbClr val="C8500E"/>
                </a:solidFill>
              </a:rPr>
              <a:t>CNN fish detection using CNN</a:t>
            </a:r>
          </a:p>
          <a:p>
            <a:pPr marL="0" indent="0">
              <a:buNone/>
            </a:pPr>
            <a:r>
              <a:rPr lang="en-US" dirty="0"/>
              <a:t> </a:t>
            </a:r>
            <a:r>
              <a:rPr lang="en-US" dirty="0" smtClean="0"/>
              <a:t>   Use CNN </a:t>
            </a:r>
            <a:r>
              <a:rPr lang="en-US" dirty="0" err="1" smtClean="0"/>
              <a:t>Caffe</a:t>
            </a:r>
            <a:r>
              <a:rPr lang="en-US" dirty="0" smtClean="0"/>
              <a:t> on GPU to train generic fish category</a:t>
            </a:r>
          </a:p>
          <a:p>
            <a:pPr marL="0" indent="0">
              <a:buNone/>
            </a:pPr>
            <a:r>
              <a:rPr lang="en-US" dirty="0"/>
              <a:t> </a:t>
            </a:r>
            <a:r>
              <a:rPr lang="en-US" dirty="0" smtClean="0"/>
              <a:t>   Use CNN </a:t>
            </a:r>
            <a:r>
              <a:rPr lang="en-US" dirty="0" err="1" smtClean="0"/>
              <a:t>Caffe</a:t>
            </a:r>
            <a:r>
              <a:rPr lang="en-US" dirty="0" smtClean="0"/>
              <a:t> to classify fish in real-time videos</a:t>
            </a:r>
          </a:p>
          <a:p>
            <a:pPr marL="0" indent="0">
              <a:buNone/>
            </a:pPr>
            <a:r>
              <a:rPr lang="en-US" dirty="0" smtClean="0"/>
              <a:t>   Analyze success/error rate</a:t>
            </a:r>
          </a:p>
          <a:p>
            <a:r>
              <a:rPr lang="en-US" b="1" dirty="0" smtClean="0">
                <a:solidFill>
                  <a:srgbClr val="C8500E"/>
                </a:solidFill>
              </a:rPr>
              <a:t>CNN  fish type detection using CNN</a:t>
            </a:r>
          </a:p>
          <a:p>
            <a:pPr marL="0" indent="0">
              <a:buNone/>
            </a:pPr>
            <a:r>
              <a:rPr lang="en-US" dirty="0"/>
              <a:t> </a:t>
            </a:r>
            <a:r>
              <a:rPr lang="en-US" dirty="0" smtClean="0"/>
              <a:t>   Use </a:t>
            </a:r>
            <a:r>
              <a:rPr lang="en-US" dirty="0"/>
              <a:t>CNN </a:t>
            </a:r>
            <a:r>
              <a:rPr lang="en-US" dirty="0" err="1"/>
              <a:t>Caffe</a:t>
            </a:r>
            <a:r>
              <a:rPr lang="en-US" dirty="0"/>
              <a:t> on GPU to train </a:t>
            </a:r>
            <a:r>
              <a:rPr lang="en-US" dirty="0" smtClean="0"/>
              <a:t>fish type category – need help on annotation</a:t>
            </a:r>
            <a:endParaRPr lang="en-US" dirty="0"/>
          </a:p>
          <a:p>
            <a:pPr marL="0" indent="0">
              <a:buNone/>
            </a:pPr>
            <a:r>
              <a:rPr lang="en-US" dirty="0"/>
              <a:t> </a:t>
            </a:r>
            <a:r>
              <a:rPr lang="en-US" dirty="0" smtClean="0"/>
              <a:t>   Use </a:t>
            </a:r>
            <a:r>
              <a:rPr lang="en-US" dirty="0"/>
              <a:t>CNN </a:t>
            </a:r>
            <a:r>
              <a:rPr lang="en-US" dirty="0" err="1"/>
              <a:t>Caffe</a:t>
            </a:r>
            <a:r>
              <a:rPr lang="en-US" dirty="0"/>
              <a:t> to classify fish </a:t>
            </a:r>
            <a:r>
              <a:rPr lang="en-US" dirty="0" smtClean="0"/>
              <a:t>types in </a:t>
            </a:r>
            <a:r>
              <a:rPr lang="en-US" dirty="0"/>
              <a:t>real-time videos</a:t>
            </a:r>
          </a:p>
          <a:p>
            <a:pPr marL="0" indent="0">
              <a:buNone/>
            </a:pPr>
            <a:r>
              <a:rPr lang="en-US" dirty="0"/>
              <a:t>   Analyze success/error </a:t>
            </a:r>
            <a:r>
              <a:rPr lang="en-US" dirty="0" smtClean="0"/>
              <a:t>rate</a:t>
            </a:r>
          </a:p>
          <a:p>
            <a:r>
              <a:rPr lang="en-US" b="1" dirty="0" smtClean="0">
                <a:solidFill>
                  <a:srgbClr val="C8500E"/>
                </a:solidFill>
              </a:rPr>
              <a:t>Framework</a:t>
            </a:r>
          </a:p>
          <a:p>
            <a:pPr marL="0" indent="0">
              <a:buNone/>
            </a:pPr>
            <a:r>
              <a:rPr lang="en-US" dirty="0"/>
              <a:t> </a:t>
            </a:r>
            <a:r>
              <a:rPr lang="en-US" dirty="0" smtClean="0"/>
              <a:t>   Adapt modularity to proposed framework</a:t>
            </a:r>
            <a:endParaRPr lang="en-US" dirty="0"/>
          </a:p>
        </p:txBody>
      </p:sp>
      <p:sp>
        <p:nvSpPr>
          <p:cNvPr id="4" name="Slide Number Placeholder 3"/>
          <p:cNvSpPr>
            <a:spLocks noGrp="1"/>
          </p:cNvSpPr>
          <p:nvPr>
            <p:ph type="sldNum" sz="quarter" idx="10"/>
          </p:nvPr>
        </p:nvSpPr>
        <p:spPr/>
        <p:txBody>
          <a:bodyPr/>
          <a:lstStyle/>
          <a:p>
            <a:pPr>
              <a:defRPr/>
            </a:pPr>
            <a:fld id="{500D0C9A-6790-4A6A-B8E0-9745B1C708C2}" type="slidenum">
              <a:rPr lang="en-US" smtClean="0"/>
              <a:pPr>
                <a:defRPr/>
              </a:pPr>
              <a:t>48</a:t>
            </a:fld>
            <a:endParaRPr lang="en-US"/>
          </a:p>
        </p:txBody>
      </p:sp>
      <p:sp>
        <p:nvSpPr>
          <p:cNvPr id="6" name="TextBox 5"/>
          <p:cNvSpPr txBox="1"/>
          <p:nvPr/>
        </p:nvSpPr>
        <p:spPr>
          <a:xfrm>
            <a:off x="381000" y="1134070"/>
            <a:ext cx="7622600" cy="923330"/>
          </a:xfrm>
          <a:prstGeom prst="rect">
            <a:avLst/>
          </a:prstGeom>
          <a:noFill/>
        </p:spPr>
        <p:txBody>
          <a:bodyPr wrap="none" rtlCol="0">
            <a:spAutoFit/>
          </a:bodyPr>
          <a:lstStyle/>
          <a:p>
            <a:r>
              <a:rPr lang="en-US" b="1" dirty="0" smtClean="0"/>
              <a:t>Goal: </a:t>
            </a:r>
          </a:p>
          <a:p>
            <a:r>
              <a:rPr lang="en-US" b="1" dirty="0"/>
              <a:t> </a:t>
            </a:r>
            <a:r>
              <a:rPr lang="en-US" b="1" dirty="0" smtClean="0"/>
              <a:t>   Improved fish detection accuracy and obtain finer classifications</a:t>
            </a:r>
          </a:p>
          <a:p>
            <a:r>
              <a:rPr lang="en-US" b="1" dirty="0"/>
              <a:t> </a:t>
            </a:r>
            <a:r>
              <a:rPr lang="en-US" b="1" dirty="0" smtClean="0"/>
              <a:t>   Implement interface to adapt to the proposed framework</a:t>
            </a:r>
            <a:endParaRPr lang="en-US" b="1" dirty="0"/>
          </a:p>
        </p:txBody>
      </p:sp>
    </p:spTree>
    <p:extLst>
      <p:ext uri="{BB962C8B-B14F-4D97-AF65-F5344CB8AC3E}">
        <p14:creationId xmlns:p14="http://schemas.microsoft.com/office/powerpoint/2010/main" val="2040651434"/>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Backup</a:t>
            </a:r>
            <a:endParaRPr lang="en-US" dirty="0"/>
          </a:p>
        </p:txBody>
      </p:sp>
      <p:sp>
        <p:nvSpPr>
          <p:cNvPr id="4" name="Slide Number Placeholder 3"/>
          <p:cNvSpPr>
            <a:spLocks noGrp="1"/>
          </p:cNvSpPr>
          <p:nvPr>
            <p:ph type="sldNum" sz="quarter" idx="10"/>
          </p:nvPr>
        </p:nvSpPr>
        <p:spPr/>
        <p:txBody>
          <a:bodyPr/>
          <a:lstStyle/>
          <a:p>
            <a:pPr>
              <a:defRPr/>
            </a:pPr>
            <a:fld id="{500D0C9A-6790-4A6A-B8E0-9745B1C708C2}" type="slidenum">
              <a:rPr lang="en-US" smtClean="0"/>
              <a:pPr>
                <a:defRPr/>
              </a:pPr>
              <a:t>49</a:t>
            </a:fld>
            <a:endParaRPr lang="en-US"/>
          </a:p>
        </p:txBody>
      </p:sp>
    </p:spTree>
    <p:extLst>
      <p:ext uri="{BB962C8B-B14F-4D97-AF65-F5344CB8AC3E}">
        <p14:creationId xmlns:p14="http://schemas.microsoft.com/office/powerpoint/2010/main" val="3221521309"/>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lor_Low_Res00074_out.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28600" y="2057400"/>
            <a:ext cx="4023360" cy="2743200"/>
          </a:xfrm>
          <a:prstGeom prst="rect">
            <a:avLst/>
          </a:prstGeom>
        </p:spPr>
      </p:pic>
      <p:pic>
        <p:nvPicPr>
          <p:cNvPr id="6" name="input_video.avi">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4724400" y="2057400"/>
            <a:ext cx="4114800" cy="2743200"/>
          </a:xfrm>
          <a:prstGeom prst="rect">
            <a:avLst/>
          </a:prstGeom>
        </p:spPr>
      </p:pic>
      <p:sp>
        <p:nvSpPr>
          <p:cNvPr id="8" name="TextBox 7"/>
          <p:cNvSpPr txBox="1"/>
          <p:nvPr/>
        </p:nvSpPr>
        <p:spPr>
          <a:xfrm>
            <a:off x="4735118" y="5149334"/>
            <a:ext cx="4408881" cy="923330"/>
          </a:xfrm>
          <a:prstGeom prst="rect">
            <a:avLst/>
          </a:prstGeom>
          <a:noFill/>
        </p:spPr>
        <p:txBody>
          <a:bodyPr wrap="square" rtlCol="0">
            <a:spAutoFit/>
          </a:bodyPr>
          <a:lstStyle/>
          <a:p>
            <a:r>
              <a:rPr lang="en-US" dirty="0" smtClean="0"/>
              <a:t>Cameras drop by a boat and are floating at a fixed location to do fish distribution survey.</a:t>
            </a:r>
            <a:endParaRPr lang="en-US" dirty="0"/>
          </a:p>
        </p:txBody>
      </p:sp>
      <p:sp>
        <p:nvSpPr>
          <p:cNvPr id="9" name="TextBox 8"/>
          <p:cNvSpPr txBox="1"/>
          <p:nvPr/>
        </p:nvSpPr>
        <p:spPr>
          <a:xfrm>
            <a:off x="76200" y="5181600"/>
            <a:ext cx="4495799" cy="646331"/>
          </a:xfrm>
          <a:prstGeom prst="rect">
            <a:avLst/>
          </a:prstGeom>
          <a:noFill/>
        </p:spPr>
        <p:txBody>
          <a:bodyPr wrap="square" rtlCol="0">
            <a:spAutoFit/>
          </a:bodyPr>
          <a:lstStyle/>
          <a:p>
            <a:r>
              <a:rPr lang="en-US" dirty="0" smtClean="0"/>
              <a:t>Moving cameras are dragged along gas pipelines looking at fish populations.</a:t>
            </a:r>
            <a:endParaRPr lang="en-US" dirty="0"/>
          </a:p>
        </p:txBody>
      </p:sp>
      <p:sp>
        <p:nvSpPr>
          <p:cNvPr id="10" name="Title 4"/>
          <p:cNvSpPr>
            <a:spLocks noGrp="1"/>
          </p:cNvSpPr>
          <p:nvPr>
            <p:ph type="title"/>
          </p:nvPr>
        </p:nvSpPr>
        <p:spPr>
          <a:xfrm>
            <a:off x="228600" y="1112838"/>
            <a:ext cx="8229600" cy="792162"/>
          </a:xfrm>
        </p:spPr>
        <p:txBody>
          <a:bodyPr>
            <a:normAutofit/>
          </a:bodyPr>
          <a:lstStyle/>
          <a:p>
            <a:r>
              <a:rPr lang="en-US" dirty="0" smtClean="0">
                <a:solidFill>
                  <a:schemeClr val="tx1"/>
                </a:solidFill>
              </a:rPr>
              <a:t>Challenging conditions</a:t>
            </a:r>
            <a:endParaRPr lang="en-US" sz="2400" dirty="0">
              <a:solidFill>
                <a:schemeClr val="tx1"/>
              </a:solidFill>
            </a:endParaRPr>
          </a:p>
        </p:txBody>
      </p:sp>
      <p:sp>
        <p:nvSpPr>
          <p:cNvPr id="2" name="Slide Number Placeholder 1"/>
          <p:cNvSpPr>
            <a:spLocks noGrp="1"/>
          </p:cNvSpPr>
          <p:nvPr>
            <p:ph type="sldNum" sz="quarter" idx="10"/>
          </p:nvPr>
        </p:nvSpPr>
        <p:spPr/>
        <p:txBody>
          <a:bodyPr/>
          <a:lstStyle/>
          <a:p>
            <a:pPr>
              <a:defRPr/>
            </a:pPr>
            <a:fld id="{500D0C9A-6790-4A6A-B8E0-9745B1C708C2}" type="slidenum">
              <a:rPr lang="en-US" smtClean="0"/>
              <a:pPr>
                <a:defRPr/>
              </a:pPr>
              <a:t>5</a:t>
            </a:fld>
            <a:endParaRPr lang="en-US"/>
          </a:p>
        </p:txBody>
      </p:sp>
      <p:sp>
        <p:nvSpPr>
          <p:cNvPr id="11" name="Title 4"/>
          <p:cNvSpPr txBox="1">
            <a:spLocks/>
          </p:cNvSpPr>
          <p:nvPr/>
        </p:nvSpPr>
        <p:spPr bwMode="auto">
          <a:xfrm>
            <a:off x="228600" y="368023"/>
            <a:ext cx="822960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defTabSz="457200" rtl="0" eaLnBrk="1" fontAlgn="base" hangingPunct="1">
              <a:lnSpc>
                <a:spcPct val="80000"/>
              </a:lnSpc>
              <a:spcBef>
                <a:spcPct val="0"/>
              </a:spcBef>
              <a:spcAft>
                <a:spcPct val="0"/>
              </a:spcAft>
              <a:defRPr sz="2800" b="1" kern="1200">
                <a:solidFill>
                  <a:schemeClr val="accent1">
                    <a:lumMod val="50000"/>
                  </a:schemeClr>
                </a:solidFill>
                <a:latin typeface="+mj-lt"/>
                <a:ea typeface="ＭＳ Ｐゴシック" charset="0"/>
                <a:cs typeface="ＭＳ Ｐゴシック" charset="0"/>
              </a:defRPr>
            </a:lvl1pPr>
            <a:lvl2pPr algn="l" defTabSz="457200" rtl="0" eaLnBrk="1" fontAlgn="base" hangingPunct="1">
              <a:lnSpc>
                <a:spcPct val="80000"/>
              </a:lnSpc>
              <a:spcBef>
                <a:spcPct val="0"/>
              </a:spcBef>
              <a:spcAft>
                <a:spcPct val="0"/>
              </a:spcAft>
              <a:defRPr sz="2800">
                <a:solidFill>
                  <a:srgbClr val="000000"/>
                </a:solidFill>
                <a:latin typeface="Calibri" pitchFamily="-65" charset="0"/>
                <a:ea typeface="ＭＳ Ｐゴシック" charset="0"/>
                <a:cs typeface="ＭＳ Ｐゴシック" charset="0"/>
              </a:defRPr>
            </a:lvl2pPr>
            <a:lvl3pPr algn="l" defTabSz="457200" rtl="0" eaLnBrk="1" fontAlgn="base" hangingPunct="1">
              <a:lnSpc>
                <a:spcPct val="80000"/>
              </a:lnSpc>
              <a:spcBef>
                <a:spcPct val="0"/>
              </a:spcBef>
              <a:spcAft>
                <a:spcPct val="0"/>
              </a:spcAft>
              <a:defRPr sz="2800">
                <a:solidFill>
                  <a:srgbClr val="000000"/>
                </a:solidFill>
                <a:latin typeface="Calibri" pitchFamily="-65" charset="0"/>
                <a:ea typeface="ＭＳ Ｐゴシック" charset="0"/>
                <a:cs typeface="ＭＳ Ｐゴシック" charset="0"/>
              </a:defRPr>
            </a:lvl3pPr>
            <a:lvl4pPr algn="l" defTabSz="457200" rtl="0" eaLnBrk="1" fontAlgn="base" hangingPunct="1">
              <a:lnSpc>
                <a:spcPct val="80000"/>
              </a:lnSpc>
              <a:spcBef>
                <a:spcPct val="0"/>
              </a:spcBef>
              <a:spcAft>
                <a:spcPct val="0"/>
              </a:spcAft>
              <a:defRPr sz="2800">
                <a:solidFill>
                  <a:srgbClr val="000000"/>
                </a:solidFill>
                <a:latin typeface="Calibri" pitchFamily="-65" charset="0"/>
                <a:ea typeface="ＭＳ Ｐゴシック" charset="0"/>
                <a:cs typeface="ＭＳ Ｐゴシック" charset="0"/>
              </a:defRPr>
            </a:lvl4pPr>
            <a:lvl5pPr algn="l" defTabSz="457200" rtl="0" eaLnBrk="1" fontAlgn="base" hangingPunct="1">
              <a:lnSpc>
                <a:spcPct val="80000"/>
              </a:lnSpc>
              <a:spcBef>
                <a:spcPct val="0"/>
              </a:spcBef>
              <a:spcAft>
                <a:spcPct val="0"/>
              </a:spcAft>
              <a:defRPr sz="2800">
                <a:solidFill>
                  <a:srgbClr val="000000"/>
                </a:solidFill>
                <a:latin typeface="Calibri" pitchFamily="-65" charset="0"/>
                <a:ea typeface="ＭＳ Ｐゴシック" charset="0"/>
                <a:cs typeface="ＭＳ Ｐゴシック" charset="0"/>
              </a:defRPr>
            </a:lvl5pPr>
            <a:lvl6pPr marL="457200" algn="l" defTabSz="457200" rtl="0" eaLnBrk="1" fontAlgn="base" hangingPunct="1">
              <a:spcBef>
                <a:spcPct val="0"/>
              </a:spcBef>
              <a:spcAft>
                <a:spcPct val="0"/>
              </a:spcAft>
              <a:defRPr sz="2800">
                <a:solidFill>
                  <a:srgbClr val="404040"/>
                </a:solidFill>
                <a:latin typeface="Calibri" pitchFamily="-65" charset="0"/>
              </a:defRPr>
            </a:lvl6pPr>
            <a:lvl7pPr marL="914400" algn="l" defTabSz="457200" rtl="0" eaLnBrk="1" fontAlgn="base" hangingPunct="1">
              <a:spcBef>
                <a:spcPct val="0"/>
              </a:spcBef>
              <a:spcAft>
                <a:spcPct val="0"/>
              </a:spcAft>
              <a:defRPr sz="2800">
                <a:solidFill>
                  <a:srgbClr val="404040"/>
                </a:solidFill>
                <a:latin typeface="Calibri" pitchFamily="-65" charset="0"/>
              </a:defRPr>
            </a:lvl7pPr>
            <a:lvl8pPr marL="1371600" algn="l" defTabSz="457200" rtl="0" eaLnBrk="1" fontAlgn="base" hangingPunct="1">
              <a:spcBef>
                <a:spcPct val="0"/>
              </a:spcBef>
              <a:spcAft>
                <a:spcPct val="0"/>
              </a:spcAft>
              <a:defRPr sz="2800">
                <a:solidFill>
                  <a:srgbClr val="404040"/>
                </a:solidFill>
                <a:latin typeface="Calibri" pitchFamily="-65" charset="0"/>
              </a:defRPr>
            </a:lvl8pPr>
            <a:lvl9pPr marL="1828800" algn="l" defTabSz="457200" rtl="0" eaLnBrk="1" fontAlgn="base" hangingPunct="1">
              <a:spcBef>
                <a:spcPct val="0"/>
              </a:spcBef>
              <a:spcAft>
                <a:spcPct val="0"/>
              </a:spcAft>
              <a:defRPr sz="2800">
                <a:solidFill>
                  <a:srgbClr val="404040"/>
                </a:solidFill>
                <a:latin typeface="Calibri" pitchFamily="-65" charset="0"/>
              </a:defRPr>
            </a:lvl9pPr>
          </a:lstStyle>
          <a:p>
            <a:r>
              <a:rPr lang="en-US" dirty="0" smtClean="0"/>
              <a:t>Automated Stock Assessment</a:t>
            </a:r>
            <a:endParaRPr lang="en-US" sz="2400" dirty="0">
              <a:solidFill>
                <a:srgbClr val="4F81BD"/>
              </a:solidFill>
            </a:endParaRPr>
          </a:p>
        </p:txBody>
      </p:sp>
    </p:spTree>
    <p:extLst>
      <p:ext uri="{BB962C8B-B14F-4D97-AF65-F5344CB8AC3E}">
        <p14:creationId xmlns:p14="http://schemas.microsoft.com/office/powerpoint/2010/main" val="317544310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0040" fill="hold"/>
                                        <p:tgtEl>
                                          <p:spTgt spid="5"/>
                                        </p:tgtEl>
                                      </p:cBhvr>
                                    </p:cmd>
                                  </p:childTnLst>
                                </p:cTn>
                              </p:par>
                            </p:childTnLst>
                          </p:cTn>
                        </p:par>
                        <p:par>
                          <p:cTn id="7" fill="hold">
                            <p:stCondLst>
                              <p:cond delay="60040"/>
                            </p:stCondLst>
                            <p:childTnLst>
                              <p:par>
                                <p:cTn id="8" presetID="1" presetClass="mediacall" presetSubtype="0" fill="hold" nodeType="afterEffect">
                                  <p:stCondLst>
                                    <p:cond delay="0"/>
                                  </p:stCondLst>
                                  <p:childTnLst>
                                    <p:cmd type="call" cmd="playFrom(0.0)">
                                      <p:cBhvr>
                                        <p:cTn id="9" dur="100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repeatCount="indefinite" fill="hold" display="0">
                  <p:stCondLst>
                    <p:cond delay="indefinite"/>
                  </p:stCondLst>
                </p:cTn>
                <p:tgtEl>
                  <p:spTgt spid="6"/>
                </p:tgtEl>
              </p:cMediaNode>
            </p:video>
            <p:seq concurrent="1" nextAc="seek">
              <p:cTn id="11" restart="whenNotActive" fill="hold" evtFilter="cancelBubble" nodeType="interactiveSeq">
                <p:stCondLst>
                  <p:cond evt="onClick" delay="0">
                    <p:tgtEl>
                      <p:spTgt spid="6"/>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6"/>
                                        </p:tgtEl>
                                      </p:cBhvr>
                                    </p:cmd>
                                  </p:childTnLst>
                                </p:cTn>
                              </p:par>
                            </p:childTnLst>
                          </p:cTn>
                        </p:par>
                      </p:childTnLst>
                    </p:cTn>
                  </p:par>
                </p:childTnLst>
              </p:cTn>
              <p:nextCondLst>
                <p:cond evt="onClick" delay="0">
                  <p:tgtEl>
                    <p:spTgt spid="6"/>
                  </p:tgtEl>
                </p:cond>
              </p:nextCondLst>
            </p:seq>
            <p:video>
              <p:cMediaNode vol="80000">
                <p:cTn id="16" repeatCount="indefinite" fill="hold" display="0">
                  <p:stCondLst>
                    <p:cond delay="indefinite"/>
                  </p:stCondLst>
                </p:cTn>
                <p:tgtEl>
                  <p:spTgt spid="5"/>
                </p:tgtEl>
              </p:cMediaNode>
            </p:video>
            <p:seq concurrent="1" nextAc="seek">
              <p:cTn id="17" restart="whenNotActive" fill="hold" evtFilter="cancelBubble" nodeType="interactiveSeq">
                <p:stCondLst>
                  <p:cond evt="onClick" delay="0">
                    <p:tgtEl>
                      <p:spTgt spid="5"/>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SVR Image</a:t>
            </a:r>
            <a:r>
              <a:rPr lang="en-US" dirty="0"/>
              <a:t>/Video </a:t>
            </a:r>
            <a:r>
              <a:rPr lang="en-US" dirty="0" smtClean="0"/>
              <a:t>Explore and Search System</a:t>
            </a:r>
            <a:br>
              <a:rPr lang="en-US" dirty="0" smtClean="0"/>
            </a:br>
            <a:r>
              <a:rPr lang="en-US" sz="2000" dirty="0" smtClean="0">
                <a:solidFill>
                  <a:srgbClr val="800000"/>
                </a:solidFill>
              </a:rPr>
              <a:t>Configurations</a:t>
            </a:r>
            <a:endParaRPr lang="en-US" dirty="0"/>
          </a:p>
        </p:txBody>
      </p:sp>
      <p:graphicFrame>
        <p:nvGraphicFramePr>
          <p:cNvPr id="10" name="Table 9"/>
          <p:cNvGraphicFramePr>
            <a:graphicFrameLocks noGrp="1"/>
          </p:cNvGraphicFramePr>
          <p:nvPr>
            <p:extLst>
              <p:ext uri="{D42A27DB-BD31-4B8C-83A1-F6EECF244321}">
                <p14:modId xmlns:p14="http://schemas.microsoft.com/office/powerpoint/2010/main" val="3005966624"/>
              </p:ext>
            </p:extLst>
          </p:nvPr>
        </p:nvGraphicFramePr>
        <p:xfrm>
          <a:off x="259308" y="1408570"/>
          <a:ext cx="8611737" cy="5102288"/>
        </p:xfrm>
        <a:graphic>
          <a:graphicData uri="http://schemas.openxmlformats.org/drawingml/2006/table">
            <a:tbl>
              <a:tblPr firstRow="1" firstCol="1" bandRow="1"/>
              <a:tblGrid>
                <a:gridCol w="3057179"/>
                <a:gridCol w="5554558"/>
              </a:tblGrid>
              <a:tr h="188206">
                <a:tc>
                  <a:txBody>
                    <a:bodyPr/>
                    <a:lstStyle/>
                    <a:p>
                      <a:pPr marL="0" marR="0" indent="0" algn="ctr">
                        <a:lnSpc>
                          <a:spcPct val="200000"/>
                        </a:lnSpc>
                        <a:spcBef>
                          <a:spcPts val="0"/>
                        </a:spcBef>
                        <a:spcAft>
                          <a:spcPts val="1000"/>
                        </a:spcAft>
                      </a:pPr>
                      <a:r>
                        <a:rPr lang="en-US" sz="1600" b="1" i="1" dirty="0">
                          <a:solidFill>
                            <a:srgbClr val="FFFFFF"/>
                          </a:solidFill>
                          <a:effectLst/>
                          <a:latin typeface="Calibri"/>
                          <a:ea typeface="Times New Roman"/>
                        </a:rPr>
                        <a:t>Configuration</a:t>
                      </a:r>
                      <a:endParaRPr lang="en-US" sz="1600" dirty="0">
                        <a:effectLst/>
                        <a:latin typeface="Times New Roman"/>
                        <a:ea typeface="Times New Roman"/>
                      </a:endParaRPr>
                    </a:p>
                  </a:txBody>
                  <a:tcPr marL="37576" marR="375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44061"/>
                    </a:solidFill>
                  </a:tcPr>
                </a:tc>
                <a:tc>
                  <a:txBody>
                    <a:bodyPr/>
                    <a:lstStyle/>
                    <a:p>
                      <a:pPr marL="0" marR="0" indent="-11430" algn="ctr">
                        <a:lnSpc>
                          <a:spcPct val="200000"/>
                        </a:lnSpc>
                        <a:spcBef>
                          <a:spcPts val="0"/>
                        </a:spcBef>
                        <a:spcAft>
                          <a:spcPts val="1000"/>
                        </a:spcAft>
                      </a:pPr>
                      <a:r>
                        <a:rPr lang="en-US" sz="1600" b="1" i="1" dirty="0">
                          <a:solidFill>
                            <a:srgbClr val="FFFFFF"/>
                          </a:solidFill>
                          <a:effectLst/>
                          <a:latin typeface="Calibri"/>
                          <a:ea typeface="Times New Roman"/>
                        </a:rPr>
                        <a:t>Features</a:t>
                      </a:r>
                      <a:endParaRPr lang="en-US" sz="1600" dirty="0">
                        <a:effectLst/>
                        <a:latin typeface="Times New Roman"/>
                        <a:ea typeface="Times New Roman"/>
                      </a:endParaRPr>
                    </a:p>
                  </a:txBody>
                  <a:tcPr marL="37576" marR="375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44061"/>
                    </a:solidFill>
                  </a:tcPr>
                </a:tc>
              </a:tr>
              <a:tr h="1568386">
                <a:tc>
                  <a:txBody>
                    <a:bodyPr/>
                    <a:lstStyle/>
                    <a:p>
                      <a:pPr marL="0" marR="0" indent="0" algn="ctr">
                        <a:lnSpc>
                          <a:spcPct val="100000"/>
                        </a:lnSpc>
                        <a:spcBef>
                          <a:spcPts val="0"/>
                        </a:spcBef>
                        <a:spcAft>
                          <a:spcPts val="0"/>
                        </a:spcAft>
                      </a:pPr>
                      <a:r>
                        <a:rPr lang="en-US" sz="1400" b="1" dirty="0">
                          <a:effectLst/>
                          <a:latin typeface="+mn-lt"/>
                          <a:ea typeface="Times New Roman"/>
                        </a:rPr>
                        <a:t>Enterprise</a:t>
                      </a:r>
                      <a:endParaRPr lang="en-US" sz="1400" dirty="0">
                        <a:effectLst/>
                        <a:latin typeface="+mn-lt"/>
                        <a:ea typeface="Times New Roman"/>
                      </a:endParaRPr>
                    </a:p>
                    <a:p>
                      <a:pPr marL="0" marR="0" indent="0" algn="ctr">
                        <a:lnSpc>
                          <a:spcPct val="100000"/>
                        </a:lnSpc>
                        <a:spcBef>
                          <a:spcPts val="0"/>
                        </a:spcBef>
                        <a:spcAft>
                          <a:spcPts val="0"/>
                        </a:spcAft>
                      </a:pPr>
                      <a:r>
                        <a:rPr lang="en-US" sz="1400" i="1" dirty="0">
                          <a:effectLst/>
                          <a:latin typeface="+mn-lt"/>
                          <a:ea typeface="Times New Roman"/>
                        </a:rPr>
                        <a:t>For large-scale cluster/cloud architecture</a:t>
                      </a:r>
                      <a:endParaRPr lang="en-US" sz="1400" dirty="0">
                        <a:effectLst/>
                        <a:latin typeface="+mn-lt"/>
                        <a:ea typeface="Times New Roman"/>
                      </a:endParaRPr>
                    </a:p>
                  </a:txBody>
                  <a:tcPr marL="37576" marR="375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gn="l">
                        <a:lnSpc>
                          <a:spcPct val="100000"/>
                        </a:lnSpc>
                        <a:spcBef>
                          <a:spcPts val="0"/>
                        </a:spcBef>
                        <a:spcAft>
                          <a:spcPts val="0"/>
                        </a:spcAft>
                        <a:buFont typeface="Arial"/>
                        <a:buChar char="•"/>
                      </a:pPr>
                      <a:r>
                        <a:rPr lang="en-US" sz="1400" dirty="0">
                          <a:solidFill>
                            <a:srgbClr val="000000"/>
                          </a:solidFill>
                          <a:effectLst/>
                          <a:latin typeface="+mn-lt"/>
                          <a:ea typeface="Calibri"/>
                          <a:cs typeface="Times New Roman"/>
                        </a:rPr>
                        <a:t>Web-services based API </a:t>
                      </a:r>
                      <a:endParaRPr lang="en-US" sz="1400" dirty="0">
                        <a:solidFill>
                          <a:srgbClr val="000000"/>
                        </a:solidFill>
                        <a:effectLst/>
                        <a:latin typeface="+mn-lt"/>
                        <a:ea typeface="Times New Roman"/>
                        <a:cs typeface="Times New Roman"/>
                      </a:endParaRPr>
                    </a:p>
                    <a:p>
                      <a:pPr marL="342900" marR="0" lvl="0" indent="-342900" algn="l">
                        <a:lnSpc>
                          <a:spcPct val="100000"/>
                        </a:lnSpc>
                        <a:spcBef>
                          <a:spcPts val="0"/>
                        </a:spcBef>
                        <a:spcAft>
                          <a:spcPts val="0"/>
                        </a:spcAft>
                        <a:buFont typeface="Arial"/>
                        <a:buChar char="•"/>
                      </a:pPr>
                      <a:r>
                        <a:rPr lang="en-US" sz="1400" dirty="0">
                          <a:solidFill>
                            <a:srgbClr val="000000"/>
                          </a:solidFill>
                          <a:effectLst/>
                          <a:latin typeface="+mn-lt"/>
                          <a:ea typeface="Calibri"/>
                          <a:cs typeface="Times New Roman"/>
                        </a:rPr>
                        <a:t>Asynchronous communications between servers and multiple workers</a:t>
                      </a:r>
                      <a:endParaRPr lang="en-US" sz="1400" dirty="0">
                        <a:solidFill>
                          <a:srgbClr val="000000"/>
                        </a:solidFill>
                        <a:effectLst/>
                        <a:latin typeface="+mn-lt"/>
                        <a:ea typeface="Times New Roman"/>
                        <a:cs typeface="Times New Roman"/>
                      </a:endParaRPr>
                    </a:p>
                    <a:p>
                      <a:pPr marL="342900" marR="0" lvl="0" indent="-342900" algn="l">
                        <a:lnSpc>
                          <a:spcPct val="100000"/>
                        </a:lnSpc>
                        <a:spcBef>
                          <a:spcPts val="0"/>
                        </a:spcBef>
                        <a:spcAft>
                          <a:spcPts val="0"/>
                        </a:spcAft>
                        <a:buFont typeface="Arial"/>
                        <a:buChar char="•"/>
                      </a:pPr>
                      <a:r>
                        <a:rPr lang="en-US" sz="1400" dirty="0">
                          <a:solidFill>
                            <a:srgbClr val="000000"/>
                          </a:solidFill>
                          <a:effectLst/>
                          <a:latin typeface="+mn-lt"/>
                          <a:ea typeface="Calibri"/>
                          <a:cs typeface="Times New Roman"/>
                        </a:rPr>
                        <a:t>Handles datasets of several million images/videos</a:t>
                      </a:r>
                      <a:endParaRPr lang="en-US" sz="1400" dirty="0">
                        <a:solidFill>
                          <a:srgbClr val="000000"/>
                        </a:solidFill>
                        <a:effectLst/>
                        <a:latin typeface="+mn-lt"/>
                        <a:ea typeface="Times New Roman"/>
                        <a:cs typeface="Times New Roman"/>
                      </a:endParaRPr>
                    </a:p>
                    <a:p>
                      <a:pPr marL="342900" marR="0" lvl="0" indent="-342900" algn="l">
                        <a:lnSpc>
                          <a:spcPct val="100000"/>
                        </a:lnSpc>
                        <a:spcBef>
                          <a:spcPts val="0"/>
                        </a:spcBef>
                        <a:spcAft>
                          <a:spcPts val="0"/>
                        </a:spcAft>
                        <a:buFont typeface="Arial"/>
                        <a:buChar char="•"/>
                      </a:pPr>
                      <a:r>
                        <a:rPr lang="en-US" sz="1400" dirty="0">
                          <a:solidFill>
                            <a:srgbClr val="000000"/>
                          </a:solidFill>
                          <a:effectLst/>
                          <a:latin typeface="+mn-lt"/>
                          <a:ea typeface="Calibri"/>
                          <a:cs typeface="Times New Roman"/>
                        </a:rPr>
                        <a:t>Indexing time for several million images/videos: 10-12 hours</a:t>
                      </a:r>
                      <a:endParaRPr lang="en-US" sz="1400" dirty="0">
                        <a:solidFill>
                          <a:srgbClr val="000000"/>
                        </a:solidFill>
                        <a:effectLst/>
                        <a:latin typeface="+mn-lt"/>
                        <a:ea typeface="Times New Roman"/>
                        <a:cs typeface="Times New Roman"/>
                      </a:endParaRPr>
                    </a:p>
                    <a:p>
                      <a:pPr marL="342900" marR="0" lvl="0" indent="-342900" algn="l">
                        <a:lnSpc>
                          <a:spcPct val="100000"/>
                        </a:lnSpc>
                        <a:spcBef>
                          <a:spcPts val="0"/>
                        </a:spcBef>
                        <a:spcAft>
                          <a:spcPts val="0"/>
                        </a:spcAft>
                        <a:buFont typeface="Arial"/>
                        <a:buChar char="•"/>
                      </a:pPr>
                      <a:r>
                        <a:rPr lang="en-US" sz="1400" dirty="0">
                          <a:solidFill>
                            <a:srgbClr val="000000"/>
                          </a:solidFill>
                          <a:effectLst/>
                          <a:latin typeface="+mn-lt"/>
                          <a:ea typeface="Calibri"/>
                          <a:cs typeface="Times New Roman"/>
                        </a:rPr>
                        <a:t>Near real-time search (5 seconds to a few minutes – after indexing)</a:t>
                      </a:r>
                      <a:endParaRPr lang="en-US" sz="1400" dirty="0">
                        <a:solidFill>
                          <a:srgbClr val="000000"/>
                        </a:solidFill>
                        <a:effectLst/>
                        <a:latin typeface="+mn-lt"/>
                        <a:ea typeface="Times New Roman"/>
                        <a:cs typeface="Times New Roman"/>
                      </a:endParaRPr>
                    </a:p>
                    <a:p>
                      <a:pPr marL="342900" marR="0" lvl="0" indent="-342900" algn="l">
                        <a:lnSpc>
                          <a:spcPct val="100000"/>
                        </a:lnSpc>
                        <a:spcBef>
                          <a:spcPts val="0"/>
                        </a:spcBef>
                        <a:spcAft>
                          <a:spcPts val="0"/>
                        </a:spcAft>
                        <a:buFont typeface="Arial"/>
                        <a:buChar char="•"/>
                        <a:tabLst>
                          <a:tab pos="457200" algn="l"/>
                        </a:tabLst>
                      </a:pPr>
                      <a:r>
                        <a:rPr lang="en-US" sz="1400" dirty="0">
                          <a:solidFill>
                            <a:srgbClr val="000000"/>
                          </a:solidFill>
                          <a:effectLst/>
                          <a:latin typeface="+mn-lt"/>
                          <a:ea typeface="Calibri"/>
                          <a:cs typeface="Times New Roman"/>
                        </a:rPr>
                        <a:t>Near real-time probe-free clustering (after indexing)</a:t>
                      </a:r>
                      <a:endParaRPr lang="en-US" sz="1400" dirty="0">
                        <a:solidFill>
                          <a:srgbClr val="000000"/>
                        </a:solidFill>
                        <a:effectLst/>
                        <a:latin typeface="+mn-lt"/>
                        <a:ea typeface="Times New Roman"/>
                        <a:cs typeface="Times New Roman"/>
                      </a:endParaRPr>
                    </a:p>
                    <a:p>
                      <a:pPr marL="342900" marR="0" lvl="0" indent="-342900" algn="l">
                        <a:lnSpc>
                          <a:spcPct val="100000"/>
                        </a:lnSpc>
                        <a:spcBef>
                          <a:spcPts val="0"/>
                        </a:spcBef>
                        <a:spcAft>
                          <a:spcPts val="0"/>
                        </a:spcAft>
                        <a:buFont typeface="Arial"/>
                        <a:buChar char="•"/>
                        <a:tabLst>
                          <a:tab pos="457200" algn="l"/>
                        </a:tabLst>
                      </a:pPr>
                      <a:r>
                        <a:rPr lang="en-US" sz="1400" dirty="0">
                          <a:solidFill>
                            <a:srgbClr val="000000"/>
                          </a:solidFill>
                          <a:effectLst/>
                          <a:latin typeface="+mn-lt"/>
                          <a:ea typeface="Calibri"/>
                          <a:cs typeface="Times New Roman"/>
                        </a:rPr>
                        <a:t>Multiple simultaneous users </a:t>
                      </a:r>
                      <a:endParaRPr lang="en-US" sz="1400" dirty="0">
                        <a:solidFill>
                          <a:srgbClr val="000000"/>
                        </a:solidFill>
                        <a:effectLst/>
                        <a:latin typeface="+mn-lt"/>
                        <a:ea typeface="Times New Roman"/>
                        <a:cs typeface="Times New Roman"/>
                      </a:endParaRPr>
                    </a:p>
                  </a:txBody>
                  <a:tcPr marL="37576" marR="375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52702">
                <a:tc>
                  <a:txBody>
                    <a:bodyPr/>
                    <a:lstStyle/>
                    <a:p>
                      <a:pPr marL="0" marR="0" indent="0" algn="ctr">
                        <a:lnSpc>
                          <a:spcPct val="100000"/>
                        </a:lnSpc>
                        <a:spcBef>
                          <a:spcPts val="0"/>
                        </a:spcBef>
                        <a:spcAft>
                          <a:spcPts val="0"/>
                        </a:spcAft>
                      </a:pPr>
                      <a:r>
                        <a:rPr lang="en-US" sz="1400" b="1" dirty="0">
                          <a:effectLst/>
                          <a:latin typeface="+mn-lt"/>
                          <a:ea typeface="Times New Roman"/>
                        </a:rPr>
                        <a:t>Desktop</a:t>
                      </a:r>
                      <a:endParaRPr lang="en-US" sz="1400" dirty="0">
                        <a:effectLst/>
                        <a:latin typeface="+mn-lt"/>
                        <a:ea typeface="Times New Roman"/>
                      </a:endParaRPr>
                    </a:p>
                    <a:p>
                      <a:pPr marL="0" marR="0" indent="0" algn="ctr">
                        <a:lnSpc>
                          <a:spcPct val="100000"/>
                        </a:lnSpc>
                        <a:spcBef>
                          <a:spcPts val="0"/>
                        </a:spcBef>
                        <a:spcAft>
                          <a:spcPts val="0"/>
                        </a:spcAft>
                      </a:pPr>
                      <a:r>
                        <a:rPr lang="en-US" sz="1400" i="1" dirty="0">
                          <a:effectLst/>
                          <a:latin typeface="+mn-lt"/>
                          <a:ea typeface="Times New Roman"/>
                        </a:rPr>
                        <a:t>For a small cluster/cloud architecture</a:t>
                      </a:r>
                      <a:endParaRPr lang="en-US" sz="1400" dirty="0">
                        <a:effectLst/>
                        <a:latin typeface="+mn-lt"/>
                        <a:ea typeface="Times New Roman"/>
                      </a:endParaRPr>
                    </a:p>
                  </a:txBody>
                  <a:tcPr marL="37576" marR="375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gn="just">
                        <a:lnSpc>
                          <a:spcPct val="100000"/>
                        </a:lnSpc>
                        <a:spcBef>
                          <a:spcPts val="0"/>
                        </a:spcBef>
                        <a:spcAft>
                          <a:spcPts val="0"/>
                        </a:spcAft>
                        <a:buFont typeface="Arial"/>
                        <a:buChar char="•"/>
                        <a:tabLst>
                          <a:tab pos="685800" algn="l"/>
                          <a:tab pos="457200" algn="l"/>
                        </a:tabLst>
                      </a:pPr>
                      <a:r>
                        <a:rPr lang="en-US" sz="1400" b="0" dirty="0">
                          <a:solidFill>
                            <a:srgbClr val="000000"/>
                          </a:solidFill>
                          <a:effectLst/>
                          <a:latin typeface="+mn-lt"/>
                          <a:cs typeface="Times New Roman"/>
                        </a:rPr>
                        <a:t>Web-services based API </a:t>
                      </a:r>
                      <a:endParaRPr lang="en-US" sz="1400" b="1" dirty="0">
                        <a:solidFill>
                          <a:srgbClr val="000000"/>
                        </a:solidFill>
                        <a:effectLst/>
                        <a:latin typeface="+mn-lt"/>
                        <a:cs typeface="Times New Roman"/>
                      </a:endParaRPr>
                    </a:p>
                    <a:p>
                      <a:pPr marL="342900" marR="0" lvl="0" indent="-342900" algn="just">
                        <a:lnSpc>
                          <a:spcPct val="100000"/>
                        </a:lnSpc>
                        <a:spcBef>
                          <a:spcPts val="0"/>
                        </a:spcBef>
                        <a:spcAft>
                          <a:spcPts val="0"/>
                        </a:spcAft>
                        <a:buFont typeface="Arial"/>
                        <a:buChar char="•"/>
                        <a:tabLst>
                          <a:tab pos="685800" algn="l"/>
                          <a:tab pos="457200" algn="l"/>
                        </a:tabLst>
                      </a:pPr>
                      <a:r>
                        <a:rPr lang="en-US" sz="1400" b="0" dirty="0">
                          <a:solidFill>
                            <a:srgbClr val="000000"/>
                          </a:solidFill>
                          <a:effectLst/>
                          <a:latin typeface="+mn-lt"/>
                          <a:cs typeface="Times New Roman"/>
                        </a:rPr>
                        <a:t>Asynchronous communications between 1 server and 3+ workers</a:t>
                      </a:r>
                      <a:endParaRPr lang="en-US" sz="1400" b="1" dirty="0">
                        <a:solidFill>
                          <a:srgbClr val="000000"/>
                        </a:solidFill>
                        <a:effectLst/>
                        <a:latin typeface="+mn-lt"/>
                        <a:cs typeface="Times New Roman"/>
                      </a:endParaRPr>
                    </a:p>
                    <a:p>
                      <a:pPr marL="342900" marR="0" lvl="0" indent="-342900" algn="just">
                        <a:lnSpc>
                          <a:spcPct val="100000"/>
                        </a:lnSpc>
                        <a:spcBef>
                          <a:spcPts val="0"/>
                        </a:spcBef>
                        <a:spcAft>
                          <a:spcPts val="0"/>
                        </a:spcAft>
                        <a:buFont typeface="Arial"/>
                        <a:buChar char="•"/>
                        <a:tabLst>
                          <a:tab pos="685800" algn="l"/>
                          <a:tab pos="457200" algn="l"/>
                        </a:tabLst>
                      </a:pPr>
                      <a:r>
                        <a:rPr lang="en-US" sz="1400" b="0" dirty="0">
                          <a:solidFill>
                            <a:srgbClr val="000000"/>
                          </a:solidFill>
                          <a:effectLst/>
                          <a:latin typeface="+mn-lt"/>
                          <a:cs typeface="Times New Roman"/>
                        </a:rPr>
                        <a:t>Handles &gt; 1M+ image/video datasets </a:t>
                      </a:r>
                      <a:endParaRPr lang="en-US" sz="1400" b="1" dirty="0">
                        <a:solidFill>
                          <a:srgbClr val="000000"/>
                        </a:solidFill>
                        <a:effectLst/>
                        <a:latin typeface="+mn-lt"/>
                        <a:cs typeface="Times New Roman"/>
                      </a:endParaRPr>
                    </a:p>
                    <a:p>
                      <a:pPr marL="342900" marR="0" lvl="0" indent="-342900" algn="just">
                        <a:lnSpc>
                          <a:spcPct val="100000"/>
                        </a:lnSpc>
                        <a:spcBef>
                          <a:spcPts val="0"/>
                        </a:spcBef>
                        <a:spcAft>
                          <a:spcPts val="0"/>
                        </a:spcAft>
                        <a:buFont typeface="Arial"/>
                        <a:buChar char="•"/>
                        <a:tabLst>
                          <a:tab pos="685800" algn="l"/>
                          <a:tab pos="457200" algn="l"/>
                        </a:tabLst>
                      </a:pPr>
                      <a:r>
                        <a:rPr lang="en-US" sz="1400" b="0" dirty="0">
                          <a:solidFill>
                            <a:srgbClr val="000000"/>
                          </a:solidFill>
                          <a:effectLst/>
                          <a:latin typeface="+mn-lt"/>
                          <a:cs typeface="Times New Roman"/>
                        </a:rPr>
                        <a:t>Indexing time: 100K images/videos = ~6 hours; 1M = ~10-12 hours</a:t>
                      </a:r>
                      <a:endParaRPr lang="en-US" sz="1400" b="1" dirty="0">
                        <a:solidFill>
                          <a:srgbClr val="000000"/>
                        </a:solidFill>
                        <a:effectLst/>
                        <a:latin typeface="+mn-lt"/>
                        <a:cs typeface="Times New Roman"/>
                      </a:endParaRPr>
                    </a:p>
                    <a:p>
                      <a:pPr marL="342900" marR="0" lvl="0" indent="-342900" algn="just">
                        <a:lnSpc>
                          <a:spcPct val="100000"/>
                        </a:lnSpc>
                        <a:spcBef>
                          <a:spcPts val="0"/>
                        </a:spcBef>
                        <a:spcAft>
                          <a:spcPts val="0"/>
                        </a:spcAft>
                        <a:buFont typeface="Arial"/>
                        <a:buChar char="•"/>
                        <a:tabLst>
                          <a:tab pos="685800" algn="l"/>
                          <a:tab pos="457200" algn="l"/>
                        </a:tabLst>
                      </a:pPr>
                      <a:r>
                        <a:rPr lang="en-US" sz="1400" b="0" dirty="0">
                          <a:solidFill>
                            <a:srgbClr val="000000"/>
                          </a:solidFill>
                          <a:effectLst/>
                          <a:latin typeface="+mn-lt"/>
                          <a:cs typeface="Times New Roman"/>
                        </a:rPr>
                        <a:t>Near real-time search (10 seconds to several minutes)</a:t>
                      </a:r>
                      <a:endParaRPr lang="en-US" sz="1400" b="1" dirty="0">
                        <a:solidFill>
                          <a:srgbClr val="000000"/>
                        </a:solidFill>
                        <a:effectLst/>
                        <a:latin typeface="+mn-lt"/>
                        <a:cs typeface="Times New Roman"/>
                      </a:endParaRPr>
                    </a:p>
                    <a:p>
                      <a:pPr marL="342900" marR="0" lvl="0" indent="-342900" algn="just">
                        <a:lnSpc>
                          <a:spcPct val="100000"/>
                        </a:lnSpc>
                        <a:spcBef>
                          <a:spcPts val="0"/>
                        </a:spcBef>
                        <a:spcAft>
                          <a:spcPts val="0"/>
                        </a:spcAft>
                        <a:buFont typeface="Arial"/>
                        <a:buChar char="•"/>
                        <a:tabLst>
                          <a:tab pos="685800" algn="l"/>
                          <a:tab pos="457200" algn="l"/>
                        </a:tabLst>
                      </a:pPr>
                      <a:r>
                        <a:rPr lang="en-US" sz="1400" b="0" dirty="0">
                          <a:solidFill>
                            <a:srgbClr val="000000"/>
                          </a:solidFill>
                          <a:effectLst/>
                          <a:latin typeface="+mn-lt"/>
                          <a:cs typeface="Times New Roman"/>
                        </a:rPr>
                        <a:t>Near real-time probe-free clustering</a:t>
                      </a:r>
                      <a:endParaRPr lang="en-US" sz="1400" b="1" dirty="0">
                        <a:solidFill>
                          <a:srgbClr val="000000"/>
                        </a:solidFill>
                        <a:effectLst/>
                        <a:latin typeface="+mn-lt"/>
                        <a:cs typeface="Times New Roman"/>
                      </a:endParaRPr>
                    </a:p>
                    <a:p>
                      <a:pPr marL="342900" marR="0" lvl="0" indent="-342900" algn="just">
                        <a:lnSpc>
                          <a:spcPct val="100000"/>
                        </a:lnSpc>
                        <a:spcBef>
                          <a:spcPts val="0"/>
                        </a:spcBef>
                        <a:spcAft>
                          <a:spcPts val="0"/>
                        </a:spcAft>
                        <a:buFont typeface="Arial"/>
                        <a:buChar char="•"/>
                        <a:tabLst>
                          <a:tab pos="685800" algn="l"/>
                          <a:tab pos="457200" algn="l"/>
                        </a:tabLst>
                      </a:pPr>
                      <a:r>
                        <a:rPr lang="en-US" sz="1400" b="0" dirty="0">
                          <a:solidFill>
                            <a:srgbClr val="000000"/>
                          </a:solidFill>
                          <a:effectLst/>
                          <a:latin typeface="+mn-lt"/>
                          <a:cs typeface="Times New Roman"/>
                        </a:rPr>
                        <a:t>2 – 3 simultaneous users </a:t>
                      </a:r>
                      <a:endParaRPr lang="en-US" sz="1400" b="1" dirty="0">
                        <a:solidFill>
                          <a:srgbClr val="000000"/>
                        </a:solidFill>
                        <a:effectLst/>
                        <a:latin typeface="+mn-lt"/>
                        <a:cs typeface="Times New Roman"/>
                      </a:endParaRPr>
                    </a:p>
                  </a:txBody>
                  <a:tcPr marL="37576" marR="375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80180">
                <a:tc>
                  <a:txBody>
                    <a:bodyPr/>
                    <a:lstStyle/>
                    <a:p>
                      <a:pPr marL="0" marR="0" indent="0" algn="ctr">
                        <a:lnSpc>
                          <a:spcPct val="100000"/>
                        </a:lnSpc>
                        <a:spcBef>
                          <a:spcPts val="0"/>
                        </a:spcBef>
                        <a:spcAft>
                          <a:spcPts val="0"/>
                        </a:spcAft>
                      </a:pPr>
                      <a:r>
                        <a:rPr lang="en-US" sz="1400" b="1" dirty="0">
                          <a:effectLst/>
                          <a:latin typeface="+mn-lt"/>
                          <a:ea typeface="Times New Roman"/>
                        </a:rPr>
                        <a:t>Field</a:t>
                      </a:r>
                      <a:endParaRPr lang="en-US" sz="1400" dirty="0">
                        <a:effectLst/>
                        <a:latin typeface="+mn-lt"/>
                        <a:ea typeface="Times New Roman"/>
                      </a:endParaRPr>
                    </a:p>
                    <a:p>
                      <a:pPr marL="0" marR="0" indent="0" algn="ctr">
                        <a:lnSpc>
                          <a:spcPct val="100000"/>
                        </a:lnSpc>
                        <a:spcBef>
                          <a:spcPts val="0"/>
                        </a:spcBef>
                        <a:spcAft>
                          <a:spcPts val="0"/>
                        </a:spcAft>
                      </a:pPr>
                      <a:r>
                        <a:rPr lang="en-US" sz="1400" i="1" dirty="0">
                          <a:effectLst/>
                          <a:latin typeface="+mn-lt"/>
                          <a:ea typeface="Times New Roman"/>
                        </a:rPr>
                        <a:t>For a portable single laptop system</a:t>
                      </a:r>
                      <a:endParaRPr lang="en-US" sz="1400" dirty="0">
                        <a:effectLst/>
                        <a:latin typeface="+mn-lt"/>
                        <a:ea typeface="Times New Roman"/>
                      </a:endParaRPr>
                    </a:p>
                  </a:txBody>
                  <a:tcPr marL="37576" marR="375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gn="l">
                        <a:lnSpc>
                          <a:spcPct val="100000"/>
                        </a:lnSpc>
                        <a:spcBef>
                          <a:spcPts val="0"/>
                        </a:spcBef>
                        <a:spcAft>
                          <a:spcPts val="0"/>
                        </a:spcAft>
                        <a:buFont typeface="Arial"/>
                        <a:buChar char="•"/>
                      </a:pPr>
                      <a:r>
                        <a:rPr lang="en-US" sz="1400" dirty="0">
                          <a:solidFill>
                            <a:srgbClr val="000000"/>
                          </a:solidFill>
                          <a:effectLst/>
                          <a:latin typeface="+mn-lt"/>
                          <a:ea typeface="Times New Roman"/>
                          <a:cs typeface="Times New Roman"/>
                        </a:rPr>
                        <a:t>Web-services based API </a:t>
                      </a:r>
                    </a:p>
                    <a:p>
                      <a:pPr marL="342900" marR="0" lvl="0" indent="-342900" algn="l">
                        <a:lnSpc>
                          <a:spcPct val="100000"/>
                        </a:lnSpc>
                        <a:spcBef>
                          <a:spcPts val="0"/>
                        </a:spcBef>
                        <a:spcAft>
                          <a:spcPts val="0"/>
                        </a:spcAft>
                        <a:buFont typeface="Arial"/>
                        <a:buChar char="•"/>
                      </a:pPr>
                      <a:r>
                        <a:rPr lang="en-US" sz="1400" dirty="0">
                          <a:solidFill>
                            <a:srgbClr val="000000"/>
                          </a:solidFill>
                          <a:effectLst/>
                          <a:latin typeface="+mn-lt"/>
                          <a:ea typeface="Times New Roman"/>
                          <a:cs typeface="Times New Roman"/>
                        </a:rPr>
                        <a:t>Can handle datasets of up to 1M images/videos; typical = 1K – 100K</a:t>
                      </a:r>
                    </a:p>
                    <a:p>
                      <a:pPr marL="342900" marR="0" lvl="0" indent="-342900" algn="l">
                        <a:lnSpc>
                          <a:spcPct val="100000"/>
                        </a:lnSpc>
                        <a:spcBef>
                          <a:spcPts val="0"/>
                        </a:spcBef>
                        <a:spcAft>
                          <a:spcPts val="0"/>
                        </a:spcAft>
                        <a:buFont typeface="Arial"/>
                        <a:buChar char="•"/>
                      </a:pPr>
                      <a:r>
                        <a:rPr lang="en-US" sz="1400" dirty="0">
                          <a:solidFill>
                            <a:srgbClr val="000000"/>
                          </a:solidFill>
                          <a:effectLst/>
                          <a:latin typeface="+mn-lt"/>
                          <a:ea typeface="Times New Roman"/>
                          <a:cs typeface="Times New Roman"/>
                        </a:rPr>
                        <a:t>Indexing time for 1K images: ~30 minutes</a:t>
                      </a:r>
                    </a:p>
                    <a:p>
                      <a:pPr marL="342900" marR="0" lvl="0" indent="-342900" algn="l">
                        <a:lnSpc>
                          <a:spcPct val="100000"/>
                        </a:lnSpc>
                        <a:spcBef>
                          <a:spcPts val="0"/>
                        </a:spcBef>
                        <a:spcAft>
                          <a:spcPts val="0"/>
                        </a:spcAft>
                        <a:buFont typeface="Arial"/>
                        <a:buChar char="•"/>
                      </a:pPr>
                      <a:r>
                        <a:rPr lang="en-US" sz="1400" dirty="0">
                          <a:solidFill>
                            <a:srgbClr val="000000"/>
                          </a:solidFill>
                          <a:effectLst/>
                          <a:latin typeface="+mn-lt"/>
                          <a:ea typeface="Times New Roman"/>
                          <a:cs typeface="Times New Roman"/>
                        </a:rPr>
                        <a:t>Near real-time search (minutes – after indexing)</a:t>
                      </a:r>
                    </a:p>
                    <a:p>
                      <a:pPr marL="342900" marR="0" lvl="0" indent="-342900" algn="l">
                        <a:lnSpc>
                          <a:spcPct val="100000"/>
                        </a:lnSpc>
                        <a:spcBef>
                          <a:spcPts val="0"/>
                        </a:spcBef>
                        <a:spcAft>
                          <a:spcPts val="0"/>
                        </a:spcAft>
                        <a:buFont typeface="Arial"/>
                        <a:buChar char="•"/>
                      </a:pPr>
                      <a:r>
                        <a:rPr lang="en-US" sz="1400" dirty="0">
                          <a:solidFill>
                            <a:srgbClr val="000000"/>
                          </a:solidFill>
                          <a:effectLst/>
                          <a:latin typeface="+mn-lt"/>
                          <a:ea typeface="Times New Roman"/>
                          <a:cs typeface="Times New Roman"/>
                        </a:rPr>
                        <a:t>Near real-time probe-free clustering (after indexing)</a:t>
                      </a:r>
                    </a:p>
                    <a:p>
                      <a:pPr marL="342900" marR="0" lvl="0" indent="-342900" algn="l">
                        <a:lnSpc>
                          <a:spcPct val="100000"/>
                        </a:lnSpc>
                        <a:spcBef>
                          <a:spcPts val="0"/>
                        </a:spcBef>
                        <a:spcAft>
                          <a:spcPts val="0"/>
                        </a:spcAft>
                        <a:buFont typeface="Arial"/>
                        <a:buChar char="•"/>
                      </a:pPr>
                      <a:r>
                        <a:rPr lang="en-US" sz="1400" dirty="0">
                          <a:solidFill>
                            <a:srgbClr val="000000"/>
                          </a:solidFill>
                          <a:effectLst/>
                          <a:latin typeface="+mn-lt"/>
                          <a:ea typeface="Times New Roman"/>
                          <a:cs typeface="Times New Roman"/>
                        </a:rPr>
                        <a:t>1 user</a:t>
                      </a:r>
                    </a:p>
                    <a:p>
                      <a:pPr marL="342900" marR="0" lvl="0" indent="-342900" algn="l">
                        <a:lnSpc>
                          <a:spcPct val="100000"/>
                        </a:lnSpc>
                        <a:spcBef>
                          <a:spcPts val="0"/>
                        </a:spcBef>
                        <a:spcAft>
                          <a:spcPts val="0"/>
                        </a:spcAft>
                        <a:buFont typeface="Arial"/>
                        <a:buChar char="•"/>
                      </a:pPr>
                      <a:r>
                        <a:rPr lang="en-US" sz="1400" dirty="0">
                          <a:solidFill>
                            <a:srgbClr val="000000"/>
                          </a:solidFill>
                          <a:effectLst/>
                          <a:latin typeface="+mn-lt"/>
                          <a:ea typeface="Times New Roman"/>
                          <a:cs typeface="Times New Roman"/>
                        </a:rPr>
                        <a:t>Low memory footprint</a:t>
                      </a:r>
                    </a:p>
                  </a:txBody>
                  <a:tcPr marL="37576" marR="375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77837" name="Picture 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7277" y="2382719"/>
            <a:ext cx="2247900" cy="619125"/>
          </a:xfrm>
          <a:prstGeom prst="rect">
            <a:avLst/>
          </a:prstGeom>
          <a:noFill/>
          <a:extLst>
            <a:ext uri="{909E8E84-426E-40dd-AFC4-6F175D3DCCD1}">
              <a14:hiddenFill xmlns:a14="http://schemas.microsoft.com/office/drawing/2010/main">
                <a:solidFill>
                  <a:srgbClr val="FFFFFF"/>
                </a:solidFill>
              </a14:hiddenFill>
            </a:ext>
          </a:extLst>
        </p:spPr>
      </p:pic>
      <p:pic>
        <p:nvPicPr>
          <p:cNvPr id="77836"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7277" y="3924916"/>
            <a:ext cx="1800225" cy="666750"/>
          </a:xfrm>
          <a:prstGeom prst="rect">
            <a:avLst/>
          </a:prstGeom>
          <a:noFill/>
          <a:extLst>
            <a:ext uri="{909E8E84-426E-40dd-AFC4-6F175D3DCCD1}">
              <a14:hiddenFill xmlns:a14="http://schemas.microsoft.com/office/drawing/2010/main">
                <a:solidFill>
                  <a:srgbClr val="FFFFFF"/>
                </a:solidFill>
              </a14:hiddenFill>
            </a:ext>
          </a:extLst>
        </p:spPr>
      </p:pic>
      <p:pic>
        <p:nvPicPr>
          <p:cNvPr id="77835" name="Picture 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4914" y="5458726"/>
            <a:ext cx="1504950" cy="781050"/>
          </a:xfrm>
          <a:prstGeom prst="rect">
            <a:avLst/>
          </a:prstGeom>
          <a:noFill/>
          <a:extLst>
            <a:ext uri="{909E8E84-426E-40dd-AFC4-6F175D3DCCD1}">
              <a14:hiddenFill xmlns:a14="http://schemas.microsoft.com/office/drawing/2010/main">
                <a:solidFill>
                  <a:srgbClr val="FFFFFF"/>
                </a:solidFill>
              </a14:hiddenFill>
            </a:ext>
          </a:extLst>
        </p:spPr>
      </p:pic>
      <p:sp>
        <p:nvSpPr>
          <p:cNvPr id="8" name="Slide Number Placeholder 3"/>
          <p:cNvSpPr txBox="1">
            <a:spLocks/>
          </p:cNvSpPr>
          <p:nvPr/>
        </p:nvSpPr>
        <p:spPr bwMode="auto">
          <a:xfrm>
            <a:off x="8348666" y="6553200"/>
            <a:ext cx="79533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7" tIns="45704" rIns="91407" bIns="45704"/>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C34B34EC-FC52-42D6-9F61-527DBFA45E4C}" type="slidenum">
              <a:rPr lang="en-US" sz="1200">
                <a:solidFill>
                  <a:srgbClr val="000000"/>
                </a:solidFill>
                <a:latin typeface="Calibri" pitchFamily="34" charset="0"/>
              </a:rPr>
              <a:pPr algn="r" eaLnBrk="1" hangingPunct="1"/>
              <a:t>50</a:t>
            </a:fld>
            <a:endParaRPr lang="en-US" sz="1200" dirty="0">
              <a:solidFill>
                <a:srgbClr val="000000"/>
              </a:solidFill>
              <a:latin typeface="Calibri" pitchFamily="34" charset="0"/>
            </a:endParaRPr>
          </a:p>
        </p:txBody>
      </p:sp>
    </p:spTree>
    <p:extLst>
      <p:ext uri="{BB962C8B-B14F-4D97-AF65-F5344CB8AC3E}">
        <p14:creationId xmlns:p14="http://schemas.microsoft.com/office/powerpoint/2010/main" val="11616741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TextBox 72"/>
          <p:cNvSpPr txBox="1"/>
          <p:nvPr/>
        </p:nvSpPr>
        <p:spPr>
          <a:xfrm>
            <a:off x="6009633" y="51022"/>
            <a:ext cx="2911246" cy="338554"/>
          </a:xfrm>
          <a:prstGeom prst="rect">
            <a:avLst/>
          </a:prstGeom>
          <a:noFill/>
        </p:spPr>
        <p:txBody>
          <a:bodyPr wrap="none" rtlCol="0">
            <a:spAutoFit/>
          </a:bodyPr>
          <a:lstStyle/>
          <a:p>
            <a:r>
              <a:rPr lang="en-US" sz="1600" dirty="0" smtClean="0">
                <a:solidFill>
                  <a:srgbClr val="000000"/>
                </a:solidFill>
                <a:effectLst>
                  <a:outerShdw blurRad="38100" dist="38100" dir="2700000" algn="tl">
                    <a:srgbClr val="000000">
                      <a:alpha val="43137"/>
                    </a:srgbClr>
                  </a:outerShdw>
                </a:effectLst>
              </a:rPr>
              <a:t>Automated Stock Assessment</a:t>
            </a:r>
            <a:endParaRPr lang="en-US" sz="1600" dirty="0">
              <a:solidFill>
                <a:srgbClr val="000000"/>
              </a:solidFill>
              <a:effectLst>
                <a:outerShdw blurRad="38100" dist="38100" dir="2700000" algn="tl">
                  <a:srgbClr val="000000">
                    <a:alpha val="43137"/>
                  </a:srgbClr>
                </a:outerShdw>
              </a:effectLst>
            </a:endParaRPr>
          </a:p>
        </p:txBody>
      </p:sp>
      <p:sp>
        <p:nvSpPr>
          <p:cNvPr id="74" name="Title 4"/>
          <p:cNvSpPr>
            <a:spLocks noGrp="1"/>
          </p:cNvSpPr>
          <p:nvPr>
            <p:ph type="title"/>
          </p:nvPr>
        </p:nvSpPr>
        <p:spPr>
          <a:xfrm>
            <a:off x="152400" y="310189"/>
            <a:ext cx="8229600" cy="792162"/>
          </a:xfrm>
        </p:spPr>
        <p:txBody>
          <a:bodyPr>
            <a:normAutofit/>
          </a:bodyPr>
          <a:lstStyle/>
          <a:p>
            <a:r>
              <a:rPr lang="en-US" dirty="0"/>
              <a:t>Automated Stock Assessment</a:t>
            </a:r>
            <a:endParaRPr lang="en-US" sz="2400" dirty="0">
              <a:solidFill>
                <a:srgbClr val="4F81BD"/>
              </a:solidFill>
            </a:endParaRPr>
          </a:p>
        </p:txBody>
      </p:sp>
      <p:sp>
        <p:nvSpPr>
          <p:cNvPr id="3" name="TextBox 2"/>
          <p:cNvSpPr txBox="1"/>
          <p:nvPr/>
        </p:nvSpPr>
        <p:spPr>
          <a:xfrm>
            <a:off x="171450" y="1083618"/>
            <a:ext cx="3385670" cy="461665"/>
          </a:xfrm>
          <a:prstGeom prst="rect">
            <a:avLst/>
          </a:prstGeom>
          <a:noFill/>
        </p:spPr>
        <p:txBody>
          <a:bodyPr wrap="none" rtlCol="0">
            <a:spAutoFit/>
          </a:bodyPr>
          <a:lstStyle/>
          <a:p>
            <a:r>
              <a:rPr lang="en-US" sz="2400" b="1" dirty="0" smtClean="0"/>
              <a:t>Proposed Algorithms</a:t>
            </a:r>
            <a:r>
              <a:rPr lang="en-US" sz="2400" dirty="0" smtClean="0"/>
              <a:t>:</a:t>
            </a:r>
            <a:endParaRPr lang="en-US" sz="2400" dirty="0"/>
          </a:p>
        </p:txBody>
      </p:sp>
      <p:grpSp>
        <p:nvGrpSpPr>
          <p:cNvPr id="5" name="Group 4"/>
          <p:cNvGrpSpPr/>
          <p:nvPr/>
        </p:nvGrpSpPr>
        <p:grpSpPr>
          <a:xfrm>
            <a:off x="171450" y="1611868"/>
            <a:ext cx="8456195" cy="4560332"/>
            <a:chOff x="171450" y="1840468"/>
            <a:chExt cx="8456195" cy="4560332"/>
          </a:xfrm>
        </p:grpSpPr>
        <p:sp>
          <p:nvSpPr>
            <p:cNvPr id="94" name="Rectangle 93"/>
            <p:cNvSpPr/>
            <p:nvPr/>
          </p:nvSpPr>
          <p:spPr>
            <a:xfrm>
              <a:off x="6009632" y="2362200"/>
              <a:ext cx="2572053" cy="40386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3" name="Rectangle 92"/>
            <p:cNvSpPr/>
            <p:nvPr/>
          </p:nvSpPr>
          <p:spPr>
            <a:xfrm>
              <a:off x="3048000" y="2362200"/>
              <a:ext cx="2800350" cy="40386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171450" y="2362200"/>
              <a:ext cx="2647950" cy="40386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436443" y="1859519"/>
              <a:ext cx="1951726" cy="400110"/>
            </a:xfrm>
            <a:prstGeom prst="rect">
              <a:avLst/>
            </a:prstGeom>
            <a:noFill/>
          </p:spPr>
          <p:txBody>
            <a:bodyPr wrap="none" rtlCol="0">
              <a:spAutoFit/>
            </a:bodyPr>
            <a:lstStyle/>
            <a:p>
              <a:r>
                <a:rPr lang="en-US" sz="2000" b="1" dirty="0" smtClean="0"/>
                <a:t>Fish Detection</a:t>
              </a:r>
              <a:endParaRPr lang="en-US" sz="2000" b="1" dirty="0"/>
            </a:p>
          </p:txBody>
        </p:sp>
        <p:sp>
          <p:nvSpPr>
            <p:cNvPr id="75" name="TextBox 74"/>
            <p:cNvSpPr txBox="1"/>
            <p:nvPr/>
          </p:nvSpPr>
          <p:spPr>
            <a:xfrm>
              <a:off x="3362989" y="1859519"/>
              <a:ext cx="2137124" cy="400110"/>
            </a:xfrm>
            <a:prstGeom prst="rect">
              <a:avLst/>
            </a:prstGeom>
            <a:noFill/>
          </p:spPr>
          <p:txBody>
            <a:bodyPr wrap="none" rtlCol="0">
              <a:spAutoFit/>
            </a:bodyPr>
            <a:lstStyle/>
            <a:p>
              <a:r>
                <a:rPr lang="en-US" sz="2000" b="1" dirty="0" smtClean="0"/>
                <a:t>Fish Numbering</a:t>
              </a:r>
              <a:endParaRPr lang="en-US" sz="2000" b="1" dirty="0"/>
            </a:p>
          </p:txBody>
        </p:sp>
        <p:sp>
          <p:nvSpPr>
            <p:cNvPr id="79" name="TextBox 78"/>
            <p:cNvSpPr txBox="1"/>
            <p:nvPr/>
          </p:nvSpPr>
          <p:spPr>
            <a:xfrm>
              <a:off x="6176859" y="1840468"/>
              <a:ext cx="2450786" cy="400110"/>
            </a:xfrm>
            <a:prstGeom prst="rect">
              <a:avLst/>
            </a:prstGeom>
            <a:noFill/>
          </p:spPr>
          <p:txBody>
            <a:bodyPr wrap="none" rtlCol="0">
              <a:spAutoFit/>
            </a:bodyPr>
            <a:lstStyle/>
            <a:p>
              <a:r>
                <a:rPr lang="en-US" sz="2000" b="1" dirty="0" smtClean="0"/>
                <a:t>Fish Classification</a:t>
              </a:r>
              <a:endParaRPr lang="en-US" sz="2000" b="1" dirty="0"/>
            </a:p>
          </p:txBody>
        </p:sp>
        <p:sp>
          <p:nvSpPr>
            <p:cNvPr id="6" name="TextBox 5"/>
            <p:cNvSpPr txBox="1"/>
            <p:nvPr/>
          </p:nvSpPr>
          <p:spPr>
            <a:xfrm>
              <a:off x="304800" y="2634734"/>
              <a:ext cx="2416046" cy="646331"/>
            </a:xfrm>
            <a:prstGeom prst="rect">
              <a:avLst/>
            </a:prstGeom>
            <a:solidFill>
              <a:schemeClr val="accent4"/>
            </a:solidFill>
            <a:ln>
              <a:solidFill>
                <a:schemeClr val="tx1"/>
              </a:solidFill>
            </a:ln>
          </p:spPr>
          <p:txBody>
            <a:bodyPr wrap="none" rtlCol="0">
              <a:spAutoFit/>
            </a:bodyPr>
            <a:lstStyle/>
            <a:p>
              <a:r>
                <a:rPr lang="en-US" dirty="0"/>
                <a:t>B</a:t>
              </a:r>
              <a:r>
                <a:rPr lang="en-US" dirty="0" smtClean="0"/>
                <a:t>ackground modeling</a:t>
              </a:r>
            </a:p>
            <a:p>
              <a:r>
                <a:rPr lang="en-US" dirty="0" smtClean="0"/>
                <a:t>+Optical flow*</a:t>
              </a:r>
              <a:endParaRPr lang="en-US" dirty="0"/>
            </a:p>
          </p:txBody>
        </p:sp>
        <p:sp>
          <p:nvSpPr>
            <p:cNvPr id="7" name="TextBox 6"/>
            <p:cNvSpPr txBox="1"/>
            <p:nvPr/>
          </p:nvSpPr>
          <p:spPr>
            <a:xfrm>
              <a:off x="715169" y="3962400"/>
              <a:ext cx="1569660" cy="646331"/>
            </a:xfrm>
            <a:prstGeom prst="rect">
              <a:avLst/>
            </a:prstGeom>
            <a:solidFill>
              <a:schemeClr val="accent4"/>
            </a:solidFill>
            <a:ln>
              <a:solidFill>
                <a:schemeClr val="tx1"/>
              </a:solidFill>
            </a:ln>
          </p:spPr>
          <p:txBody>
            <a:bodyPr wrap="none" rtlCol="0">
              <a:spAutoFit/>
            </a:bodyPr>
            <a:lstStyle/>
            <a:p>
              <a:r>
                <a:rPr lang="en-US" dirty="0" smtClean="0"/>
                <a:t>Automated</a:t>
              </a:r>
            </a:p>
            <a:p>
              <a:r>
                <a:rPr lang="en-US" dirty="0" smtClean="0"/>
                <a:t>segmentation</a:t>
              </a:r>
              <a:endParaRPr lang="en-US" dirty="0"/>
            </a:p>
          </p:txBody>
        </p:sp>
        <p:sp>
          <p:nvSpPr>
            <p:cNvPr id="8" name="TextBox 7"/>
            <p:cNvSpPr txBox="1"/>
            <p:nvPr/>
          </p:nvSpPr>
          <p:spPr>
            <a:xfrm>
              <a:off x="392452" y="5269468"/>
              <a:ext cx="2215094" cy="369332"/>
            </a:xfrm>
            <a:prstGeom prst="rect">
              <a:avLst/>
            </a:prstGeom>
            <a:solidFill>
              <a:schemeClr val="bg1"/>
            </a:solidFill>
            <a:ln>
              <a:solidFill>
                <a:schemeClr val="tx1"/>
              </a:solidFill>
            </a:ln>
          </p:spPr>
          <p:txBody>
            <a:bodyPr wrap="none" rtlCol="0">
              <a:spAutoFit/>
            </a:bodyPr>
            <a:lstStyle/>
            <a:p>
              <a:r>
                <a:rPr lang="en-US" dirty="0" smtClean="0"/>
                <a:t>Tracking/numbering</a:t>
              </a:r>
              <a:endParaRPr lang="en-US" dirty="0"/>
            </a:p>
          </p:txBody>
        </p:sp>
        <p:sp>
          <p:nvSpPr>
            <p:cNvPr id="81" name="TextBox 80"/>
            <p:cNvSpPr txBox="1"/>
            <p:nvPr/>
          </p:nvSpPr>
          <p:spPr>
            <a:xfrm>
              <a:off x="3554605" y="2590800"/>
              <a:ext cx="1697901" cy="369332"/>
            </a:xfrm>
            <a:prstGeom prst="rect">
              <a:avLst/>
            </a:prstGeom>
            <a:solidFill>
              <a:schemeClr val="bg1"/>
            </a:solidFill>
            <a:ln>
              <a:solidFill>
                <a:schemeClr val="tx1"/>
              </a:solidFill>
            </a:ln>
          </p:spPr>
          <p:txBody>
            <a:bodyPr wrap="none" rtlCol="0">
              <a:spAutoFit/>
            </a:bodyPr>
            <a:lstStyle/>
            <a:p>
              <a:r>
                <a:rPr lang="en-US" dirty="0" smtClean="0"/>
                <a:t>Objectiveness</a:t>
              </a:r>
              <a:endParaRPr lang="en-US" dirty="0"/>
            </a:p>
          </p:txBody>
        </p:sp>
        <p:sp>
          <p:nvSpPr>
            <p:cNvPr id="9" name="TextBox 8"/>
            <p:cNvSpPr txBox="1"/>
            <p:nvPr/>
          </p:nvSpPr>
          <p:spPr>
            <a:xfrm>
              <a:off x="3630061" y="3352800"/>
              <a:ext cx="1569660" cy="646331"/>
            </a:xfrm>
            <a:prstGeom prst="rect">
              <a:avLst/>
            </a:prstGeom>
            <a:solidFill>
              <a:schemeClr val="bg1"/>
            </a:solidFill>
            <a:ln>
              <a:solidFill>
                <a:schemeClr val="tx1"/>
              </a:solidFill>
            </a:ln>
          </p:spPr>
          <p:txBody>
            <a:bodyPr wrap="none" rtlCol="0">
              <a:spAutoFit/>
            </a:bodyPr>
            <a:lstStyle/>
            <a:p>
              <a:r>
                <a:rPr lang="en-US" dirty="0" smtClean="0"/>
                <a:t>Fish / no-fish </a:t>
              </a:r>
            </a:p>
            <a:p>
              <a:r>
                <a:rPr lang="en-US" dirty="0" smtClean="0"/>
                <a:t>training</a:t>
              </a:r>
              <a:endParaRPr lang="en-US" dirty="0"/>
            </a:p>
          </p:txBody>
        </p:sp>
        <p:sp>
          <p:nvSpPr>
            <p:cNvPr id="83" name="TextBox 82"/>
            <p:cNvSpPr txBox="1"/>
            <p:nvPr/>
          </p:nvSpPr>
          <p:spPr>
            <a:xfrm>
              <a:off x="3347506" y="5726668"/>
              <a:ext cx="2215094" cy="369332"/>
            </a:xfrm>
            <a:prstGeom prst="rect">
              <a:avLst/>
            </a:prstGeom>
            <a:solidFill>
              <a:schemeClr val="bg1"/>
            </a:solidFill>
            <a:ln>
              <a:solidFill>
                <a:schemeClr val="tx1"/>
              </a:solidFill>
            </a:ln>
          </p:spPr>
          <p:txBody>
            <a:bodyPr wrap="none" rtlCol="0">
              <a:spAutoFit/>
            </a:bodyPr>
            <a:lstStyle/>
            <a:p>
              <a:r>
                <a:rPr lang="en-US" dirty="0" smtClean="0"/>
                <a:t>Tracking/numbering</a:t>
              </a:r>
              <a:endParaRPr lang="en-US" dirty="0"/>
            </a:p>
          </p:txBody>
        </p:sp>
        <p:sp>
          <p:nvSpPr>
            <p:cNvPr id="84" name="TextBox 83"/>
            <p:cNvSpPr txBox="1"/>
            <p:nvPr/>
          </p:nvSpPr>
          <p:spPr>
            <a:xfrm>
              <a:off x="3646721" y="4459068"/>
              <a:ext cx="1569660" cy="646331"/>
            </a:xfrm>
            <a:prstGeom prst="rect">
              <a:avLst/>
            </a:prstGeom>
            <a:solidFill>
              <a:schemeClr val="accent4"/>
            </a:solidFill>
            <a:ln>
              <a:solidFill>
                <a:schemeClr val="tx1"/>
              </a:solidFill>
            </a:ln>
          </p:spPr>
          <p:txBody>
            <a:bodyPr wrap="none" rtlCol="0">
              <a:spAutoFit/>
            </a:bodyPr>
            <a:lstStyle/>
            <a:p>
              <a:r>
                <a:rPr lang="en-US" dirty="0" smtClean="0"/>
                <a:t>Fish / no-fish </a:t>
              </a:r>
            </a:p>
            <a:p>
              <a:r>
                <a:rPr lang="en-US" dirty="0" smtClean="0"/>
                <a:t>classification</a:t>
              </a:r>
              <a:endParaRPr lang="en-US" dirty="0"/>
            </a:p>
          </p:txBody>
        </p:sp>
        <p:sp>
          <p:nvSpPr>
            <p:cNvPr id="89" name="TextBox 88"/>
            <p:cNvSpPr txBox="1"/>
            <p:nvPr/>
          </p:nvSpPr>
          <p:spPr>
            <a:xfrm>
              <a:off x="6667892" y="3352800"/>
              <a:ext cx="1120820" cy="646331"/>
            </a:xfrm>
            <a:prstGeom prst="rect">
              <a:avLst/>
            </a:prstGeom>
            <a:solidFill>
              <a:schemeClr val="bg1"/>
            </a:solidFill>
            <a:ln>
              <a:solidFill>
                <a:schemeClr val="tx1"/>
              </a:solidFill>
            </a:ln>
          </p:spPr>
          <p:txBody>
            <a:bodyPr wrap="none" rtlCol="0">
              <a:spAutoFit/>
            </a:bodyPr>
            <a:lstStyle/>
            <a:p>
              <a:r>
                <a:rPr lang="en-US" dirty="0" smtClean="0"/>
                <a:t>Fish type</a:t>
              </a:r>
            </a:p>
            <a:p>
              <a:r>
                <a:rPr lang="en-US" dirty="0" smtClean="0"/>
                <a:t>training</a:t>
              </a:r>
              <a:endParaRPr lang="en-US" dirty="0"/>
            </a:p>
          </p:txBody>
        </p:sp>
        <p:sp>
          <p:nvSpPr>
            <p:cNvPr id="90" name="TextBox 89"/>
            <p:cNvSpPr txBox="1"/>
            <p:nvPr/>
          </p:nvSpPr>
          <p:spPr>
            <a:xfrm>
              <a:off x="6395611" y="2590800"/>
              <a:ext cx="1697901" cy="369332"/>
            </a:xfrm>
            <a:prstGeom prst="rect">
              <a:avLst/>
            </a:prstGeom>
            <a:solidFill>
              <a:schemeClr val="bg1"/>
            </a:solidFill>
            <a:ln>
              <a:solidFill>
                <a:schemeClr val="tx1"/>
              </a:solidFill>
            </a:ln>
          </p:spPr>
          <p:txBody>
            <a:bodyPr wrap="none" rtlCol="0">
              <a:spAutoFit/>
            </a:bodyPr>
            <a:lstStyle/>
            <a:p>
              <a:r>
                <a:rPr lang="en-US" dirty="0" smtClean="0"/>
                <a:t>Objectiveness</a:t>
              </a:r>
              <a:endParaRPr lang="en-US" dirty="0"/>
            </a:p>
          </p:txBody>
        </p:sp>
        <p:sp>
          <p:nvSpPr>
            <p:cNvPr id="91" name="TextBox 90"/>
            <p:cNvSpPr txBox="1"/>
            <p:nvPr/>
          </p:nvSpPr>
          <p:spPr>
            <a:xfrm>
              <a:off x="6524596" y="4495800"/>
              <a:ext cx="1492716" cy="646331"/>
            </a:xfrm>
            <a:prstGeom prst="rect">
              <a:avLst/>
            </a:prstGeom>
            <a:solidFill>
              <a:schemeClr val="bg1"/>
            </a:solidFill>
            <a:ln>
              <a:solidFill>
                <a:schemeClr val="tx1"/>
              </a:solidFill>
            </a:ln>
          </p:spPr>
          <p:txBody>
            <a:bodyPr wrap="none" rtlCol="0">
              <a:spAutoFit/>
            </a:bodyPr>
            <a:lstStyle/>
            <a:p>
              <a:r>
                <a:rPr lang="en-US" dirty="0" smtClean="0"/>
                <a:t>Fish type </a:t>
              </a:r>
            </a:p>
            <a:p>
              <a:r>
                <a:rPr lang="en-US" dirty="0" smtClean="0"/>
                <a:t>classification</a:t>
              </a:r>
              <a:endParaRPr lang="en-US" dirty="0"/>
            </a:p>
          </p:txBody>
        </p:sp>
        <p:sp>
          <p:nvSpPr>
            <p:cNvPr id="92" name="TextBox 91"/>
            <p:cNvSpPr txBox="1"/>
            <p:nvPr/>
          </p:nvSpPr>
          <p:spPr>
            <a:xfrm>
              <a:off x="6183218" y="5715000"/>
              <a:ext cx="2377574" cy="369332"/>
            </a:xfrm>
            <a:prstGeom prst="rect">
              <a:avLst/>
            </a:prstGeom>
            <a:solidFill>
              <a:schemeClr val="bg1"/>
            </a:solidFill>
            <a:ln>
              <a:solidFill>
                <a:schemeClr val="tx1"/>
              </a:solidFill>
            </a:ln>
          </p:spPr>
          <p:txBody>
            <a:bodyPr wrap="none" rtlCol="0">
              <a:spAutoFit/>
            </a:bodyPr>
            <a:lstStyle/>
            <a:p>
              <a:r>
                <a:rPr lang="en-US" dirty="0" smtClean="0"/>
                <a:t>Numbering/</a:t>
              </a:r>
              <a:r>
                <a:rPr lang="en-US" dirty="0" err="1" smtClean="0"/>
                <a:t>Fish_type</a:t>
              </a:r>
              <a:endParaRPr lang="en-US" dirty="0"/>
            </a:p>
          </p:txBody>
        </p:sp>
        <p:sp>
          <p:nvSpPr>
            <p:cNvPr id="19" name="Down Arrow 18"/>
            <p:cNvSpPr/>
            <p:nvPr/>
          </p:nvSpPr>
          <p:spPr>
            <a:xfrm>
              <a:off x="1371600" y="3352800"/>
              <a:ext cx="278797" cy="609600"/>
            </a:xfrm>
            <a:prstGeom prst="downArrow">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5" name="Down Arrow 94"/>
            <p:cNvSpPr/>
            <p:nvPr/>
          </p:nvSpPr>
          <p:spPr>
            <a:xfrm>
              <a:off x="1371600" y="4648200"/>
              <a:ext cx="278797" cy="609600"/>
            </a:xfrm>
            <a:prstGeom prst="downArrow">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6" name="Down Arrow 95"/>
            <p:cNvSpPr/>
            <p:nvPr/>
          </p:nvSpPr>
          <p:spPr>
            <a:xfrm>
              <a:off x="4267200" y="2971800"/>
              <a:ext cx="278797" cy="304800"/>
            </a:xfrm>
            <a:prstGeom prst="downArrow">
              <a:avLst/>
            </a:prstGeom>
            <a:solidFill>
              <a:schemeClr val="accent3">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7" name="Down Arrow 96"/>
            <p:cNvSpPr/>
            <p:nvPr/>
          </p:nvSpPr>
          <p:spPr>
            <a:xfrm>
              <a:off x="4293204" y="4038599"/>
              <a:ext cx="252794" cy="420469"/>
            </a:xfrm>
            <a:prstGeom prst="downArrow">
              <a:avLst/>
            </a:prstGeom>
            <a:solidFill>
              <a:schemeClr val="accent3">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8" name="Down Arrow 97"/>
            <p:cNvSpPr/>
            <p:nvPr/>
          </p:nvSpPr>
          <p:spPr>
            <a:xfrm>
              <a:off x="4267200" y="5181600"/>
              <a:ext cx="304800" cy="533400"/>
            </a:xfrm>
            <a:prstGeom prst="downArrow">
              <a:avLst/>
            </a:prstGeom>
            <a:solidFill>
              <a:schemeClr val="accent3">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7" name="Straight Connector 26"/>
            <p:cNvCxnSpPr/>
            <p:nvPr/>
          </p:nvCxnSpPr>
          <p:spPr>
            <a:xfrm flipV="1">
              <a:off x="2284829" y="4191000"/>
              <a:ext cx="686971"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flipV="1">
              <a:off x="2971800" y="2819400"/>
              <a:ext cx="0" cy="1371600"/>
            </a:xfrm>
            <a:prstGeom prst="line">
              <a:avLst/>
            </a:prstGeom>
          </p:spPr>
          <p:style>
            <a:lnRef idx="2">
              <a:schemeClr val="accent1"/>
            </a:lnRef>
            <a:fillRef idx="0">
              <a:schemeClr val="accent1"/>
            </a:fillRef>
            <a:effectRef idx="1">
              <a:schemeClr val="accent1"/>
            </a:effectRef>
            <a:fontRef idx="minor">
              <a:schemeClr val="tx1"/>
            </a:fontRef>
          </p:style>
        </p:cxnSp>
        <p:cxnSp>
          <p:nvCxnSpPr>
            <p:cNvPr id="99" name="Straight Arrow Connector 98"/>
            <p:cNvCxnSpPr/>
            <p:nvPr/>
          </p:nvCxnSpPr>
          <p:spPr>
            <a:xfrm>
              <a:off x="2971800" y="2819400"/>
              <a:ext cx="58532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02" name="Straight Arrow Connector 101"/>
            <p:cNvCxnSpPr/>
            <p:nvPr/>
          </p:nvCxnSpPr>
          <p:spPr>
            <a:xfrm>
              <a:off x="5252506" y="2819400"/>
              <a:ext cx="1143105"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3" name="Down Arrow 102"/>
            <p:cNvSpPr/>
            <p:nvPr/>
          </p:nvSpPr>
          <p:spPr>
            <a:xfrm>
              <a:off x="7112603" y="2971800"/>
              <a:ext cx="278797" cy="304800"/>
            </a:xfrm>
            <a:prstGeom prst="downArrow">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5" name="Down Arrow 104"/>
            <p:cNvSpPr/>
            <p:nvPr/>
          </p:nvSpPr>
          <p:spPr>
            <a:xfrm>
              <a:off x="7112603" y="4038600"/>
              <a:ext cx="278797" cy="420469"/>
            </a:xfrm>
            <a:prstGeom prst="downArrow">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6" name="Down Arrow 105"/>
            <p:cNvSpPr/>
            <p:nvPr/>
          </p:nvSpPr>
          <p:spPr>
            <a:xfrm>
              <a:off x="7086600" y="5181600"/>
              <a:ext cx="304800" cy="533400"/>
            </a:xfrm>
            <a:prstGeom prst="downArrow">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7" name="Straight Connector 106"/>
            <p:cNvCxnSpPr/>
            <p:nvPr/>
          </p:nvCxnSpPr>
          <p:spPr>
            <a:xfrm flipV="1">
              <a:off x="2590800" y="5486398"/>
              <a:ext cx="304800" cy="2"/>
            </a:xfrm>
            <a:prstGeom prst="line">
              <a:avLst/>
            </a:prstGeom>
          </p:spPr>
          <p:style>
            <a:lnRef idx="2">
              <a:schemeClr val="accent1"/>
            </a:lnRef>
            <a:fillRef idx="0">
              <a:schemeClr val="accent1"/>
            </a:fillRef>
            <a:effectRef idx="1">
              <a:schemeClr val="accent1"/>
            </a:effectRef>
            <a:fontRef idx="minor">
              <a:schemeClr val="tx1"/>
            </a:fontRef>
          </p:style>
        </p:cxnSp>
        <p:cxnSp>
          <p:nvCxnSpPr>
            <p:cNvPr id="110" name="Straight Connector 109"/>
            <p:cNvCxnSpPr/>
            <p:nvPr/>
          </p:nvCxnSpPr>
          <p:spPr>
            <a:xfrm flipV="1">
              <a:off x="2895600" y="3675965"/>
              <a:ext cx="0" cy="1810433"/>
            </a:xfrm>
            <a:prstGeom prst="line">
              <a:avLst/>
            </a:prstGeom>
          </p:spPr>
          <p:style>
            <a:lnRef idx="2">
              <a:schemeClr val="accent1"/>
            </a:lnRef>
            <a:fillRef idx="0">
              <a:schemeClr val="accent1"/>
            </a:fillRef>
            <a:effectRef idx="1">
              <a:schemeClr val="accent1"/>
            </a:effectRef>
            <a:fontRef idx="minor">
              <a:schemeClr val="tx1"/>
            </a:fontRef>
          </p:style>
        </p:cxnSp>
        <p:cxnSp>
          <p:nvCxnSpPr>
            <p:cNvPr id="112" name="Straight Arrow Connector 111"/>
            <p:cNvCxnSpPr/>
            <p:nvPr/>
          </p:nvCxnSpPr>
          <p:spPr>
            <a:xfrm>
              <a:off x="2895600" y="3657600"/>
              <a:ext cx="6858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15" name="Straight Arrow Connector 114"/>
            <p:cNvCxnSpPr/>
            <p:nvPr/>
          </p:nvCxnSpPr>
          <p:spPr>
            <a:xfrm>
              <a:off x="5252506" y="3657600"/>
              <a:ext cx="1415386"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sp>
        <p:nvSpPr>
          <p:cNvPr id="2" name="Slide Number Placeholder 1"/>
          <p:cNvSpPr>
            <a:spLocks noGrp="1"/>
          </p:cNvSpPr>
          <p:nvPr>
            <p:ph type="sldNum" sz="quarter" idx="10"/>
          </p:nvPr>
        </p:nvSpPr>
        <p:spPr/>
        <p:txBody>
          <a:bodyPr/>
          <a:lstStyle/>
          <a:p>
            <a:pPr>
              <a:defRPr/>
            </a:pPr>
            <a:fld id="{500D0C9A-6790-4A6A-B8E0-9745B1C708C2}" type="slidenum">
              <a:rPr lang="en-US" smtClean="0"/>
              <a:pPr>
                <a:defRPr/>
              </a:pPr>
              <a:t>6</a:t>
            </a:fld>
            <a:endParaRPr lang="en-US"/>
          </a:p>
        </p:txBody>
      </p:sp>
      <p:sp>
        <p:nvSpPr>
          <p:cNvPr id="11" name="TextBox 10"/>
          <p:cNvSpPr txBox="1"/>
          <p:nvPr/>
        </p:nvSpPr>
        <p:spPr>
          <a:xfrm>
            <a:off x="152400" y="6248400"/>
            <a:ext cx="6562088" cy="369332"/>
          </a:xfrm>
          <a:prstGeom prst="rect">
            <a:avLst/>
          </a:prstGeom>
          <a:noFill/>
        </p:spPr>
        <p:txBody>
          <a:bodyPr wrap="none" rtlCol="0">
            <a:spAutoFit/>
          </a:bodyPr>
          <a:lstStyle/>
          <a:p>
            <a:r>
              <a:rPr lang="en-US" dirty="0" smtClean="0"/>
              <a:t>* Yellow boxes indicate the work we have done in year 1 so far.</a:t>
            </a:r>
            <a:endParaRPr lang="en-US" dirty="0"/>
          </a:p>
        </p:txBody>
      </p:sp>
      <p:sp>
        <p:nvSpPr>
          <p:cNvPr id="41" name="TextBox 40"/>
          <p:cNvSpPr txBox="1"/>
          <p:nvPr/>
        </p:nvSpPr>
        <p:spPr>
          <a:xfrm>
            <a:off x="228600" y="2971800"/>
            <a:ext cx="1371599" cy="738664"/>
          </a:xfrm>
          <a:prstGeom prst="rect">
            <a:avLst/>
          </a:prstGeom>
          <a:noFill/>
        </p:spPr>
        <p:txBody>
          <a:bodyPr wrap="square" rtlCol="0">
            <a:spAutoFit/>
          </a:bodyPr>
          <a:lstStyle/>
          <a:p>
            <a:r>
              <a:rPr lang="en-US" sz="1400" i="1" dirty="0" smtClean="0">
                <a:solidFill>
                  <a:srgbClr val="FF0000"/>
                </a:solidFill>
              </a:rPr>
              <a:t>Stereo added for moving cameras</a:t>
            </a:r>
            <a:endParaRPr lang="en-US" sz="1400" i="1" dirty="0">
              <a:solidFill>
                <a:srgbClr val="FF0000"/>
              </a:solidFill>
            </a:endParaRPr>
          </a:p>
        </p:txBody>
      </p:sp>
    </p:spTree>
    <p:extLst>
      <p:ext uri="{BB962C8B-B14F-4D97-AF65-F5344CB8AC3E}">
        <p14:creationId xmlns:p14="http://schemas.microsoft.com/office/powerpoint/2010/main" val="1328906465"/>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p:cNvSpPr>
            <a:spLocks noGrp="1"/>
          </p:cNvSpPr>
          <p:nvPr>
            <p:ph type="title"/>
          </p:nvPr>
        </p:nvSpPr>
        <p:spPr>
          <a:xfrm>
            <a:off x="171450" y="301983"/>
            <a:ext cx="8229600" cy="792162"/>
          </a:xfrm>
        </p:spPr>
        <p:txBody>
          <a:bodyPr>
            <a:normAutofit/>
          </a:bodyPr>
          <a:lstStyle/>
          <a:p>
            <a:r>
              <a:rPr lang="en-US" dirty="0"/>
              <a:t>Automated Stock Assessment</a:t>
            </a:r>
            <a:endParaRPr lang="en-US" sz="2400" dirty="0">
              <a:solidFill>
                <a:srgbClr val="4F81BD"/>
              </a:solidFill>
            </a:endParaRPr>
          </a:p>
        </p:txBody>
      </p:sp>
      <p:sp>
        <p:nvSpPr>
          <p:cNvPr id="7" name="TextBox 6"/>
          <p:cNvSpPr txBox="1"/>
          <p:nvPr/>
        </p:nvSpPr>
        <p:spPr>
          <a:xfrm>
            <a:off x="171450" y="1083618"/>
            <a:ext cx="2693616" cy="461665"/>
          </a:xfrm>
          <a:prstGeom prst="rect">
            <a:avLst/>
          </a:prstGeom>
          <a:noFill/>
        </p:spPr>
        <p:txBody>
          <a:bodyPr wrap="none" rtlCol="0">
            <a:spAutoFit/>
          </a:bodyPr>
          <a:lstStyle/>
          <a:p>
            <a:r>
              <a:rPr lang="en-US" sz="2400" b="1" dirty="0" smtClean="0"/>
              <a:t>Approach Year 1</a:t>
            </a:r>
            <a:r>
              <a:rPr lang="en-US" sz="2400" dirty="0" smtClean="0"/>
              <a:t>:</a:t>
            </a:r>
            <a:endParaRPr lang="en-US" sz="2400" dirty="0"/>
          </a:p>
        </p:txBody>
      </p:sp>
      <p:sp>
        <p:nvSpPr>
          <p:cNvPr id="8" name="TextBox 7"/>
          <p:cNvSpPr txBox="1"/>
          <p:nvPr/>
        </p:nvSpPr>
        <p:spPr>
          <a:xfrm>
            <a:off x="653410" y="2004060"/>
            <a:ext cx="8001000" cy="3939540"/>
          </a:xfrm>
          <a:prstGeom prst="rect">
            <a:avLst/>
          </a:prstGeom>
          <a:noFill/>
        </p:spPr>
        <p:txBody>
          <a:bodyPr wrap="square" rtlCol="0">
            <a:spAutoFit/>
          </a:bodyPr>
          <a:lstStyle/>
          <a:p>
            <a:pPr marL="342900" indent="-342900">
              <a:spcAft>
                <a:spcPts val="1200"/>
              </a:spcAft>
              <a:buAutoNum type="arabicPeriod"/>
            </a:pPr>
            <a:r>
              <a:rPr lang="en-US" sz="2000" dirty="0" smtClean="0"/>
              <a:t>Integrate front end enhancement processing to maximize fish detection in water.</a:t>
            </a:r>
          </a:p>
          <a:p>
            <a:pPr marL="342900" indent="-342900">
              <a:spcAft>
                <a:spcPts val="1200"/>
              </a:spcAft>
              <a:buAutoNum type="arabicPeriod"/>
            </a:pPr>
            <a:r>
              <a:rPr lang="en-US" sz="2000" dirty="0" smtClean="0"/>
              <a:t>Integrate background modeling and optical flow to automate fish  segmentation.</a:t>
            </a:r>
          </a:p>
          <a:p>
            <a:pPr marL="342900" indent="-342900">
              <a:spcAft>
                <a:spcPts val="1200"/>
              </a:spcAft>
              <a:buAutoNum type="arabicPeriod"/>
            </a:pPr>
            <a:r>
              <a:rPr lang="en-US" sz="2000" dirty="0" smtClean="0"/>
              <a:t>Use stereo disparity and color information and optical flow to automate fish segmentation in the moving cameras.</a:t>
            </a:r>
          </a:p>
          <a:p>
            <a:pPr marL="342900" indent="-342900">
              <a:spcAft>
                <a:spcPts val="1200"/>
              </a:spcAft>
              <a:buAutoNum type="arabicPeriod"/>
            </a:pPr>
            <a:r>
              <a:rPr lang="en-US" sz="2000" dirty="0" smtClean="0"/>
              <a:t>Analyze false positives and false negatives from the conventional image processing methods.</a:t>
            </a:r>
          </a:p>
          <a:p>
            <a:pPr marL="342900" indent="-342900">
              <a:spcAft>
                <a:spcPts val="1200"/>
              </a:spcAft>
              <a:buAutoNum type="arabicPeriod"/>
            </a:pPr>
            <a:r>
              <a:rPr lang="en-US" sz="2000" dirty="0" smtClean="0"/>
              <a:t>Provide module that does segmentation and initial fish counting.</a:t>
            </a:r>
          </a:p>
          <a:p>
            <a:pPr marL="342900" indent="-342900">
              <a:spcAft>
                <a:spcPts val="1200"/>
              </a:spcAft>
              <a:buAutoNum type="arabicPeriod"/>
            </a:pPr>
            <a:r>
              <a:rPr lang="en-US" sz="2000" dirty="0" smtClean="0"/>
              <a:t>Measure performance comparing to human detection.</a:t>
            </a:r>
          </a:p>
        </p:txBody>
      </p:sp>
      <p:sp>
        <p:nvSpPr>
          <p:cNvPr id="2" name="Slide Number Placeholder 1"/>
          <p:cNvSpPr>
            <a:spLocks noGrp="1"/>
          </p:cNvSpPr>
          <p:nvPr>
            <p:ph type="sldNum" sz="quarter" idx="10"/>
          </p:nvPr>
        </p:nvSpPr>
        <p:spPr/>
        <p:txBody>
          <a:bodyPr/>
          <a:lstStyle/>
          <a:p>
            <a:pPr>
              <a:defRPr/>
            </a:pPr>
            <a:fld id="{500D0C9A-6790-4A6A-B8E0-9745B1C708C2}" type="slidenum">
              <a:rPr lang="en-US" smtClean="0"/>
              <a:pPr>
                <a:defRPr/>
              </a:pPr>
              <a:t>7</a:t>
            </a:fld>
            <a:endParaRPr lang="en-US"/>
          </a:p>
        </p:txBody>
      </p:sp>
    </p:spTree>
    <p:extLst>
      <p:ext uri="{BB962C8B-B14F-4D97-AF65-F5344CB8AC3E}">
        <p14:creationId xmlns:p14="http://schemas.microsoft.com/office/powerpoint/2010/main" val="2244329880"/>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Fish Segmentation – Background Modeling</a:t>
            </a:r>
            <a:endParaRPr lang="en-US" dirty="0"/>
          </a:p>
        </p:txBody>
      </p:sp>
      <p:sp>
        <p:nvSpPr>
          <p:cNvPr id="3" name="Content Placeholder 2"/>
          <p:cNvSpPr>
            <a:spLocks noGrp="1"/>
          </p:cNvSpPr>
          <p:nvPr>
            <p:ph idx="1"/>
          </p:nvPr>
        </p:nvSpPr>
        <p:spPr>
          <a:xfrm>
            <a:off x="381000" y="1360838"/>
            <a:ext cx="8229600" cy="1524000"/>
          </a:xfrm>
        </p:spPr>
        <p:txBody>
          <a:bodyPr>
            <a:normAutofit/>
          </a:bodyPr>
          <a:lstStyle/>
          <a:p>
            <a:pPr marL="0" indent="0">
              <a:buNone/>
            </a:pPr>
            <a:r>
              <a:rPr lang="en-US" sz="2800" dirty="0" smtClean="0"/>
              <a:t>Background Modeling in </a:t>
            </a:r>
            <a:r>
              <a:rPr lang="en-US" sz="2800" dirty="0"/>
              <a:t>M</a:t>
            </a:r>
            <a:r>
              <a:rPr lang="en-US" sz="2800" dirty="0" smtClean="0"/>
              <a:t>otion </a:t>
            </a:r>
            <a:r>
              <a:rPr lang="en-US" sz="2800" dirty="0"/>
              <a:t>T</a:t>
            </a:r>
            <a:r>
              <a:rPr lang="en-US" sz="2800" dirty="0" smtClean="0"/>
              <a:t>racker</a:t>
            </a:r>
          </a:p>
          <a:p>
            <a:r>
              <a:rPr lang="en-US" sz="2400" dirty="0" smtClean="0"/>
              <a:t>Single modal Gaussian Mixture Model for background extraction.</a:t>
            </a:r>
            <a:endParaRPr lang="en-US" dirty="0" smtClean="0"/>
          </a:p>
          <a:p>
            <a:endParaRPr lang="en-US" dirty="0"/>
          </a:p>
        </p:txBody>
      </p:sp>
      <p:sp>
        <p:nvSpPr>
          <p:cNvPr id="4" name="TextBox 3"/>
          <p:cNvSpPr txBox="1"/>
          <p:nvPr/>
        </p:nvSpPr>
        <p:spPr>
          <a:xfrm>
            <a:off x="6705600" y="51022"/>
            <a:ext cx="1494320" cy="338554"/>
          </a:xfrm>
          <a:prstGeom prst="rect">
            <a:avLst/>
          </a:prstGeom>
          <a:noFill/>
        </p:spPr>
        <p:txBody>
          <a:bodyPr wrap="none" rtlCol="0">
            <a:spAutoFit/>
          </a:bodyPr>
          <a:lstStyle/>
          <a:p>
            <a:r>
              <a:rPr lang="en-US" sz="1600" dirty="0" smtClean="0">
                <a:solidFill>
                  <a:srgbClr val="000000"/>
                </a:solidFill>
                <a:effectLst>
                  <a:outerShdw blurRad="38100" dist="38100" dir="2700000" algn="tl">
                    <a:srgbClr val="000000">
                      <a:alpha val="43137"/>
                    </a:srgbClr>
                  </a:outerShdw>
                </a:effectLst>
              </a:rPr>
              <a:t>Fish Detection</a:t>
            </a:r>
            <a:endParaRPr lang="en-US" sz="1600" dirty="0">
              <a:solidFill>
                <a:srgbClr val="000000"/>
              </a:solidFill>
              <a:effectLst>
                <a:outerShdw blurRad="38100" dist="38100" dir="2700000" algn="tl">
                  <a:srgbClr val="000000">
                    <a:alpha val="43137"/>
                  </a:srgbClr>
                </a:outerShdw>
              </a:effectLst>
            </a:endParaRPr>
          </a:p>
        </p:txBody>
      </p:sp>
      <p:pic>
        <p:nvPicPr>
          <p:cNvPr id="1026" name="Picture 2" descr="D:\users\dzhang\projects\Fish_Tracking\groundtruth\A0_small\nostab_background\avg-1014.bm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1829" y="3200400"/>
            <a:ext cx="34290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5" name="input_video.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85800" y="3200400"/>
            <a:ext cx="3429000" cy="2286000"/>
          </a:xfrm>
          <a:prstGeom prst="rect">
            <a:avLst/>
          </a:prstGeom>
        </p:spPr>
      </p:pic>
      <p:sp>
        <p:nvSpPr>
          <p:cNvPr id="6" name="TextBox 5"/>
          <p:cNvSpPr txBox="1"/>
          <p:nvPr/>
        </p:nvSpPr>
        <p:spPr>
          <a:xfrm>
            <a:off x="1371600" y="5715000"/>
            <a:ext cx="1710725" cy="369332"/>
          </a:xfrm>
          <a:prstGeom prst="rect">
            <a:avLst/>
          </a:prstGeom>
          <a:noFill/>
        </p:spPr>
        <p:txBody>
          <a:bodyPr wrap="none" rtlCol="0">
            <a:spAutoFit/>
          </a:bodyPr>
          <a:lstStyle/>
          <a:p>
            <a:r>
              <a:rPr lang="en-US" dirty="0" smtClean="0"/>
              <a:t>Original videos</a:t>
            </a:r>
            <a:endParaRPr lang="en-US" dirty="0"/>
          </a:p>
        </p:txBody>
      </p:sp>
      <p:sp>
        <p:nvSpPr>
          <p:cNvPr id="8" name="TextBox 7"/>
          <p:cNvSpPr txBox="1"/>
          <p:nvPr/>
        </p:nvSpPr>
        <p:spPr>
          <a:xfrm>
            <a:off x="5909275" y="5715000"/>
            <a:ext cx="2373407" cy="646331"/>
          </a:xfrm>
          <a:prstGeom prst="rect">
            <a:avLst/>
          </a:prstGeom>
          <a:noFill/>
        </p:spPr>
        <p:txBody>
          <a:bodyPr wrap="none" rtlCol="0">
            <a:spAutoFit/>
          </a:bodyPr>
          <a:lstStyle/>
          <a:p>
            <a:r>
              <a:rPr lang="en-US" dirty="0" smtClean="0"/>
              <a:t>Average background </a:t>
            </a:r>
          </a:p>
          <a:p>
            <a:r>
              <a:rPr lang="en-US" dirty="0"/>
              <a:t>o</a:t>
            </a:r>
            <a:r>
              <a:rPr lang="en-US" dirty="0" smtClean="0"/>
              <a:t>n 1000 images</a:t>
            </a:r>
            <a:endParaRPr lang="en-US" dirty="0"/>
          </a:p>
        </p:txBody>
      </p:sp>
      <p:sp>
        <p:nvSpPr>
          <p:cNvPr id="7" name="Slide Number Placeholder 6"/>
          <p:cNvSpPr>
            <a:spLocks noGrp="1"/>
          </p:cNvSpPr>
          <p:nvPr>
            <p:ph type="sldNum" sz="quarter" idx="10"/>
          </p:nvPr>
        </p:nvSpPr>
        <p:spPr/>
        <p:txBody>
          <a:bodyPr/>
          <a:lstStyle/>
          <a:p>
            <a:pPr>
              <a:defRPr/>
            </a:pPr>
            <a:fld id="{500D0C9A-6790-4A6A-B8E0-9745B1C708C2}" type="slidenum">
              <a:rPr lang="en-US" smtClean="0"/>
              <a:pPr>
                <a:defRPr/>
              </a:pPr>
              <a:t>8</a:t>
            </a:fld>
            <a:endParaRPr lang="en-US"/>
          </a:p>
        </p:txBody>
      </p:sp>
    </p:spTree>
    <p:extLst>
      <p:ext uri="{BB962C8B-B14F-4D97-AF65-F5344CB8AC3E}">
        <p14:creationId xmlns:p14="http://schemas.microsoft.com/office/powerpoint/2010/main" val="36565030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0">
                <p:cTn id="7" repeatCount="indefinite"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video_bg_mask.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5105400" y="3196389"/>
            <a:ext cx="3429000" cy="2286000"/>
          </a:xfrm>
          <a:prstGeom prst="rect">
            <a:avLst/>
          </a:prstGeom>
        </p:spPr>
      </p:pic>
      <p:pic>
        <p:nvPicPr>
          <p:cNvPr id="6" name="input_video.avi">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685800" y="3200400"/>
            <a:ext cx="3429000" cy="2286000"/>
          </a:xfrm>
          <a:prstGeom prst="rect">
            <a:avLst/>
          </a:prstGeom>
        </p:spPr>
      </p:pic>
      <p:sp>
        <p:nvSpPr>
          <p:cNvPr id="7" name="Title 1"/>
          <p:cNvSpPr>
            <a:spLocks noGrp="1"/>
          </p:cNvSpPr>
          <p:nvPr>
            <p:ph type="title"/>
          </p:nvPr>
        </p:nvSpPr>
        <p:spPr>
          <a:xfrm>
            <a:off x="382588" y="274638"/>
            <a:ext cx="8229600" cy="1143000"/>
          </a:xfrm>
        </p:spPr>
        <p:txBody>
          <a:bodyPr>
            <a:normAutofit/>
          </a:bodyPr>
          <a:lstStyle/>
          <a:p>
            <a:r>
              <a:rPr lang="en-US" dirty="0" smtClean="0"/>
              <a:t>Fish Segmentation – Fish Mask Creation</a:t>
            </a:r>
            <a:endParaRPr lang="en-US" dirty="0"/>
          </a:p>
        </p:txBody>
      </p:sp>
      <p:sp>
        <p:nvSpPr>
          <p:cNvPr id="8" name="Content Placeholder 2"/>
          <p:cNvSpPr>
            <a:spLocks noGrp="1"/>
          </p:cNvSpPr>
          <p:nvPr>
            <p:ph idx="1"/>
          </p:nvPr>
        </p:nvSpPr>
        <p:spPr>
          <a:xfrm>
            <a:off x="381000" y="1360838"/>
            <a:ext cx="8229600" cy="1524000"/>
          </a:xfrm>
        </p:spPr>
        <p:txBody>
          <a:bodyPr>
            <a:normAutofit/>
          </a:bodyPr>
          <a:lstStyle/>
          <a:p>
            <a:pPr marL="0" indent="0">
              <a:buNone/>
            </a:pPr>
            <a:r>
              <a:rPr lang="en-US" sz="2800" dirty="0" smtClean="0"/>
              <a:t>Background Modeling in </a:t>
            </a:r>
            <a:r>
              <a:rPr lang="en-US" sz="2800" dirty="0"/>
              <a:t>M</a:t>
            </a:r>
            <a:r>
              <a:rPr lang="en-US" sz="2800" dirty="0" smtClean="0"/>
              <a:t>otion </a:t>
            </a:r>
            <a:r>
              <a:rPr lang="en-US" sz="2800" dirty="0"/>
              <a:t>T</a:t>
            </a:r>
            <a:r>
              <a:rPr lang="en-US" sz="2800" dirty="0" smtClean="0"/>
              <a:t>racker</a:t>
            </a:r>
          </a:p>
          <a:p>
            <a:r>
              <a:rPr lang="en-US" sz="2400" dirty="0" smtClean="0"/>
              <a:t>Single modal Gaussian Mixture Model for background extraction.</a:t>
            </a:r>
            <a:endParaRPr lang="en-US" dirty="0" smtClean="0"/>
          </a:p>
          <a:p>
            <a:endParaRPr lang="en-US" dirty="0"/>
          </a:p>
        </p:txBody>
      </p:sp>
      <p:sp>
        <p:nvSpPr>
          <p:cNvPr id="9" name="TextBox 8"/>
          <p:cNvSpPr txBox="1"/>
          <p:nvPr/>
        </p:nvSpPr>
        <p:spPr>
          <a:xfrm>
            <a:off x="6705600" y="51022"/>
            <a:ext cx="1494320" cy="338554"/>
          </a:xfrm>
          <a:prstGeom prst="rect">
            <a:avLst/>
          </a:prstGeom>
          <a:noFill/>
        </p:spPr>
        <p:txBody>
          <a:bodyPr wrap="none" rtlCol="0">
            <a:spAutoFit/>
          </a:bodyPr>
          <a:lstStyle/>
          <a:p>
            <a:r>
              <a:rPr lang="en-US" sz="1600" dirty="0" smtClean="0">
                <a:solidFill>
                  <a:srgbClr val="000000"/>
                </a:solidFill>
                <a:effectLst>
                  <a:outerShdw blurRad="38100" dist="38100" dir="2700000" algn="tl">
                    <a:srgbClr val="000000">
                      <a:alpha val="43137"/>
                    </a:srgbClr>
                  </a:outerShdw>
                </a:effectLst>
              </a:rPr>
              <a:t>Fish Detection</a:t>
            </a:r>
            <a:endParaRPr lang="en-US" sz="1600" dirty="0">
              <a:solidFill>
                <a:srgbClr val="000000"/>
              </a:solidFill>
              <a:effectLst>
                <a:outerShdw blurRad="38100" dist="38100" dir="2700000" algn="tl">
                  <a:srgbClr val="000000">
                    <a:alpha val="43137"/>
                  </a:srgbClr>
                </a:outerShdw>
              </a:effectLst>
            </a:endParaRPr>
          </a:p>
        </p:txBody>
      </p:sp>
      <p:sp>
        <p:nvSpPr>
          <p:cNvPr id="10" name="TextBox 9"/>
          <p:cNvSpPr txBox="1"/>
          <p:nvPr/>
        </p:nvSpPr>
        <p:spPr>
          <a:xfrm>
            <a:off x="1371600" y="5715000"/>
            <a:ext cx="1710725" cy="369332"/>
          </a:xfrm>
          <a:prstGeom prst="rect">
            <a:avLst/>
          </a:prstGeom>
          <a:noFill/>
        </p:spPr>
        <p:txBody>
          <a:bodyPr wrap="none" rtlCol="0">
            <a:spAutoFit/>
          </a:bodyPr>
          <a:lstStyle/>
          <a:p>
            <a:r>
              <a:rPr lang="en-US" dirty="0" smtClean="0"/>
              <a:t>Original videos</a:t>
            </a:r>
            <a:endParaRPr lang="en-US" dirty="0"/>
          </a:p>
        </p:txBody>
      </p:sp>
      <p:sp>
        <p:nvSpPr>
          <p:cNvPr id="11" name="TextBox 10"/>
          <p:cNvSpPr txBox="1"/>
          <p:nvPr/>
        </p:nvSpPr>
        <p:spPr>
          <a:xfrm>
            <a:off x="5376793" y="5715000"/>
            <a:ext cx="2929007" cy="646331"/>
          </a:xfrm>
          <a:prstGeom prst="rect">
            <a:avLst/>
          </a:prstGeom>
          <a:noFill/>
        </p:spPr>
        <p:txBody>
          <a:bodyPr wrap="none" rtlCol="0">
            <a:spAutoFit/>
          </a:bodyPr>
          <a:lstStyle/>
          <a:p>
            <a:r>
              <a:rPr lang="en-US" dirty="0" smtClean="0"/>
              <a:t>Masks generated from the </a:t>
            </a:r>
          </a:p>
          <a:p>
            <a:r>
              <a:rPr lang="en-US" dirty="0" smtClean="0"/>
              <a:t>background modeling</a:t>
            </a:r>
          </a:p>
        </p:txBody>
      </p:sp>
      <p:sp>
        <p:nvSpPr>
          <p:cNvPr id="2" name="Slide Number Placeholder 1"/>
          <p:cNvSpPr>
            <a:spLocks noGrp="1"/>
          </p:cNvSpPr>
          <p:nvPr>
            <p:ph type="sldNum" sz="quarter" idx="10"/>
          </p:nvPr>
        </p:nvSpPr>
        <p:spPr/>
        <p:txBody>
          <a:bodyPr/>
          <a:lstStyle/>
          <a:p>
            <a:pPr>
              <a:defRPr/>
            </a:pPr>
            <a:fld id="{500D0C9A-6790-4A6A-B8E0-9745B1C708C2}" type="slidenum">
              <a:rPr lang="en-US" smtClean="0"/>
              <a:pPr>
                <a:defRPr/>
              </a:pPr>
              <a:t>9</a:t>
            </a:fld>
            <a:endParaRPr lang="en-US"/>
          </a:p>
        </p:txBody>
      </p:sp>
    </p:spTree>
    <p:extLst>
      <p:ext uri="{BB962C8B-B14F-4D97-AF65-F5344CB8AC3E}">
        <p14:creationId xmlns:p14="http://schemas.microsoft.com/office/powerpoint/2010/main" val="32990106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00" fill="hold"/>
                                        <p:tgtEl>
                                          <p:spTgt spid="6"/>
                                        </p:tgtEl>
                                      </p:cBhvr>
                                    </p:cmd>
                                  </p:childTnLst>
                                </p:cTn>
                              </p:par>
                            </p:childTnLst>
                          </p:cTn>
                        </p:par>
                        <p:par>
                          <p:cTn id="7" fill="hold">
                            <p:stCondLst>
                              <p:cond delay="10000"/>
                            </p:stCondLst>
                            <p:childTnLst>
                              <p:par>
                                <p:cTn id="8" presetID="1" presetClass="mediacall" presetSubtype="0" fill="hold" nodeType="afterEffect">
                                  <p:stCondLst>
                                    <p:cond delay="0"/>
                                  </p:stCondLst>
                                  <p:childTnLst>
                                    <p:cmd type="call" cmd="playFrom(0.0)">
                                      <p:cBhvr>
                                        <p:cTn id="9" dur="1663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0">
                <p:cTn id="10" repeatCount="indefinite" fill="hold" display="0">
                  <p:stCondLst>
                    <p:cond delay="indefinite"/>
                  </p:stCondLst>
                </p:cTn>
                <p:tgtEl>
                  <p:spTgt spid="6"/>
                </p:tgtEl>
              </p:cMediaNode>
            </p:video>
            <p:seq concurrent="1" nextAc="seek">
              <p:cTn id="11" restart="whenNotActive" fill="hold" evtFilter="cancelBubble" nodeType="interactiveSeq">
                <p:stCondLst>
                  <p:cond evt="onClick" delay="0">
                    <p:tgtEl>
                      <p:spTgt spid="6"/>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6"/>
                                        </p:tgtEl>
                                      </p:cBhvr>
                                    </p:cmd>
                                  </p:childTnLst>
                                </p:cTn>
                              </p:par>
                            </p:childTnLst>
                          </p:cTn>
                        </p:par>
                      </p:childTnLst>
                    </p:cTn>
                  </p:par>
                </p:childTnLst>
              </p:cTn>
              <p:nextCondLst>
                <p:cond evt="onClick" delay="0">
                  <p:tgtEl>
                    <p:spTgt spid="6"/>
                  </p:tgtEl>
                </p:cond>
              </p:nextCondLst>
            </p:seq>
            <p:video>
              <p:cMediaNode vol="80000">
                <p:cTn id="16" repeatCount="indefinite" fill="hold" display="0">
                  <p:stCondLst>
                    <p:cond delay="indefinite"/>
                  </p:stCondLst>
                </p:cTn>
                <p:tgtEl>
                  <p:spTgt spid="5"/>
                </p:tgtEl>
              </p:cMediaNode>
            </p:video>
            <p:seq concurrent="1" nextAc="seek">
              <p:cTn id="17" restart="whenNotActive" fill="hold" evtFilter="cancelBubble" nodeType="interactiveSeq">
                <p:stCondLst>
                  <p:cond evt="onClick" delay="0">
                    <p:tgtEl>
                      <p:spTgt spid="5"/>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quot;/&gt;&lt;property id=&quot;20307&quot; value=&quot;259&quot;/&gt;&lt;/object&gt;&lt;object type=&quot;3&quot; unique_id=&quot;10005&quot;&gt;&lt;property id=&quot;20148&quot; value=&quot;5&quot;/&gt;&lt;property id=&quot;20300&quot; value=&quot;Slide 2 - &amp;quot;An Overview of SRI International&amp;#x0D;&amp;#x0A;We are a community of innovation&amp;quot;&quot;/&gt;&lt;property id=&quot;20307&quot; value=&quot;260&quot;/&gt;&lt;/object&gt;&lt;object type=&quot;3&quot; unique_id=&quot;10006&quot;&gt;&lt;property id=&quot;20148&quot; value=&quot;5&quot;/&gt;&lt;property id=&quot;20300&quot; value=&quot;Slide 3 - &amp;quot;A Period of Great Change…&amp;#x0D;&amp;#x0A;Tremendous opportunities for innovation&amp;quot;&quot;/&gt;&lt;property id=&quot;20307&quot; value=&quot;261&quot;/&gt;&lt;/object&gt;&lt;object type=&quot;3&quot; unique_id=&quot;10007&quot;&gt;&lt;property id=&quot;20148&quot; value=&quot;5&quot;/&gt;&lt;property id=&quot;20300&quot; value=&quot;Slide 4 - &amp;quot;… and the Challenges Are Increasing&amp;#x0D;&amp;#x0A;Keeping up with accelerating rates of change&amp;quot;&quot;/&gt;&lt;property id=&quot;20307&quot; value=&quot;262&quot;/&gt;&lt;/object&gt;&lt;object type=&quot;3&quot; unique_id=&quot;10008&quot;&gt;&lt;property id=&quot;20148&quot; value=&quot;5&quot;/&gt;&lt;property id=&quot;20300&quot; value=&quot;Slide 5 - &amp;quot;Essential Ingredients for Innovation &amp;#x0D;&amp;#x0A;SRI provides you with all three&amp;quot;&quot;/&gt;&lt;property id=&quot;20307&quot; value=&quot;263&quot;/&gt;&lt;/object&gt;&lt;object type=&quot;3&quot; unique_id=&quot;10009&quot;&gt;&lt;property id=&quot;20148&quot; value=&quot;5&quot;/&gt;&lt;property id=&quot;20300&quot; value=&quot;Slide 6 - &amp;quot;SRI International Profile&amp;#x0D;&amp;#x0A;&amp;quot;&quot;/&gt;&lt;property id=&quot;20307&quot; value=&quot;264&quot;/&gt;&lt;/object&gt;&lt;object type=&quot;3&quot; unique_id=&quot;10010&quot;&gt;&lt;property id=&quot;20148&quot; value=&quot;5&quot;/&gt;&lt;property id=&quot;20300&quot; value=&quot;Slide 7 - &amp;quot;Who We Are&amp;#x0D;&amp;#x0A;SRI is a world-leading independent R&amp;amp;D organization&amp;quot;&quot;/&gt;&lt;property id=&quot;20307&quot; value=&quot;265&quot;/&gt;&lt;/object&gt;&lt;object type=&quot;3&quot; unique_id=&quot;10011&quot;&gt;&lt;property id=&quot;20148&quot; value=&quot;5&quot;/&gt;&lt;property id=&quot;20300&quot; value=&quot;Slide 8 - &amp;quot;Our Mission &amp;#x0D;&amp;#x0A;Dedicated to client success and lasting value&amp;quot;&quot;/&gt;&lt;property id=&quot;20307&quot; value=&quot;266&quot;/&gt;&lt;/object&gt;&lt;object type=&quot;3&quot; unique_id=&quot;10012&quot;&gt;&lt;property id=&quot;20148&quot; value=&quot;5&quot;/&gt;&lt;property id=&quot;20300&quot; value=&quot;Slide 9 - &amp;quot;What We Do&amp;#x0D;&amp;#x0A;We create solutions that address your needs&amp;quot;&quot;/&gt;&lt;property id=&quot;20307&quot; value=&quot;267&quot;/&gt;&lt;/object&gt;&lt;object type=&quot;3&quot; unique_id=&quot;10013&quot;&gt;&lt;property id=&quot;20148&quot; value=&quot;5&quot;/&gt;&lt;property id=&quot;20300&quot; value=&quot;Slide 10 - &amp;quot;Our Focus Areas&amp;#x0D;&amp;#x0A;Multidisciplinary teams leverage core technology and research areas&amp;quot;&quot;/&gt;&lt;property id=&quot;20307&quot; value=&quot;268&quot;/&gt;&lt;/object&gt;&lt;object type=&quot;3&quot; unique_id=&quot;10014&quot;&gt;&lt;property id=&quot;20148&quot; value=&quot;5&quot;/&gt;&lt;property id=&quot;20300&quot; value=&quot;Slide 11 - &amp;quot;Clients throughout the World&amp;#x0D;&amp;#x0A;Providing value from Silicon Valley to our clients worldwide  &amp;quot;&quot;/&gt;&lt;property id=&quot;20307&quot; value=&quot;269&quot;/&gt;&lt;/object&gt;&lt;object type=&quot;3&quot; unique_id=&quot;10018&quot;&gt;&lt;property id=&quot;20148&quot; value=&quot;5&quot;/&gt;&lt;property id=&quot;20300&quot; value=&quot;Slide 15 - &amp;quot;SRI and Sarnoff Technology Spin-off Ventures&amp;#x0D;&amp;#x0A;Growth opportunities that bring innovations to market&amp;quot;&quot;/&gt;&lt;property id=&quot;20307&quot; value=&quot;273&quot;/&gt;&lt;/object&gt;&lt;object type=&quot;3&quot; unique_id=&quot;10019&quot;&gt;&lt;property id=&quot;20148&quot; value=&quot;5&quot;/&gt;&lt;property id=&quot;20300&quot; value=&quot;Slide 16 - &amp;quot;Senior Management Team&amp;#x0D;&amp;#x0A;Leaders of customer-centric teams&amp;quot;&quot;/&gt;&lt;property id=&quot;20307&quot; value=&quot;274&quot;/&gt;&lt;/object&gt;&lt;object type=&quot;3&quot; unique_id=&quot;10020&quot;&gt;&lt;property id=&quot;20148&quot; value=&quot;5&quot;/&gt;&lt;property id=&quot;20300&quot; value=&quot;Slide 17 - &amp;quot;Distinguished Innovations&amp;#x0D;&amp;#x0A;&amp;quot;&quot;/&gt;&lt;property id=&quot;20307&quot; value=&quot;275&quot;/&gt;&lt;/object&gt;&lt;object type=&quot;3&quot; unique_id=&quot;10021&quot;&gt;&lt;property id=&quot;20148&quot; value=&quot;5&quot;/&gt;&lt;property id=&quot;20300&quot; value=&quot;Slide 18 - &amp;quot;SRI Innovations Have Changed the World&amp;#x0D;&amp;#x0A;More than 60 years of contributions to government, industry, and society&amp;quot;&quot;/&gt;&lt;property id=&quot;20307&quot; value=&quot;276&quot;/&gt;&lt;/object&gt;&lt;object type=&quot;3&quot; unique_id=&quot;10022&quot;&gt;&lt;property id=&quot;20148&quot; value=&quot;5&quot;/&gt;&lt;property id=&quot;20300&quot; value=&quot;Slide 19 - &amp;quot;Computing&amp;#x0D;&amp;#x0A;SRI invented the foundations of personal computing&amp;quot;&quot;/&gt;&lt;property id=&quot;20307&quot; value=&quot;277&quot;/&gt;&lt;/object&gt;&lt;object type=&quot;3&quot; unique_id=&quot;10023&quot;&gt;&lt;property id=&quot;20148&quot; value=&quot;5&quot;/&gt;&lt;property id=&quot;20300&quot; value=&quot;Slide 20 - &amp;quot;Intelligent Robotics&amp;#x0D;&amp;#x0A;SRI has pioneered robotics for more than 40 years&amp;quot;&quot;/&gt;&lt;property id=&quot;20307&quot; value=&quot;278&quot;/&gt;&lt;/object&gt;&lt;object type=&quot;3&quot; unique_id=&quot;10024&quot;&gt;&lt;property id=&quot;20148&quot; value=&quot;5&quot;/&gt;&lt;property id=&quot;20300&quot; value=&quot;Slide 21 - &amp;quot;Internet and Networks&amp;#x0D;&amp;#x0A;SRI was there “before the beginning”&amp;quot;&quot;/&gt;&lt;property id=&quot;20307&quot; value=&quot;279&quot;/&gt;&lt;/object&gt;&lt;object type=&quot;3&quot; unique_id=&quot;10025&quot;&gt;&lt;property id=&quot;20148&quot; value=&quot;5&quot;/&gt;&lt;property id=&quot;20300&quot; value=&quot;Slide 22 - &amp;quot;Wireless Communications&amp;#x0D;&amp;#x0A;SRI made possible a new way to communicate&amp;quot;&quot;/&gt;&lt;property id=&quot;20307&quot; value=&quot;280&quot;/&gt;&lt;/object&gt;&lt;object type=&quot;3&quot; unique_id=&quot;10027&quot;&gt;&lt;property id=&quot;20148&quot; value=&quot;5&quot;/&gt;&lt;property id=&quot;20300&quot; value=&quot;Slide 23 - &amp;quot;National Defense&amp;#x0D;&amp;#x0A;SRI has helped our nation meet mission-critical needs for decades&amp;quot;&quot;/&gt;&lt;property id=&quot;20307&quot; value=&quot;282&quot;/&gt;&lt;/object&gt;&lt;object type=&quot;3&quot; unique_id=&quot;10028&quot;&gt;&lt;property id=&quot;20148&quot; value=&quot;5&quot;/&gt;&lt;property id=&quot;20300&quot; value=&quot;Slide 24 - &amp;quot;Penetrating Radars&amp;#x0D;&amp;#x0A;SRI technology pinpoints concealed items of interest &amp;quot;&quot;/&gt;&lt;property id=&quot;20307&quot; value=&quot;283&quot;/&gt;&lt;/object&gt;&lt;object type=&quot;3&quot; unique_id=&quot;10029&quot;&gt;&lt;property id=&quot;20148&quot; value=&quot;5&quot;/&gt;&lt;property id=&quot;20300&quot; value=&quot;Slide 25 - &amp;quot;Aerospace&amp;#x0D;&amp;#x0A;SRI innovations take flight&amp;quot;&quot;/&gt;&lt;property id=&quot;20307&quot; value=&quot;284&quot;/&gt;&lt;/object&gt;&lt;object type=&quot;3&quot; unique_id=&quot;10030&quot;&gt;&lt;property id=&quot;20148&quot; value=&quot;5&quot;/&gt;&lt;property id=&quot;20300&quot; value=&quot;Slide 26 - &amp;quot;Satellite Communications&amp;#x0D;&amp;#x0A;SRI designs, deploys, and operates complex systems &amp;quot;&quot;/&gt;&lt;property id=&quot;20307&quot; value=&quot;285&quot;/&gt;&lt;/object&gt;&lt;object type=&quot;3&quot; unique_id=&quot;10031&quot;&gt;&lt;property id=&quot;20148&quot; value=&quot;5&quot;/&gt;&lt;property id=&quot;20300&quot; value=&quot;Slide 27 - &amp;quot;Banking&amp;#x0D;&amp;#x0A;SRI revolutionized how money is moved and used&amp;quot;&quot;/&gt;&lt;property id=&quot;20307&quot; value=&quot;286&quot;/&gt;&lt;/object&gt;&lt;object type=&quot;3&quot; unique_id=&quot;10032&quot;&gt;&lt;property id=&quot;20148&quot; value=&quot;5&quot;/&gt;&lt;property id=&quot;20300&quot; value=&quot;Slide 28 - &amp;quot;Automation&amp;#x0D;&amp;#x0A;SRI technologies speed delivery of vital information&amp;quot;&quot;/&gt;&lt;property id=&quot;20307&quot; value=&quot;287&quot;/&gt;&lt;/object&gt;&lt;object type=&quot;3&quot; unique_id=&quot;10033&quot;&gt;&lt;property id=&quot;20148&quot; value=&quot;5&quot;/&gt;&lt;property id=&quot;20300&quot; value=&quot;Slide 29 - &amp;quot;Natural Language Speech Recognition&amp;#x0D;&amp;#x0A;SRI innovations give voice to customer transactions &amp;quot;&quot;/&gt;&lt;property id=&quot;20307&quot; value=&quot;288&quot;/&gt;&lt;/object&gt;&lt;object type=&quot;3&quot; unique_id=&quot;10034&quot;&gt;&lt;property id=&quot;20148&quot; value=&quot;5&quot;/&gt;&lt;property id=&quot;20300&quot; value=&quot;Slide 30 - &amp;quot;Energy and Environment&amp;#x0D;&amp;#x0A;SRI is developing and licensing technologies for a sustainable future&amp;quot;&quot;/&gt;&lt;property id=&quot;20307&quot; value=&quot;289&quot;/&gt;&lt;/object&gt;&lt;object type=&quot;3&quot; unique_id=&quot;10035&quot;&gt;&lt;property id=&quot;20148&quot; value=&quot;5&quot;/&gt;&lt;property id=&quot;20300&quot; value=&quot;Slide 31 - &amp;quot;Artificial Muscle&amp;#x0D;&amp;#x0A;“Shape-shifting plastics” offer advanced automation, power generation&amp;quot;&quot;/&gt;&lt;property id=&quot;20307&quot; value=&quot;290&quot;/&gt;&lt;/object&gt;&lt;object type=&quot;3&quot; unique_id=&quot;10036&quot;&gt;&lt;property id=&quot;20148&quot; value=&quot;5&quot;/&gt;&lt;property id=&quot;20300&quot; value=&quot;Slide 32 - &amp;quot;Drug Discovery&amp;#x0D;&amp;#x0A;SRI helps save lives through new drugs for cancer and infectious disease&amp;quot;&quot;/&gt;&lt;property id=&quot;20307&quot; value=&quot;291&quot;/&gt;&lt;/object&gt;&lt;object type=&quot;3&quot; unique_id=&quot;10037&quot;&gt;&lt;property id=&quot;20148&quot; value=&quot;5&quot;/&gt;&lt;property id=&quot;20300&quot; value=&quot;Slide 33 - &amp;quot;Medical Systems&amp;#x0D;&amp;#x0A;SRI innovations help patients recover faster, with fewer complications&amp;quot;&quot;/&gt;&lt;property id=&quot;20307&quot; value=&quot;292&quot;/&gt;&lt;/object&gt;&lt;object type=&quot;3&quot; unique_id=&quot;10038&quot;&gt;&lt;property id=&quot;20148&quot; value=&quot;5&quot;/&gt;&lt;property id=&quot;20300&quot; value=&quot;Slide 34 - &amp;quot;Education&amp;#x0D;&amp;#x0A;SRI helps improve how teachers teach and students learn&amp;quot;&quot;/&gt;&lt;property id=&quot;20307&quot; value=&quot;293&quot;/&gt;&lt;/object&gt;&lt;object type=&quot;3&quot; unique_id=&quot;10039&quot;&gt;&lt;property id=&quot;20148&quot; value=&quot;5&quot;/&gt;&lt;property id=&quot;20300&quot; value=&quot;Slide 35 - &amp;quot;Economic Development&amp;#x0D;&amp;#x0A;SRI helps enhance competitiveness around the globe&amp;quot;&quot;/&gt;&lt;property id=&quot;20307&quot; value=&quot;294&quot;/&gt;&lt;/object&gt;&lt;object type=&quot;3&quot; unique_id=&quot;10040&quot;&gt;&lt;property id=&quot;20148&quot; value=&quot;5&quot;/&gt;&lt;property id=&quot;20300&quot; value=&quot;Slide 36 - &amp;quot;Tourism&amp;#x0D;&amp;#x0A;SRI puts new destinations on the map&amp;quot;&quot;/&gt;&lt;property id=&quot;20307&quot; value=&quot;295&quot;/&gt;&lt;/object&gt;&lt;object type=&quot;3&quot; unique_id=&quot;10041&quot;&gt;&lt;property id=&quot;20148&quot; value=&quot;5&quot;/&gt;&lt;property id=&quot;20300&quot; value=&quot;Slide 37 - &amp;quot;Entertainment &amp;#x0D;&amp;#x0A;SRI and Sarnoff have changed how we see movies and television&amp;quot;&quot;/&gt;&lt;property id=&quot;20307&quot; value=&quot;296&quot;/&gt;&lt;/object&gt;&lt;object type=&quot;3&quot; unique_id=&quot;10042&quot;&gt;&lt;property id=&quot;20148&quot; value=&quot;5&quot;/&gt;&lt;property id=&quot;20300&quot; value=&quot;Slide 38 - &amp;quot;Capabilities Matched to Market Needs&amp;quot;&quot;/&gt;&lt;property id=&quot;20307&quot; value=&quot;297&quot;/&gt;&lt;/object&gt;&lt;object type=&quot;3&quot; unique_id=&quot;10043&quot;&gt;&lt;property id=&quot;20148&quot; value=&quot;5&quot;/&gt;&lt;property id=&quot;20300&quot; value=&quot;Slide 39 - &amp;quot;Deep Technical Capabilities &amp;#x0D;&amp;#x0A;SRI applies interdisciplinary skills to provide solutions to your needs&amp;quot;&quot;/&gt;&lt;property id=&quot;20307&quot; value=&quot;298&quot;/&gt;&lt;/object&gt;&lt;object type=&quot;3&quot; unique_id=&quot;10044&quot;&gt;&lt;property id=&quot;20148&quot; value=&quot;5&quot;/&gt;&lt;property id=&quot;20300&quot; value=&quot;Slide 40 - &amp;quot;Information and Computing &amp;#x0D;&amp;#x0A;Pioneering next-generation, disruptive technologies&amp;quot;&quot;/&gt;&lt;property id=&quot;20307&quot; value=&quot;299&quot;/&gt;&lt;/object&gt;&lt;object type=&quot;3&quot; unique_id=&quot;10045&quot;&gt;&lt;property id=&quot;20148&quot; value=&quot;5&quot;/&gt;&lt;property id=&quot;20300&quot; value=&quot;Slide 41 - &amp;quot;Networks and Communication&amp;#x0D;&amp;#x0A;Operationally effective systems for government and commercial clients&amp;quot;&quot;/&gt;&lt;property id=&quot;20307&quot; value=&quot;300&quot;/&gt;&lt;/object&gt;&lt;object type=&quot;3&quot; unique_id=&quot;10046&quot;&gt;&lt;property id=&quot;20148&quot; value=&quot;5&quot;/&gt;&lt;property id=&quot;20300&quot; value=&quot;Slide 42 - &amp;quot;Automation and Robotics&amp;#x0D;&amp;#x0A;From the world’s first reasoning robot to the latest advances&amp;quot;&quot;/&gt;&lt;property id=&quot;20307&quot; value=&quot;301&quot;/&gt;&lt;/object&gt;&lt;object type=&quot;3&quot; unique_id=&quot;10047&quot;&gt;&lt;property id=&quot;20148&quot; value=&quot;5&quot;/&gt;&lt;property id=&quot;20300&quot; value=&quot;Slide 43 - &amp;quot;Intelligence Systems &amp;#x0D;&amp;#x0A;From field support to end-to-end, secure information management systems&amp;quot;&quot;/&gt;&lt;property id=&quot;20307&quot; value=&quot;302&quot;/&gt;&lt;/object&gt;&lt;object type=&quot;3&quot; unique_id=&quot;10048&quot;&gt;&lt;property id=&quot;20148&quot; value=&quot;5&quot;/&gt;&lt;property id=&quot;20300&quot; value=&quot;Slide 44 - &amp;quot;Data Collection and Measurement&amp;#x0D;&amp;#x0A;State-of-the-art sensing and information processing&amp;quot;&quot;/&gt;&lt;property id=&quot;20307&quot; value=&quot;303&quot;/&gt;&lt;/object&gt;&lt;object type=&quot;3&quot; unique_id=&quot;10049&quot;&gt;&lt;property id=&quot;20148&quot; value=&quot;5&quot;/&gt;&lt;property id=&quot;20300&quot; value=&quot;Slide 45 - &amp;quot;Homeland Security &amp;#x0D;&amp;#x0A;SRI contributes to our nation’s preparedness&amp;quot;&quot;/&gt;&lt;property id=&quot;20307&quot; value=&quot;304&quot;/&gt;&lt;/object&gt;&lt;object type=&quot;3&quot; unique_id=&quot;10050&quot;&gt;&lt;property id=&quot;20148&quot; value=&quot;5&quot;/&gt;&lt;property id=&quot;20300&quot; value=&quot;Slide 46 - &amp;quot;Automotive&amp;#x0D;&amp;#x0A;Improving safety, comfort, cost, and environmental impact&amp;quot;&quot;/&gt;&lt;property id=&quot;20307&quot; value=&quot;305&quot;/&gt;&lt;/object&gt;&lt;object type=&quot;3&quot; unique_id=&quot;10051&quot;&gt;&lt;property id=&quot;20148&quot; value=&quot;5&quot;/&gt;&lt;property id=&quot;20300&quot; value=&quot;Slide 47 - &amp;quot;Energy and Environment&amp;#x0D;&amp;#x0A;From basic research to pilot tests and commercialization&amp;quot;&quot;/&gt;&lt;property id=&quot;20307&quot; value=&quot;306&quot;/&gt;&lt;/object&gt;&lt;object type=&quot;3&quot; unique_id=&quot;10052&quot;&gt;&lt;property id=&quot;20148&quot; value=&quot;5&quot;/&gt;&lt;property id=&quot;20300&quot; value=&quot;Slide 48 - &amp;quot;Marine Science and Technology&amp;#x0D;&amp;#x0A;Taking SRI’s capabilities to the water&amp;quot;&quot;/&gt;&lt;property id=&quot;20307&quot; value=&quot;307&quot;/&gt;&lt;/object&gt;&lt;object type=&quot;3&quot; unique_id=&quot;10053&quot;&gt;&lt;property id=&quot;20148&quot; value=&quot;5&quot;/&gt;&lt;property id=&quot;20300&quot; value=&quot;Slide 49 - &amp;quot;Advanced Materials and Structures&amp;#x0D;&amp;#x0A;From basic research to pilot tests and commercialization&amp;quot;&quot;/&gt;&lt;property id=&quot;20307&quot; value=&quot;308&quot;/&gt;&lt;/object&gt;&lt;object type=&quot;3&quot; unique_id=&quot;10054&quot;&gt;&lt;property id=&quot;20148&quot; value=&quot;5&quot;/&gt;&lt;property id=&quot;20300&quot; value=&quot;Slide 50 - &amp;quot;Medical and Surgical Devices&amp;#x0D;&amp;#x0A;Advancing new ideas from initial design to working prototype&amp;quot;&quot;/&gt;&lt;property id=&quot;20307&quot; value=&quot;309&quot;/&gt;&lt;/object&gt;&lt;object type=&quot;3&quot; unique_id=&quot;10055&quot;&gt;&lt;property id=&quot;20148&quot; value=&quot;5&quot;/&gt;&lt;property id=&quot;20300&quot; value=&quot;Slide 51 - &amp;quot;Computational Biology&amp;#x0D;&amp;#x0A;Opportunities for drug discovery, agriculture, and biotech&amp;quot;&quot;/&gt;&lt;property id=&quot;20307&quot; value=&quot;310&quot;/&gt;&lt;/object&gt;&lt;object type=&quot;3&quot; unique_id=&quot;10056&quot;&gt;&lt;property id=&quot;20148&quot; value=&quot;5&quot;/&gt;&lt;property id=&quot;20300&quot; value=&quot;Slide 52 - &amp;quot;Biosciences &amp;#x0D;&amp;#x0A;Complete drug discovery and preclinical development services&amp;quot;&quot;/&gt;&lt;property id=&quot;20307&quot; value=&quot;311&quot;/&gt;&lt;/object&gt;&lt;object type=&quot;3&quot; unique_id=&quot;10057&quot;&gt;&lt;property id=&quot;20148&quot; value=&quot;5&quot;/&gt;&lt;property id=&quot;20300&quot; value=&quot;Slide 53 - &amp;quot;Product Development&amp;#x0D;&amp;#x0A;From technology concepts to working product prototypes&amp;quot;&quot;/&gt;&lt;property id=&quot;20307&quot; value=&quot;312&quot;/&gt;&lt;/object&gt;&lt;object type=&quot;3&quot; unique_id=&quot;10058&quot;&gt;&lt;property id=&quot;20148&quot; value=&quot;5&quot;/&gt;&lt;property id=&quot;20300&quot; value=&quot;Slide 54 - &amp;quot;Public Policy&amp;#x0D;&amp;#x0A;Addressing challenges caused by technological, social, and economic change&amp;quot;&quot;/&gt;&lt;property id=&quot;20307&quot; value=&quot;313&quot;/&gt;&lt;/object&gt;&lt;object type=&quot;3&quot; unique_id=&quot;10059&quot;&gt;&lt;property id=&quot;20148&quot; value=&quot;5&quot;/&gt;&lt;property id=&quot;20300&quot; value=&quot;Slide 55 - &amp;quot;Sarnoff Corporation, an SRI Subsidiary &amp;#x0D;&amp;#x0A;Complementary capabilities to meet client needs&amp;quot;&quot;/&gt;&lt;property id=&quot;20307&quot; value=&quot;314&quot;/&gt;&lt;/object&gt;&lt;object type=&quot;3&quot; unique_id=&quot;10060&quot;&gt;&lt;property id=&quot;20148&quot; value=&quot;5&quot;/&gt;&lt;property id=&quot;20300&quot; value=&quot;Slide 56 - &amp;quot;SRI’s Value Creation Process™&amp;quot;&quot;/&gt;&lt;property id=&quot;20307&quot; value=&quot;315&quot;/&gt;&lt;/object&gt;&lt;object type=&quot;3&quot; unique_id=&quot;10061&quot;&gt;&lt;property id=&quot;20148&quot; value=&quot;5&quot;/&gt;&lt;property id=&quot;20300&quot; value=&quot;Slide 57 - &amp;quot;The Innovation Life Cycle&amp;#x0D;&amp;#x0A;Creation and delivery of new products and services in the marketplace&amp;quot;&quot;/&gt;&lt;property id=&quot;20307&quot; value=&quot;316&quot;/&gt;&lt;/object&gt;&lt;object type=&quot;3&quot; unique_id=&quot;10062&quot;&gt;&lt;property id=&quot;20148&quot; value=&quot;5&quot;/&gt;&lt;property id=&quot;20300&quot; value=&quot;Slide 58 - &amp;quot;SRI’s Process for Creating Customer Value&amp;#x0D;&amp;#x0A;Rigorously applying SRI’s Five Disciplines of Innovation™&amp;quot;&quot;/&gt;&lt;property id=&quot;20307&quot; value=&quot;317&quot;/&gt;&lt;/object&gt;&lt;object type=&quot;3&quot; unique_id=&quot;10063&quot;&gt;&lt;property id=&quot;20148&quot; value=&quot;5&quot;/&gt;&lt;property id=&quot;20300&quot; value=&quot;Slide 59 - &amp;quot;SRI’s “NABC” Approach&amp;#x0D;&amp;#x0A;Used to develop a quantitative value proposition—the first step in value creation&amp;quot;&quot;/&gt;&lt;property id=&quot;20307&quot; value=&quot;318&quot;/&gt;&lt;/object&gt;&lt;object type=&quot;3&quot; unique_id=&quot;10064&quot;&gt;&lt;property id=&quot;20148&quot; value=&quot;5&quot;/&gt;&lt;property id=&quot;20300&quot; value=&quot;Slide 60 - &amp;quot;SRI’s Model &amp;#x0D;&amp;#x0A;We have a vested interest in your success&amp;quot;&quot;/&gt;&lt;property id=&quot;20307&quot; value=&quot;319&quot;/&gt;&lt;/object&gt;&lt;object type=&quot;3&quot; unique_id=&quot;10065&quot;&gt;&lt;property id=&quot;20148&quot; value=&quot;5&quot;/&gt;&lt;property id=&quot;20300&quot; value=&quot;Slide 61 - &amp;quot;SRI’s Process for Creating New Ventures&amp;#x0D;&amp;#x0A;Disciplined and milestone-based&amp;quot;&quot;/&gt;&lt;property id=&quot;20307&quot; value=&quot;320&quot;/&gt;&lt;/object&gt;&lt;object type=&quot;3&quot; unique_id=&quot;10066&quot;&gt;&lt;property id=&quot;20148&quot; value=&quot;5&quot;/&gt;&lt;property id=&quot;20300&quot; value=&quot;Slide 62 - &amp;quot;Innovation Partnership Programs&amp;quot;&quot;/&gt;&lt;property id=&quot;20307&quot; value=&quot;321&quot;/&gt;&lt;/object&gt;&lt;object type=&quot;3&quot; unique_id=&quot;10067&quot;&gt;&lt;property id=&quot;20148&quot; value=&quot;5&quot;/&gt;&lt;property id=&quot;20300&quot; value=&quot;Slide 63 - &amp;quot;SRI Innovation Partnership Programs&amp;#x0D;&amp;#x0A;Helping organizations turn ideas into high-value products and services&amp;quot;&quot;/&gt;&lt;property id=&quot;20307&quot; value=&quot;322&quot;/&gt;&lt;/object&gt;&lt;object type=&quot;3&quot; unique_id=&quot;10068&quot;&gt;&lt;property id=&quot;20148&quot; value=&quot;5&quot;/&gt;&lt;property id=&quot;20300&quot; value=&quot;Slide 64 - &amp;quot;SRI Five Disciplines of Innovation™ Program&amp;#x0D;&amp;#x0A;For an organizational culture that consistently provides compelling va&quot;/&gt;&lt;property id=&quot;20307&quot; value=&quot;323&quot;/&gt;&lt;/object&gt;&lt;object type=&quot;3&quot; unique_id=&quot;10069&quot;&gt;&lt;property id=&quot;20148&quot; value=&quot;5&quot;/&gt;&lt;property id=&quot;20300&quot; value=&quot;Slide 65 - &amp;quot;Technology for Innovative Products Workshop &amp;#x0D;&amp;#x0A;New products and services for growth&amp;quot;&quot;/&gt;&lt;property id=&quot;20307&quot; value=&quot;324&quot;/&gt;&lt;/object&gt;&lt;object type=&quot;3&quot; unique_id=&quot;10070&quot;&gt;&lt;property id=&quot;20148&quot; value=&quot;5&quot;/&gt;&lt;property id=&quot;20300&quot; value=&quot;Slide 66 - &amp;quot;Ways We Can Work Together&amp;#x0D;&amp;#x0A;Flexible working arrangements to meet your needs&amp;quot;&quot;/&gt;&lt;property id=&quot;20307&quot; value=&quot;325&quot;/&gt;&lt;/object&gt;&lt;object type=&quot;3&quot; unique_id=&quot;10072&quot;&gt;&lt;property id=&quot;20148&quot; value=&quot;5&quot;/&gt;&lt;property id=&quot;20300&quot; value=&quot;Slide 67&quot;/&gt;&lt;property id=&quot;20307&quot; value=&quot;258&quot;/&gt;&lt;/object&gt;&lt;object type=&quot;3&quot; unique_id=&quot;98176&quot;&gt;&lt;property id=&quot;20148&quot; value=&quot;5&quot;/&gt;&lt;property id=&quot;20300&quot; value=&quot;Slide 12 - &amp;quot;Representative Clients and Partners&amp;#x0D;&amp;#x0A;SRI delivers innovation to governments&amp;quot;&quot;/&gt;&lt;property id=&quot;20307&quot; value=&quot;326&quot;/&gt;&lt;/object&gt;&lt;object type=&quot;3&quot; unique_id=&quot;98177&quot;&gt;&lt;property id=&quot;20148&quot; value=&quot;5&quot;/&gt;&lt;property id=&quot;20300&quot; value=&quot;Slide 13 - &amp;quot;Representative Clients and Partners&amp;#x0D;&amp;#x0A;SRI delivers innovation to established and start-up businesses&amp;quot;&quot;/&gt;&lt;property id=&quot;20307&quot; value=&quot;327&quot;/&gt;&lt;/object&gt;&lt;object type=&quot;3&quot; unique_id=&quot;98178&quot;&gt;&lt;property id=&quot;20148&quot; value=&quot;5&quot;/&gt;&lt;property id=&quot;20300&quot; value=&quot;Slide 14 - &amp;quot;Representative Clients and Partners&amp;#x0D;&amp;#x0A;SRI delivers innovation to foundations and industry&amp;quot;&quot;/&gt;&lt;property id=&quot;20307&quot; value=&quot;328&quot;/&gt;&lt;/object&gt;&lt;/object&gt;&lt;/object&gt;&lt;/database&gt;"/>
  <p:tag name="SECTOMILLISECCONVERTED" val="1"/>
</p:tagLst>
</file>

<file path=ppt/theme/theme1.xml><?xml version="1.0" encoding="utf-8"?>
<a:theme xmlns:a="http://schemas.openxmlformats.org/drawingml/2006/main" name="slides_template_vtlabday2013">
  <a:themeElements>
    <a:clrScheme name="SRI Custom">
      <a:dk1>
        <a:srgbClr val="000000"/>
      </a:dk1>
      <a:lt1>
        <a:srgbClr val="FFFFFF"/>
      </a:lt1>
      <a:dk2>
        <a:srgbClr val="4E4E4E"/>
      </a:dk2>
      <a:lt2>
        <a:srgbClr val="FFFFFF"/>
      </a:lt2>
      <a:accent1>
        <a:srgbClr val="0A4191"/>
      </a:accent1>
      <a:accent2>
        <a:srgbClr val="76908C"/>
      </a:accent2>
      <a:accent3>
        <a:srgbClr val="05BBBB"/>
      </a:accent3>
      <a:accent4>
        <a:srgbClr val="E8A333"/>
      </a:accent4>
      <a:accent5>
        <a:srgbClr val="4E8258"/>
      </a:accent5>
      <a:accent6>
        <a:srgbClr val="002060"/>
      </a:accent6>
      <a:hlink>
        <a:srgbClr val="004080"/>
      </a:hlink>
      <a:folHlink>
        <a:srgbClr val="7F7F7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slides_template_vtlabday2013</Template>
  <TotalTime>15089</TotalTime>
  <Words>3534</Words>
  <Application>Microsoft Macintosh PowerPoint</Application>
  <PresentationFormat>On-screen Show (4:3)</PresentationFormat>
  <Paragraphs>609</Paragraphs>
  <Slides>50</Slides>
  <Notes>3</Notes>
  <HiddenSlides>0</HiddenSlides>
  <MMClips>11</MMClips>
  <ScaleCrop>false</ScaleCrop>
  <HeadingPairs>
    <vt:vector size="4" baseType="variant">
      <vt:variant>
        <vt:lpstr>Theme</vt:lpstr>
      </vt:variant>
      <vt:variant>
        <vt:i4>1</vt:i4>
      </vt:variant>
      <vt:variant>
        <vt:lpstr>Slide Titles</vt:lpstr>
      </vt:variant>
      <vt:variant>
        <vt:i4>50</vt:i4>
      </vt:variant>
    </vt:vector>
  </HeadingPairs>
  <TitlesOfParts>
    <vt:vector size="51" baseType="lpstr">
      <vt:lpstr>slides_template_vtlabday2013</vt:lpstr>
      <vt:lpstr> Automated Stock Assessment Real-Time Image Detection and Tracking for Improved Fish Classification and Counting Year 1</vt:lpstr>
      <vt:lpstr>Agenda</vt:lpstr>
      <vt:lpstr>Year 1 SRI Main Tasks</vt:lpstr>
      <vt:lpstr>Automated Stock Assessment</vt:lpstr>
      <vt:lpstr>Challenging conditions</vt:lpstr>
      <vt:lpstr>Automated Stock Assessment</vt:lpstr>
      <vt:lpstr>Automated Stock Assessment</vt:lpstr>
      <vt:lpstr>Fish Segmentation – Background Modeling</vt:lpstr>
      <vt:lpstr>Fish Segmentation – Fish Mask Creation</vt:lpstr>
      <vt:lpstr>Pre-processing Enhancement</vt:lpstr>
      <vt:lpstr>Fish Segmentation – Enhanced imagery, improved masks</vt:lpstr>
      <vt:lpstr>Fish Segmentation – Graph Based Approach</vt:lpstr>
      <vt:lpstr>Fish Segmentation – Improvement with Flow</vt:lpstr>
      <vt:lpstr>Fish Segmentation – Improvement with Flow</vt:lpstr>
      <vt:lpstr>Fish Segmentation – Stereo</vt:lpstr>
      <vt:lpstr>Function Diagram for Automated Detection and Tracks</vt:lpstr>
      <vt:lpstr>Function Diagram for Automated Detection and Tracks</vt:lpstr>
      <vt:lpstr>Features of Detection and Tracks Algorithm</vt:lpstr>
      <vt:lpstr>Conclusion and Future Work</vt:lpstr>
      <vt:lpstr>Summary of Framework Calls</vt:lpstr>
      <vt:lpstr>Framework Summary - 1</vt:lpstr>
      <vt:lpstr>Framework Summary - 2</vt:lpstr>
      <vt:lpstr>Framework Summary - 3</vt:lpstr>
      <vt:lpstr>Framework Possible Paths Forward</vt:lpstr>
      <vt:lpstr>Possible Open Source Framework to Leverage – 1 - MBARI toolset</vt:lpstr>
      <vt:lpstr>Possible Open Source Framework to Leverage – 1 - MBARI toolset</vt:lpstr>
      <vt:lpstr>Possible Open Source Framework to Leverage – 2 - KWIVER</vt:lpstr>
      <vt:lpstr>Possible Open Source Framework to Leverage – 2 - KWIVER</vt:lpstr>
      <vt:lpstr>Possible Open Source Framework to Leverage – 2 - KWIVER</vt:lpstr>
      <vt:lpstr> Automated Stock Assessment Real-Time Image Detection and Tracking for Improved Fish Classification and Counting Year 2</vt:lpstr>
      <vt:lpstr>Year 2 Project Proposal -  2015</vt:lpstr>
      <vt:lpstr>Year 1: Function Diagram for Automated Detection and Tracks</vt:lpstr>
      <vt:lpstr>Deep Learning to Support Limitations in Segmentation</vt:lpstr>
      <vt:lpstr>Visual Media Reasoning (VMR)</vt:lpstr>
      <vt:lpstr>Visual Media Exploration and Search Index-Tag-Find</vt:lpstr>
      <vt:lpstr>Visual Media Exploration and Search Use Case – Ease exploration of large quantities of image/video data</vt:lpstr>
      <vt:lpstr>Exploring visual data - Clustering</vt:lpstr>
      <vt:lpstr>PowerPoint Presentation</vt:lpstr>
      <vt:lpstr>Leveraging VMR for NOAA Needs</vt:lpstr>
      <vt:lpstr>Proposed Improvement of Features of Detection and Tracks Algorithm by using Deep Learning</vt:lpstr>
      <vt:lpstr>Proposed Improvement of Features of Detection and Tracks Algorithm by using Deep Learning (CNN as an initial test)</vt:lpstr>
      <vt:lpstr>Fish type detection– First=&gt; Training by CNN</vt:lpstr>
      <vt:lpstr>Fish type detection – Second =&gt; Classification by CNN</vt:lpstr>
      <vt:lpstr>Fish Classification</vt:lpstr>
      <vt:lpstr>Deep Learning using Convolutional Neural Network(CNN)</vt:lpstr>
      <vt:lpstr>Fish Classification using pre-trained data from ImageNet</vt:lpstr>
      <vt:lpstr>Fish Classification using pre-trained data from ImageNet</vt:lpstr>
      <vt:lpstr>Proposal Goals</vt:lpstr>
      <vt:lpstr>Backup</vt:lpstr>
      <vt:lpstr>SVR Image/Video Explore and Search System Configurations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Hand Held Target Locator Device    David Zhang, Indu Kandaswamy, Joe Zhang, Kevin Kaighn, Greg Buchanan, Mike Piacentino</dc:title>
  <dc:creator>Indu Kandaswamy</dc:creator>
  <cp:lastModifiedBy>C2QLJ03EFMRD C2QLJ03EFMRD</cp:lastModifiedBy>
  <cp:revision>751</cp:revision>
  <cp:lastPrinted>2010-12-10T21:21:47Z</cp:lastPrinted>
  <dcterms:created xsi:type="dcterms:W3CDTF">2013-12-17T22:48:37Z</dcterms:created>
  <dcterms:modified xsi:type="dcterms:W3CDTF">2016-03-12T16:02:14Z</dcterms:modified>
</cp:coreProperties>
</file>