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tiff" ContentType="image/tiff"/>
  <Default Extension="rels" ContentType="application/vnd.openxmlformats-package.relationships+xml"/>
  <Default Extension="avi" ContentType="video/unknown"/>
  <Default Extension="bin" ContentType="application/vnd.openxmlformats-officedocument.presentationml.printerSettings"/>
  <Default Extension="png" ContentType="image/p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25"/>
  </p:notesMasterIdLst>
  <p:sldIdLst>
    <p:sldId id="340" r:id="rId2"/>
    <p:sldId id="341" r:id="rId3"/>
    <p:sldId id="345" r:id="rId4"/>
    <p:sldId id="346" r:id="rId5"/>
    <p:sldId id="355" r:id="rId6"/>
    <p:sldId id="347" r:id="rId7"/>
    <p:sldId id="356" r:id="rId8"/>
    <p:sldId id="359" r:id="rId9"/>
    <p:sldId id="360" r:id="rId10"/>
    <p:sldId id="361" r:id="rId11"/>
    <p:sldId id="362" r:id="rId12"/>
    <p:sldId id="363" r:id="rId13"/>
    <p:sldId id="357" r:id="rId14"/>
    <p:sldId id="342" r:id="rId15"/>
    <p:sldId id="348" r:id="rId16"/>
    <p:sldId id="352" r:id="rId17"/>
    <p:sldId id="353" r:id="rId18"/>
    <p:sldId id="344" r:id="rId19"/>
    <p:sldId id="343" r:id="rId20"/>
    <p:sldId id="351" r:id="rId21"/>
    <p:sldId id="350" r:id="rId22"/>
    <p:sldId id="365" r:id="rId23"/>
    <p:sldId id="364" r:id="rId24"/>
  </p:sldIdLst>
  <p:sldSz cx="9144000" cy="6858000" type="screen4x3"/>
  <p:notesSz cx="7010400" cy="92964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Michael Piacentino" initials="" lastIdx="2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clrMru>
    <a:srgbClr val="FFFB6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  <a:tblStyle styleId="{9DCAF9ED-07DC-4A11-8D7F-57B35C25682E}" styleName="Medium Style 1 - Accent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1E171933-4619-4E11-9A3F-F7608DF75F80}" styleName="Medium Style 1 - Accent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176" autoAdjust="0"/>
    <p:restoredTop sz="90978" autoAdjust="0"/>
  </p:normalViewPr>
  <p:slideViewPr>
    <p:cSldViewPr>
      <p:cViewPr varScale="1">
        <p:scale>
          <a:sx n="185" d="100"/>
          <a:sy n="185" d="100"/>
        </p:scale>
        <p:origin x="-2080" y="-10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 varScale="1"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notesMaster" Target="notesMasters/notesMaster1.xml"/><Relationship Id="rId26" Type="http://schemas.openxmlformats.org/officeDocument/2006/relationships/printerSettings" Target="printerSettings/printerSettings1.bin"/><Relationship Id="rId27" Type="http://schemas.openxmlformats.org/officeDocument/2006/relationships/commentAuthors" Target="commentAuthors.xml"/><Relationship Id="rId28" Type="http://schemas.openxmlformats.org/officeDocument/2006/relationships/presProps" Target="presProps.xml"/><Relationship Id="rId29" Type="http://schemas.openxmlformats.org/officeDocument/2006/relationships/viewProps" Target="viewProps.xml"/><Relationship Id="rId30" Type="http://schemas.openxmlformats.org/officeDocument/2006/relationships/theme" Target="theme/theme1.xml"/><Relationship Id="rId3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FE7E8419-8CB0-6F46-BE4C-28CA2BE6F2B8}" type="datetimeFigureOut">
              <a:rPr lang="en-US" smtClean="0"/>
              <a:t>4/10/17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1100" y="696913"/>
            <a:ext cx="4648200" cy="34861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15790"/>
            <a:ext cx="5608320" cy="4183380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98ED1B24-46BC-F244-81CB-DB310156888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80321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3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5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Multi-year program, fish stock assessment. </a:t>
            </a:r>
          </a:p>
          <a:p>
            <a:r>
              <a:rPr lang="en-US" dirty="0" smtClean="0"/>
              <a:t>first</a:t>
            </a:r>
            <a:r>
              <a:rPr lang="en-US" baseline="0" dirty="0" smtClean="0"/>
              <a:t> phase – fish detection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ED1B24-46BC-F244-81CB-DB3101568882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80931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Fish swims </a:t>
            </a:r>
            <a:r>
              <a:rPr lang="en-US" baseline="0" dirty="0" smtClean="0"/>
              <a:t>under water. So motion based detection is a natural selection. </a:t>
            </a:r>
          </a:p>
          <a:p>
            <a:r>
              <a:rPr lang="en-US" baseline="0" dirty="0" smtClean="0"/>
              <a:t>Noise, camera motion, non-rigid movement of fish body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ED1B24-46BC-F244-81CB-DB3101568882}" type="slidenum">
              <a:rPr lang="en-US" smtClean="0"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6385545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ED1B24-46BC-F244-81CB-DB3101568882}" type="slidenum">
              <a:rPr lang="en-US" smtClean="0"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569137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rgbClr val="000000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buClr>
                <a:srgbClr val="44577C"/>
              </a:buClr>
              <a:defRPr>
                <a:solidFill>
                  <a:srgbClr val="000000"/>
                </a:solidFill>
              </a:defRPr>
            </a:lvl1pPr>
            <a:lvl2pPr>
              <a:buClr>
                <a:srgbClr val="44577C"/>
              </a:buClr>
              <a:defRPr>
                <a:solidFill>
                  <a:srgbClr val="000000"/>
                </a:solidFill>
              </a:defRPr>
            </a:lvl2pPr>
            <a:lvl3pPr>
              <a:buClr>
                <a:srgbClr val="44577C"/>
              </a:buClr>
              <a:defRPr>
                <a:solidFill>
                  <a:srgbClr val="000000"/>
                </a:solidFill>
              </a:defRPr>
            </a:lvl3pPr>
            <a:lvl4pPr>
              <a:buClr>
                <a:srgbClr val="44577C"/>
              </a:buClr>
              <a:defRPr>
                <a:solidFill>
                  <a:srgbClr val="000000"/>
                </a:solidFill>
              </a:defRPr>
            </a:lvl4pPr>
            <a:lvl5pPr>
              <a:buClr>
                <a:srgbClr val="44577C"/>
              </a:buClr>
              <a:defRPr>
                <a:solidFill>
                  <a:srgbClr val="000000"/>
                </a:solidFill>
              </a:defRPr>
            </a:lvl5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0"/>
          </p:nvPr>
        </p:nvSpPr>
        <p:spPr/>
        <p:txBody>
          <a:bodyPr/>
          <a:lstStyle>
            <a:lvl1pPr>
              <a:defRPr/>
            </a:lvl1pPr>
          </a:lstStyle>
          <a:p>
            <a:fld id="{0286FE33-7CC4-FA4C-BF26-2AD52AA43E22}" type="slidenum">
              <a:rPr lang="en-US">
                <a:solidFill>
                  <a:srgbClr val="4E4E4E"/>
                </a:solidFill>
              </a:rPr>
              <a:pPr/>
              <a:t>‹#›</a:t>
            </a:fld>
            <a:endParaRPr lang="en-US" dirty="0">
              <a:solidFill>
                <a:srgbClr val="4E4E4E"/>
              </a:solidFill>
            </a:endParaRPr>
          </a:p>
        </p:txBody>
      </p:sp>
      <p:sp>
        <p:nvSpPr>
          <p:cNvPr id="12" name="Rectangle 11"/>
          <p:cNvSpPr/>
          <p:nvPr userDrawn="1"/>
        </p:nvSpPr>
        <p:spPr>
          <a:xfrm>
            <a:off x="4509030" y="0"/>
            <a:ext cx="1405466" cy="423863"/>
          </a:xfrm>
          <a:prstGeom prst="rect">
            <a:avLst/>
          </a:prstGeom>
          <a:solidFill>
            <a:srgbClr val="E8A3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13" name="Rectangle 12"/>
          <p:cNvSpPr/>
          <p:nvPr userDrawn="1"/>
        </p:nvSpPr>
        <p:spPr>
          <a:xfrm>
            <a:off x="6034088" y="0"/>
            <a:ext cx="3109911" cy="423863"/>
          </a:xfrm>
          <a:prstGeom prst="rect">
            <a:avLst/>
          </a:prstGeom>
          <a:solidFill>
            <a:srgbClr val="76908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457200">
              <a:defRPr/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8" name="Rectangle 7"/>
          <p:cNvSpPr/>
          <p:nvPr userDrawn="1"/>
        </p:nvSpPr>
        <p:spPr>
          <a:xfrm>
            <a:off x="0" y="0"/>
            <a:ext cx="4379310" cy="423863"/>
          </a:xfrm>
          <a:prstGeom prst="rect">
            <a:avLst/>
          </a:prstGeom>
          <a:solidFill>
            <a:srgbClr val="0A419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 fontAlgn="base">
              <a:spcBef>
                <a:spcPct val="0"/>
              </a:spcBef>
              <a:spcAft>
                <a:spcPct val="0"/>
              </a:spcAft>
            </a:pPr>
            <a:endParaRPr lang="en-US" dirty="0">
              <a:solidFill>
                <a:srgbClr val="FFFFFF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1"/>
          </p:nvPr>
        </p:nvSpPr>
        <p:spPr/>
        <p:txBody>
          <a:bodyPr/>
          <a:lstStyle/>
          <a:p>
            <a:fld id="{5F2280F7-D6C6-BA4F-B71B-74BBE077C378}" type="datetime1">
              <a:rPr lang="en-US" smtClean="0"/>
              <a:t>4/10/17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US" dirty="0" smtClean="0"/>
              <a:t>© 2014 SRI International Proprietary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349093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4109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283516"/>
            <a:ext cx="8229600" cy="515922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618914"/>
            <a:ext cx="2133600" cy="2451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C98E270-4736-4245-B818-B91FD1B3A2CC}" type="datetime1">
              <a:rPr lang="en-US" smtClean="0"/>
              <a:t>4/10/17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618914"/>
            <a:ext cx="2895600" cy="2451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dirty="0" smtClean="0"/>
              <a:t>© 2014 SRI International Proprietary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618914"/>
            <a:ext cx="2133600" cy="24517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F1B01E-2928-0A42-BB1D-89DFBDAD3ABD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3499087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1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4" Type="http://schemas.openxmlformats.org/officeDocument/2006/relationships/image" Target="../media/image15.png"/><Relationship Id="rId5" Type="http://schemas.openxmlformats.org/officeDocument/2006/relationships/image" Target="../media/image16.png"/><Relationship Id="rId6" Type="http://schemas.openxmlformats.org/officeDocument/2006/relationships/image" Target="../media/image17.png"/><Relationship Id="rId7" Type="http://schemas.openxmlformats.org/officeDocument/2006/relationships/image" Target="../media/image18.png"/><Relationship Id="rId8" Type="http://schemas.openxmlformats.org/officeDocument/2006/relationships/image" Target="../media/image19.png"/><Relationship Id="rId9" Type="http://schemas.openxmlformats.org/officeDocument/2006/relationships/image" Target="../media/image20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4" Type="http://schemas.openxmlformats.org/officeDocument/2006/relationships/image" Target="../media/image23.png"/><Relationship Id="rId5" Type="http://schemas.openxmlformats.org/officeDocument/2006/relationships/image" Target="../media/image24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1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3.png"/><Relationship Id="rId3" Type="http://schemas.openxmlformats.org/officeDocument/2006/relationships/image" Target="../media/image2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4" Type="http://schemas.openxmlformats.org/officeDocument/2006/relationships/image" Target="../media/image27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28.png"/><Relationship Id="rId3" Type="http://schemas.openxmlformats.org/officeDocument/2006/relationships/image" Target="../media/image29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0.png"/><Relationship Id="rId3" Type="http://schemas.openxmlformats.org/officeDocument/2006/relationships/image" Target="../media/image31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2.png"/><Relationship Id="rId3" Type="http://schemas.openxmlformats.org/officeDocument/2006/relationships/image" Target="../media/image33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4.png"/><Relationship Id="rId3" Type="http://schemas.openxmlformats.org/officeDocument/2006/relationships/image" Target="../media/image35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36.tiff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4" Type="http://schemas.openxmlformats.org/officeDocument/2006/relationships/image" Target="../media/image37.png"/><Relationship Id="rId1" Type="http://schemas.microsoft.com/office/2007/relationships/media" Target="../media/media3.avi"/><Relationship Id="rId2" Type="http://schemas.openxmlformats.org/officeDocument/2006/relationships/video" Target="../media/media3.avi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4" Type="http://schemas.openxmlformats.org/officeDocument/2006/relationships/image" Target="../media/image6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image" Target="../media/image10.png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media" Target="../media/media2.avi"/><Relationship Id="rId4" Type="http://schemas.openxmlformats.org/officeDocument/2006/relationships/video" Target="../media/media2.avi"/><Relationship Id="rId5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7" Type="http://schemas.openxmlformats.org/officeDocument/2006/relationships/image" Target="../media/image12.png"/><Relationship Id="rId1" Type="http://schemas.microsoft.com/office/2007/relationships/media" Target="../media/media1.avi"/><Relationship Id="rId2" Type="http://schemas.openxmlformats.org/officeDocument/2006/relationships/video" Target="../media/media1.avi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 txBox="1">
            <a:spLocks/>
          </p:cNvSpPr>
          <p:nvPr/>
        </p:nvSpPr>
        <p:spPr>
          <a:xfrm>
            <a:off x="685800" y="1921409"/>
            <a:ext cx="7772400" cy="1470025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3600" kern="1200">
                <a:solidFill>
                  <a:srgbClr val="000000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b="1" dirty="0"/>
              <a:t>Unsupervised Underwater Fish Detection Fusing Flow and Objectiveness</a:t>
            </a:r>
          </a:p>
        </p:txBody>
      </p:sp>
      <p:sp>
        <p:nvSpPr>
          <p:cNvPr id="3" name="Subtitle 2"/>
          <p:cNvSpPr txBox="1">
            <a:spLocks/>
          </p:cNvSpPr>
          <p:nvPr/>
        </p:nvSpPr>
        <p:spPr>
          <a:xfrm>
            <a:off x="2070463" y="3648890"/>
            <a:ext cx="5003074" cy="16894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457200" rtl="0" eaLnBrk="1" latinLnBrk="0" hangingPunct="1">
              <a:spcBef>
                <a:spcPct val="20000"/>
              </a:spcBef>
              <a:buClr>
                <a:srgbClr val="44577C"/>
              </a:buClr>
              <a:buFont typeface="Arial"/>
              <a:buChar char="•"/>
              <a:defRPr sz="2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457200" rtl="0" eaLnBrk="1" latinLnBrk="0" hangingPunct="1">
              <a:spcBef>
                <a:spcPct val="20000"/>
              </a:spcBef>
              <a:buClr>
                <a:srgbClr val="44577C"/>
              </a:buClr>
              <a:buFont typeface="Arial"/>
              <a:buChar char="–"/>
              <a:defRPr sz="24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457200" rtl="0" eaLnBrk="1" latinLnBrk="0" hangingPunct="1">
              <a:spcBef>
                <a:spcPct val="20000"/>
              </a:spcBef>
              <a:buClr>
                <a:srgbClr val="44577C"/>
              </a:buClr>
              <a:buFont typeface="Arial"/>
              <a:buChar char="•"/>
              <a:defRPr sz="20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457200" rtl="0" eaLnBrk="1" latinLnBrk="0" hangingPunct="1">
              <a:spcBef>
                <a:spcPct val="20000"/>
              </a:spcBef>
              <a:buClr>
                <a:srgbClr val="44577C"/>
              </a:buClr>
              <a:buFont typeface="Arial"/>
              <a:buChar char="–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457200" rtl="0" eaLnBrk="1" latinLnBrk="0" hangingPunct="1">
              <a:spcBef>
                <a:spcPct val="20000"/>
              </a:spcBef>
              <a:buClr>
                <a:srgbClr val="44577C"/>
              </a:buClr>
              <a:buFont typeface="Arial"/>
              <a:buChar char="»"/>
              <a:defRPr sz="1800" kern="1200">
                <a:solidFill>
                  <a:srgbClr val="0000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457200" rtl="0" eaLnBrk="1" latinLnBrk="0" hangingPunct="1">
              <a:spcBef>
                <a:spcPct val="20000"/>
              </a:spcBef>
              <a:buFont typeface="Arial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David Zhang  Giorgos Kopanas Chaitanya Desai </a:t>
            </a:r>
          </a:p>
          <a:p>
            <a:pPr marL="0" indent="0" algn="ctr">
              <a:buNone/>
            </a:pP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Sek Chai  Michael Piacentino</a:t>
            </a:r>
          </a:p>
          <a:p>
            <a:pPr marL="0" indent="0" algn="ctr">
              <a:buNone/>
            </a:pPr>
            <a:r>
              <a:rPr lang="en-US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SRI International</a:t>
            </a:r>
            <a:endParaRPr lang="en-US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743984" y="6177467"/>
            <a:ext cx="16560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March 10, 2016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0" y="444344"/>
            <a:ext cx="5867400" cy="307777"/>
          </a:xfrm>
          <a:prstGeom prst="rect">
            <a:avLst/>
          </a:prstGeom>
          <a:solidFill>
            <a:schemeClr val="accent2"/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1400" dirty="0">
                <a:solidFill>
                  <a:schemeClr val="bg1"/>
                </a:solidFill>
              </a:rPr>
              <a:t>2nd Workshop on Automated Analysis of Video Data for Wildlife Surveillance</a:t>
            </a:r>
          </a:p>
        </p:txBody>
      </p:sp>
      <p:pic>
        <p:nvPicPr>
          <p:cNvPr id="1026" name="Picture 2" descr="WACV 2016: IEEE Winter Conference on Applications of Computer Visi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400" y="-1"/>
            <a:ext cx="3274087" cy="9429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1143000" y="-17321"/>
            <a:ext cx="16686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WACV 2016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7504443" y="6140596"/>
            <a:ext cx="12274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Version 1.4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094422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86FE33-7CC4-FA4C-BF26-2AD52AA43E22}" type="slidenum">
              <a:rPr lang="en-US" smtClean="0">
                <a:solidFill>
                  <a:srgbClr val="4E4E4E"/>
                </a:solidFill>
              </a:rPr>
              <a:pPr/>
              <a:t>10</a:t>
            </a:fld>
            <a:endParaRPr lang="en-US" dirty="0">
              <a:solidFill>
                <a:srgbClr val="4E4E4E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41098"/>
          </a:xfrm>
        </p:spPr>
        <p:txBody>
          <a:bodyPr/>
          <a:lstStyle/>
          <a:p>
            <a:r>
              <a:rPr lang="en-US" dirty="0" smtClean="0"/>
              <a:t>Fusion of Flow Motion and Deep Learning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29658" y="1143000"/>
            <a:ext cx="23016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</a:rPr>
              <a:t>Data Annotation</a:t>
            </a:r>
            <a:endParaRPr lang="en-US" sz="2400" b="1" dirty="0">
              <a:solidFill>
                <a:srgbClr val="C0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43000" y="1615551"/>
            <a:ext cx="7315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en-US" sz="2400" dirty="0" smtClean="0"/>
              <a:t>Use moving fish as labels – no human annotations</a:t>
            </a:r>
          </a:p>
          <a:p>
            <a:pPr marL="342900" indent="-342900">
              <a:buFontTx/>
              <a:buChar char="-"/>
            </a:pPr>
            <a:r>
              <a:rPr lang="en-US" sz="2400" dirty="0"/>
              <a:t>T</a:t>
            </a:r>
            <a:r>
              <a:rPr lang="en-US" sz="2400" dirty="0" smtClean="0"/>
              <a:t>he </a:t>
            </a:r>
            <a:r>
              <a:rPr lang="en-US" sz="2400" dirty="0"/>
              <a:t>object proposals are of more objectiveness than the flow </a:t>
            </a:r>
            <a:r>
              <a:rPr lang="en-US" sz="2400" dirty="0" smtClean="0"/>
              <a:t>regions</a:t>
            </a:r>
            <a:endParaRPr 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1238546" y="6320135"/>
            <a:ext cx="668625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Optical flow based fish segmentation: 8 orientations</a:t>
            </a:r>
            <a:endParaRPr lang="en-US" sz="2400" dirty="0">
              <a:solidFill>
                <a:srgbClr val="C00000"/>
              </a:solidFill>
            </a:endParaRPr>
          </a:p>
        </p:txBody>
      </p:sp>
      <p:pic>
        <p:nvPicPr>
          <p:cNvPr id="1028" name="Picture 4" descr="G:\data\NOAA_Training\examples\0714\fishes\0\fish_22977_50_00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200" y="2819401"/>
            <a:ext cx="2248924" cy="1547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3" name="Picture 9" descr="G:\data\NOAA_Training\examples\0714\fishes\45\fish_10288_89_45.bm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8400" y="2819401"/>
            <a:ext cx="2360032" cy="15471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5" name="Picture 11" descr="G:\data\NOAA_Training\examples\0714\fishes\90\fish_28714_08_90.bm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3000" y="2819400"/>
            <a:ext cx="1447800" cy="15329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G:\data\NOAA_Training\examples\0714\fishes\135\fish_10146_46_135.bmp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58642" y="2819401"/>
            <a:ext cx="2177253" cy="15329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990600" y="4343401"/>
            <a:ext cx="38023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0°</a:t>
            </a:r>
            <a:endParaRPr lang="en-US" dirty="0"/>
          </a:p>
        </p:txBody>
      </p:sp>
      <p:sp>
        <p:nvSpPr>
          <p:cNvPr id="21" name="TextBox 20"/>
          <p:cNvSpPr txBox="1"/>
          <p:nvPr/>
        </p:nvSpPr>
        <p:spPr>
          <a:xfrm>
            <a:off x="3429768" y="4343401"/>
            <a:ext cx="4972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45°</a:t>
            </a:r>
            <a:endParaRPr lang="en-US" dirty="0"/>
          </a:p>
        </p:txBody>
      </p:sp>
      <p:sp>
        <p:nvSpPr>
          <p:cNvPr id="22" name="TextBox 21"/>
          <p:cNvSpPr txBox="1"/>
          <p:nvPr/>
        </p:nvSpPr>
        <p:spPr>
          <a:xfrm>
            <a:off x="5410200" y="4343401"/>
            <a:ext cx="49725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90°</a:t>
            </a:r>
            <a:endParaRPr lang="en-US" dirty="0"/>
          </a:p>
        </p:txBody>
      </p:sp>
      <p:sp>
        <p:nvSpPr>
          <p:cNvPr id="23" name="TextBox 22"/>
          <p:cNvSpPr txBox="1"/>
          <p:nvPr/>
        </p:nvSpPr>
        <p:spPr>
          <a:xfrm>
            <a:off x="7457152" y="4343401"/>
            <a:ext cx="6142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135°</a:t>
            </a:r>
            <a:endParaRPr lang="en-US" dirty="0"/>
          </a:p>
        </p:txBody>
      </p:sp>
      <p:pic>
        <p:nvPicPr>
          <p:cNvPr id="1038" name="Picture 14" descr="G:\data\NOAA_Training\examples\0714\fishes\180\fish_09110_24_180.bmp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428" y="4781550"/>
            <a:ext cx="2270696" cy="13119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6" name="TextBox 25"/>
          <p:cNvSpPr txBox="1"/>
          <p:nvPr/>
        </p:nvSpPr>
        <p:spPr>
          <a:xfrm>
            <a:off x="833529" y="6031468"/>
            <a:ext cx="6142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180°</a:t>
            </a:r>
            <a:endParaRPr lang="en-US" dirty="0"/>
          </a:p>
        </p:txBody>
      </p:sp>
      <p:pic>
        <p:nvPicPr>
          <p:cNvPr id="1039" name="Picture 15" descr="G:\data\NOAA_Training\examples\0714\fishes\225\fish_10039_34_225.bmp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1314" y="4814363"/>
            <a:ext cx="1764486" cy="12498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8" name="TextBox 27"/>
          <p:cNvSpPr txBox="1"/>
          <p:nvPr/>
        </p:nvSpPr>
        <p:spPr>
          <a:xfrm>
            <a:off x="3348129" y="6031468"/>
            <a:ext cx="6142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225°</a:t>
            </a:r>
            <a:endParaRPr lang="en-US" dirty="0"/>
          </a:p>
        </p:txBody>
      </p:sp>
      <p:pic>
        <p:nvPicPr>
          <p:cNvPr id="1040" name="Picture 16" descr="G:\data\NOAA_Training\examples\0714\fishes\270\fish_26351_05_270.bmp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00650" y="4724400"/>
            <a:ext cx="1047750" cy="13525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" name="TextBox 29"/>
          <p:cNvSpPr txBox="1"/>
          <p:nvPr/>
        </p:nvSpPr>
        <p:spPr>
          <a:xfrm>
            <a:off x="5410200" y="6019800"/>
            <a:ext cx="6142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270°</a:t>
            </a:r>
            <a:endParaRPr lang="en-US" dirty="0"/>
          </a:p>
        </p:txBody>
      </p:sp>
      <p:pic>
        <p:nvPicPr>
          <p:cNvPr id="1041" name="Picture 17" descr="G:\data\NOAA_Training\examples\0714\fishes\315\fish_16502_08_315.bmp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7444" y="4723619"/>
            <a:ext cx="1676955" cy="13533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2" name="TextBox 31"/>
          <p:cNvSpPr txBox="1"/>
          <p:nvPr/>
        </p:nvSpPr>
        <p:spPr>
          <a:xfrm>
            <a:off x="7539129" y="6019800"/>
            <a:ext cx="6142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315°</a:t>
            </a:r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6858000" y="0"/>
            <a:ext cx="16686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WACV 2016</a:t>
            </a:r>
            <a:endParaRPr lang="en-US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117653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86FE33-7CC4-FA4C-BF26-2AD52AA43E22}" type="slidenum">
              <a:rPr lang="en-US" smtClean="0">
                <a:solidFill>
                  <a:srgbClr val="4E4E4E"/>
                </a:solidFill>
              </a:rPr>
              <a:pPr/>
              <a:t>11</a:t>
            </a:fld>
            <a:endParaRPr lang="en-US" dirty="0">
              <a:solidFill>
                <a:srgbClr val="4E4E4E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41098"/>
          </a:xfrm>
        </p:spPr>
        <p:txBody>
          <a:bodyPr/>
          <a:lstStyle/>
          <a:p>
            <a:r>
              <a:rPr lang="en-US" dirty="0" smtClean="0"/>
              <a:t>Fusion of Flow Motion and Deep Learning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29658" y="1143000"/>
            <a:ext cx="23016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</a:rPr>
              <a:t>Data Annotation</a:t>
            </a:r>
            <a:endParaRPr lang="en-US" sz="2400" b="1" dirty="0">
              <a:solidFill>
                <a:srgbClr val="C0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43000" y="1615551"/>
            <a:ext cx="7315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en-US" sz="2400" dirty="0" smtClean="0"/>
              <a:t>Use moving fish as labels – no human annotations</a:t>
            </a:r>
          </a:p>
          <a:p>
            <a:pPr marL="342900" indent="-342900">
              <a:buFontTx/>
              <a:buChar char="-"/>
            </a:pPr>
            <a:r>
              <a:rPr lang="en-US" sz="2400" dirty="0"/>
              <a:t>T</a:t>
            </a:r>
            <a:r>
              <a:rPr lang="en-US" sz="2400" dirty="0" smtClean="0"/>
              <a:t>he </a:t>
            </a:r>
            <a:r>
              <a:rPr lang="en-US" sz="2400" dirty="0"/>
              <a:t>object proposals are of more objectiveness than the flow </a:t>
            </a:r>
            <a:r>
              <a:rPr lang="en-US" sz="2400" dirty="0" smtClean="0"/>
              <a:t>regions</a:t>
            </a:r>
            <a:endParaRPr lang="en-US" sz="2400" dirty="0"/>
          </a:p>
        </p:txBody>
      </p:sp>
      <p:pic>
        <p:nvPicPr>
          <p:cNvPr id="2050" name="Picture 2" descr="G:\data\NOAA_Training\examples\0714\fishes\315\fish_56128_09_315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576" y="3370613"/>
            <a:ext cx="2363466" cy="15879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G:\data\NOAA_Training\examples\0714\fishes\315\fish_60190_26_315.bm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2699" y="3370613"/>
            <a:ext cx="2790505" cy="19485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G:\data\NOAA_Training\examples\0714\fishes\315\fish_60208_18_315.bm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3107" y="3370613"/>
            <a:ext cx="3359893" cy="231185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G:\data\NOAA_Training\examples\0714\fishes\315\fish_60208_15_315.bmp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575" y="5001655"/>
            <a:ext cx="1329325" cy="16277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019301" y="5826413"/>
            <a:ext cx="569732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 smtClean="0"/>
              <a:t>Non-rigid motion causes incorrect segmentations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b="1" dirty="0" smtClean="0"/>
              <a:t>Overlap regions merge multiple targets</a:t>
            </a:r>
            <a:endParaRPr lang="en-US" sz="2000" b="1" dirty="0"/>
          </a:p>
        </p:txBody>
      </p:sp>
      <p:sp>
        <p:nvSpPr>
          <p:cNvPr id="9" name="TextBox 8"/>
          <p:cNvSpPr txBox="1"/>
          <p:nvPr/>
        </p:nvSpPr>
        <p:spPr>
          <a:xfrm>
            <a:off x="76200" y="2971800"/>
            <a:ext cx="32807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Incorrect segmentations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6858000" y="0"/>
            <a:ext cx="16686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WACV 2016</a:t>
            </a:r>
            <a:endParaRPr lang="en-US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346776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86FE33-7CC4-FA4C-BF26-2AD52AA43E22}" type="slidenum">
              <a:rPr lang="en-US" smtClean="0">
                <a:solidFill>
                  <a:srgbClr val="4E4E4E"/>
                </a:solidFill>
              </a:rPr>
              <a:pPr/>
              <a:t>12</a:t>
            </a:fld>
            <a:endParaRPr lang="en-US" dirty="0">
              <a:solidFill>
                <a:srgbClr val="4E4E4E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41098"/>
          </a:xfrm>
        </p:spPr>
        <p:txBody>
          <a:bodyPr/>
          <a:lstStyle/>
          <a:p>
            <a:r>
              <a:rPr lang="en-US" dirty="0" smtClean="0"/>
              <a:t>Fusion of Flow Motion and Deep Learning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29658" y="1143000"/>
            <a:ext cx="23016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</a:rPr>
              <a:t>Data Annotation</a:t>
            </a:r>
            <a:endParaRPr lang="en-US" sz="2400" b="1" dirty="0">
              <a:solidFill>
                <a:srgbClr val="C0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43000" y="1615551"/>
            <a:ext cx="7315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en-US" sz="2400" dirty="0"/>
              <a:t>Use moving fish as labels – no human annotations</a:t>
            </a:r>
          </a:p>
          <a:p>
            <a:pPr marL="342900" indent="-342900">
              <a:buFontTx/>
              <a:buChar char="-"/>
            </a:pPr>
            <a:r>
              <a:rPr lang="en-US" sz="2400" dirty="0"/>
              <a:t>The object proposals are of more objectiveness than the flow regions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51710" y="2971800"/>
            <a:ext cx="297729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Objectiveness labeling</a:t>
            </a:r>
            <a:endParaRPr lang="en-US" sz="2400" dirty="0">
              <a:solidFill>
                <a:srgbClr val="C00000"/>
              </a:solidFill>
            </a:endParaRPr>
          </a:p>
        </p:txBody>
      </p:sp>
      <p:pic>
        <p:nvPicPr>
          <p:cNvPr id="12" name="Picture 4" descr="G:\data\NOAA_Training\examples\0714\fishes\315\fish_60208_18_315.bm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33800" y="3443302"/>
            <a:ext cx="4648200" cy="319830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Rectangle 2"/>
          <p:cNvSpPr/>
          <p:nvPr/>
        </p:nvSpPr>
        <p:spPr>
          <a:xfrm>
            <a:off x="4102914" y="4343400"/>
            <a:ext cx="3593286" cy="14478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162800" y="4114800"/>
            <a:ext cx="1066800" cy="17526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4038600" y="4038600"/>
            <a:ext cx="4191000" cy="16002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3962400" y="3443302"/>
            <a:ext cx="3200400" cy="1052498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7086600" y="3433465"/>
            <a:ext cx="1295400" cy="68133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4038600" y="5341150"/>
            <a:ext cx="762000" cy="45004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3962400" y="5257800"/>
            <a:ext cx="1219200" cy="12192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0" name="Rectangle 19"/>
          <p:cNvSpPr/>
          <p:nvPr/>
        </p:nvSpPr>
        <p:spPr>
          <a:xfrm>
            <a:off x="3962400" y="5638800"/>
            <a:ext cx="1219200" cy="762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7924800" y="5638800"/>
            <a:ext cx="457200" cy="100280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6477000" y="5566174"/>
            <a:ext cx="1905000" cy="107543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5181600" y="5410200"/>
            <a:ext cx="1219200" cy="54128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3810000" y="5181600"/>
            <a:ext cx="914400" cy="8382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5" descr="G:\data\NOAA_Training\examples\0714\fishes\315\fish_60208_15_315.bm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3606693"/>
            <a:ext cx="2339639" cy="28648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Rectangle 16"/>
          <p:cNvSpPr/>
          <p:nvPr/>
        </p:nvSpPr>
        <p:spPr>
          <a:xfrm>
            <a:off x="914400" y="3886199"/>
            <a:ext cx="1447800" cy="206528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Rectangle 26"/>
          <p:cNvSpPr/>
          <p:nvPr/>
        </p:nvSpPr>
        <p:spPr>
          <a:xfrm>
            <a:off x="990600" y="3886200"/>
            <a:ext cx="1219200" cy="19812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2057400" y="4876800"/>
            <a:ext cx="762000" cy="9144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2" name="Rectangle 21"/>
          <p:cNvSpPr/>
          <p:nvPr/>
        </p:nvSpPr>
        <p:spPr>
          <a:xfrm>
            <a:off x="2731313" y="3526970"/>
            <a:ext cx="217926" cy="295002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TextBox 23"/>
          <p:cNvSpPr txBox="1"/>
          <p:nvPr/>
        </p:nvSpPr>
        <p:spPr>
          <a:xfrm>
            <a:off x="4114800" y="2782669"/>
            <a:ext cx="415325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i="1" dirty="0" err="1" smtClean="0">
                <a:solidFill>
                  <a:srgbClr val="0070C0"/>
                </a:solidFill>
              </a:rPr>
              <a:t>OpFlow_and_OBJ</a:t>
            </a:r>
            <a:r>
              <a:rPr lang="en-US" b="1" i="1" dirty="0" smtClean="0">
                <a:solidFill>
                  <a:srgbClr val="0070C0"/>
                </a:solidFill>
              </a:rPr>
              <a:t> Overlap &gt; </a:t>
            </a:r>
            <a:r>
              <a:rPr lang="en-US" b="1" i="1" dirty="0" err="1" smtClean="0">
                <a:solidFill>
                  <a:srgbClr val="0070C0"/>
                </a:solidFill>
              </a:rPr>
              <a:t>thr</a:t>
            </a:r>
            <a:r>
              <a:rPr lang="en-US" b="1" i="1" dirty="0" smtClean="0">
                <a:solidFill>
                  <a:srgbClr val="0070C0"/>
                </a:solidFill>
              </a:rPr>
              <a:t>, label = 1</a:t>
            </a:r>
          </a:p>
          <a:p>
            <a:r>
              <a:rPr lang="en-US" b="1" i="1" dirty="0" smtClean="0">
                <a:solidFill>
                  <a:srgbClr val="0070C0"/>
                </a:solidFill>
              </a:rPr>
              <a:t>Otherwise,                                       label = 0 </a:t>
            </a:r>
            <a:endParaRPr lang="en-US" b="1" i="1" dirty="0">
              <a:solidFill>
                <a:srgbClr val="0070C0"/>
              </a:solidFill>
            </a:endParaRPr>
          </a:p>
        </p:txBody>
      </p:sp>
      <p:sp>
        <p:nvSpPr>
          <p:cNvPr id="26" name="Rectangle 25"/>
          <p:cNvSpPr/>
          <p:nvPr/>
        </p:nvSpPr>
        <p:spPr>
          <a:xfrm>
            <a:off x="3810000" y="3429000"/>
            <a:ext cx="762000" cy="52624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Rectangle 27"/>
          <p:cNvSpPr/>
          <p:nvPr/>
        </p:nvSpPr>
        <p:spPr>
          <a:xfrm>
            <a:off x="6248400" y="3893351"/>
            <a:ext cx="762000" cy="52624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Rectangle 28"/>
          <p:cNvSpPr/>
          <p:nvPr/>
        </p:nvSpPr>
        <p:spPr>
          <a:xfrm>
            <a:off x="7010400" y="4274351"/>
            <a:ext cx="762000" cy="52624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Rectangle 29"/>
          <p:cNvSpPr/>
          <p:nvPr/>
        </p:nvSpPr>
        <p:spPr>
          <a:xfrm>
            <a:off x="4191000" y="4648200"/>
            <a:ext cx="990600" cy="76200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1" name="Rectangle 30"/>
          <p:cNvSpPr/>
          <p:nvPr/>
        </p:nvSpPr>
        <p:spPr>
          <a:xfrm>
            <a:off x="7620000" y="5112551"/>
            <a:ext cx="762000" cy="52624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" name="Rectangle 31"/>
          <p:cNvSpPr/>
          <p:nvPr/>
        </p:nvSpPr>
        <p:spPr>
          <a:xfrm>
            <a:off x="6400800" y="5722151"/>
            <a:ext cx="762000" cy="52624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" name="Rectangle 32"/>
          <p:cNvSpPr/>
          <p:nvPr/>
        </p:nvSpPr>
        <p:spPr>
          <a:xfrm>
            <a:off x="4114800" y="4648200"/>
            <a:ext cx="762000" cy="52624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4" name="Rectangle 33"/>
          <p:cNvSpPr/>
          <p:nvPr/>
        </p:nvSpPr>
        <p:spPr>
          <a:xfrm>
            <a:off x="4572000" y="4572000"/>
            <a:ext cx="381000" cy="526249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TextBox 34"/>
          <p:cNvSpPr txBox="1"/>
          <p:nvPr/>
        </p:nvSpPr>
        <p:spPr>
          <a:xfrm>
            <a:off x="6858000" y="0"/>
            <a:ext cx="16686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WACV 2016</a:t>
            </a:r>
            <a:endParaRPr lang="en-US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115116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86FE33-7CC4-FA4C-BF26-2AD52AA43E22}" type="slidenum">
              <a:rPr lang="en-US" smtClean="0">
                <a:solidFill>
                  <a:srgbClr val="4E4E4E"/>
                </a:solidFill>
              </a:rPr>
              <a:pPr/>
              <a:t>13</a:t>
            </a:fld>
            <a:endParaRPr lang="en-US" dirty="0">
              <a:solidFill>
                <a:srgbClr val="4E4E4E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41098"/>
          </a:xfrm>
        </p:spPr>
        <p:txBody>
          <a:bodyPr/>
          <a:lstStyle/>
          <a:p>
            <a:r>
              <a:rPr lang="en-US" dirty="0" smtClean="0"/>
              <a:t>Fusion of Flow Motion and Deep Learning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29658" y="1143000"/>
            <a:ext cx="234352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</a:rPr>
              <a:t>Training Diagram</a:t>
            </a:r>
            <a:endParaRPr lang="en-US" sz="2400" b="1" dirty="0">
              <a:solidFill>
                <a:srgbClr val="C00000"/>
              </a:solidFill>
            </a:endParaRPr>
          </a:p>
        </p:txBody>
      </p:sp>
      <p:grpSp>
        <p:nvGrpSpPr>
          <p:cNvPr id="7" name="Group 6"/>
          <p:cNvGrpSpPr/>
          <p:nvPr/>
        </p:nvGrpSpPr>
        <p:grpSpPr>
          <a:xfrm>
            <a:off x="685800" y="4225822"/>
            <a:ext cx="8064578" cy="1565378"/>
            <a:chOff x="630628" y="3701352"/>
            <a:chExt cx="8064578" cy="1565378"/>
          </a:xfrm>
        </p:grpSpPr>
        <p:cxnSp>
          <p:nvCxnSpPr>
            <p:cNvPr id="8" name="Straight Arrow Connector 7"/>
            <p:cNvCxnSpPr/>
            <p:nvPr/>
          </p:nvCxnSpPr>
          <p:spPr>
            <a:xfrm>
              <a:off x="6692587" y="4447053"/>
              <a:ext cx="470213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TextBox 8"/>
            <p:cNvSpPr txBox="1"/>
            <p:nvPr/>
          </p:nvSpPr>
          <p:spPr>
            <a:xfrm>
              <a:off x="630628" y="4283822"/>
              <a:ext cx="740972" cy="369332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frame</a:t>
              </a:r>
              <a:endParaRPr lang="en-US" dirty="0"/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1854391" y="4620399"/>
              <a:ext cx="1490473" cy="646331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pPr algn="ctr"/>
              <a:r>
                <a:rPr lang="en-US" dirty="0" smtClean="0"/>
                <a:t>Flow</a:t>
              </a:r>
            </a:p>
            <a:p>
              <a:pPr algn="ctr"/>
              <a:r>
                <a:rPr lang="en-US" dirty="0"/>
                <a:t>S</a:t>
              </a:r>
              <a:r>
                <a:rPr lang="en-US" dirty="0" smtClean="0"/>
                <a:t>egmentation</a:t>
              </a:r>
              <a:endParaRPr lang="en-US" dirty="0"/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1863932" y="3701352"/>
              <a:ext cx="1477588" cy="646331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Selective</a:t>
              </a:r>
            </a:p>
            <a:p>
              <a:pPr algn="ctr"/>
              <a:r>
                <a:rPr lang="en-US" dirty="0" smtClean="0"/>
                <a:t>Search</a:t>
              </a:r>
              <a:endParaRPr lang="en-US" dirty="0"/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6086331" y="4267200"/>
              <a:ext cx="606256" cy="369332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CNN</a:t>
              </a:r>
              <a:endParaRPr lang="en-US" dirty="0"/>
            </a:p>
          </p:txBody>
        </p:sp>
        <p:grpSp>
          <p:nvGrpSpPr>
            <p:cNvPr id="13" name="Group 12"/>
            <p:cNvGrpSpPr/>
            <p:nvPr/>
          </p:nvGrpSpPr>
          <p:grpSpPr>
            <a:xfrm>
              <a:off x="1404810" y="4024517"/>
              <a:ext cx="441341" cy="885313"/>
              <a:chOff x="1219200" y="4585718"/>
              <a:chExt cx="914400" cy="1834249"/>
            </a:xfrm>
          </p:grpSpPr>
          <p:cxnSp>
            <p:nvCxnSpPr>
              <p:cNvPr id="20" name="Curved Connector 19"/>
              <p:cNvCxnSpPr/>
              <p:nvPr/>
            </p:nvCxnSpPr>
            <p:spPr>
              <a:xfrm>
                <a:off x="1219200" y="5505567"/>
                <a:ext cx="914400" cy="914400"/>
              </a:xfrm>
              <a:prstGeom prst="curvedConnector3">
                <a:avLst/>
              </a:prstGeom>
              <a:ln w="28575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Curved Connector 20"/>
              <p:cNvCxnSpPr/>
              <p:nvPr/>
            </p:nvCxnSpPr>
            <p:spPr>
              <a:xfrm flipV="1">
                <a:off x="1219200" y="4585718"/>
                <a:ext cx="914400" cy="914400"/>
              </a:xfrm>
              <a:prstGeom prst="curvedConnector3">
                <a:avLst/>
              </a:prstGeom>
              <a:ln w="28575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grpSp>
          <p:nvGrpSpPr>
            <p:cNvPr id="14" name="Group 13"/>
            <p:cNvGrpSpPr/>
            <p:nvPr/>
          </p:nvGrpSpPr>
          <p:grpSpPr>
            <a:xfrm flipH="1">
              <a:off x="3352800" y="3993076"/>
              <a:ext cx="441341" cy="885313"/>
              <a:chOff x="1219200" y="4585718"/>
              <a:chExt cx="914400" cy="1834249"/>
            </a:xfrm>
          </p:grpSpPr>
          <p:cxnSp>
            <p:nvCxnSpPr>
              <p:cNvPr id="18" name="Curved Connector 17"/>
              <p:cNvCxnSpPr/>
              <p:nvPr/>
            </p:nvCxnSpPr>
            <p:spPr>
              <a:xfrm>
                <a:off x="1219200" y="5505567"/>
                <a:ext cx="914400" cy="914400"/>
              </a:xfrm>
              <a:prstGeom prst="curvedConnector3">
                <a:avLst/>
              </a:prstGeom>
              <a:ln w="28575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9" name="Curved Connector 18"/>
              <p:cNvCxnSpPr/>
              <p:nvPr/>
            </p:nvCxnSpPr>
            <p:spPr>
              <a:xfrm flipV="1">
                <a:off x="1219200" y="4585718"/>
                <a:ext cx="914400" cy="914400"/>
              </a:xfrm>
              <a:prstGeom prst="curvedConnector3">
                <a:avLst/>
              </a:prstGeom>
              <a:ln w="28575">
                <a:solidFill>
                  <a:schemeClr val="tx1"/>
                </a:solidFill>
                <a:tailEnd type="arrow"/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5" name="TextBox 14"/>
            <p:cNvSpPr txBox="1"/>
            <p:nvPr/>
          </p:nvSpPr>
          <p:spPr>
            <a:xfrm>
              <a:off x="3794141" y="4113881"/>
              <a:ext cx="1477588" cy="646331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chemeClr val="tx1"/>
              </a:solidFill>
            </a:ln>
          </p:spPr>
          <p:txBody>
            <a:bodyPr wrap="square" rtlCol="0">
              <a:spAutoFit/>
            </a:bodyPr>
            <a:lstStyle/>
            <a:p>
              <a:pPr algn="ctr"/>
              <a:r>
                <a:rPr lang="en-US" dirty="0" smtClean="0"/>
                <a:t>Objectiveness Labeling</a:t>
              </a:r>
              <a:endParaRPr lang="en-US" dirty="0"/>
            </a:p>
          </p:txBody>
        </p:sp>
        <p:cxnSp>
          <p:nvCxnSpPr>
            <p:cNvPr id="16" name="Straight Arrow Connector 15"/>
            <p:cNvCxnSpPr/>
            <p:nvPr/>
          </p:nvCxnSpPr>
          <p:spPr>
            <a:xfrm>
              <a:off x="5254900" y="4419600"/>
              <a:ext cx="841100" cy="0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arrow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7" name="TextBox 16"/>
            <p:cNvSpPr txBox="1"/>
            <p:nvPr/>
          </p:nvSpPr>
          <p:spPr>
            <a:xfrm>
              <a:off x="7165428" y="4251067"/>
              <a:ext cx="1529778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Trained model</a:t>
              </a:r>
              <a:endParaRPr lang="en-US" dirty="0"/>
            </a:p>
          </p:txBody>
        </p:sp>
      </p:grpSp>
      <p:sp>
        <p:nvSpPr>
          <p:cNvPr id="22" name="TextBox 21"/>
          <p:cNvSpPr txBox="1"/>
          <p:nvPr/>
        </p:nvSpPr>
        <p:spPr>
          <a:xfrm>
            <a:off x="1143000" y="1615551"/>
            <a:ext cx="73152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en-US" sz="2400" dirty="0"/>
              <a:t>Use moving fish as labels – no human annotations</a:t>
            </a:r>
          </a:p>
          <a:p>
            <a:pPr marL="342900" indent="-342900">
              <a:buFontTx/>
              <a:buChar char="-"/>
            </a:pPr>
            <a:r>
              <a:rPr lang="en-US" sz="2400" dirty="0"/>
              <a:t>The object proposals are of more objectiveness than the flow regions</a:t>
            </a:r>
          </a:p>
          <a:p>
            <a:pPr marL="342900" indent="-342900">
              <a:buFontTx/>
              <a:buChar char="-"/>
            </a:pPr>
            <a:r>
              <a:rPr lang="en-US" sz="2400" dirty="0" smtClean="0"/>
              <a:t>Objective labeling on motion selected candidates</a:t>
            </a:r>
            <a:endParaRPr lang="en-US" sz="2400" dirty="0"/>
          </a:p>
        </p:txBody>
      </p:sp>
      <p:sp>
        <p:nvSpPr>
          <p:cNvPr id="23" name="TextBox 22"/>
          <p:cNvSpPr txBox="1"/>
          <p:nvPr/>
        </p:nvSpPr>
        <p:spPr>
          <a:xfrm>
            <a:off x="6858000" y="0"/>
            <a:ext cx="16686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WACV 2016</a:t>
            </a:r>
            <a:endParaRPr lang="en-US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0279955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86FE33-7CC4-FA4C-BF26-2AD52AA43E22}" type="slidenum">
              <a:rPr lang="en-US" smtClean="0">
                <a:solidFill>
                  <a:srgbClr val="4E4E4E"/>
                </a:solidFill>
              </a:rPr>
              <a:pPr/>
              <a:t>14</a:t>
            </a:fld>
            <a:endParaRPr lang="en-US" dirty="0">
              <a:solidFill>
                <a:srgbClr val="4E4E4E"/>
              </a:solidFill>
            </a:endParaRPr>
          </a:p>
        </p:txBody>
      </p:sp>
      <p:sp>
        <p:nvSpPr>
          <p:cNvPr id="4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41098"/>
          </a:xfrm>
        </p:spPr>
        <p:txBody>
          <a:bodyPr/>
          <a:lstStyle/>
          <a:p>
            <a:r>
              <a:rPr lang="en-US" dirty="0" smtClean="0"/>
              <a:t>Fusion of Flow Motion and Deep Learning</a:t>
            </a:r>
            <a:endParaRPr lang="en-US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9633" y="2057400"/>
            <a:ext cx="8493649" cy="36723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429658" y="1143000"/>
            <a:ext cx="30009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</a:rPr>
              <a:t>Classification Diagram</a:t>
            </a:r>
            <a:endParaRPr lang="en-US" sz="2400" b="1" dirty="0">
              <a:solidFill>
                <a:srgbClr val="C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858000" y="0"/>
            <a:ext cx="16686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WACV 2016</a:t>
            </a:r>
            <a:endParaRPr lang="en-US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974214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34113" y="2443211"/>
            <a:ext cx="3378920" cy="2252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2438400"/>
            <a:ext cx="3429000" cy="22823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7" name="TextBox 16"/>
          <p:cNvSpPr txBox="1"/>
          <p:nvPr/>
        </p:nvSpPr>
        <p:spPr>
          <a:xfrm>
            <a:off x="4191000" y="4964668"/>
            <a:ext cx="45262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(</a:t>
            </a:r>
            <a:r>
              <a:rPr lang="en-US" sz="2400" dirty="0"/>
              <a:t>b) R</a:t>
            </a:r>
            <a:r>
              <a:rPr lang="en-US" sz="2400" dirty="0" smtClean="0"/>
              <a:t>egions </a:t>
            </a:r>
            <a:r>
              <a:rPr lang="en-US" sz="2400" dirty="0"/>
              <a:t>from Selective </a:t>
            </a:r>
            <a:r>
              <a:rPr lang="en-US" sz="2400" dirty="0" smtClean="0"/>
              <a:t>Search</a:t>
            </a:r>
            <a:endParaRPr lang="en-US" sz="2400" dirty="0"/>
          </a:p>
        </p:txBody>
      </p:sp>
      <p:sp>
        <p:nvSpPr>
          <p:cNvPr id="2" name="TextBox 1"/>
          <p:cNvSpPr txBox="1"/>
          <p:nvPr/>
        </p:nvSpPr>
        <p:spPr>
          <a:xfrm>
            <a:off x="1371600" y="4964668"/>
            <a:ext cx="18532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(a) R</a:t>
            </a:r>
            <a:r>
              <a:rPr lang="en-US" sz="2400" dirty="0" smtClean="0"/>
              <a:t>aw </a:t>
            </a:r>
            <a:r>
              <a:rPr lang="en-US" sz="2400" dirty="0"/>
              <a:t>input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58000" y="0"/>
            <a:ext cx="16686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WACV 2016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9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41098"/>
          </a:xfrm>
        </p:spPr>
        <p:txBody>
          <a:bodyPr/>
          <a:lstStyle/>
          <a:p>
            <a:r>
              <a:rPr lang="en-US" dirty="0"/>
              <a:t>Fish Detection Process 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86FE33-7CC4-FA4C-BF26-2AD52AA43E22}" type="slidenum">
              <a:rPr lang="en-US" smtClean="0">
                <a:solidFill>
                  <a:srgbClr val="4E4E4E"/>
                </a:solidFill>
              </a:rPr>
              <a:pPr/>
              <a:t>15</a:t>
            </a:fld>
            <a:endParaRPr lang="en-US" dirty="0">
              <a:solidFill>
                <a:srgbClr val="4E4E4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5645190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21279" y="2438400"/>
            <a:ext cx="3391538" cy="22574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2592" y="2438399"/>
            <a:ext cx="3432208" cy="22881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86FE33-7CC4-FA4C-BF26-2AD52AA43E22}" type="slidenum">
              <a:rPr lang="en-US" smtClean="0">
                <a:solidFill>
                  <a:srgbClr val="4E4E4E"/>
                </a:solidFill>
              </a:rPr>
              <a:pPr/>
              <a:t>16</a:t>
            </a:fld>
            <a:endParaRPr lang="en-US" dirty="0">
              <a:solidFill>
                <a:srgbClr val="4E4E4E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09600" y="4953000"/>
            <a:ext cx="38862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(</a:t>
            </a:r>
            <a:r>
              <a:rPr lang="en-US" sz="2400" dirty="0"/>
              <a:t>c) F</a:t>
            </a:r>
            <a:r>
              <a:rPr lang="en-US" sz="2400" dirty="0" smtClean="0"/>
              <a:t>usion </a:t>
            </a:r>
            <a:r>
              <a:rPr lang="en-US" sz="2400" dirty="0"/>
              <a:t>of Selective Search and motion flow </a:t>
            </a:r>
            <a:r>
              <a:rPr lang="en-US" sz="2400" dirty="0" smtClean="0"/>
              <a:t>segments</a:t>
            </a:r>
            <a:endParaRPr lang="en-US" sz="2400" dirty="0"/>
          </a:p>
        </p:txBody>
      </p:sp>
      <p:sp>
        <p:nvSpPr>
          <p:cNvPr id="3" name="TextBox 2"/>
          <p:cNvSpPr txBox="1"/>
          <p:nvPr/>
        </p:nvSpPr>
        <p:spPr>
          <a:xfrm>
            <a:off x="4641716" y="4953000"/>
            <a:ext cx="396888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(</a:t>
            </a:r>
            <a:r>
              <a:rPr lang="en-US" sz="2400" dirty="0" smtClean="0"/>
              <a:t>d) Confidence </a:t>
            </a:r>
            <a:r>
              <a:rPr lang="en-US" sz="2400" dirty="0"/>
              <a:t>scores on the fused </a:t>
            </a:r>
            <a:r>
              <a:rPr lang="en-US" sz="2400" dirty="0" smtClean="0"/>
              <a:t>regions</a:t>
            </a:r>
            <a:endParaRPr lang="en-US" sz="2400" dirty="0"/>
          </a:p>
        </p:txBody>
      </p:sp>
      <p:sp>
        <p:nvSpPr>
          <p:cNvPr id="9" name="TextBox 8"/>
          <p:cNvSpPr txBox="1"/>
          <p:nvPr/>
        </p:nvSpPr>
        <p:spPr>
          <a:xfrm>
            <a:off x="6858000" y="0"/>
            <a:ext cx="16686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WACV 2016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10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41098"/>
          </a:xfrm>
        </p:spPr>
        <p:txBody>
          <a:bodyPr/>
          <a:lstStyle/>
          <a:p>
            <a:r>
              <a:rPr lang="en-US"/>
              <a:t>Fish Detection Process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329066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" name="Group 4"/>
          <p:cNvGrpSpPr/>
          <p:nvPr/>
        </p:nvGrpSpPr>
        <p:grpSpPr>
          <a:xfrm>
            <a:off x="691444" y="2438399"/>
            <a:ext cx="3423356" cy="2282237"/>
            <a:chOff x="4800600" y="4419600"/>
            <a:chExt cx="3048000" cy="2235200"/>
          </a:xfrm>
        </p:grpSpPr>
        <p:pic>
          <p:nvPicPr>
            <p:cNvPr id="6" name="Picture 5"/>
            <p:cNvPicPr/>
            <p:nvPr/>
          </p:nvPicPr>
          <p:blipFill>
            <a:blip r:embed="rId2"/>
            <a:stretch>
              <a:fillRect/>
            </a:stretch>
          </p:blipFill>
          <p:spPr>
            <a:xfrm>
              <a:off x="4800600" y="4419600"/>
              <a:ext cx="3048000" cy="2235200"/>
            </a:xfrm>
            <a:prstGeom prst="rect">
              <a:avLst/>
            </a:prstGeom>
          </p:spPr>
        </p:pic>
        <p:sp>
          <p:nvSpPr>
            <p:cNvPr id="7" name="Right Arrow 6"/>
            <p:cNvSpPr/>
            <p:nvPr/>
          </p:nvSpPr>
          <p:spPr>
            <a:xfrm rot="19534199">
              <a:off x="5870436" y="5519694"/>
              <a:ext cx="457200" cy="152400"/>
            </a:xfrm>
            <a:prstGeom prst="rightArrow">
              <a:avLst/>
            </a:prstGeom>
            <a:no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ight Arrow 7"/>
            <p:cNvSpPr/>
            <p:nvPr/>
          </p:nvSpPr>
          <p:spPr>
            <a:xfrm>
              <a:off x="6400800" y="6470677"/>
              <a:ext cx="457200" cy="152400"/>
            </a:xfrm>
            <a:prstGeom prst="rightArrow">
              <a:avLst/>
            </a:prstGeom>
            <a:no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9" name="Group 8"/>
          <p:cNvGrpSpPr/>
          <p:nvPr/>
        </p:nvGrpSpPr>
        <p:grpSpPr>
          <a:xfrm>
            <a:off x="4634056" y="2438399"/>
            <a:ext cx="3378761" cy="2252507"/>
            <a:chOff x="1295400" y="4368800"/>
            <a:chExt cx="3429000" cy="2286000"/>
          </a:xfrm>
        </p:grpSpPr>
        <p:pic>
          <p:nvPicPr>
            <p:cNvPr id="10" name="Picture 9"/>
            <p:cNvPicPr/>
            <p:nvPr/>
          </p:nvPicPr>
          <p:blipFill>
            <a:blip r:embed="rId3"/>
            <a:stretch>
              <a:fillRect/>
            </a:stretch>
          </p:blipFill>
          <p:spPr>
            <a:xfrm>
              <a:off x="1295400" y="4368800"/>
              <a:ext cx="3429000" cy="2286000"/>
            </a:xfrm>
            <a:prstGeom prst="rect">
              <a:avLst/>
            </a:prstGeom>
          </p:spPr>
        </p:pic>
        <p:sp>
          <p:nvSpPr>
            <p:cNvPr id="11" name="Right Arrow 10"/>
            <p:cNvSpPr/>
            <p:nvPr/>
          </p:nvSpPr>
          <p:spPr>
            <a:xfrm rot="19534199">
              <a:off x="2565261" y="5559396"/>
              <a:ext cx="457200" cy="152400"/>
            </a:xfrm>
            <a:prstGeom prst="rightArrow">
              <a:avLst/>
            </a:prstGeom>
            <a:no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2" name="Right Arrow 11"/>
            <p:cNvSpPr/>
            <p:nvPr/>
          </p:nvSpPr>
          <p:spPr>
            <a:xfrm>
              <a:off x="3352800" y="6457977"/>
              <a:ext cx="457200" cy="152400"/>
            </a:xfrm>
            <a:prstGeom prst="rightArrow">
              <a:avLst/>
            </a:prstGeom>
            <a:noFill/>
            <a:ln>
              <a:solidFill>
                <a:srgbClr val="FFC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86FE33-7CC4-FA4C-BF26-2AD52AA43E22}" type="slidenum">
              <a:rPr lang="en-US" smtClean="0">
                <a:solidFill>
                  <a:srgbClr val="4E4E4E"/>
                </a:solidFill>
              </a:rPr>
              <a:pPr/>
              <a:t>17</a:t>
            </a:fld>
            <a:endParaRPr lang="en-US" dirty="0">
              <a:solidFill>
                <a:srgbClr val="4E4E4E"/>
              </a:solidFill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899161" y="4876800"/>
            <a:ext cx="3291839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(</a:t>
            </a:r>
            <a:r>
              <a:rPr lang="en-US" sz="2400" dirty="0" smtClean="0"/>
              <a:t>e)Thresholding </a:t>
            </a:r>
            <a:r>
              <a:rPr lang="en-US" sz="2400" dirty="0"/>
              <a:t>and original  </a:t>
            </a:r>
            <a:r>
              <a:rPr lang="en-US" sz="2400" dirty="0" smtClean="0"/>
              <a:t>NMS</a:t>
            </a:r>
            <a:endParaRPr lang="en-US" sz="2400" dirty="0"/>
          </a:p>
        </p:txBody>
      </p:sp>
      <p:sp>
        <p:nvSpPr>
          <p:cNvPr id="2" name="TextBox 1"/>
          <p:cNvSpPr txBox="1"/>
          <p:nvPr/>
        </p:nvSpPr>
        <p:spPr>
          <a:xfrm>
            <a:off x="4760123" y="4876800"/>
            <a:ext cx="308847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(f) </a:t>
            </a:r>
            <a:r>
              <a:rPr lang="en-US" sz="2400" dirty="0" smtClean="0"/>
              <a:t>Thresholding </a:t>
            </a:r>
            <a:r>
              <a:rPr lang="en-US" sz="2400" dirty="0"/>
              <a:t>and modified NMS. 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6858000" y="0"/>
            <a:ext cx="16686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WACV 2016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17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41098"/>
          </a:xfrm>
        </p:spPr>
        <p:txBody>
          <a:bodyPr/>
          <a:lstStyle/>
          <a:p>
            <a:r>
              <a:rPr lang="en-US" dirty="0"/>
              <a:t>Fish Detection Process</a:t>
            </a:r>
          </a:p>
        </p:txBody>
      </p:sp>
    </p:spTree>
    <p:extLst>
      <p:ext uri="{BB962C8B-B14F-4D97-AF65-F5344CB8AC3E}">
        <p14:creationId xmlns:p14="http://schemas.microsoft.com/office/powerpoint/2010/main" val="423459359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86FE33-7CC4-FA4C-BF26-2AD52AA43E22}" type="slidenum">
              <a:rPr lang="en-US" smtClean="0">
                <a:solidFill>
                  <a:srgbClr val="4E4E4E"/>
                </a:solidFill>
              </a:rPr>
              <a:pPr/>
              <a:t>18</a:t>
            </a:fld>
            <a:endParaRPr lang="en-US" dirty="0">
              <a:solidFill>
                <a:srgbClr val="4E4E4E"/>
              </a:solidFill>
            </a:endParaRPr>
          </a:p>
        </p:txBody>
      </p:sp>
      <p:grpSp>
        <p:nvGrpSpPr>
          <p:cNvPr id="4" name="Group 3"/>
          <p:cNvGrpSpPr/>
          <p:nvPr/>
        </p:nvGrpSpPr>
        <p:grpSpPr>
          <a:xfrm>
            <a:off x="476250" y="2754868"/>
            <a:ext cx="8382000" cy="1943100"/>
            <a:chOff x="609600" y="723900"/>
            <a:chExt cx="8382000" cy="1943100"/>
          </a:xfrm>
        </p:grpSpPr>
        <p:grpSp>
          <p:nvGrpSpPr>
            <p:cNvPr id="5" name="Group 4"/>
            <p:cNvGrpSpPr/>
            <p:nvPr/>
          </p:nvGrpSpPr>
          <p:grpSpPr>
            <a:xfrm>
              <a:off x="609600" y="723900"/>
              <a:ext cx="1981200" cy="1943100"/>
              <a:chOff x="609600" y="723900"/>
              <a:chExt cx="1981200" cy="1943100"/>
            </a:xfrm>
          </p:grpSpPr>
          <p:pic>
            <p:nvPicPr>
              <p:cNvPr id="19" name="Picture 2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609600" y="723900"/>
                <a:ext cx="1981200" cy="19431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20" name="Rectangle 19"/>
              <p:cNvSpPr/>
              <p:nvPr/>
            </p:nvSpPr>
            <p:spPr>
              <a:xfrm>
                <a:off x="685800" y="857250"/>
                <a:ext cx="1524000" cy="15240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1" name="Rectangle 20"/>
              <p:cNvSpPr/>
              <p:nvPr/>
            </p:nvSpPr>
            <p:spPr>
              <a:xfrm>
                <a:off x="762000" y="933450"/>
                <a:ext cx="990600" cy="914400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2" name="Rectangle 21"/>
              <p:cNvSpPr/>
              <p:nvPr/>
            </p:nvSpPr>
            <p:spPr>
              <a:xfrm>
                <a:off x="1485900" y="1695450"/>
                <a:ext cx="647700" cy="685800"/>
              </a:xfrm>
              <a:prstGeom prst="rect">
                <a:avLst/>
              </a:prstGeom>
              <a:noFill/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3" name="Rectangle 22"/>
              <p:cNvSpPr/>
              <p:nvPr/>
            </p:nvSpPr>
            <p:spPr>
              <a:xfrm>
                <a:off x="762000" y="857250"/>
                <a:ext cx="1066800" cy="990600"/>
              </a:xfrm>
              <a:prstGeom prst="rect">
                <a:avLst/>
              </a:prstGeom>
              <a:noFill/>
              <a:ln>
                <a:solidFill>
                  <a:srgbClr val="92D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24" name="Rectangle 23"/>
              <p:cNvSpPr/>
              <p:nvPr/>
            </p:nvSpPr>
            <p:spPr>
              <a:xfrm>
                <a:off x="1524000" y="1771650"/>
                <a:ext cx="609600" cy="533400"/>
              </a:xfrm>
              <a:prstGeom prst="rect">
                <a:avLst/>
              </a:prstGeom>
              <a:noFill/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6" name="Group 5"/>
            <p:cNvGrpSpPr/>
            <p:nvPr/>
          </p:nvGrpSpPr>
          <p:grpSpPr>
            <a:xfrm>
              <a:off x="2752725" y="723900"/>
              <a:ext cx="1981200" cy="1943100"/>
              <a:chOff x="2752725" y="762000"/>
              <a:chExt cx="1981200" cy="1943100"/>
            </a:xfrm>
          </p:grpSpPr>
          <p:pic>
            <p:nvPicPr>
              <p:cNvPr id="16" name="Picture 2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752725" y="762000"/>
                <a:ext cx="1981200" cy="19431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7" name="Rectangle 16"/>
              <p:cNvSpPr/>
              <p:nvPr/>
            </p:nvSpPr>
            <p:spPr>
              <a:xfrm>
                <a:off x="2828925" y="895350"/>
                <a:ext cx="1524000" cy="15240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8" name="Rectangle 17"/>
              <p:cNvSpPr/>
              <p:nvPr/>
            </p:nvSpPr>
            <p:spPr>
              <a:xfrm>
                <a:off x="3629025" y="1733550"/>
                <a:ext cx="647700" cy="685800"/>
              </a:xfrm>
              <a:prstGeom prst="rect">
                <a:avLst/>
              </a:prstGeom>
              <a:noFill/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7" name="Group 6"/>
            <p:cNvGrpSpPr/>
            <p:nvPr/>
          </p:nvGrpSpPr>
          <p:grpSpPr>
            <a:xfrm>
              <a:off x="7010400" y="723900"/>
              <a:ext cx="1981200" cy="1943100"/>
              <a:chOff x="7010400" y="723900"/>
              <a:chExt cx="1981200" cy="1943100"/>
            </a:xfrm>
          </p:grpSpPr>
          <p:pic>
            <p:nvPicPr>
              <p:cNvPr id="13" name="Picture 2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7010400" y="723900"/>
                <a:ext cx="1981200" cy="19431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4" name="Rectangle 13"/>
              <p:cNvSpPr/>
              <p:nvPr/>
            </p:nvSpPr>
            <p:spPr>
              <a:xfrm>
                <a:off x="7162800" y="933450"/>
                <a:ext cx="990600" cy="914400"/>
              </a:xfrm>
              <a:prstGeom prst="rect">
                <a:avLst/>
              </a:prstGeom>
              <a:noFill/>
              <a:ln>
                <a:solidFill>
                  <a:srgbClr val="FF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5" name="Rectangle 14"/>
              <p:cNvSpPr/>
              <p:nvPr/>
            </p:nvSpPr>
            <p:spPr>
              <a:xfrm>
                <a:off x="7924800" y="1771650"/>
                <a:ext cx="609600" cy="533400"/>
              </a:xfrm>
              <a:prstGeom prst="rect">
                <a:avLst/>
              </a:prstGeom>
              <a:noFill/>
              <a:ln>
                <a:solidFill>
                  <a:srgbClr val="FFFF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grpSp>
          <p:nvGrpSpPr>
            <p:cNvPr id="8" name="Group 7"/>
            <p:cNvGrpSpPr/>
            <p:nvPr/>
          </p:nvGrpSpPr>
          <p:grpSpPr>
            <a:xfrm>
              <a:off x="4876800" y="723900"/>
              <a:ext cx="1981200" cy="1943100"/>
              <a:chOff x="4876800" y="762000"/>
              <a:chExt cx="1981200" cy="1943100"/>
            </a:xfrm>
          </p:grpSpPr>
          <p:pic>
            <p:nvPicPr>
              <p:cNvPr id="9" name="Picture 2"/>
              <p:cNvPicPr>
                <a:picLocks noChangeAspect="1" noChangeArrowheads="1"/>
              </p:cNvPicPr>
              <p:nvPr/>
            </p:nvPicPr>
            <p:blipFill>
              <a:blip r:embed="rId2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4876800" y="762000"/>
                <a:ext cx="1981200" cy="1943100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chemeClr val="accent1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chemeClr val="tx1"/>
                    </a:solidFill>
                    <a:miter lim="800000"/>
                    <a:headEnd/>
                    <a:tailEnd/>
                  </a14:hiddenLine>
                </a:ext>
              </a:extLst>
            </p:spPr>
          </p:pic>
          <p:sp>
            <p:nvSpPr>
              <p:cNvPr id="10" name="Rectangle 9"/>
              <p:cNvSpPr/>
              <p:nvPr/>
            </p:nvSpPr>
            <p:spPr>
              <a:xfrm>
                <a:off x="4953000" y="895350"/>
                <a:ext cx="1524000" cy="1524000"/>
              </a:xfrm>
              <a:prstGeom prst="rect">
                <a:avLst/>
              </a:prstGeom>
              <a:noFill/>
              <a:ln>
                <a:solidFill>
                  <a:schemeClr val="tx1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1" name="Rectangle 10"/>
              <p:cNvSpPr/>
              <p:nvPr/>
            </p:nvSpPr>
            <p:spPr>
              <a:xfrm>
                <a:off x="5753100" y="1733550"/>
                <a:ext cx="647700" cy="685800"/>
              </a:xfrm>
              <a:prstGeom prst="rect">
                <a:avLst/>
              </a:prstGeom>
              <a:noFill/>
              <a:ln>
                <a:solidFill>
                  <a:srgbClr val="0070C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2" name="Rectangle 11"/>
              <p:cNvSpPr/>
              <p:nvPr/>
            </p:nvSpPr>
            <p:spPr>
              <a:xfrm>
                <a:off x="5029200" y="895350"/>
                <a:ext cx="1066800" cy="990600"/>
              </a:xfrm>
              <a:prstGeom prst="rect">
                <a:avLst/>
              </a:prstGeom>
              <a:noFill/>
              <a:ln>
                <a:solidFill>
                  <a:srgbClr val="92D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</p:grpSp>
      <p:sp>
        <p:nvSpPr>
          <p:cNvPr id="25" name="TextBox 24"/>
          <p:cNvSpPr txBox="1"/>
          <p:nvPr/>
        </p:nvSpPr>
        <p:spPr>
          <a:xfrm>
            <a:off x="552450" y="466581"/>
            <a:ext cx="792774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smtClean="0"/>
              <a:t>Modified Non-Maximum Suppression (MNMS)</a:t>
            </a:r>
            <a:endParaRPr lang="en-US" sz="3200" dirty="0"/>
          </a:p>
        </p:txBody>
      </p:sp>
      <p:sp>
        <p:nvSpPr>
          <p:cNvPr id="2" name="TextBox 1"/>
          <p:cNvSpPr txBox="1"/>
          <p:nvPr/>
        </p:nvSpPr>
        <p:spPr>
          <a:xfrm>
            <a:off x="476251" y="5200471"/>
            <a:ext cx="83819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lphaLcParenBoth"/>
            </a:pPr>
            <a:r>
              <a:rPr lang="en-US" dirty="0" smtClean="0"/>
              <a:t>5 </a:t>
            </a:r>
            <a:r>
              <a:rPr lang="en-US" dirty="0"/>
              <a:t>proposed region after negative regions are removed. </a:t>
            </a:r>
            <a:endParaRPr lang="en-US" dirty="0" smtClean="0"/>
          </a:p>
          <a:p>
            <a:pPr marL="342900" indent="-342900">
              <a:buAutoNum type="alphaLcParenBoth"/>
            </a:pPr>
            <a:r>
              <a:rPr lang="en-US" dirty="0" smtClean="0"/>
              <a:t>Result </a:t>
            </a:r>
            <a:r>
              <a:rPr lang="en-US" dirty="0"/>
              <a:t>from original NMS when p2&lt;</a:t>
            </a:r>
            <a:r>
              <a:rPr lang="en-US" dirty="0" err="1"/>
              <a:t>thr</a:t>
            </a:r>
            <a:r>
              <a:rPr lang="en-US" dirty="0"/>
              <a:t>&lt;p1. Black region encloses both </a:t>
            </a:r>
            <a:r>
              <a:rPr lang="en-US" dirty="0" smtClean="0"/>
              <a:t>fish </a:t>
            </a:r>
          </a:p>
          <a:p>
            <a:pPr marL="342900" indent="-342900">
              <a:buAutoNum type="alphaLcParenBoth"/>
            </a:pPr>
            <a:r>
              <a:rPr lang="en-US" dirty="0" smtClean="0"/>
              <a:t>Result </a:t>
            </a:r>
            <a:r>
              <a:rPr lang="en-US" dirty="0"/>
              <a:t>from original NMS when </a:t>
            </a:r>
            <a:r>
              <a:rPr lang="en-US" dirty="0" err="1"/>
              <a:t>thr</a:t>
            </a:r>
            <a:r>
              <a:rPr lang="en-US" dirty="0"/>
              <a:t>&lt;p2. </a:t>
            </a:r>
            <a:endParaRPr lang="en-US" dirty="0" smtClean="0"/>
          </a:p>
          <a:p>
            <a:pPr marL="342900" indent="-342900">
              <a:buAutoNum type="alphaLcParenBoth"/>
            </a:pPr>
            <a:r>
              <a:rPr lang="en-US" dirty="0" smtClean="0"/>
              <a:t>The </a:t>
            </a:r>
            <a:r>
              <a:rPr lang="en-US" dirty="0"/>
              <a:t>result from our approach (MNMS). </a:t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838200" y="4736068"/>
            <a:ext cx="72843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       (a)                                     (b)                                   (c)                                    (d)</a:t>
            </a:r>
            <a:endParaRPr lang="en-US" dirty="0"/>
          </a:p>
        </p:txBody>
      </p:sp>
      <p:sp>
        <p:nvSpPr>
          <p:cNvPr id="28" name="TextBox 27"/>
          <p:cNvSpPr txBox="1"/>
          <p:nvPr/>
        </p:nvSpPr>
        <p:spPr>
          <a:xfrm>
            <a:off x="6858000" y="0"/>
            <a:ext cx="16686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WACV 2016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403659" y="1362670"/>
            <a:ext cx="805454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</a:t>
            </a:r>
            <a:r>
              <a:rPr lang="en-US" dirty="0" smtClean="0"/>
              <a:t>egion </a:t>
            </a:r>
            <a:r>
              <a:rPr lang="en-US" dirty="0"/>
              <a:t>candidates are marked with black, </a:t>
            </a:r>
            <a:r>
              <a:rPr lang="en-US" dirty="0">
                <a:solidFill>
                  <a:srgbClr val="00B050"/>
                </a:solidFill>
              </a:rPr>
              <a:t>green</a:t>
            </a:r>
            <a:r>
              <a:rPr lang="en-US" dirty="0"/>
              <a:t>, </a:t>
            </a:r>
            <a:r>
              <a:rPr lang="en-US" dirty="0">
                <a:solidFill>
                  <a:srgbClr val="FF0000"/>
                </a:solidFill>
              </a:rPr>
              <a:t>red</a:t>
            </a:r>
            <a:r>
              <a:rPr lang="en-US" dirty="0"/>
              <a:t>, </a:t>
            </a:r>
            <a:r>
              <a:rPr lang="en-US" dirty="0">
                <a:solidFill>
                  <a:schemeClr val="tx2"/>
                </a:solidFill>
              </a:rPr>
              <a:t>blue</a:t>
            </a:r>
            <a:r>
              <a:rPr lang="en-US" dirty="0"/>
              <a:t> and </a:t>
            </a:r>
            <a:r>
              <a:rPr lang="en-US" dirty="0">
                <a:solidFill>
                  <a:srgbClr val="FFC000"/>
                </a:solidFill>
              </a:rPr>
              <a:t>yellow</a:t>
            </a:r>
            <a:r>
              <a:rPr lang="en-US" dirty="0"/>
              <a:t>. </a:t>
            </a:r>
            <a:r>
              <a:rPr lang="en-US" dirty="0" smtClean="0"/>
              <a:t>The </a:t>
            </a:r>
            <a:r>
              <a:rPr lang="en-US" dirty="0"/>
              <a:t>confidence score from the CNN detection is </a:t>
            </a:r>
            <a:r>
              <a:rPr lang="en-US" dirty="0" smtClean="0"/>
              <a:t>also in </a:t>
            </a:r>
            <a:r>
              <a:rPr lang="en-US" dirty="0"/>
              <a:t>this order. The overlap percentage of the green with respect to (black </a:t>
            </a:r>
            <a:r>
              <a:rPr lang="en-US" dirty="0" smtClean="0"/>
              <a:t>U green</a:t>
            </a:r>
            <a:r>
              <a:rPr lang="en-US" dirty="0"/>
              <a:t>) is p1, and that of the blue to (black </a:t>
            </a:r>
            <a:r>
              <a:rPr lang="en-US" dirty="0" smtClean="0"/>
              <a:t>U blue</a:t>
            </a:r>
            <a:r>
              <a:rPr lang="en-US" dirty="0"/>
              <a:t>) is p2, and p2 &lt; p1. 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4400" y="6034408"/>
            <a:ext cx="2990850" cy="442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9" name="Rectangle 4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74214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>
          <a:xfrm>
            <a:off x="6553200" y="6612826"/>
            <a:ext cx="2133600" cy="245174"/>
          </a:xfrm>
        </p:spPr>
        <p:txBody>
          <a:bodyPr/>
          <a:lstStyle/>
          <a:p>
            <a:fld id="{0286FE33-7CC4-FA4C-BF26-2AD52AA43E22}" type="slidenum">
              <a:rPr lang="en-US" smtClean="0">
                <a:solidFill>
                  <a:srgbClr val="4E4E4E"/>
                </a:solidFill>
              </a:rPr>
              <a:pPr/>
              <a:t>19</a:t>
            </a:fld>
            <a:endParaRPr lang="en-US" dirty="0">
              <a:solidFill>
                <a:srgbClr val="4E4E4E"/>
              </a:solidFill>
            </a:endParaRPr>
          </a:p>
        </p:txBody>
      </p:sp>
      <p:pic>
        <p:nvPicPr>
          <p:cNvPr id="4" name="Picture 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3508" y="2057400"/>
            <a:ext cx="3657600" cy="29493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358406" y="5074956"/>
            <a:ext cx="400049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dirty="0" smtClean="0"/>
              <a:t>The </a:t>
            </a:r>
            <a:r>
              <a:rPr lang="en-US" sz="1600" dirty="0"/>
              <a:t>precision-recall graph compares manual-annotation training with auto-annotation training from the same videos. The small discrepancy of performance demonstrates the value of using auto-annotation in real-time training.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724400" y="5079369"/>
            <a:ext cx="3901705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en-US" sz="1600" dirty="0" smtClean="0"/>
              <a:t>The </a:t>
            </a:r>
            <a:r>
              <a:rPr lang="en-US" sz="1600" dirty="0"/>
              <a:t>blue curve is the performance of the classifier using samples from flow segmentations. The red curve shows at least 20% better precision at 80% recall from the classifier that its flow samples are tuned by Selective Search during training. </a:t>
            </a:r>
          </a:p>
        </p:txBody>
      </p:sp>
      <p:grpSp>
        <p:nvGrpSpPr>
          <p:cNvPr id="17" name="Group 16"/>
          <p:cNvGrpSpPr/>
          <p:nvPr/>
        </p:nvGrpSpPr>
        <p:grpSpPr>
          <a:xfrm>
            <a:off x="4358905" y="1828800"/>
            <a:ext cx="4381500" cy="3286125"/>
            <a:chOff x="4358905" y="1524000"/>
            <a:chExt cx="4381500" cy="3286125"/>
          </a:xfrm>
        </p:grpSpPr>
        <p:pic>
          <p:nvPicPr>
            <p:cNvPr id="5" name="Picture"/>
            <p:cNvPicPr/>
            <p:nvPr/>
          </p:nvPicPr>
          <p:blipFill>
            <a:blip r:embed="rId3"/>
            <a:stretch>
              <a:fillRect/>
            </a:stretch>
          </p:blipFill>
          <p:spPr bwMode="auto">
            <a:xfrm>
              <a:off x="4358905" y="1524000"/>
              <a:ext cx="4381500" cy="32861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cxnSp>
          <p:nvCxnSpPr>
            <p:cNvPr id="10" name="Straight Connector 9"/>
            <p:cNvCxnSpPr/>
            <p:nvPr/>
          </p:nvCxnSpPr>
          <p:spPr>
            <a:xfrm>
              <a:off x="7646127" y="1828800"/>
              <a:ext cx="0" cy="2514600"/>
            </a:xfrm>
            <a:prstGeom prst="line">
              <a:avLst/>
            </a:prstGeom>
            <a:ln w="6350">
              <a:solidFill>
                <a:schemeClr val="bg1">
                  <a:lumMod val="50000"/>
                </a:schemeClr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3" name="Straight Connector 12"/>
            <p:cNvCxnSpPr/>
            <p:nvPr/>
          </p:nvCxnSpPr>
          <p:spPr>
            <a:xfrm>
              <a:off x="7506789" y="3013167"/>
              <a:ext cx="287382" cy="0"/>
            </a:xfrm>
            <a:prstGeom prst="line">
              <a:avLst/>
            </a:prstGeom>
            <a:ln w="9525"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/>
            <p:cNvCxnSpPr/>
            <p:nvPr/>
          </p:nvCxnSpPr>
          <p:spPr>
            <a:xfrm>
              <a:off x="7506789" y="2033453"/>
              <a:ext cx="287382" cy="0"/>
            </a:xfrm>
            <a:prstGeom prst="line">
              <a:avLst/>
            </a:prstGeom>
            <a:ln w="9525">
              <a:solidFill>
                <a:schemeClr val="tx1">
                  <a:lumMod val="50000"/>
                  <a:lumOff val="50000"/>
                </a:schemeClr>
              </a:solidFill>
              <a:prstDash val="dash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8" name="TextBox 17"/>
          <p:cNvSpPr txBox="1"/>
          <p:nvPr/>
        </p:nvSpPr>
        <p:spPr>
          <a:xfrm>
            <a:off x="358406" y="1047876"/>
            <a:ext cx="747563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Input samples from segmentation based on optical flow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sz="2400" dirty="0" smtClean="0"/>
              <a:t>Selection and annotation by object proposals </a:t>
            </a:r>
            <a:endParaRPr lang="en-US" sz="2400" dirty="0"/>
          </a:p>
        </p:txBody>
      </p:sp>
      <p:sp>
        <p:nvSpPr>
          <p:cNvPr id="15" name="TextBox 14"/>
          <p:cNvSpPr txBox="1"/>
          <p:nvPr/>
        </p:nvSpPr>
        <p:spPr>
          <a:xfrm>
            <a:off x="6858000" y="0"/>
            <a:ext cx="16686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WACV 2016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Training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7421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86FE33-7CC4-FA4C-BF26-2AD52AA43E22}" type="slidenum">
              <a:rPr lang="en-US" smtClean="0">
                <a:solidFill>
                  <a:srgbClr val="4E4E4E"/>
                </a:solidFill>
              </a:rPr>
              <a:pPr/>
              <a:t>2</a:t>
            </a:fld>
            <a:endParaRPr lang="en-US" dirty="0">
              <a:solidFill>
                <a:srgbClr val="4E4E4E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655456" y="788164"/>
            <a:ext cx="161454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600" b="1" dirty="0" smtClean="0"/>
              <a:t>Outline</a:t>
            </a:r>
            <a:endParaRPr lang="en-US" sz="36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964110" y="2115027"/>
            <a:ext cx="6708760" cy="286232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800" b="1" dirty="0"/>
              <a:t>M</a:t>
            </a:r>
            <a:r>
              <a:rPr lang="en-US" sz="2800" b="1" dirty="0" smtClean="0"/>
              <a:t>otion-based detection methods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800" b="1" dirty="0"/>
              <a:t>D</a:t>
            </a:r>
            <a:r>
              <a:rPr lang="en-US" sz="2800" b="1" dirty="0" smtClean="0"/>
              <a:t>eep learning based detection methods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800" b="1" dirty="0" smtClean="0"/>
              <a:t>Fusion of Flow and Learning for detection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800" b="1" dirty="0" smtClean="0"/>
              <a:t>Performance Evaluation</a:t>
            </a:r>
          </a:p>
          <a:p>
            <a:pPr marL="342900" indent="-342900">
              <a:spcBef>
                <a:spcPts val="1200"/>
              </a:spcBef>
              <a:buFont typeface="Arial" panose="020B0604020202020204" pitchFamily="34" charset="0"/>
              <a:buChar char="•"/>
            </a:pPr>
            <a:r>
              <a:rPr lang="en-US" sz="2800" b="1" dirty="0" smtClean="0"/>
              <a:t>Future Work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858000" y="0"/>
            <a:ext cx="16686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WACV 2016</a:t>
            </a:r>
            <a:endParaRPr lang="en-US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2058822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86FE33-7CC4-FA4C-BF26-2AD52AA43E22}" type="slidenum">
              <a:rPr lang="en-US" smtClean="0">
                <a:solidFill>
                  <a:srgbClr val="4E4E4E"/>
                </a:solidFill>
              </a:rPr>
              <a:pPr/>
              <a:t>20</a:t>
            </a:fld>
            <a:endParaRPr lang="en-US" dirty="0">
              <a:solidFill>
                <a:srgbClr val="4E4E4E"/>
              </a:solidFill>
            </a:endParaRPr>
          </a:p>
        </p:txBody>
      </p:sp>
      <p:grpSp>
        <p:nvGrpSpPr>
          <p:cNvPr id="13" name="Group 12"/>
          <p:cNvGrpSpPr/>
          <p:nvPr/>
        </p:nvGrpSpPr>
        <p:grpSpPr>
          <a:xfrm>
            <a:off x="1752600" y="1219200"/>
            <a:ext cx="5410200" cy="4099917"/>
            <a:chOff x="1600200" y="3009900"/>
            <a:chExt cx="4876800" cy="3695700"/>
          </a:xfrm>
        </p:grpSpPr>
        <p:pic>
          <p:nvPicPr>
            <p:cNvPr id="14" name="Picture 2" descr="H:\NOAA_Training\processed_videos\hard\output\compare_aMP_0.5.tif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1600200" y="3009900"/>
              <a:ext cx="4876800" cy="3657600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grpSp>
          <p:nvGrpSpPr>
            <p:cNvPr id="15" name="Group 14"/>
            <p:cNvGrpSpPr/>
            <p:nvPr/>
          </p:nvGrpSpPr>
          <p:grpSpPr>
            <a:xfrm>
              <a:off x="1707742" y="3263221"/>
              <a:ext cx="4312058" cy="3442379"/>
              <a:chOff x="1707742" y="3263221"/>
              <a:chExt cx="4312058" cy="3442379"/>
            </a:xfrm>
          </p:grpSpPr>
          <p:sp>
            <p:nvSpPr>
              <p:cNvPr id="16" name="TextBox 15"/>
              <p:cNvSpPr txBox="1"/>
              <p:nvPr/>
            </p:nvSpPr>
            <p:spPr>
              <a:xfrm rot="16200000">
                <a:off x="1430455" y="3540508"/>
                <a:ext cx="862351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b="1" dirty="0" smtClean="0"/>
                  <a:t>precision</a:t>
                </a:r>
                <a:endParaRPr lang="en-US" sz="1400" b="1" dirty="0"/>
              </a:p>
            </p:txBody>
          </p:sp>
          <p:sp>
            <p:nvSpPr>
              <p:cNvPr id="17" name="TextBox 16"/>
              <p:cNvSpPr txBox="1"/>
              <p:nvPr/>
            </p:nvSpPr>
            <p:spPr>
              <a:xfrm>
                <a:off x="5430984" y="6397823"/>
                <a:ext cx="588816" cy="307777"/>
              </a:xfrm>
              <a:prstGeom prst="rect">
                <a:avLst/>
              </a:prstGeom>
              <a:noFill/>
            </p:spPr>
            <p:txBody>
              <a:bodyPr wrap="none" rtlCol="0">
                <a:spAutoFit/>
              </a:bodyPr>
              <a:lstStyle/>
              <a:p>
                <a:r>
                  <a:rPr lang="en-US" sz="1400" b="1" dirty="0"/>
                  <a:t>r</a:t>
                </a:r>
                <a:r>
                  <a:rPr lang="en-US" sz="1400" b="1" dirty="0" smtClean="0"/>
                  <a:t>ecall</a:t>
                </a:r>
                <a:endParaRPr lang="en-US" sz="1400" b="1" dirty="0"/>
              </a:p>
            </p:txBody>
          </p:sp>
          <p:grpSp>
            <p:nvGrpSpPr>
              <p:cNvPr id="18" name="Group 17"/>
              <p:cNvGrpSpPr/>
              <p:nvPr/>
            </p:nvGrpSpPr>
            <p:grpSpPr>
              <a:xfrm>
                <a:off x="2571439" y="5049738"/>
                <a:ext cx="1677868" cy="917377"/>
                <a:chOff x="6172200" y="3810000"/>
                <a:chExt cx="1677868" cy="917377"/>
              </a:xfrm>
            </p:grpSpPr>
            <p:cxnSp>
              <p:nvCxnSpPr>
                <p:cNvPr id="19" name="Straight Connector 18"/>
                <p:cNvCxnSpPr/>
                <p:nvPr/>
              </p:nvCxnSpPr>
              <p:spPr>
                <a:xfrm>
                  <a:off x="6172200" y="3962400"/>
                  <a:ext cx="304800" cy="0"/>
                </a:xfrm>
                <a:prstGeom prst="line">
                  <a:avLst/>
                </a:prstGeom>
                <a:ln w="28575">
                  <a:solidFill>
                    <a:srgbClr val="FF000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0" name="TextBox 19"/>
                <p:cNvSpPr txBox="1"/>
                <p:nvPr/>
              </p:nvSpPr>
              <p:spPr>
                <a:xfrm>
                  <a:off x="6477000" y="3810000"/>
                  <a:ext cx="1373068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400" b="1" dirty="0" smtClean="0"/>
                    <a:t>Selective search</a:t>
                  </a:r>
                  <a:endParaRPr lang="en-US" sz="1400" b="1" dirty="0"/>
                </a:p>
              </p:txBody>
            </p:sp>
            <p:cxnSp>
              <p:nvCxnSpPr>
                <p:cNvPr id="21" name="Straight Connector 20"/>
                <p:cNvCxnSpPr/>
                <p:nvPr/>
              </p:nvCxnSpPr>
              <p:spPr>
                <a:xfrm>
                  <a:off x="6172200" y="4267200"/>
                  <a:ext cx="304800" cy="0"/>
                </a:xfrm>
                <a:prstGeom prst="line">
                  <a:avLst/>
                </a:prstGeom>
                <a:ln w="28575">
                  <a:solidFill>
                    <a:srgbClr val="92D050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sp>
              <p:nvSpPr>
                <p:cNvPr id="22" name="TextBox 21"/>
                <p:cNvSpPr txBox="1"/>
                <p:nvPr/>
              </p:nvSpPr>
              <p:spPr>
                <a:xfrm>
                  <a:off x="6477000" y="4126468"/>
                  <a:ext cx="644407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400" b="1" dirty="0" smtClean="0"/>
                    <a:t>+ flow</a:t>
                  </a:r>
                  <a:endParaRPr lang="en-US" sz="1400" b="1" dirty="0"/>
                </a:p>
              </p:txBody>
            </p:sp>
            <p:sp>
              <p:nvSpPr>
                <p:cNvPr id="23" name="TextBox 22"/>
                <p:cNvSpPr txBox="1"/>
                <p:nvPr/>
              </p:nvSpPr>
              <p:spPr>
                <a:xfrm>
                  <a:off x="6477000" y="4419600"/>
                  <a:ext cx="1251946" cy="307777"/>
                </a:xfrm>
                <a:prstGeom prst="rect">
                  <a:avLst/>
                </a:prstGeom>
                <a:noFill/>
              </p:spPr>
              <p:txBody>
                <a:bodyPr wrap="none" rtlCol="0">
                  <a:spAutoFit/>
                </a:bodyPr>
                <a:lstStyle/>
                <a:p>
                  <a:r>
                    <a:rPr lang="en-US" sz="1400" b="1" dirty="0" smtClean="0"/>
                    <a:t>+ </a:t>
                  </a:r>
                  <a:r>
                    <a:rPr lang="en-US" sz="1400" b="1" dirty="0" err="1" smtClean="0"/>
                    <a:t>flow+MNMS</a:t>
                  </a:r>
                  <a:endParaRPr lang="en-US" sz="1400" b="1" dirty="0"/>
                </a:p>
              </p:txBody>
            </p:sp>
            <p:cxnSp>
              <p:nvCxnSpPr>
                <p:cNvPr id="24" name="Straight Connector 23"/>
                <p:cNvCxnSpPr/>
                <p:nvPr/>
              </p:nvCxnSpPr>
              <p:spPr>
                <a:xfrm>
                  <a:off x="6172200" y="4560332"/>
                  <a:ext cx="304800" cy="0"/>
                </a:xfrm>
                <a:prstGeom prst="line">
                  <a:avLst/>
                </a:prstGeom>
                <a:ln w="28575">
                  <a:solidFill>
                    <a:schemeClr val="tx2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sp>
        <p:nvSpPr>
          <p:cNvPr id="25" name="TextBox 24"/>
          <p:cNvSpPr txBox="1"/>
          <p:nvPr/>
        </p:nvSpPr>
        <p:spPr>
          <a:xfrm>
            <a:off x="532183" y="5105400"/>
            <a:ext cx="784981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i="1" dirty="0" smtClean="0">
                <a:solidFill>
                  <a:srgbClr val="FF0000"/>
                </a:solidFill>
              </a:rPr>
              <a:t>Red</a:t>
            </a:r>
            <a:r>
              <a:rPr lang="en-US" sz="2400" dirty="0" smtClean="0"/>
              <a:t>: Selective </a:t>
            </a:r>
            <a:r>
              <a:rPr lang="en-US" sz="2400" dirty="0"/>
              <a:t>Search </a:t>
            </a:r>
            <a:r>
              <a:rPr lang="en-US" sz="2400" dirty="0" smtClean="0"/>
              <a:t>only</a:t>
            </a:r>
          </a:p>
          <a:p>
            <a:r>
              <a:rPr lang="en-US" sz="2400" b="1" i="1" dirty="0" smtClean="0">
                <a:solidFill>
                  <a:schemeClr val="accent3"/>
                </a:solidFill>
              </a:rPr>
              <a:t>Green</a:t>
            </a:r>
            <a:r>
              <a:rPr lang="en-US" sz="2400" dirty="0"/>
              <a:t>: </a:t>
            </a:r>
            <a:r>
              <a:rPr lang="en-US" sz="2400" dirty="0" smtClean="0"/>
              <a:t>Fusion </a:t>
            </a:r>
            <a:r>
              <a:rPr lang="en-US" sz="2400" dirty="0"/>
              <a:t>of Selective search and flow segmentations. Both of them use </a:t>
            </a:r>
            <a:r>
              <a:rPr lang="en-US" sz="2400" dirty="0" smtClean="0"/>
              <a:t>NMS</a:t>
            </a:r>
          </a:p>
          <a:p>
            <a:r>
              <a:rPr lang="en-US" sz="2400" b="1" i="1" dirty="0" smtClean="0">
                <a:solidFill>
                  <a:schemeClr val="accent1"/>
                </a:solidFill>
              </a:rPr>
              <a:t>Blue</a:t>
            </a:r>
            <a:r>
              <a:rPr lang="en-US" sz="2400" dirty="0"/>
              <a:t>: Modified NMS on fusion </a:t>
            </a:r>
            <a:r>
              <a:rPr lang="en-US" sz="2400" dirty="0" smtClean="0"/>
              <a:t>proposals  </a:t>
            </a:r>
            <a:endParaRPr lang="en-US" sz="2400" dirty="0"/>
          </a:p>
        </p:txBody>
      </p:sp>
      <p:sp>
        <p:nvSpPr>
          <p:cNvPr id="6" name="TextBox 5"/>
          <p:cNvSpPr txBox="1"/>
          <p:nvPr/>
        </p:nvSpPr>
        <p:spPr>
          <a:xfrm>
            <a:off x="6858000" y="1500227"/>
            <a:ext cx="2190215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Precision = </a:t>
            </a:r>
            <a:r>
              <a:rPr lang="en-US" dirty="0" err="1" smtClean="0"/>
              <a:t>tp</a:t>
            </a:r>
            <a:r>
              <a:rPr lang="en-US" dirty="0" smtClean="0"/>
              <a:t>/(</a:t>
            </a:r>
            <a:r>
              <a:rPr lang="en-US" dirty="0" err="1" smtClean="0"/>
              <a:t>tp+fp</a:t>
            </a:r>
            <a:r>
              <a:rPr lang="en-US" dirty="0" smtClean="0"/>
              <a:t>)</a:t>
            </a:r>
          </a:p>
          <a:p>
            <a:r>
              <a:rPr lang="en-US" dirty="0" smtClean="0"/>
              <a:t>Recall = </a:t>
            </a:r>
            <a:r>
              <a:rPr lang="en-US" dirty="0" err="1" smtClean="0"/>
              <a:t>tp</a:t>
            </a:r>
            <a:r>
              <a:rPr lang="en-US" dirty="0" smtClean="0"/>
              <a:t>/(</a:t>
            </a:r>
            <a:r>
              <a:rPr lang="en-US" dirty="0" err="1" smtClean="0"/>
              <a:t>tp+fn</a:t>
            </a:r>
            <a:r>
              <a:rPr lang="en-US" dirty="0" smtClean="0"/>
              <a:t>)</a:t>
            </a:r>
            <a:endParaRPr lang="en-US" dirty="0"/>
          </a:p>
        </p:txBody>
      </p:sp>
      <p:sp>
        <p:nvSpPr>
          <p:cNvPr id="26" name="TextBox 25"/>
          <p:cNvSpPr txBox="1"/>
          <p:nvPr/>
        </p:nvSpPr>
        <p:spPr>
          <a:xfrm>
            <a:off x="6858000" y="0"/>
            <a:ext cx="16686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WACV 2016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Classification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4011961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 and Future Work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86FE33-7CC4-FA4C-BF26-2AD52AA43E22}" type="slidenum">
              <a:rPr lang="en-US" smtClean="0">
                <a:solidFill>
                  <a:srgbClr val="4E4E4E"/>
                </a:solidFill>
              </a:rPr>
              <a:pPr/>
              <a:t>21</a:t>
            </a:fld>
            <a:endParaRPr lang="en-US" dirty="0">
              <a:solidFill>
                <a:srgbClr val="4E4E4E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191928" y="3886200"/>
            <a:ext cx="6504271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Fusion of Video streams and Motion streams – motion patterns</a:t>
            </a:r>
          </a:p>
          <a:p>
            <a:r>
              <a:rPr lang="en-US" sz="2400" dirty="0"/>
              <a:t> </a:t>
            </a:r>
            <a:r>
              <a:rPr lang="en-US" sz="2400" dirty="0" smtClean="0"/>
              <a:t>    - Temporal Embedding (</a:t>
            </a:r>
            <a:r>
              <a:rPr lang="en-US" sz="2400" dirty="0" err="1" smtClean="0"/>
              <a:t>Ramanathan</a:t>
            </a:r>
            <a:r>
              <a:rPr lang="en-US" sz="2400" dirty="0" smtClean="0"/>
              <a:t> et al), </a:t>
            </a:r>
          </a:p>
          <a:p>
            <a:r>
              <a:rPr lang="en-US" sz="2400" dirty="0"/>
              <a:t> </a:t>
            </a:r>
            <a:r>
              <a:rPr lang="en-US" sz="2400" dirty="0" smtClean="0"/>
              <a:t>    - </a:t>
            </a:r>
            <a:r>
              <a:rPr lang="en-US" sz="2400" dirty="0" err="1" smtClean="0"/>
              <a:t>caffe_flow</a:t>
            </a:r>
            <a:r>
              <a:rPr lang="en-US" sz="2400" dirty="0" smtClean="0"/>
              <a:t>(L. Wang et al), </a:t>
            </a:r>
          </a:p>
          <a:p>
            <a:r>
              <a:rPr lang="en-US" sz="2400" dirty="0"/>
              <a:t> </a:t>
            </a:r>
            <a:r>
              <a:rPr lang="en-US" sz="2400" dirty="0" smtClean="0"/>
              <a:t>    - C3D (D. Tran et al)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Recurrent </a:t>
            </a:r>
            <a:r>
              <a:rPr lang="en-US" sz="2400" dirty="0"/>
              <a:t>Neural </a:t>
            </a:r>
            <a:r>
              <a:rPr lang="en-US" sz="2400" dirty="0" smtClean="0"/>
              <a:t>Networks (RNN)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dirty="0" smtClean="0"/>
              <a:t>Fully connected Neural Networks</a:t>
            </a:r>
            <a:endParaRPr lang="en-US" sz="2400" dirty="0"/>
          </a:p>
        </p:txBody>
      </p:sp>
      <p:sp>
        <p:nvSpPr>
          <p:cNvPr id="5" name="TextBox 4"/>
          <p:cNvSpPr txBox="1"/>
          <p:nvPr/>
        </p:nvSpPr>
        <p:spPr>
          <a:xfrm>
            <a:off x="1066800" y="3505200"/>
            <a:ext cx="70606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- Fish type detection: Class, Family, Genus and Species </a:t>
            </a:r>
            <a:endParaRPr lang="en-US" sz="2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381000" y="1219200"/>
            <a:ext cx="160813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</a:rPr>
              <a:t>Summary</a:t>
            </a:r>
            <a:endParaRPr lang="en-US" sz="2800" b="1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81000" y="2573335"/>
            <a:ext cx="205171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smtClean="0">
                <a:solidFill>
                  <a:srgbClr val="C00000"/>
                </a:solidFill>
              </a:rPr>
              <a:t>Future Work</a:t>
            </a:r>
            <a:endParaRPr lang="en-US" sz="2800" b="1" dirty="0">
              <a:solidFill>
                <a:srgbClr val="C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43000" y="1658935"/>
            <a:ext cx="719007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smtClean="0"/>
              <a:t>Unsupervised online fish detection by combining flow segmentation and deep learning</a:t>
            </a:r>
            <a:endParaRPr lang="en-US"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6858000" y="0"/>
            <a:ext cx="16686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WACV 2016</a:t>
            </a:r>
            <a:endParaRPr lang="en-US" sz="2400" b="1" dirty="0">
              <a:solidFill>
                <a:schemeClr val="bg1"/>
              </a:solidFill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066800" y="3048000"/>
            <a:ext cx="69925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- Refined fish detection using tracking: Cluster tracker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17795276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86FE33-7CC4-FA4C-BF26-2AD52AA43E22}" type="slidenum">
              <a:rPr lang="en-US" smtClean="0">
                <a:solidFill>
                  <a:srgbClr val="4E4E4E"/>
                </a:solidFill>
              </a:rPr>
              <a:pPr/>
              <a:t>22</a:t>
            </a:fld>
            <a:endParaRPr lang="en-US" dirty="0">
              <a:solidFill>
                <a:srgbClr val="4E4E4E"/>
              </a:solidFill>
            </a:endParaRPr>
          </a:p>
        </p:txBody>
      </p:sp>
      <p:pic>
        <p:nvPicPr>
          <p:cNvPr id="6" name="A0_small_cluster-tracker.av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143000" y="1447800"/>
            <a:ext cx="6858000" cy="4572000"/>
          </a:xfrm>
          <a:prstGeom prst="rect">
            <a:avLst/>
          </a:prstGeom>
        </p:spPr>
      </p:pic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>
            <a:normAutofit/>
          </a:bodyPr>
          <a:lstStyle/>
          <a:p>
            <a:r>
              <a:rPr lang="en-US"/>
              <a:t>Example of fish tracking: Cluster tracker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9606461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86FE33-7CC4-FA4C-BF26-2AD52AA43E22}" type="slidenum">
              <a:rPr lang="en-US" smtClean="0">
                <a:solidFill>
                  <a:srgbClr val="4E4E4E"/>
                </a:solidFill>
              </a:rPr>
              <a:pPr/>
              <a:t>23</a:t>
            </a:fld>
            <a:endParaRPr lang="en-US" dirty="0">
              <a:solidFill>
                <a:srgbClr val="4E4E4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90600" y="1676400"/>
            <a:ext cx="6990805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NOAA </a:t>
            </a:r>
            <a:r>
              <a:rPr lang="en-US" sz="2000" dirty="0"/>
              <a:t>(National Oceanic and Atmospheric Administration) and FAU (Florida Atlantic University)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971800" y="3995839"/>
            <a:ext cx="2752741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400" dirty="0" smtClean="0"/>
              <a:t>Questions?</a:t>
            </a:r>
            <a:endParaRPr lang="en-US" sz="4400" dirty="0"/>
          </a:p>
        </p:txBody>
      </p:sp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41098"/>
          </a:xfrm>
        </p:spPr>
        <p:txBody>
          <a:bodyPr/>
          <a:lstStyle/>
          <a:p>
            <a:r>
              <a:rPr lang="en-US" dirty="0"/>
              <a:t>Acknowledgement</a:t>
            </a:r>
          </a:p>
        </p:txBody>
      </p:sp>
    </p:spTree>
    <p:extLst>
      <p:ext uri="{BB962C8B-B14F-4D97-AF65-F5344CB8AC3E}">
        <p14:creationId xmlns:p14="http://schemas.microsoft.com/office/powerpoint/2010/main" val="10082324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Motion-based Detection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86FE33-7CC4-FA4C-BF26-2AD52AA43E22}" type="slidenum">
              <a:rPr lang="en-US" smtClean="0">
                <a:solidFill>
                  <a:srgbClr val="4E4E4E"/>
                </a:solidFill>
              </a:rPr>
              <a:pPr/>
              <a:t>3</a:t>
            </a:fld>
            <a:endParaRPr lang="en-US" dirty="0">
              <a:solidFill>
                <a:srgbClr val="4E4E4E"/>
              </a:solidFill>
            </a:endParaRPr>
          </a:p>
        </p:txBody>
      </p:sp>
      <p:pic>
        <p:nvPicPr>
          <p:cNvPr id="4098" name="Picture 2" descr="D:\users\dzhang\papers\DeepLearnings\CNN-MotionFLow-Fusion\fish_seg_test_a_out_avi_input_00015.bmp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86471" y="3970888"/>
            <a:ext cx="3558167" cy="23721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3" name="Picture 7" descr="H:\NOAA_Training\A0_small\flow\img_00013.bmp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0287" y="3965712"/>
            <a:ext cx="3514664" cy="23431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336434" y="1541417"/>
            <a:ext cx="6777176" cy="178510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smtClean="0"/>
              <a:t>Frame-to-frame change detection (SRI )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smtClean="0"/>
              <a:t>Gaussian Mixture Models(T. </a:t>
            </a:r>
            <a:r>
              <a:rPr lang="en-US" sz="2000" dirty="0" err="1" smtClean="0"/>
              <a:t>Celik</a:t>
            </a:r>
            <a:r>
              <a:rPr lang="en-US" sz="2000" dirty="0" smtClean="0"/>
              <a:t>, ACM 2010)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smtClean="0"/>
              <a:t>Optical Flow (TV-L1, </a:t>
            </a:r>
            <a:r>
              <a:rPr lang="en-US" sz="2000" dirty="0" err="1" smtClean="0"/>
              <a:t>Farneback</a:t>
            </a:r>
            <a:r>
              <a:rPr lang="en-US" sz="2000" dirty="0" smtClean="0"/>
              <a:t>, Deep flow)</a:t>
            </a:r>
          </a:p>
          <a:p>
            <a:pPr marL="285750" indent="-285750">
              <a:spcBef>
                <a:spcPts val="600"/>
              </a:spcBef>
              <a:spcAft>
                <a:spcPts val="600"/>
              </a:spcAft>
              <a:buFont typeface="Arial" panose="020B0604020202020204" pitchFamily="34" charset="0"/>
              <a:buChar char="•"/>
            </a:pPr>
            <a:r>
              <a:rPr lang="en-US" sz="2000" dirty="0" smtClean="0"/>
              <a:t>Video segmentation with flow </a:t>
            </a:r>
            <a:r>
              <a:rPr lang="en-US" sz="2000" dirty="0"/>
              <a:t>(</a:t>
            </a:r>
            <a:r>
              <a:rPr lang="en-US" sz="2000" dirty="0" err="1"/>
              <a:t>Grundmann</a:t>
            </a:r>
            <a:r>
              <a:rPr lang="en-US" sz="2000" dirty="0"/>
              <a:t> et </a:t>
            </a:r>
            <a:r>
              <a:rPr lang="en-US" sz="2000" dirty="0" smtClean="0"/>
              <a:t>al, CVPR2010)</a:t>
            </a:r>
            <a:endParaRPr lang="en-US" sz="2000" dirty="0"/>
          </a:p>
        </p:txBody>
      </p:sp>
      <p:sp>
        <p:nvSpPr>
          <p:cNvPr id="7" name="TextBox 6"/>
          <p:cNvSpPr txBox="1"/>
          <p:nvPr/>
        </p:nvSpPr>
        <p:spPr>
          <a:xfrm>
            <a:off x="6091275" y="1799020"/>
            <a:ext cx="309321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b="1" dirty="0" smtClean="0">
                <a:solidFill>
                  <a:srgbClr val="C00000"/>
                </a:solidFill>
              </a:rPr>
              <a:t>False alarms</a:t>
            </a:r>
          </a:p>
          <a:p>
            <a:r>
              <a:rPr lang="en-US" b="1" dirty="0" smtClean="0">
                <a:solidFill>
                  <a:srgbClr val="C00000"/>
                </a:solidFill>
              </a:rPr>
              <a:t>Low precisions and recall rates</a:t>
            </a:r>
            <a:endParaRPr lang="en-US" b="1" dirty="0">
              <a:solidFill>
                <a:srgbClr val="C00000"/>
              </a:solidFill>
            </a:endParaRPr>
          </a:p>
        </p:txBody>
      </p:sp>
      <p:sp>
        <p:nvSpPr>
          <p:cNvPr id="8" name="Right Arrow 7"/>
          <p:cNvSpPr/>
          <p:nvPr/>
        </p:nvSpPr>
        <p:spPr>
          <a:xfrm>
            <a:off x="5465189" y="1976861"/>
            <a:ext cx="634964" cy="369332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4261282" y="6387262"/>
            <a:ext cx="47302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err="1" smtClean="0"/>
              <a:t>Grundmann</a:t>
            </a:r>
            <a:r>
              <a:rPr lang="en-US" sz="1200" dirty="0" smtClean="0"/>
              <a:t> et al, Efficient </a:t>
            </a:r>
            <a:r>
              <a:rPr lang="en-US" sz="1200" dirty="0"/>
              <a:t>Hierarchical Graph-Based Video Segmentation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32162" y="6348201"/>
            <a:ext cx="258237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Example of Optical Flow segmentation</a:t>
            </a:r>
            <a:endParaRPr lang="en-US" sz="1200" dirty="0"/>
          </a:p>
        </p:txBody>
      </p:sp>
      <p:sp>
        <p:nvSpPr>
          <p:cNvPr id="12" name="TextBox 11"/>
          <p:cNvSpPr txBox="1"/>
          <p:nvPr/>
        </p:nvSpPr>
        <p:spPr>
          <a:xfrm>
            <a:off x="6858000" y="0"/>
            <a:ext cx="16686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WACV 2016</a:t>
            </a:r>
            <a:endParaRPr lang="en-US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6672666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Classification Using Deep Learning 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86FE33-7CC4-FA4C-BF26-2AD52AA43E22}" type="slidenum">
              <a:rPr lang="en-US" smtClean="0">
                <a:solidFill>
                  <a:srgbClr val="4E4E4E"/>
                </a:solidFill>
              </a:rPr>
              <a:pPr/>
              <a:t>4</a:t>
            </a:fld>
            <a:endParaRPr lang="en-US" dirty="0">
              <a:solidFill>
                <a:srgbClr val="4E4E4E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834075" y="1219200"/>
            <a:ext cx="7359964" cy="34163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 smtClean="0"/>
              <a:t>Static image classification</a:t>
            </a:r>
            <a:r>
              <a:rPr lang="en-US" sz="2400" dirty="0" smtClean="0"/>
              <a:t>:</a:t>
            </a:r>
          </a:p>
          <a:p>
            <a:r>
              <a:rPr lang="en-US" sz="2400" dirty="0" smtClean="0"/>
              <a:t>      </a:t>
            </a:r>
            <a:r>
              <a:rPr lang="en-US" sz="2400" dirty="0"/>
              <a:t>- </a:t>
            </a:r>
            <a:r>
              <a:rPr lang="en-US" sz="2400" dirty="0" smtClean="0"/>
              <a:t>ImageNet, F. Li, CVPR 2009 </a:t>
            </a:r>
          </a:p>
          <a:p>
            <a:r>
              <a:rPr lang="en-US" sz="2400" dirty="0"/>
              <a:t> </a:t>
            </a:r>
            <a:r>
              <a:rPr lang="en-US" sz="2400" dirty="0" smtClean="0"/>
              <a:t>     - </a:t>
            </a:r>
            <a:r>
              <a:rPr lang="en-US" sz="2400" dirty="0" err="1" smtClean="0"/>
              <a:t>GoogleNet</a:t>
            </a:r>
            <a:r>
              <a:rPr lang="en-US" sz="2400" dirty="0" smtClean="0"/>
              <a:t> , C. </a:t>
            </a:r>
            <a:r>
              <a:rPr lang="en-US" sz="2400" dirty="0" err="1" smtClean="0"/>
              <a:t>Szegedy</a:t>
            </a:r>
            <a:r>
              <a:rPr lang="en-US" sz="2400" dirty="0" smtClean="0"/>
              <a:t> et al</a:t>
            </a:r>
          </a:p>
          <a:p>
            <a:endParaRPr lang="en-US" sz="240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400" b="1" dirty="0" smtClean="0"/>
              <a:t>Flow based classification</a:t>
            </a:r>
            <a:r>
              <a:rPr lang="en-US" sz="2400" dirty="0" smtClean="0"/>
              <a:t>: </a:t>
            </a:r>
          </a:p>
          <a:p>
            <a:r>
              <a:rPr lang="en-US" sz="2400" dirty="0" smtClean="0"/>
              <a:t>      - Two stream </a:t>
            </a:r>
            <a:r>
              <a:rPr lang="en-US" sz="2400" dirty="0"/>
              <a:t>n</a:t>
            </a:r>
            <a:r>
              <a:rPr lang="en-US" sz="2400" dirty="0" smtClean="0"/>
              <a:t>etworks, K. </a:t>
            </a:r>
            <a:r>
              <a:rPr lang="en-US" sz="2400" dirty="0" err="1" smtClean="0"/>
              <a:t>Simonyan</a:t>
            </a:r>
            <a:r>
              <a:rPr lang="en-US" sz="2400" dirty="0" smtClean="0"/>
              <a:t> et al, NIPS 2014 </a:t>
            </a:r>
          </a:p>
          <a:p>
            <a:r>
              <a:rPr lang="en-US" sz="2400" dirty="0"/>
              <a:t> </a:t>
            </a:r>
            <a:r>
              <a:rPr lang="en-US" sz="2400" dirty="0" smtClean="0"/>
              <a:t>     - Two stream CNN, H. Ye et al, ACM ICMR2015</a:t>
            </a:r>
          </a:p>
          <a:p>
            <a:r>
              <a:rPr lang="en-US" sz="2400" dirty="0"/>
              <a:t> </a:t>
            </a:r>
            <a:r>
              <a:rPr lang="en-US" sz="2400" dirty="0" smtClean="0"/>
              <a:t>     - Very Deep two-stream </a:t>
            </a:r>
            <a:r>
              <a:rPr lang="en-US" sz="2400" dirty="0" err="1" smtClean="0"/>
              <a:t>ConvNet</a:t>
            </a:r>
            <a:r>
              <a:rPr lang="en-US" sz="2400" dirty="0" smtClean="0"/>
              <a:t>, L. Wang, CVPR2014</a:t>
            </a:r>
          </a:p>
          <a:p>
            <a:r>
              <a:rPr lang="en-US" sz="2400" dirty="0" smtClean="0"/>
              <a:t>      - S.T. Features from 3D CNN, D. Tran et al, CVPR 2014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834075" y="5153561"/>
            <a:ext cx="750147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>
                <a:solidFill>
                  <a:srgbClr val="C00000"/>
                </a:solidFill>
              </a:rPr>
              <a:t>The trained models work for their datasets, don’t yet work well for real-time environment.</a:t>
            </a:r>
          </a:p>
          <a:p>
            <a:r>
              <a:rPr lang="en-US" sz="2000" b="1" dirty="0" smtClean="0">
                <a:solidFill>
                  <a:srgbClr val="C00000"/>
                </a:solidFill>
              </a:rPr>
              <a:t>The training samples are limited, which were generated by data augmentation methods. </a:t>
            </a:r>
            <a:endParaRPr lang="en-US" sz="2000" b="1" dirty="0">
              <a:solidFill>
                <a:srgbClr val="C00000"/>
              </a:solidFill>
            </a:endParaRPr>
          </a:p>
        </p:txBody>
      </p:sp>
      <p:sp>
        <p:nvSpPr>
          <p:cNvPr id="7" name="Right Arrow 6"/>
          <p:cNvSpPr/>
          <p:nvPr/>
        </p:nvSpPr>
        <p:spPr>
          <a:xfrm rot="5400000">
            <a:off x="4082666" y="4679452"/>
            <a:ext cx="634964" cy="369332"/>
          </a:xfrm>
          <a:prstGeom prst="rightArrow">
            <a:avLst/>
          </a:prstGeom>
          <a:solidFill>
            <a:schemeClr val="bg1">
              <a:lumMod val="6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6858000" y="0"/>
            <a:ext cx="16686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WACV 2016</a:t>
            </a:r>
            <a:endParaRPr lang="en-US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308174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86FE33-7CC4-FA4C-BF26-2AD52AA43E22}" type="slidenum">
              <a:rPr lang="en-US" smtClean="0">
                <a:solidFill>
                  <a:srgbClr val="4E4E4E"/>
                </a:solidFill>
              </a:rPr>
              <a:pPr/>
              <a:t>5</a:t>
            </a:fld>
            <a:endParaRPr lang="en-US" dirty="0">
              <a:solidFill>
                <a:srgbClr val="4E4E4E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41098"/>
          </a:xfrm>
        </p:spPr>
        <p:txBody>
          <a:bodyPr/>
          <a:lstStyle/>
          <a:p>
            <a:r>
              <a:rPr lang="en-US" dirty="0" smtClean="0"/>
              <a:t>Classification Using Deep Learning 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600" y="1066800"/>
            <a:ext cx="1905000" cy="191227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590800" y="1424072"/>
            <a:ext cx="381424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1. R-CNN</a:t>
            </a:r>
            <a:r>
              <a:rPr lang="en-US" sz="2000" dirty="0" smtClean="0"/>
              <a:t>, R. </a:t>
            </a:r>
            <a:r>
              <a:rPr lang="en-US" sz="2000" dirty="0" err="1" smtClean="0"/>
              <a:t>Girshick</a:t>
            </a:r>
            <a:r>
              <a:rPr lang="en-US" sz="2000" dirty="0" smtClean="0"/>
              <a:t>, et al. , 2015</a:t>
            </a:r>
          </a:p>
          <a:p>
            <a:r>
              <a:rPr lang="en-US" sz="2000" b="1" dirty="0" smtClean="0"/>
              <a:t>2. Faster R-CNN</a:t>
            </a:r>
            <a:r>
              <a:rPr lang="en-US" sz="2000" dirty="0" smtClean="0"/>
              <a:t>, S. Ren et al., 2015</a:t>
            </a: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35649" y="2362200"/>
            <a:ext cx="6195219" cy="1778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89666" y="4267200"/>
            <a:ext cx="7906973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b="1" dirty="0" smtClean="0"/>
              <a:t>3. Visual </a:t>
            </a:r>
            <a:r>
              <a:rPr lang="en-US" sz="2000" b="1" dirty="0"/>
              <a:t>Tracking with Fully Convolutional </a:t>
            </a:r>
            <a:r>
              <a:rPr lang="en-US" sz="2000" b="1" dirty="0" smtClean="0"/>
              <a:t>Networks</a:t>
            </a:r>
            <a:r>
              <a:rPr lang="en-US" sz="2000" dirty="0" smtClean="0"/>
              <a:t>, L. Wang et al., 2015</a:t>
            </a:r>
            <a:endParaRPr lang="en-US" sz="2000" dirty="0"/>
          </a:p>
        </p:txBody>
      </p:sp>
      <p:sp>
        <p:nvSpPr>
          <p:cNvPr id="8" name="TextBox 7"/>
          <p:cNvSpPr txBox="1"/>
          <p:nvPr/>
        </p:nvSpPr>
        <p:spPr>
          <a:xfrm>
            <a:off x="3462639" y="5292835"/>
            <a:ext cx="51054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b="1" dirty="0" smtClean="0"/>
              <a:t>4. Fully </a:t>
            </a:r>
            <a:r>
              <a:rPr lang="en-US" sz="2000" b="1" dirty="0"/>
              <a:t>Convolutional Networks for </a:t>
            </a:r>
            <a:r>
              <a:rPr lang="en-US" sz="2000" b="1" dirty="0" smtClean="0"/>
              <a:t>Semantic Segmentation</a:t>
            </a:r>
            <a:r>
              <a:rPr lang="en-US" sz="2000" dirty="0" smtClean="0"/>
              <a:t>, </a:t>
            </a:r>
          </a:p>
          <a:p>
            <a:r>
              <a:rPr lang="en-US" sz="2000" dirty="0" smtClean="0"/>
              <a:t>J. Long, et al. 2015</a:t>
            </a:r>
            <a:endParaRPr lang="en-US" sz="2000" dirty="0"/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7200" y="5105400"/>
            <a:ext cx="2667000" cy="13945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ight Arrow 8"/>
          <p:cNvSpPr/>
          <p:nvPr/>
        </p:nvSpPr>
        <p:spPr>
          <a:xfrm flipH="1">
            <a:off x="2057400" y="1604747"/>
            <a:ext cx="457200" cy="346535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038672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Fusion of Flow Motion and Deep Learning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86FE33-7CC4-FA4C-BF26-2AD52AA43E22}" type="slidenum">
              <a:rPr lang="en-US" smtClean="0">
                <a:solidFill>
                  <a:srgbClr val="4E4E4E"/>
                </a:solidFill>
              </a:rPr>
              <a:pPr/>
              <a:t>6</a:t>
            </a:fld>
            <a:endParaRPr lang="en-US" dirty="0">
              <a:solidFill>
                <a:srgbClr val="4E4E4E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76200" y="1230868"/>
            <a:ext cx="92685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Goal: </a:t>
            </a:r>
            <a:endParaRPr lang="en-US" sz="2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2438400" y="1230868"/>
            <a:ext cx="622074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Online training and detection of underwater fish</a:t>
            </a:r>
            <a:endParaRPr lang="en-US" sz="2400" dirty="0"/>
          </a:p>
        </p:txBody>
      </p:sp>
      <p:sp>
        <p:nvSpPr>
          <p:cNvPr id="8" name="TextBox 7"/>
          <p:cNvSpPr txBox="1"/>
          <p:nvPr/>
        </p:nvSpPr>
        <p:spPr>
          <a:xfrm>
            <a:off x="76200" y="1676400"/>
            <a:ext cx="15017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Approach:</a:t>
            </a:r>
            <a:endParaRPr lang="en-US" sz="2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2362200" y="2184737"/>
            <a:ext cx="65532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 smtClean="0"/>
              <a:t>- Flow segmentation to generate sample candidates</a:t>
            </a:r>
          </a:p>
          <a:p>
            <a:r>
              <a:rPr lang="en-US" sz="2000" dirty="0" smtClean="0"/>
              <a:t>- Region proposals to annotate positive and negative samples</a:t>
            </a:r>
          </a:p>
          <a:p>
            <a:r>
              <a:rPr lang="en-US" sz="2000" dirty="0" smtClean="0"/>
              <a:t>- ~100k samples for training (~10 min video sequence ) </a:t>
            </a:r>
            <a:endParaRPr lang="en-US" sz="2000" dirty="0"/>
          </a:p>
        </p:txBody>
      </p:sp>
      <p:sp>
        <p:nvSpPr>
          <p:cNvPr id="9" name="TextBox 8"/>
          <p:cNvSpPr txBox="1"/>
          <p:nvPr/>
        </p:nvSpPr>
        <p:spPr>
          <a:xfrm>
            <a:off x="2302489" y="3400961"/>
            <a:ext cx="6470554" cy="13234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/>
              <a:t>- Input: Fusion of Region proposals </a:t>
            </a:r>
            <a:r>
              <a:rPr lang="en-US" sz="2000" dirty="0"/>
              <a:t> </a:t>
            </a:r>
            <a:r>
              <a:rPr lang="en-US" sz="2000" dirty="0" smtClean="0"/>
              <a:t>and </a:t>
            </a:r>
            <a:r>
              <a:rPr lang="en-US" sz="2000" dirty="0"/>
              <a:t>f</a:t>
            </a:r>
            <a:r>
              <a:rPr lang="en-US" sz="2000" dirty="0" smtClean="0"/>
              <a:t>low segmentations</a:t>
            </a:r>
          </a:p>
          <a:p>
            <a:r>
              <a:rPr lang="en-US" sz="2000" dirty="0" smtClean="0"/>
              <a:t>- Compute confidence scores</a:t>
            </a:r>
          </a:p>
          <a:p>
            <a:r>
              <a:rPr lang="en-US" sz="2000" dirty="0" smtClean="0"/>
              <a:t>- Non-Maximum Suppression (NMS) to remove redundancies</a:t>
            </a:r>
          </a:p>
          <a:p>
            <a:r>
              <a:rPr lang="en-US" sz="2000" dirty="0" smtClean="0"/>
              <a:t>- Output: numbers and locations of detected objects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66794" y="2134117"/>
            <a:ext cx="15812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A. Training:</a:t>
            </a:r>
            <a:endParaRPr lang="en-US" sz="2400" dirty="0"/>
          </a:p>
        </p:txBody>
      </p:sp>
      <p:sp>
        <p:nvSpPr>
          <p:cNvPr id="11" name="TextBox 10"/>
          <p:cNvSpPr txBox="1"/>
          <p:nvPr/>
        </p:nvSpPr>
        <p:spPr>
          <a:xfrm>
            <a:off x="232732" y="3382090"/>
            <a:ext cx="220566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/>
              <a:t>B. Classification:</a:t>
            </a:r>
            <a:endParaRPr lang="en-US" sz="2400" dirty="0"/>
          </a:p>
        </p:txBody>
      </p:sp>
      <p:sp>
        <p:nvSpPr>
          <p:cNvPr id="12" name="TextBox 11"/>
          <p:cNvSpPr txBox="1"/>
          <p:nvPr/>
        </p:nvSpPr>
        <p:spPr>
          <a:xfrm>
            <a:off x="76200" y="4862296"/>
            <a:ext cx="18953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/>
              <a:t>Contribution:</a:t>
            </a:r>
            <a:endParaRPr lang="en-US" sz="2400" b="1" dirty="0"/>
          </a:p>
        </p:txBody>
      </p:sp>
      <p:sp>
        <p:nvSpPr>
          <p:cNvPr id="6" name="TextBox 5"/>
          <p:cNvSpPr txBox="1"/>
          <p:nvPr/>
        </p:nvSpPr>
        <p:spPr>
          <a:xfrm>
            <a:off x="2113936" y="4901625"/>
            <a:ext cx="6781799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en-US" sz="2000" b="1" dirty="0" smtClean="0"/>
              <a:t>Use optical flow-objectiveness to annotate samples</a:t>
            </a:r>
          </a:p>
          <a:p>
            <a:pPr marL="342900" indent="-342900">
              <a:buAutoNum type="arabicPeriod"/>
            </a:pPr>
            <a:r>
              <a:rPr lang="en-US" sz="2000" b="1" dirty="0" smtClean="0"/>
              <a:t>Robust unsupervised online training (biased training, no data augmentation)</a:t>
            </a:r>
          </a:p>
          <a:p>
            <a:pPr marL="342900" indent="-342900">
              <a:buAutoNum type="arabicPeriod"/>
            </a:pPr>
            <a:r>
              <a:rPr lang="en-US" sz="2000" b="1" dirty="0" smtClean="0"/>
              <a:t>Fusion of region proposals and flow segmentations</a:t>
            </a:r>
          </a:p>
          <a:p>
            <a:pPr marL="342900" indent="-342900">
              <a:buAutoNum type="arabicPeriod"/>
            </a:pPr>
            <a:r>
              <a:rPr lang="en-US" sz="2000" b="1" dirty="0" smtClean="0"/>
              <a:t>Modified NMS approach to improve performance </a:t>
            </a:r>
            <a:endParaRPr lang="en-US" sz="2000" b="1" dirty="0"/>
          </a:p>
        </p:txBody>
      </p:sp>
      <p:sp>
        <p:nvSpPr>
          <p:cNvPr id="14" name="TextBox 13"/>
          <p:cNvSpPr txBox="1"/>
          <p:nvPr/>
        </p:nvSpPr>
        <p:spPr>
          <a:xfrm>
            <a:off x="6858000" y="0"/>
            <a:ext cx="16686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WACV 2016</a:t>
            </a:r>
            <a:endParaRPr lang="en-US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936584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86FE33-7CC4-FA4C-BF26-2AD52AA43E22}" type="slidenum">
              <a:rPr lang="en-US" smtClean="0">
                <a:solidFill>
                  <a:srgbClr val="4E4E4E"/>
                </a:solidFill>
              </a:rPr>
              <a:pPr/>
              <a:t>7</a:t>
            </a:fld>
            <a:endParaRPr lang="en-US" dirty="0">
              <a:solidFill>
                <a:srgbClr val="4E4E4E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41098"/>
          </a:xfrm>
        </p:spPr>
        <p:txBody>
          <a:bodyPr/>
          <a:lstStyle/>
          <a:p>
            <a:r>
              <a:rPr lang="en-US" dirty="0" smtClean="0"/>
              <a:t>Fusion of Flow Motion and Deep Learning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29658" y="1143000"/>
            <a:ext cx="23016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</a:rPr>
              <a:t>Data Annotation</a:t>
            </a:r>
            <a:endParaRPr lang="en-US" sz="2400" b="1" dirty="0">
              <a:solidFill>
                <a:srgbClr val="C00000"/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61999" y="5985838"/>
            <a:ext cx="7924801" cy="830997"/>
          </a:xfrm>
          <a:prstGeom prst="rect">
            <a:avLst/>
          </a:prstGeom>
          <a:solidFill>
            <a:schemeClr val="accent1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rgbClr val="C00000"/>
                </a:solidFill>
              </a:rPr>
              <a:t>Back-propagation saliency map from CNN </a:t>
            </a:r>
            <a:r>
              <a:rPr lang="en-US" sz="2400" smtClean="0">
                <a:solidFill>
                  <a:srgbClr val="C00000"/>
                </a:solidFill>
              </a:rPr>
              <a:t>does </a:t>
            </a:r>
          </a:p>
          <a:p>
            <a:pPr algn="ctr"/>
            <a:r>
              <a:rPr lang="en-US" sz="2400" dirty="0" smtClean="0">
                <a:solidFill>
                  <a:srgbClr val="C00000"/>
                </a:solidFill>
              </a:rPr>
              <a:t>not provide good segmentation results</a:t>
            </a:r>
            <a:endParaRPr lang="en-US" sz="2400" dirty="0">
              <a:solidFill>
                <a:srgbClr val="C00000"/>
              </a:solidFill>
            </a:endParaRPr>
          </a:p>
        </p:txBody>
      </p:sp>
      <p:grpSp>
        <p:nvGrpSpPr>
          <p:cNvPr id="11" name="Group 10"/>
          <p:cNvGrpSpPr/>
          <p:nvPr/>
        </p:nvGrpSpPr>
        <p:grpSpPr>
          <a:xfrm>
            <a:off x="1285875" y="1752600"/>
            <a:ext cx="6410325" cy="4114800"/>
            <a:chOff x="0" y="971550"/>
            <a:chExt cx="7696200" cy="4895850"/>
          </a:xfrm>
        </p:grpSpPr>
        <p:pic>
          <p:nvPicPr>
            <p:cNvPr id="12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0" y="1000125"/>
              <a:ext cx="2571750" cy="48577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3" name="Picture 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514600" y="981075"/>
              <a:ext cx="2590800" cy="488632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4" name="Picture 5"/>
            <p:cNvPicPr>
              <a:picLocks noChangeAspect="1" noChangeArrowheads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105400" y="971550"/>
              <a:ext cx="2590800" cy="4895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15" name="Rectangle 14"/>
            <p:cNvSpPr/>
            <p:nvPr/>
          </p:nvSpPr>
          <p:spPr>
            <a:xfrm>
              <a:off x="381000" y="971550"/>
              <a:ext cx="2190750" cy="45719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6" name="TextBox 15"/>
          <p:cNvSpPr txBox="1"/>
          <p:nvPr/>
        </p:nvSpPr>
        <p:spPr>
          <a:xfrm>
            <a:off x="6858000" y="0"/>
            <a:ext cx="16686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WACV 2016</a:t>
            </a:r>
            <a:endParaRPr lang="en-US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185279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609600" y="3124200"/>
            <a:ext cx="7620000" cy="2819400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86FE33-7CC4-FA4C-BF26-2AD52AA43E22}" type="slidenum">
              <a:rPr lang="en-US" smtClean="0">
                <a:solidFill>
                  <a:srgbClr val="4E4E4E"/>
                </a:solidFill>
              </a:rPr>
              <a:pPr/>
              <a:t>8</a:t>
            </a:fld>
            <a:endParaRPr lang="en-US" dirty="0">
              <a:solidFill>
                <a:srgbClr val="4E4E4E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41098"/>
          </a:xfrm>
        </p:spPr>
        <p:txBody>
          <a:bodyPr/>
          <a:lstStyle/>
          <a:p>
            <a:r>
              <a:rPr lang="en-US" dirty="0" smtClean="0"/>
              <a:t>Fusion of Flow Motion and Deep Learning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29658" y="1143000"/>
            <a:ext cx="23016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</a:rPr>
              <a:t>Data Annotation</a:t>
            </a:r>
            <a:endParaRPr lang="en-US" sz="2400" b="1" dirty="0">
              <a:solidFill>
                <a:srgbClr val="C0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43000" y="1615551"/>
            <a:ext cx="7315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en-US" sz="2400" dirty="0" smtClean="0"/>
              <a:t>Use moving fish as labels – no human annotations</a:t>
            </a:r>
          </a:p>
          <a:p>
            <a:pPr marL="342900" indent="-342900">
              <a:buFontTx/>
              <a:buChar char="-"/>
            </a:pPr>
            <a:r>
              <a:rPr lang="en-US" sz="2400" dirty="0"/>
              <a:t>T</a:t>
            </a:r>
            <a:r>
              <a:rPr lang="en-US" sz="2400" dirty="0" smtClean="0"/>
              <a:t>he </a:t>
            </a:r>
            <a:r>
              <a:rPr lang="en-US" sz="2400" dirty="0"/>
              <a:t>object proposals are of more objectiveness than the flow </a:t>
            </a:r>
            <a:r>
              <a:rPr lang="en-US" sz="2400" dirty="0" smtClean="0"/>
              <a:t>regions</a:t>
            </a:r>
            <a:endParaRPr lang="en-US" sz="2400" dirty="0"/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914" y="3405025"/>
            <a:ext cx="7201564" cy="1928975"/>
          </a:xfrm>
          <a:prstGeom prst="rect">
            <a:avLst/>
          </a:prstGeom>
          <a:noFill/>
          <a:ln w="9525">
            <a:solidFill>
              <a:schemeClr val="bg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1828800" y="5410200"/>
            <a:ext cx="496135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smtClean="0">
                <a:solidFill>
                  <a:srgbClr val="C00000"/>
                </a:solidFill>
              </a:rPr>
              <a:t>Optical flow based fish segmentation</a:t>
            </a:r>
            <a:endParaRPr lang="en-US" sz="2400" dirty="0">
              <a:solidFill>
                <a:srgbClr val="C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858000" y="0"/>
            <a:ext cx="16686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WACV 2016</a:t>
            </a:r>
            <a:endParaRPr lang="en-US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454840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286FE33-7CC4-FA4C-BF26-2AD52AA43E22}" type="slidenum">
              <a:rPr lang="en-US" smtClean="0">
                <a:solidFill>
                  <a:srgbClr val="4E4E4E"/>
                </a:solidFill>
              </a:rPr>
              <a:pPr/>
              <a:t>9</a:t>
            </a:fld>
            <a:endParaRPr lang="en-US" dirty="0">
              <a:solidFill>
                <a:srgbClr val="4E4E4E"/>
              </a:solidFill>
            </a:endParaRPr>
          </a:p>
        </p:txBody>
      </p:sp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41098"/>
          </a:xfrm>
        </p:spPr>
        <p:txBody>
          <a:bodyPr/>
          <a:lstStyle/>
          <a:p>
            <a:r>
              <a:rPr lang="en-US" dirty="0" smtClean="0"/>
              <a:t>Fusion of Flow Motion and Deep Learning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429658" y="1143000"/>
            <a:ext cx="230165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C00000"/>
                </a:solidFill>
              </a:rPr>
              <a:t>Data Annotation</a:t>
            </a:r>
            <a:endParaRPr lang="en-US" sz="2400" b="1" dirty="0">
              <a:solidFill>
                <a:srgbClr val="C00000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1143000" y="1615551"/>
            <a:ext cx="73152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Tx/>
              <a:buChar char="-"/>
            </a:pPr>
            <a:r>
              <a:rPr lang="en-US" sz="2400" dirty="0" smtClean="0"/>
              <a:t>Use moving fish as labels – no human annotations</a:t>
            </a:r>
          </a:p>
          <a:p>
            <a:pPr marL="342900" indent="-342900">
              <a:buFontTx/>
              <a:buChar char="-"/>
            </a:pPr>
            <a:r>
              <a:rPr lang="en-US" sz="2400" dirty="0"/>
              <a:t>T</a:t>
            </a:r>
            <a:r>
              <a:rPr lang="en-US" sz="2400" dirty="0" smtClean="0"/>
              <a:t>he </a:t>
            </a:r>
            <a:r>
              <a:rPr lang="en-US" sz="2400" dirty="0"/>
              <a:t>object proposals are of more objectiveness than the flow </a:t>
            </a:r>
            <a:r>
              <a:rPr lang="en-US" sz="2400" dirty="0" smtClean="0"/>
              <a:t>regions</a:t>
            </a:r>
            <a:endParaRPr lang="en-US" sz="2400" dirty="0"/>
          </a:p>
        </p:txBody>
      </p:sp>
      <p:pic>
        <p:nvPicPr>
          <p:cNvPr id="3" name="optical_flow.avi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76200" y="2997419"/>
            <a:ext cx="4419600" cy="2946400"/>
          </a:xfrm>
          <a:prstGeom prst="rect">
            <a:avLst/>
          </a:prstGeom>
        </p:spPr>
      </p:pic>
      <p:pic>
        <p:nvPicPr>
          <p:cNvPr id="6" name="ROIs.avi">
            <a:hlinkClick r:id="" action="ppaction://media"/>
          </p:cNvPr>
          <p:cNvPicPr>
            <a:picLocks noChangeAspect="1"/>
          </p:cNvPicPr>
          <p:nvPr>
            <a:vide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4648199" y="2997419"/>
            <a:ext cx="4419599" cy="294639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093182" y="5955268"/>
            <a:ext cx="265200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Optical flow segmentation</a:t>
            </a:r>
            <a:endParaRPr lang="en-US" dirty="0"/>
          </a:p>
        </p:txBody>
      </p:sp>
      <p:sp>
        <p:nvSpPr>
          <p:cNvPr id="9" name="TextBox 8"/>
          <p:cNvSpPr txBox="1"/>
          <p:nvPr/>
        </p:nvSpPr>
        <p:spPr>
          <a:xfrm>
            <a:off x="5105400" y="5976475"/>
            <a:ext cx="303769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Optical flow segmentation ROI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6858000" y="0"/>
            <a:ext cx="166866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chemeClr val="bg1"/>
                </a:solidFill>
              </a:rPr>
              <a:t>WACV 2016</a:t>
            </a:r>
            <a:endParaRPr lang="en-US" sz="2400" b="1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869535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video>
              <p:cMediaNode vol="80000">
                <p:cTn id="13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15265</TotalTime>
  <Words>1288</Words>
  <Application>Microsoft Macintosh PowerPoint</Application>
  <PresentationFormat>On-screen Show (4:3)</PresentationFormat>
  <Paragraphs>212</Paragraphs>
  <Slides>23</Slides>
  <Notes>3</Notes>
  <HiddenSlides>0</HiddenSlides>
  <MMClips>3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23</vt:i4>
      </vt:variant>
    </vt:vector>
  </HeadingPairs>
  <TitlesOfParts>
    <vt:vector size="24" baseType="lpstr">
      <vt:lpstr>Office Theme</vt:lpstr>
      <vt:lpstr>PowerPoint Presentation</vt:lpstr>
      <vt:lpstr>PowerPoint Presentation</vt:lpstr>
      <vt:lpstr>Motion-based Detection</vt:lpstr>
      <vt:lpstr>Classification Using Deep Learning </vt:lpstr>
      <vt:lpstr>Classification Using Deep Learning </vt:lpstr>
      <vt:lpstr>Fusion of Flow Motion and Deep Learning</vt:lpstr>
      <vt:lpstr>Fusion of Flow Motion and Deep Learning</vt:lpstr>
      <vt:lpstr>Fusion of Flow Motion and Deep Learning</vt:lpstr>
      <vt:lpstr>Fusion of Flow Motion and Deep Learning</vt:lpstr>
      <vt:lpstr>Fusion of Flow Motion and Deep Learning</vt:lpstr>
      <vt:lpstr>Fusion of Flow Motion and Deep Learning</vt:lpstr>
      <vt:lpstr>Fusion of Flow Motion and Deep Learning</vt:lpstr>
      <vt:lpstr>Fusion of Flow Motion and Deep Learning</vt:lpstr>
      <vt:lpstr>Fusion of Flow Motion and Deep Learning</vt:lpstr>
      <vt:lpstr>Fish Detection Process </vt:lpstr>
      <vt:lpstr>Fish Detection Process </vt:lpstr>
      <vt:lpstr>Fish Detection Process</vt:lpstr>
      <vt:lpstr>PowerPoint Presentation</vt:lpstr>
      <vt:lpstr>Training</vt:lpstr>
      <vt:lpstr>Classification</vt:lpstr>
      <vt:lpstr>Summary and Future Work</vt:lpstr>
      <vt:lpstr>Example of fish tracking: Cluster tracker</vt:lpstr>
      <vt:lpstr>Acknowledgement</vt:lpstr>
    </vt:vector>
  </TitlesOfParts>
  <Company>SRI International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Medical Visualization  October 8, 20134 SRI International,  Princeton NJ SRI Center for Vision Technologies Vision Systems</dc:title>
  <dc:creator>Michael Piacentino</dc:creator>
  <cp:lastModifiedBy>mbari</cp:lastModifiedBy>
  <cp:revision>544</cp:revision>
  <cp:lastPrinted>2014-10-20T14:55:18Z</cp:lastPrinted>
  <dcterms:created xsi:type="dcterms:W3CDTF">2014-10-01T14:06:04Z</dcterms:created>
  <dcterms:modified xsi:type="dcterms:W3CDTF">2017-04-10T21:08:26Z</dcterms:modified>
</cp:coreProperties>
</file>