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2" r:id="rId4"/>
    <p:sldId id="259" r:id="rId5"/>
    <p:sldId id="265" r:id="rId6"/>
    <p:sldId id="260" r:id="rId7"/>
    <p:sldId id="261" r:id="rId8"/>
    <p:sldId id="266" r:id="rId9"/>
    <p:sldId id="268" r:id="rId10"/>
    <p:sldId id="263" r:id="rId11"/>
    <p:sldId id="264" r:id="rId12"/>
    <p:sldId id="267" r:id="rId13"/>
    <p:sldId id="257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140" d="100"/>
          <a:sy n="140" d="100"/>
        </p:scale>
        <p:origin x="-1186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B5B5F-E41B-45A8-B1BF-75FD62D44F8F}" type="datetimeFigureOut">
              <a:rPr lang="en-US" smtClean="0"/>
              <a:pPr/>
              <a:t>3/31/2011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49C9B-3752-49D4-A503-56D12069AB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B5B5F-E41B-45A8-B1BF-75FD62D44F8F}" type="datetimeFigureOut">
              <a:rPr lang="en-US" smtClean="0"/>
              <a:pPr/>
              <a:t>3/31/2011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49C9B-3752-49D4-A503-56D12069AB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B5B5F-E41B-45A8-B1BF-75FD62D44F8F}" type="datetimeFigureOut">
              <a:rPr lang="en-US" smtClean="0"/>
              <a:pPr/>
              <a:t>3/31/2011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49C9B-3752-49D4-A503-56D12069AB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B5B5F-E41B-45A8-B1BF-75FD62D44F8F}" type="datetimeFigureOut">
              <a:rPr lang="en-US" smtClean="0"/>
              <a:pPr/>
              <a:t>3/31/2011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49C9B-3752-49D4-A503-56D12069AB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B5B5F-E41B-45A8-B1BF-75FD62D44F8F}" type="datetimeFigureOut">
              <a:rPr lang="en-US" smtClean="0"/>
              <a:pPr/>
              <a:t>3/31/2011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49C9B-3752-49D4-A503-56D12069AB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B5B5F-E41B-45A8-B1BF-75FD62D44F8F}" type="datetimeFigureOut">
              <a:rPr lang="en-US" smtClean="0"/>
              <a:pPr/>
              <a:t>3/31/2011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49C9B-3752-49D4-A503-56D12069AB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B5B5F-E41B-45A8-B1BF-75FD62D44F8F}" type="datetimeFigureOut">
              <a:rPr lang="en-US" smtClean="0"/>
              <a:pPr/>
              <a:t>3/31/2011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49C9B-3752-49D4-A503-56D12069AB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B5B5F-E41B-45A8-B1BF-75FD62D44F8F}" type="datetimeFigureOut">
              <a:rPr lang="en-US" smtClean="0"/>
              <a:pPr/>
              <a:t>3/31/2011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49C9B-3752-49D4-A503-56D12069AB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B5B5F-E41B-45A8-B1BF-75FD62D44F8F}" type="datetimeFigureOut">
              <a:rPr lang="en-US" smtClean="0"/>
              <a:pPr/>
              <a:t>3/31/2011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49C9B-3752-49D4-A503-56D12069AB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B5B5F-E41B-45A8-B1BF-75FD62D44F8F}" type="datetimeFigureOut">
              <a:rPr lang="en-US" smtClean="0"/>
              <a:pPr/>
              <a:t>3/31/2011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49C9B-3752-49D4-A503-56D12069AB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B5B5F-E41B-45A8-B1BF-75FD62D44F8F}" type="datetimeFigureOut">
              <a:rPr lang="en-US" smtClean="0"/>
              <a:pPr/>
              <a:t>3/31/2011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49C9B-3752-49D4-A503-56D12069AB3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0B5B5F-E41B-45A8-B1BF-75FD62D44F8F}" type="datetimeFigureOut">
              <a:rPr lang="en-US" smtClean="0"/>
              <a:pPr/>
              <a:t>3/31/2011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C49C9B-3752-49D4-A503-56D12069AB3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w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Office_Excel_Worksheet1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6000m Spherical Ti Pressure Vessel</a:t>
            </a:r>
            <a:br>
              <a:rPr lang="en-US" dirty="0" smtClean="0"/>
            </a:br>
            <a:r>
              <a:rPr lang="en-US" dirty="0" smtClean="0"/>
              <a:t>Design Review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Gene Massion</a:t>
            </a:r>
          </a:p>
          <a:p>
            <a:r>
              <a:rPr lang="en-US" dirty="0" smtClean="0"/>
              <a:t>March 2011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Distortion at O-ring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2968" t="11594" r="46296" b="5797"/>
          <a:stretch>
            <a:fillRect/>
          </a:stretch>
        </p:blipFill>
        <p:spPr bwMode="auto">
          <a:xfrm>
            <a:off x="152400" y="1447800"/>
            <a:ext cx="4201583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 l="14231" t="11594" r="47981" b="5797"/>
          <a:stretch>
            <a:fillRect/>
          </a:stretch>
        </p:blipFill>
        <p:spPr bwMode="auto">
          <a:xfrm>
            <a:off x="4419600" y="1600200"/>
            <a:ext cx="4622022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Buckling</a:t>
            </a:r>
            <a:endParaRPr lang="en-US" dirty="0"/>
          </a:p>
        </p:txBody>
      </p:sp>
      <p:pic>
        <p:nvPicPr>
          <p:cNvPr id="18433" name="Picture 1"/>
          <p:cNvPicPr>
            <a:picLocks noChangeAspect="1" noChangeArrowheads="1"/>
          </p:cNvPicPr>
          <p:nvPr/>
        </p:nvPicPr>
        <p:blipFill>
          <a:blip r:embed="rId2" cstate="print"/>
          <a:srcRect l="25962" t="24000" r="38846" b="15250"/>
          <a:stretch>
            <a:fillRect/>
          </a:stretch>
        </p:blipFill>
        <p:spPr bwMode="auto">
          <a:xfrm>
            <a:off x="609600" y="1143000"/>
            <a:ext cx="8153400" cy="5413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228600" y="5486400"/>
            <a:ext cx="3733800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1 &lt; BLF</a:t>
            </a:r>
          </a:p>
          <a:p>
            <a:r>
              <a:rPr lang="en-US" sz="1400" dirty="0" smtClean="0"/>
              <a:t>Buckling not predicted.  The applied loads are less than the estimated critical loads. Buckling is not expected.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6200"/>
            <a:ext cx="79248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Roark Buckling Calculation</a:t>
            </a:r>
            <a:endParaRPr lang="en-US" dirty="0"/>
          </a:p>
        </p:txBody>
      </p:sp>
      <p:pic>
        <p:nvPicPr>
          <p:cNvPr id="24585" name="Picture 9"/>
          <p:cNvPicPr>
            <a:picLocks noChangeAspect="1" noChangeArrowheads="1"/>
          </p:cNvPicPr>
          <p:nvPr/>
        </p:nvPicPr>
        <p:blipFill>
          <a:blip r:embed="rId2" cstate="print"/>
          <a:srcRect b="58826"/>
          <a:stretch>
            <a:fillRect/>
          </a:stretch>
        </p:blipFill>
        <p:spPr bwMode="auto">
          <a:xfrm>
            <a:off x="304800" y="1066800"/>
            <a:ext cx="4803141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588" name="Picture 12"/>
          <p:cNvPicPr>
            <a:picLocks noChangeAspect="1" noChangeArrowheads="1"/>
          </p:cNvPicPr>
          <p:nvPr/>
        </p:nvPicPr>
        <p:blipFill>
          <a:blip r:embed="rId2" cstate="print"/>
          <a:srcRect t="44615"/>
          <a:stretch>
            <a:fillRect/>
          </a:stretch>
        </p:blipFill>
        <p:spPr bwMode="auto">
          <a:xfrm>
            <a:off x="4038600" y="2971800"/>
            <a:ext cx="4761023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 Do List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95400"/>
            <a:ext cx="8229600" cy="4525963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Pick a preferred design</a:t>
            </a:r>
          </a:p>
          <a:p>
            <a:r>
              <a:rPr lang="en-US" dirty="0" smtClean="0"/>
              <a:t>Optimize W/D ratio and weight in water</a:t>
            </a:r>
          </a:p>
          <a:p>
            <a:r>
              <a:rPr lang="en-US" dirty="0" smtClean="0"/>
              <a:t>Fix local high stress areas</a:t>
            </a:r>
          </a:p>
          <a:p>
            <a:r>
              <a:rPr lang="en-US" dirty="0" smtClean="0"/>
              <a:t>Make sure connector bores don’t distort unacceptably for proper sealing</a:t>
            </a:r>
          </a:p>
          <a:p>
            <a:r>
              <a:rPr lang="en-US" dirty="0" smtClean="0"/>
              <a:t>Re-do FEA with outer O-ring failure</a:t>
            </a:r>
          </a:p>
          <a:p>
            <a:r>
              <a:rPr lang="en-US" dirty="0" smtClean="0"/>
              <a:t>Equalize bearing pressure at dual O-ring grooves</a:t>
            </a:r>
          </a:p>
          <a:p>
            <a:r>
              <a:rPr lang="en-US" dirty="0" smtClean="0"/>
              <a:t>Work with </a:t>
            </a:r>
            <a:r>
              <a:rPr lang="en-US" dirty="0" err="1" smtClean="0"/>
              <a:t>Oremet</a:t>
            </a:r>
            <a:r>
              <a:rPr lang="en-US" dirty="0" smtClean="0"/>
              <a:t> </a:t>
            </a:r>
            <a:r>
              <a:rPr lang="en-US" dirty="0" err="1" smtClean="0"/>
              <a:t>Wah</a:t>
            </a:r>
            <a:r>
              <a:rPr lang="en-US" dirty="0" smtClean="0"/>
              <a:t>-Chang (and Jon) to optimize manufacturability</a:t>
            </a:r>
          </a:p>
          <a:p>
            <a:r>
              <a:rPr lang="en-US" dirty="0" smtClean="0"/>
              <a:t>Generate drawings</a:t>
            </a:r>
          </a:p>
          <a:p>
            <a:r>
              <a:rPr lang="en-US" dirty="0" smtClean="0"/>
              <a:t>Buy 1, 10, 100(?)</a:t>
            </a:r>
          </a:p>
          <a:p>
            <a:r>
              <a:rPr lang="en-US" dirty="0" smtClean="0"/>
              <a:t>Pressure test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dirty="0" smtClean="0"/>
              <a:t>Requirements &amp; 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458200" cy="5029200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Increase safe working depth to 6000 meters</a:t>
            </a:r>
          </a:p>
          <a:p>
            <a:r>
              <a:rPr lang="en-US" dirty="0" smtClean="0"/>
              <a:t>Same ID = 8.0” </a:t>
            </a:r>
          </a:p>
          <a:p>
            <a:pPr lvl="1"/>
            <a:r>
              <a:rPr lang="en-US" dirty="0" smtClean="0"/>
              <a:t>Approximately same interior volume</a:t>
            </a:r>
          </a:p>
          <a:p>
            <a:pPr lvl="1"/>
            <a:r>
              <a:rPr lang="en-US" dirty="0" smtClean="0"/>
              <a:t>Weight/displacement ration &lt; 1.0</a:t>
            </a:r>
          </a:p>
          <a:p>
            <a:pPr lvl="2"/>
            <a:r>
              <a:rPr lang="en-US" dirty="0" smtClean="0"/>
              <a:t>Current design W/d = 0.95, Glass sphere = 0.41</a:t>
            </a:r>
          </a:p>
          <a:p>
            <a:r>
              <a:rPr lang="en-US" dirty="0" smtClean="0"/>
              <a:t>8 </a:t>
            </a:r>
            <a:r>
              <a:rPr lang="en-US" dirty="0" err="1" smtClean="0"/>
              <a:t>minM</a:t>
            </a:r>
            <a:r>
              <a:rPr lang="en-US" dirty="0" smtClean="0"/>
              <a:t> connectors + 10 </a:t>
            </a:r>
            <a:r>
              <a:rPr lang="en-US" dirty="0" err="1" smtClean="0"/>
              <a:t>minK</a:t>
            </a:r>
            <a:endParaRPr lang="en-US" dirty="0" smtClean="0"/>
          </a:p>
          <a:p>
            <a:r>
              <a:rPr lang="en-US" dirty="0" smtClean="0"/>
              <a:t>1 ODI connector w/reduced number of </a:t>
            </a:r>
            <a:r>
              <a:rPr lang="en-US" dirty="0" err="1" smtClean="0"/>
              <a:t>minK</a:t>
            </a:r>
            <a:r>
              <a:rPr lang="en-US" dirty="0" smtClean="0"/>
              <a:t>/M</a:t>
            </a:r>
          </a:p>
          <a:p>
            <a:r>
              <a:rPr lang="en-US" dirty="0" smtClean="0"/>
              <a:t>1 SAE #4 port</a:t>
            </a:r>
          </a:p>
          <a:p>
            <a:r>
              <a:rPr lang="en-US" dirty="0" smtClean="0"/>
              <a:t>Some kind of mounting “tabs”</a:t>
            </a:r>
          </a:p>
          <a:p>
            <a:r>
              <a:rPr lang="en-US" dirty="0" smtClean="0"/>
              <a:t>Minimize number of fastener (goal)</a:t>
            </a:r>
          </a:p>
          <a:p>
            <a:r>
              <a:rPr lang="en-US" dirty="0" smtClean="0"/>
              <a:t>Standard stretch on O-rings (goal)</a:t>
            </a:r>
          </a:p>
          <a:p>
            <a:r>
              <a:rPr lang="en-US" dirty="0" smtClean="0"/>
              <a:t>Reduce 1) machining, 2) casting, 3) pattern costs (goal)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Existing Design</a:t>
            </a:r>
            <a:endParaRPr lang="en-US" dirty="0"/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2" cstate="print"/>
          <a:srcRect l="24038" t="24500" r="57500" b="16250"/>
          <a:stretch>
            <a:fillRect/>
          </a:stretch>
        </p:blipFill>
        <p:spPr bwMode="auto">
          <a:xfrm>
            <a:off x="381000" y="1447800"/>
            <a:ext cx="3703899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3" cstate="print"/>
          <a:srcRect l="20865" t="29750" r="52885" b="16250"/>
          <a:stretch>
            <a:fillRect/>
          </a:stretch>
        </p:blipFill>
        <p:spPr bwMode="auto">
          <a:xfrm>
            <a:off x="4419600" y="1828800"/>
            <a:ext cx="4430184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 l="17308" t="27750" r="59904" b="10750"/>
          <a:stretch>
            <a:fillRect/>
          </a:stretch>
        </p:blipFill>
        <p:spPr bwMode="auto">
          <a:xfrm>
            <a:off x="304800" y="609599"/>
            <a:ext cx="3124200" cy="3242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3" cstate="print"/>
          <a:srcRect l="25384" t="19250" r="49808" b="13250"/>
          <a:stretch>
            <a:fillRect/>
          </a:stretch>
        </p:blipFill>
        <p:spPr bwMode="auto">
          <a:xfrm>
            <a:off x="5410200" y="609600"/>
            <a:ext cx="3130974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4" cstate="print"/>
          <a:srcRect l="17692" t="23750" r="60673" b="22250"/>
          <a:stretch>
            <a:fillRect/>
          </a:stretch>
        </p:blipFill>
        <p:spPr bwMode="auto">
          <a:xfrm>
            <a:off x="304800" y="3858768"/>
            <a:ext cx="3124200" cy="2999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-76200"/>
            <a:ext cx="8229600" cy="1143000"/>
          </a:xfrm>
        </p:spPr>
        <p:txBody>
          <a:bodyPr/>
          <a:lstStyle/>
          <a:p>
            <a:r>
              <a:rPr lang="en-US" dirty="0" smtClean="0"/>
              <a:t>Initial Design Iterations</a:t>
            </a:r>
            <a:endParaRPr lang="en-US" dirty="0"/>
          </a:p>
        </p:txBody>
      </p:sp>
      <p:pic>
        <p:nvPicPr>
          <p:cNvPr id="14341" name="Picture 5"/>
          <p:cNvPicPr>
            <a:picLocks noChangeAspect="1" noChangeArrowheads="1"/>
          </p:cNvPicPr>
          <p:nvPr/>
        </p:nvPicPr>
        <p:blipFill>
          <a:blip r:embed="rId5" cstate="print"/>
          <a:srcRect l="30096" t="16250" r="50865" b="22250"/>
          <a:stretch>
            <a:fillRect/>
          </a:stretch>
        </p:blipFill>
        <p:spPr bwMode="auto">
          <a:xfrm>
            <a:off x="5715000" y="3810000"/>
            <a:ext cx="2209800" cy="27455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2514600" y="3200400"/>
            <a:ext cx="228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One piece connectors at “top”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343400" y="4419600"/>
            <a:ext cx="2209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Two piece connector hat at “top”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Preferred design</a:t>
            </a:r>
            <a:endParaRPr lang="en-US" dirty="0"/>
          </a:p>
        </p:txBody>
      </p:sp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2" cstate="print"/>
          <a:srcRect l="28365" t="29000" r="53750" b="16250"/>
          <a:stretch>
            <a:fillRect/>
          </a:stretch>
        </p:blipFill>
        <p:spPr bwMode="auto">
          <a:xfrm>
            <a:off x="4495800" y="1295400"/>
            <a:ext cx="4336093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3" cstate="print"/>
          <a:srcRect l="27212" t="27500" r="55480" b="16250"/>
          <a:stretch>
            <a:fillRect/>
          </a:stretch>
        </p:blipFill>
        <p:spPr bwMode="auto">
          <a:xfrm>
            <a:off x="152400" y="1295400"/>
            <a:ext cx="402336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3352800" y="5791200"/>
            <a:ext cx="2057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Displacement = 97.3 </a:t>
            </a:r>
            <a:r>
              <a:rPr lang="en-US" sz="1400" dirty="0" err="1" smtClean="0"/>
              <a:t>lbf</a:t>
            </a:r>
            <a:endParaRPr lang="en-US" sz="1400" dirty="0" smtClean="0"/>
          </a:p>
          <a:p>
            <a:r>
              <a:rPr lang="en-US" sz="1400" dirty="0" smtClean="0"/>
              <a:t>Weight/</a:t>
            </a:r>
            <a:r>
              <a:rPr lang="en-US" sz="1400" dirty="0" err="1" smtClean="0"/>
              <a:t>Displ</a:t>
            </a:r>
            <a:r>
              <a:rPr lang="en-US" sz="1400" dirty="0" smtClean="0"/>
              <a:t>. = 0.93</a:t>
            </a:r>
          </a:p>
          <a:p>
            <a:r>
              <a:rPr lang="en-US" sz="1400" dirty="0" smtClean="0"/>
              <a:t>Wet Weight = -6.34 </a:t>
            </a:r>
            <a:r>
              <a:rPr lang="en-US" sz="1400" dirty="0" err="1" smtClean="0"/>
              <a:t>lbf</a:t>
            </a:r>
            <a:r>
              <a:rPr lang="en-US" sz="1400" dirty="0" smtClean="0"/>
              <a:t> 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Pros and Cons</a:t>
            </a:r>
            <a:endParaRPr lang="en-US" dirty="0"/>
          </a:p>
        </p:txBody>
      </p:sp>
      <p:graphicFrame>
        <p:nvGraphicFramePr>
          <p:cNvPr id="20481" name="Object 1"/>
          <p:cNvGraphicFramePr>
            <a:graphicFrameLocks noChangeAspect="1"/>
          </p:cNvGraphicFramePr>
          <p:nvPr/>
        </p:nvGraphicFramePr>
        <p:xfrm>
          <a:off x="2895600" y="1828800"/>
          <a:ext cx="3386138" cy="3726169"/>
        </p:xfrm>
        <a:graphic>
          <a:graphicData uri="http://schemas.openxmlformats.org/presentationml/2006/ole">
            <p:oleObj spid="_x0000_s20481" name="Worksheet" r:id="rId3" imgW="1897361" imgH="2087988" progId="Excel.Sheet.12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52400"/>
            <a:ext cx="8991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Structural Analysis Roark </a:t>
            </a:r>
            <a:r>
              <a:rPr lang="en-US" dirty="0" err="1" smtClean="0"/>
              <a:t>vs</a:t>
            </a:r>
            <a:r>
              <a:rPr lang="en-US" dirty="0" smtClean="0"/>
              <a:t> FEA</a:t>
            </a:r>
            <a:endParaRPr lang="en-US" dirty="0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 cstate="print"/>
          <a:srcRect l="25192" t="20750" r="43942" b="8000"/>
          <a:stretch>
            <a:fillRect/>
          </a:stretch>
        </p:blipFill>
        <p:spPr bwMode="auto">
          <a:xfrm>
            <a:off x="1371600" y="4038600"/>
            <a:ext cx="308971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3" cstate="print"/>
          <a:srcRect l="24904" t="13250" r="44231" b="6500"/>
          <a:stretch>
            <a:fillRect/>
          </a:stretch>
        </p:blipFill>
        <p:spPr bwMode="auto">
          <a:xfrm>
            <a:off x="6019800" y="4038600"/>
            <a:ext cx="2819400" cy="2819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4114800" y="5943600"/>
            <a:ext cx="19812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Note: No significant change in values at finer FEA meshes</a:t>
            </a:r>
            <a:endParaRPr lang="en-US" sz="1400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 cstate="print"/>
          <a:srcRect t="48057"/>
          <a:stretch>
            <a:fillRect/>
          </a:stretch>
        </p:blipFill>
        <p:spPr bwMode="auto">
          <a:xfrm>
            <a:off x="4191000" y="685800"/>
            <a:ext cx="3048000" cy="3607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4" cstate="print"/>
          <a:srcRect b="51237"/>
          <a:stretch>
            <a:fillRect/>
          </a:stretch>
        </p:blipFill>
        <p:spPr bwMode="auto">
          <a:xfrm>
            <a:off x="152400" y="762000"/>
            <a:ext cx="3200400" cy="3555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-152400"/>
            <a:ext cx="8229600" cy="1143000"/>
          </a:xfrm>
        </p:spPr>
        <p:txBody>
          <a:bodyPr/>
          <a:lstStyle/>
          <a:p>
            <a:r>
              <a:rPr lang="en-US" dirty="0" smtClean="0"/>
              <a:t>FEA (symmetry at bolt circle)</a:t>
            </a:r>
            <a:endParaRPr lang="en-US" dirty="0"/>
          </a:p>
        </p:txBody>
      </p:sp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2" cstate="print"/>
          <a:srcRect l="30673" t="16250" r="43077" b="31250"/>
          <a:stretch>
            <a:fillRect/>
          </a:stretch>
        </p:blipFill>
        <p:spPr bwMode="auto">
          <a:xfrm>
            <a:off x="4114800" y="2895600"/>
            <a:ext cx="49530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6" name="Picture 4"/>
          <p:cNvPicPr>
            <a:picLocks noChangeAspect="1" noChangeArrowheads="1"/>
          </p:cNvPicPr>
          <p:nvPr/>
        </p:nvPicPr>
        <p:blipFill>
          <a:blip r:embed="rId3" cstate="print"/>
          <a:srcRect l="29808" t="16250" r="42500" b="29750"/>
          <a:stretch>
            <a:fillRect/>
          </a:stretch>
        </p:blipFill>
        <p:spPr bwMode="auto">
          <a:xfrm>
            <a:off x="152400" y="838200"/>
            <a:ext cx="5181600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/>
          <a:lstStyle/>
          <a:p>
            <a:r>
              <a:rPr lang="en-US" dirty="0" smtClean="0"/>
              <a:t>FEA (bolted)</a:t>
            </a:r>
            <a:endParaRPr lang="en-US" dirty="0"/>
          </a:p>
        </p:txBody>
      </p:sp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2" cstate="print"/>
          <a:srcRect l="33846" t="11750" r="43942" b="9500"/>
          <a:stretch>
            <a:fillRect/>
          </a:stretch>
        </p:blipFill>
        <p:spPr bwMode="auto">
          <a:xfrm>
            <a:off x="76200" y="762000"/>
            <a:ext cx="41910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3" cstate="print"/>
          <a:srcRect l="31538" t="12500" r="45096" b="12500"/>
          <a:stretch>
            <a:fillRect/>
          </a:stretch>
        </p:blipFill>
        <p:spPr bwMode="auto">
          <a:xfrm>
            <a:off x="4448556" y="762000"/>
            <a:ext cx="4567428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772</TotalTime>
  <Words>257</Words>
  <Application>Microsoft Office PowerPoint</Application>
  <PresentationFormat>On-screen Show (4:3)</PresentationFormat>
  <Paragraphs>45</Paragraphs>
  <Slides>13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Office Theme</vt:lpstr>
      <vt:lpstr>Worksheet</vt:lpstr>
      <vt:lpstr>6000m Spherical Ti Pressure Vessel Design Review</vt:lpstr>
      <vt:lpstr>Requirements &amp; Goals</vt:lpstr>
      <vt:lpstr>Existing Design</vt:lpstr>
      <vt:lpstr>Initial Design Iterations</vt:lpstr>
      <vt:lpstr>Preferred design</vt:lpstr>
      <vt:lpstr>Pros and Cons</vt:lpstr>
      <vt:lpstr>Structural Analysis Roark vs FEA</vt:lpstr>
      <vt:lpstr>FEA (symmetry at bolt circle)</vt:lpstr>
      <vt:lpstr>FEA (bolted)</vt:lpstr>
      <vt:lpstr>Distortion at O-ring</vt:lpstr>
      <vt:lpstr>Buckling</vt:lpstr>
      <vt:lpstr>Roark Buckling Calculation</vt:lpstr>
      <vt:lpstr>To Do List</vt:lpstr>
    </vt:vector>
  </TitlesOfParts>
  <Company>MBARI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6000m Spherical Ti Pressure Vessel Design Review</dc:title>
  <dc:creator>Gene Massion</dc:creator>
  <cp:lastModifiedBy>Gene Massion</cp:lastModifiedBy>
  <cp:revision>59</cp:revision>
  <dcterms:created xsi:type="dcterms:W3CDTF">2011-03-23T18:26:32Z</dcterms:created>
  <dcterms:modified xsi:type="dcterms:W3CDTF">2011-03-31T20:22:03Z</dcterms:modified>
</cp:coreProperties>
</file>