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4" r:id="rId5"/>
    <p:sldId id="273" r:id="rId6"/>
    <p:sldId id="258" r:id="rId7"/>
    <p:sldId id="259" r:id="rId8"/>
    <p:sldId id="260" r:id="rId9"/>
    <p:sldId id="262" r:id="rId10"/>
    <p:sldId id="264" r:id="rId11"/>
    <p:sldId id="265" r:id="rId12"/>
    <p:sldId id="263" r:id="rId13"/>
    <p:sldId id="269" r:id="rId14"/>
    <p:sldId id="272" r:id="rId15"/>
    <p:sldId id="266" r:id="rId16"/>
    <p:sldId id="267" r:id="rId17"/>
    <p:sldId id="268" r:id="rId18"/>
    <p:sldId id="270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53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2E67D-A0CC-44A6-AFE7-AFFAFB8EAFF6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51F27-F9CE-4815-A8D2-8DB2428213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MBARI 6K SPHERICAL HOUSING DESIGN AND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8DEC11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AXISYMMETRIC MODEL STRESSES</a:t>
            </a:r>
            <a:endParaRPr lang="en-US" dirty="0"/>
          </a:p>
        </p:txBody>
      </p:sp>
      <p:pic>
        <p:nvPicPr>
          <p:cNvPr id="6146" name="Picture 2" descr="H:\MBARI\2PartSphere-mink-MG-Study 3-Results-Stres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61247"/>
            <a:ext cx="6858000" cy="524435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4400" y="1981200"/>
            <a:ext cx="175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ASSUMES 8800 PSI PRESSURE EXERTED ON ALL EXTERNAL SURFACES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STRESSES WITHIN ALLOWABLE LIMIT</a:t>
            </a:r>
            <a:endParaRPr lang="en-US" dirty="0"/>
          </a:p>
        </p:txBody>
      </p:sp>
      <p:pic>
        <p:nvPicPr>
          <p:cNvPr id="8194" name="Picture 2" descr="C:\Documents and Settings\All Users\Documents\MBARI\top half sphere part FEA-Study 4\top half sphere part FEA-Study 4-Results-Stress5.bmp"/>
          <p:cNvPicPr>
            <a:picLocks noChangeAspect="1" noChangeArrowheads="1"/>
          </p:cNvPicPr>
          <p:nvPr/>
        </p:nvPicPr>
        <p:blipFill>
          <a:blip r:embed="rId2" cstate="print"/>
          <a:srcRect l="31403" t="7782" r="5791" b="8171"/>
          <a:stretch>
            <a:fillRect/>
          </a:stretch>
        </p:blipFill>
        <p:spPr bwMode="auto">
          <a:xfrm>
            <a:off x="457200" y="1496291"/>
            <a:ext cx="6553200" cy="536170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67000" y="41910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STRESSES IN SHELL BELOW 80 KSI (120 KSI/1.5)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2895600" y="3505200"/>
            <a:ext cx="381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STRESSES IN O-RING TAB AREA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48400" y="54102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HOT SPOT NEAR FILLET  OVER 80 KSI IS VERY LOCALIZED AND NOT SOURCE FOR CONCERN</a:t>
            </a:r>
            <a:endParaRPr lang="en-US" dirty="0"/>
          </a:p>
        </p:txBody>
      </p:sp>
      <p:pic>
        <p:nvPicPr>
          <p:cNvPr id="5124" name="Picture 4" descr="C:\Documents and Settings\All Users\Documents\MBARI\o-ring tab stres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95400"/>
            <a:ext cx="5015645" cy="4572000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 flipH="1" flipV="1">
            <a:off x="2209800" y="4648200"/>
            <a:ext cx="403860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TOTAL DISPLACEMENTS IN AXISYMMETRIC MODEL</a:t>
            </a:r>
            <a:endParaRPr lang="en-US" sz="3200" dirty="0"/>
          </a:p>
        </p:txBody>
      </p:sp>
      <p:pic>
        <p:nvPicPr>
          <p:cNvPr id="10242" name="Picture 2" descr="C:\Documents and Settings\All Users\Documents\MBARI\top half sphere part FEA-Study 4\top half sphere part FEA-Study 4-Results-Displacement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49383"/>
            <a:ext cx="7010400" cy="58086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VERTICAL DISPLACEMENTS IN AXISYMMETRIC MODEL</a:t>
            </a:r>
            <a:endParaRPr lang="en-US" sz="3200" dirty="0"/>
          </a:p>
        </p:txBody>
      </p:sp>
      <p:pic>
        <p:nvPicPr>
          <p:cNvPr id="12290" name="Picture 2" descr="C:\Documents and Settings\All Users\Documents\MBARI\top half sphere part FEA-Study 1-Results-Displacemen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22445"/>
            <a:ext cx="6477000" cy="56069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0400" y="54102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DISPLACMENTS MINIMAL IN O-RING SURFACE AREA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447800" y="5715000"/>
            <a:ext cx="16764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LINEAR BUCKLING ANALYSIS</a:t>
            </a:r>
            <a:endParaRPr lang="en-US" dirty="0"/>
          </a:p>
        </p:txBody>
      </p:sp>
      <p:pic>
        <p:nvPicPr>
          <p:cNvPr id="9218" name="Picture 2" descr="C:\Documents and Settings\All Users\Documents\MBARI\top half sphere part FEA-Study 3-Results-Displacemen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38200"/>
            <a:ext cx="8304362" cy="5791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7400" y="1676400"/>
            <a:ext cx="1905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FACTOR OF SAFETY OF 4.9 ON BUCKLING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RESULTS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Stresses fall within allowable for hemispheres other than local hot spots that are not excessive</a:t>
            </a:r>
          </a:p>
          <a:p>
            <a:pPr lvl="1"/>
            <a:r>
              <a:rPr lang="en-US" dirty="0" smtClean="0"/>
              <a:t>120 </a:t>
            </a:r>
            <a:r>
              <a:rPr lang="en-US" dirty="0" err="1" smtClean="0"/>
              <a:t>ksi</a:t>
            </a:r>
            <a:r>
              <a:rPr lang="en-US" dirty="0" smtClean="0"/>
              <a:t> yield/1.5 = 80 </a:t>
            </a:r>
            <a:r>
              <a:rPr lang="en-US" dirty="0" err="1" smtClean="0"/>
              <a:t>ksi</a:t>
            </a:r>
            <a:endParaRPr lang="en-US" dirty="0" smtClean="0"/>
          </a:p>
          <a:p>
            <a:r>
              <a:rPr lang="en-US" dirty="0" smtClean="0"/>
              <a:t>Deformations are within reason especially in the o-ring sealing surface area</a:t>
            </a:r>
          </a:p>
          <a:p>
            <a:r>
              <a:rPr lang="en-US" dirty="0" smtClean="0"/>
              <a:t>Buckling analysis shows a factor of safety of 4.9 on buckling &gt;&gt;2.0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WEIGHTS OF HEMISPHERES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hemisphere has weight of 49 lbs dry</a:t>
            </a:r>
          </a:p>
          <a:p>
            <a:r>
              <a:rPr lang="en-US" dirty="0" smtClean="0"/>
              <a:t>Bottom hemisphere has weight of 51.2 lbs dry</a:t>
            </a:r>
          </a:p>
          <a:p>
            <a:r>
              <a:rPr lang="en-US" dirty="0" smtClean="0"/>
              <a:t>Total displacement of housing is 113 LBS</a:t>
            </a:r>
          </a:p>
          <a:p>
            <a:r>
              <a:rPr lang="en-US" dirty="0" smtClean="0"/>
              <a:t>Net weight (housing only): -12.8 lbs</a:t>
            </a:r>
          </a:p>
          <a:p>
            <a:r>
              <a:rPr lang="en-US" dirty="0" smtClean="0"/>
              <a:t>Specific gravity: 0.89</a:t>
            </a:r>
          </a:p>
          <a:p>
            <a:r>
              <a:rPr lang="en-US" dirty="0" smtClean="0"/>
              <a:t>Does not include chassis, hardware, connectors or electronics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REMAINING ISSUES/QUESTIONS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Vent purge plug added to one of the hemispheres for vacuum testing, helium leak testing, backfilling w/ nitrogen or other gas prior to installation?</a:t>
            </a:r>
          </a:p>
          <a:p>
            <a:pPr lvl="1"/>
            <a:r>
              <a:rPr lang="en-US" dirty="0" smtClean="0"/>
              <a:t>Recommended plug is </a:t>
            </a:r>
            <a:r>
              <a:rPr lang="en-US" dirty="0" err="1" smtClean="0"/>
              <a:t>Prevco</a:t>
            </a:r>
            <a:r>
              <a:rPr lang="en-US" dirty="0" smtClean="0"/>
              <a:t> dual o-ring seal titanium vent plug</a:t>
            </a:r>
          </a:p>
          <a:p>
            <a:r>
              <a:rPr lang="en-US" dirty="0" smtClean="0"/>
              <a:t>Verify internal space is sufficient for electronics</a:t>
            </a:r>
          </a:p>
          <a:p>
            <a:r>
              <a:rPr lang="en-US" dirty="0" smtClean="0"/>
              <a:t>Thermal heat sinking if heat buildup is excessive</a:t>
            </a:r>
          </a:p>
          <a:p>
            <a:r>
              <a:rPr lang="en-US" dirty="0" smtClean="0"/>
              <a:t>Is 6000m the maximum possible depth? </a:t>
            </a:r>
          </a:p>
          <a:p>
            <a:pPr lvl="1"/>
            <a:r>
              <a:rPr lang="en-US" dirty="0" smtClean="0"/>
              <a:t>For ROV use, a margin of safety has been used in past for instances where vehicle exceeds depth</a:t>
            </a:r>
          </a:p>
          <a:p>
            <a:pPr lvl="1"/>
            <a:r>
              <a:rPr lang="en-US" dirty="0" smtClean="0"/>
              <a:t>If additional margin is required, some material thickness increase is recommended</a:t>
            </a:r>
          </a:p>
          <a:p>
            <a:r>
              <a:rPr lang="en-US" dirty="0" smtClean="0"/>
              <a:t>What are pressure test requirements?</a:t>
            </a:r>
          </a:p>
          <a:p>
            <a:pPr lvl="1"/>
            <a:r>
              <a:rPr lang="en-US" dirty="0" smtClean="0"/>
              <a:t>Recommend a test to 1.1 x design depth</a:t>
            </a:r>
          </a:p>
          <a:p>
            <a:r>
              <a:rPr lang="en-US" dirty="0" smtClean="0"/>
              <a:t>Other issues/questions?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REMAINING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Review quote from </a:t>
            </a:r>
            <a:r>
              <a:rPr lang="en-US" dirty="0" err="1" smtClean="0"/>
              <a:t>Wah</a:t>
            </a:r>
            <a:r>
              <a:rPr lang="en-US" dirty="0" smtClean="0"/>
              <a:t> Chang and advise MBARI so PO can be issued</a:t>
            </a:r>
          </a:p>
          <a:p>
            <a:r>
              <a:rPr lang="en-US" dirty="0" smtClean="0"/>
              <a:t>Complete assembly drawing</a:t>
            </a:r>
          </a:p>
          <a:p>
            <a:r>
              <a:rPr lang="en-US" dirty="0" smtClean="0"/>
              <a:t>Complete detailed design drawings for top and bottom hemispheres</a:t>
            </a:r>
          </a:p>
          <a:p>
            <a:r>
              <a:rPr lang="en-US" dirty="0" smtClean="0"/>
              <a:t>Iterate design and analysis if additional depth margin is required or weight savings desired</a:t>
            </a:r>
          </a:p>
          <a:p>
            <a:r>
              <a:rPr lang="en-US" dirty="0" smtClean="0"/>
              <a:t>Test finished assembly at NFESC when completed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 smtClean="0"/>
              <a:t>Design depth: 6000 m </a:t>
            </a:r>
          </a:p>
          <a:p>
            <a:r>
              <a:rPr lang="en-US" sz="3600" dirty="0" smtClean="0"/>
              <a:t>Material:  Titanium Grade 5 As Cast (6Al-4V Ti alloy)</a:t>
            </a:r>
          </a:p>
          <a:p>
            <a:pPr lvl="1"/>
            <a:r>
              <a:rPr lang="en-US" sz="2900" dirty="0" smtClean="0"/>
              <a:t>Vendor: </a:t>
            </a:r>
            <a:r>
              <a:rPr lang="en-US" sz="2900" dirty="0" err="1" smtClean="0"/>
              <a:t>Wah</a:t>
            </a:r>
            <a:r>
              <a:rPr lang="en-US" sz="2900" dirty="0" smtClean="0"/>
              <a:t> Chang</a:t>
            </a:r>
          </a:p>
          <a:p>
            <a:pPr lvl="1"/>
            <a:r>
              <a:rPr lang="en-US" sz="2900" dirty="0" smtClean="0"/>
              <a:t>Min yield strength: 120 </a:t>
            </a:r>
            <a:r>
              <a:rPr lang="en-US" sz="2900" dirty="0" err="1" smtClean="0"/>
              <a:t>ksi</a:t>
            </a:r>
            <a:r>
              <a:rPr lang="en-US" sz="2900" dirty="0" smtClean="0"/>
              <a:t> </a:t>
            </a:r>
          </a:p>
          <a:p>
            <a:pPr lvl="2"/>
            <a:r>
              <a:rPr lang="en-US" sz="2500" dirty="0" smtClean="0"/>
              <a:t>May be increased to 145 </a:t>
            </a:r>
            <a:r>
              <a:rPr lang="en-US" sz="2500" dirty="0" err="1" smtClean="0"/>
              <a:t>ksi</a:t>
            </a:r>
            <a:r>
              <a:rPr lang="en-US" sz="2500" dirty="0" smtClean="0"/>
              <a:t> w/ solution treating</a:t>
            </a:r>
          </a:p>
          <a:p>
            <a:r>
              <a:rPr lang="en-US" sz="3600" dirty="0" smtClean="0"/>
              <a:t>Target factors of safety: 1.5 on yield, 2.0 on buckling</a:t>
            </a:r>
          </a:p>
          <a:p>
            <a:r>
              <a:rPr lang="en-US" sz="3600" dirty="0" smtClean="0"/>
              <a:t>Qty 4 </a:t>
            </a:r>
            <a:r>
              <a:rPr lang="en-US" sz="3600" dirty="0" err="1" smtClean="0"/>
              <a:t>Seacon</a:t>
            </a:r>
            <a:r>
              <a:rPr lang="en-US" sz="3600" dirty="0" smtClean="0"/>
              <a:t> </a:t>
            </a:r>
            <a:r>
              <a:rPr lang="en-US" sz="3600" dirty="0" err="1" smtClean="0"/>
              <a:t>MinK</a:t>
            </a:r>
            <a:r>
              <a:rPr lang="en-US" sz="3600" dirty="0" smtClean="0"/>
              <a:t> connectors on radial surface of bottom hemisphere</a:t>
            </a:r>
          </a:p>
          <a:p>
            <a:r>
              <a:rPr lang="en-US" sz="3600" dirty="0" smtClean="0"/>
              <a:t>Dual face seal o-rings</a:t>
            </a:r>
          </a:p>
          <a:p>
            <a:r>
              <a:rPr lang="en-US" sz="3600" dirty="0" smtClean="0"/>
              <a:t>Internal dimensions provided by MBARI</a:t>
            </a:r>
          </a:p>
          <a:p>
            <a:r>
              <a:rPr lang="en-US" sz="3600" dirty="0" smtClean="0"/>
              <a:t>Flat surface on outer surface on bottom of bottom hemisphere w/ threaded holes for mounting</a:t>
            </a:r>
          </a:p>
          <a:p>
            <a:r>
              <a:rPr lang="en-US" sz="3600" dirty="0" smtClean="0"/>
              <a:t>Internal bosses w/ threaded holes on inner surface of bottom hemisphere for securing chassis</a:t>
            </a:r>
          </a:p>
          <a:p>
            <a:r>
              <a:rPr lang="en-US" sz="3600" dirty="0" smtClean="0"/>
              <a:t>Threaded jack-out holes in flange on bottom hemisphere for disassembly</a:t>
            </a:r>
          </a:p>
          <a:p>
            <a:r>
              <a:rPr lang="en-US" sz="3600" dirty="0" smtClean="0"/>
              <a:t>Two halves are through bolted together through outer flange</a:t>
            </a:r>
          </a:p>
          <a:p>
            <a:r>
              <a:rPr lang="en-US" sz="3600" dirty="0" smtClean="0"/>
              <a:t>All materials exposed to seawater are titanium or titanium alloy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Preliminary design is complete and has been reviewed by </a:t>
            </a:r>
            <a:r>
              <a:rPr lang="en-US" dirty="0" err="1" smtClean="0"/>
              <a:t>Wah</a:t>
            </a:r>
            <a:r>
              <a:rPr lang="en-US" dirty="0" smtClean="0"/>
              <a:t> Chang and MBARI (Gene)</a:t>
            </a:r>
          </a:p>
          <a:p>
            <a:r>
              <a:rPr lang="en-US" dirty="0" smtClean="0"/>
              <a:t>Structural analysis is completed and stresses look acceptable</a:t>
            </a:r>
          </a:p>
          <a:p>
            <a:r>
              <a:rPr lang="en-US" dirty="0" smtClean="0"/>
              <a:t>Resulting weight (dry and wet) of housing has been calculated (no internal components included)</a:t>
            </a:r>
          </a:p>
          <a:p>
            <a:r>
              <a:rPr lang="en-US" dirty="0" smtClean="0"/>
              <a:t>3-D shape files (.step) have been provided to </a:t>
            </a:r>
            <a:r>
              <a:rPr lang="en-US" dirty="0" err="1" smtClean="0"/>
              <a:t>Wah</a:t>
            </a:r>
            <a:r>
              <a:rPr lang="en-US" dirty="0" smtClean="0"/>
              <a:t> Change for quotation of QTY 1 each of the top and bottom hemispheres on 11/30/11, should have quotes back soon</a:t>
            </a:r>
          </a:p>
          <a:p>
            <a:r>
              <a:rPr lang="en-US" dirty="0" smtClean="0"/>
              <a:t>Detailed design of hemispheres is 90% complete and ready for review</a:t>
            </a:r>
          </a:p>
          <a:p>
            <a:r>
              <a:rPr lang="en-US" dirty="0" smtClean="0"/>
              <a:t>Preliminary assembly drawing is complete and ready for review</a:t>
            </a:r>
          </a:p>
          <a:p>
            <a:r>
              <a:rPr lang="en-US" dirty="0" smtClean="0"/>
              <a:t>A few questions remain to finalize design for critical design review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COST ESTIMATE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WAH CHANG (Titanium casting company used for past spherical housings) has provided the following quotation for the two hemispheres:</a:t>
            </a:r>
          </a:p>
          <a:p>
            <a:r>
              <a:rPr lang="en-US" dirty="0" smtClean="0"/>
              <a:t>Top hemisphere: </a:t>
            </a:r>
            <a:r>
              <a:rPr lang="en-US" dirty="0"/>
              <a:t>The top hemisphere pattern cost is $8,410.  The casting cost is $5,825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The bottom hemisphere pattern cost is $8,420.  The casting cost is $5,925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Lead time for the patterns is 4 to 5 weeks.  Lead time for the castings is 11 to 12 weeks from receipt of the patterns. 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FOR 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How much effort to save weight on hemispheres?</a:t>
            </a:r>
          </a:p>
          <a:p>
            <a:r>
              <a:rPr lang="en-US" dirty="0" smtClean="0"/>
              <a:t>Can same pattern be used for top and bottom to save $8400  (pattern cost) and take a small weight increase</a:t>
            </a:r>
          </a:p>
          <a:p>
            <a:r>
              <a:rPr lang="en-US" dirty="0" smtClean="0"/>
              <a:t>Should external ¼-28 UNF ODI connector holes be left in as a utility? For securing? (see next slide)</a:t>
            </a:r>
          </a:p>
          <a:p>
            <a:r>
              <a:rPr lang="en-US" dirty="0" smtClean="0"/>
              <a:t>Should purge/fill port be added to design for testing/backfilling purposes? </a:t>
            </a:r>
            <a:r>
              <a:rPr lang="en-US" dirty="0" err="1" smtClean="0"/>
              <a:t>Prevco</a:t>
            </a:r>
            <a:r>
              <a:rPr lang="en-US" dirty="0" smtClean="0"/>
              <a:t> (dual o-ring) or Swagelok (single SAE o-ring)</a:t>
            </a:r>
          </a:p>
          <a:p>
            <a:r>
              <a:rPr lang="en-US" dirty="0" smtClean="0"/>
              <a:t>O-Rings and tapped mounting holes on bottom hemi?</a:t>
            </a:r>
          </a:p>
          <a:p>
            <a:r>
              <a:rPr lang="en-US" dirty="0" smtClean="0"/>
              <a:t>MINK connectors FCR or BCR-DO (threaded connector, double bore seal, no mounting screws)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ll Users\Documents\MBARI\To Gene\6k sphere assy 8DEC1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85800"/>
            <a:ext cx="9079043" cy="6019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676400" y="1524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6K SPHERICAL HOUSING ASSEMBLY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3-D VIEW OF ASSEMBLY FEATURES</a:t>
            </a:r>
            <a:endParaRPr lang="en-US" dirty="0"/>
          </a:p>
        </p:txBody>
      </p:sp>
      <p:pic>
        <p:nvPicPr>
          <p:cNvPr id="2051" name="Picture 3" descr="C:\Documents and Settings\All Users\Documents\MBARI\4k sphere assy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838200"/>
            <a:ext cx="4405745" cy="4038600"/>
          </a:xfrm>
          <a:prstGeom prst="rect">
            <a:avLst/>
          </a:prstGeom>
          <a:noFill/>
        </p:spPr>
      </p:pic>
      <p:pic>
        <p:nvPicPr>
          <p:cNvPr id="2052" name="Picture 4" descr="C:\Documents and Settings\All Users\Documents\MBARI\4k sphere assy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8007" y="2895600"/>
            <a:ext cx="4168833" cy="3886200"/>
          </a:xfrm>
          <a:prstGeom prst="rect">
            <a:avLst/>
          </a:prstGeom>
          <a:noFill/>
        </p:spPr>
      </p:pic>
      <p:pic>
        <p:nvPicPr>
          <p:cNvPr id="6" name="Picture 3" descr="C:\Documents and Settings\All Users\Documents\MBARI\4k sphere assy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24400"/>
            <a:ext cx="2057400" cy="2133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09800" y="621166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Dual face seal o-rings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1524000" y="5867400"/>
            <a:ext cx="7620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267200" y="1524000"/>
            <a:ext cx="1219200" cy="1447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876800" y="914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4xMinK connectors, evenly spaced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14600" y="50292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External mounting holes (needed?)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2514600" y="4724400"/>
            <a:ext cx="152400" cy="762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04800" y="33528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4x ¼-28 threaded holes for mounting</a:t>
            </a:r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2057400" y="2438400"/>
            <a:ext cx="1295400" cy="990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6477000" y="2438400"/>
            <a:ext cx="304800" cy="2667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096000" y="18288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 tapped bosses for mounting internal chassis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ANALYSIS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Solid Works Simulator FEA package was used to conduct a finite element analysis of the top and bottom housings</a:t>
            </a:r>
          </a:p>
          <a:p>
            <a:r>
              <a:rPr lang="en-US" dirty="0" smtClean="0"/>
              <a:t>Static linear analysis was used to determine stress levels and distribution in two halves</a:t>
            </a:r>
          </a:p>
          <a:p>
            <a:r>
              <a:rPr lang="en-US" dirty="0" smtClean="0"/>
              <a:t>Linear buckling analysis was used to determine factor of safety on buckling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¼ MODEL OF BOTTOM HEMISPHERE</a:t>
            </a:r>
            <a:endParaRPr lang="en-US" dirty="0"/>
          </a:p>
        </p:txBody>
      </p:sp>
      <p:pic>
        <p:nvPicPr>
          <p:cNvPr id="4098" name="Picture 2" descr="C:\Documents and Settings\All Users\Documents\MBARI\2PartSphere-mink-MG-Study 2-Results-Stress1.bmp"/>
          <p:cNvPicPr>
            <a:picLocks noChangeAspect="1" noChangeArrowheads="1"/>
          </p:cNvPicPr>
          <p:nvPr/>
        </p:nvPicPr>
        <p:blipFill>
          <a:blip r:embed="rId2" cstate="print"/>
          <a:srcRect l="22128" t="2784" r="8936" b="15089"/>
          <a:stretch>
            <a:fillRect/>
          </a:stretch>
        </p:blipFill>
        <p:spPr bwMode="auto">
          <a:xfrm>
            <a:off x="304800" y="1210733"/>
            <a:ext cx="7543800" cy="549486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34290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VERY LOCALIZED HOT SPOT ON EDGE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514600" y="3886200"/>
            <a:ext cx="1600200" cy="1524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33600" y="16002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 STRESSES IN SHELL WITHIN ALLOWABLE 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505200" y="2438400"/>
            <a:ext cx="6858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819</Words>
  <Application>Microsoft Office PowerPoint</Application>
  <PresentationFormat>On-screen Show (4:3)</PresentationFormat>
  <Paragraphs>91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MBARI 6K SPHERICAL HOUSING DESIGN AND ANALYSIS</vt:lpstr>
      <vt:lpstr>ASSUMPTIONS</vt:lpstr>
      <vt:lpstr>STATUS</vt:lpstr>
      <vt:lpstr>PRELIMINARY COST ESTIMATE</vt:lpstr>
      <vt:lpstr>QUESTIONS FOR USERS</vt:lpstr>
      <vt:lpstr>Slide 6</vt:lpstr>
      <vt:lpstr>3-D VIEW OF ASSEMBLY FEATURES</vt:lpstr>
      <vt:lpstr>STRUCTURAL ANALYSIS</vt:lpstr>
      <vt:lpstr>¼ MODEL OF BOTTOM HEMISPHERE</vt:lpstr>
      <vt:lpstr>AXISYMMETRIC MODEL STRESSES</vt:lpstr>
      <vt:lpstr>STRESSES WITHIN ALLOWABLE LIMIT</vt:lpstr>
      <vt:lpstr>STRESSES IN O-RING TAB AREA</vt:lpstr>
      <vt:lpstr>TOTAL DISPLACEMENTS IN AXISYMMETRIC MODEL</vt:lpstr>
      <vt:lpstr>VERTICAL DISPLACEMENTS IN AXISYMMETRIC MODEL</vt:lpstr>
      <vt:lpstr>LINEAR BUCKLING ANALYSIS</vt:lpstr>
      <vt:lpstr>ANALYSIS RESULTS</vt:lpstr>
      <vt:lpstr>CURRENT WEIGHTS OF HEMISPHERES</vt:lpstr>
      <vt:lpstr>REMAINING ISSUES/QUESTIONS</vt:lpstr>
      <vt:lpstr>REMAINING WORK</vt:lpstr>
    </vt:vector>
  </TitlesOfParts>
  <Company>Sound and Sea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6K SPHERICAL HOUSING DESIGN AND ANALYSIS</dc:title>
  <dc:creator>Mike Greise</dc:creator>
  <cp:lastModifiedBy>Gene Massion</cp:lastModifiedBy>
  <cp:revision>36</cp:revision>
  <dcterms:created xsi:type="dcterms:W3CDTF">2011-12-08T23:03:57Z</dcterms:created>
  <dcterms:modified xsi:type="dcterms:W3CDTF">2011-12-13T19:17:42Z</dcterms:modified>
</cp:coreProperties>
</file>