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9" r:id="rId3"/>
    <p:sldId id="257" r:id="rId4"/>
    <p:sldId id="258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48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9174D5-6AA0-4702-948C-28711CBFCF65}" type="datetimeFigureOut">
              <a:rPr lang="en-US" smtClean="0"/>
              <a:pPr/>
              <a:t>1/11/2011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CA3563-B60F-4BF8-9DB0-8C488E28B63D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CA3563-B60F-4BF8-9DB0-8C488E28B63D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CA3563-B60F-4BF8-9DB0-8C488E28B63D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CA3563-B60F-4BF8-9DB0-8C488E28B63D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CA3563-B60F-4BF8-9DB0-8C488E28B63D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CA3563-B60F-4BF8-9DB0-8C488E28B63D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09A58-E40D-40E6-8798-5F4A0DF79F4E}" type="datetimeFigureOut">
              <a:rPr lang="en-US" smtClean="0"/>
              <a:pPr/>
              <a:t>1/11/2011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52B2A-8EBE-43C7-A895-7029F24C982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09A58-E40D-40E6-8798-5F4A0DF79F4E}" type="datetimeFigureOut">
              <a:rPr lang="en-US" smtClean="0"/>
              <a:pPr/>
              <a:t>1/11/2011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52B2A-8EBE-43C7-A895-7029F24C982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09A58-E40D-40E6-8798-5F4A0DF79F4E}" type="datetimeFigureOut">
              <a:rPr lang="en-US" smtClean="0"/>
              <a:pPr/>
              <a:t>1/11/2011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52B2A-8EBE-43C7-A895-7029F24C982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09A58-E40D-40E6-8798-5F4A0DF79F4E}" type="datetimeFigureOut">
              <a:rPr lang="en-US" smtClean="0"/>
              <a:pPr/>
              <a:t>1/11/2011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52B2A-8EBE-43C7-A895-7029F24C982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09A58-E40D-40E6-8798-5F4A0DF79F4E}" type="datetimeFigureOut">
              <a:rPr lang="en-US" smtClean="0"/>
              <a:pPr/>
              <a:t>1/11/2011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52B2A-8EBE-43C7-A895-7029F24C982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09A58-E40D-40E6-8798-5F4A0DF79F4E}" type="datetimeFigureOut">
              <a:rPr lang="en-US" smtClean="0"/>
              <a:pPr/>
              <a:t>1/11/2011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52B2A-8EBE-43C7-A895-7029F24C982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09A58-E40D-40E6-8798-5F4A0DF79F4E}" type="datetimeFigureOut">
              <a:rPr lang="en-US" smtClean="0"/>
              <a:pPr/>
              <a:t>1/11/2011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52B2A-8EBE-43C7-A895-7029F24C982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09A58-E40D-40E6-8798-5F4A0DF79F4E}" type="datetimeFigureOut">
              <a:rPr lang="en-US" smtClean="0"/>
              <a:pPr/>
              <a:t>1/11/2011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52B2A-8EBE-43C7-A895-7029F24C982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09A58-E40D-40E6-8798-5F4A0DF79F4E}" type="datetimeFigureOut">
              <a:rPr lang="en-US" smtClean="0"/>
              <a:pPr/>
              <a:t>1/11/2011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52B2A-8EBE-43C7-A895-7029F24C982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09A58-E40D-40E6-8798-5F4A0DF79F4E}" type="datetimeFigureOut">
              <a:rPr lang="en-US" smtClean="0"/>
              <a:pPr/>
              <a:t>1/11/2011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52B2A-8EBE-43C7-A895-7029F24C982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09A58-E40D-40E6-8798-5F4A0DF79F4E}" type="datetimeFigureOut">
              <a:rPr lang="en-US" smtClean="0"/>
              <a:pPr/>
              <a:t>1/11/2011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52B2A-8EBE-43C7-A895-7029F24C982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709A58-E40D-40E6-8798-5F4A0DF79F4E}" type="datetimeFigureOut">
              <a:rPr lang="en-US" smtClean="0"/>
              <a:pPr/>
              <a:t>1/11/2011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752B2A-8EBE-43C7-A895-7029F24C982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Science Drivers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800600"/>
          </a:xfrm>
        </p:spPr>
        <p:txBody>
          <a:bodyPr>
            <a:normAutofit/>
          </a:bodyPr>
          <a:lstStyle/>
          <a:p>
            <a:r>
              <a:rPr lang="en-US" dirty="0" smtClean="0"/>
              <a:t>How will marine ecosystems be modified by a changing climate?</a:t>
            </a:r>
          </a:p>
          <a:p>
            <a:pPr lvl="1"/>
            <a:r>
              <a:rPr lang="en-US" dirty="0" smtClean="0"/>
              <a:t>How will primary production change?</a:t>
            </a:r>
          </a:p>
          <a:p>
            <a:pPr lvl="1"/>
            <a:r>
              <a:rPr lang="en-US" dirty="0" smtClean="0"/>
              <a:t>How will export be modified?</a:t>
            </a:r>
          </a:p>
          <a:p>
            <a:pPr lvl="1"/>
            <a:r>
              <a:rPr lang="en-US" dirty="0" smtClean="0"/>
              <a:t>What direct impacts will ecosystems have on humans (e.g. </a:t>
            </a:r>
            <a:r>
              <a:rPr lang="en-US" dirty="0" smtClean="0"/>
              <a:t>health, </a:t>
            </a:r>
            <a:r>
              <a:rPr lang="en-US" dirty="0" smtClean="0"/>
              <a:t>fisheries, </a:t>
            </a:r>
            <a:r>
              <a:rPr lang="en-US" dirty="0" smtClean="0"/>
              <a:t>etc</a:t>
            </a:r>
            <a:r>
              <a:rPr lang="en-US" dirty="0" smtClean="0"/>
              <a:t>.)?</a:t>
            </a:r>
          </a:p>
          <a:p>
            <a:pPr lvl="1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Societal </a:t>
            </a:r>
            <a:r>
              <a:rPr lang="en-US" dirty="0" smtClean="0"/>
              <a:t>Needs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Do changes in marine ecosystems pose increased risks </a:t>
            </a:r>
            <a:r>
              <a:rPr lang="en-US" dirty="0" smtClean="0"/>
              <a:t>to human health</a:t>
            </a:r>
            <a:r>
              <a:rPr lang="en-US" dirty="0" smtClean="0"/>
              <a:t>?</a:t>
            </a:r>
          </a:p>
          <a:p>
            <a:r>
              <a:rPr lang="en-US" dirty="0" smtClean="0"/>
              <a:t>Do changes in marine ecosystems effect resources important to humans (e.g. fisheries)?</a:t>
            </a:r>
          </a:p>
          <a:p>
            <a:r>
              <a:rPr lang="en-US" dirty="0" smtClean="0"/>
              <a:t>What are the feedback characteristics of marine ecosystems for global climate?</a:t>
            </a:r>
            <a:endParaRPr lang="en-US" dirty="0" smtClean="0"/>
          </a:p>
          <a:p>
            <a:r>
              <a:rPr lang="en-US" dirty="0" smtClean="0"/>
              <a:t>Can </a:t>
            </a:r>
            <a:r>
              <a:rPr lang="en-US" dirty="0" smtClean="0"/>
              <a:t>we develop sufficient fundamental understanding of marine ecosystems to improve monitoring and prediction</a:t>
            </a:r>
            <a:r>
              <a:rPr lang="en-US" dirty="0" smtClean="0"/>
              <a:t>?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Why is this hard?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5257800"/>
          </a:xfrm>
        </p:spPr>
        <p:txBody>
          <a:bodyPr>
            <a:normAutofit fontScale="77500" lnSpcReduction="20000"/>
          </a:bodyPr>
          <a:lstStyle/>
          <a:p>
            <a:r>
              <a:rPr lang="en-US" dirty="0" smtClean="0"/>
              <a:t>Do not have fundamental </a:t>
            </a:r>
            <a:r>
              <a:rPr lang="en-US" dirty="0" err="1" smtClean="0"/>
              <a:t>eqns</a:t>
            </a:r>
            <a:r>
              <a:rPr lang="en-US" dirty="0" smtClean="0"/>
              <a:t> (e.g. no </a:t>
            </a:r>
            <a:r>
              <a:rPr lang="en-US" dirty="0" err="1" smtClean="0"/>
              <a:t>Navier</a:t>
            </a:r>
            <a:r>
              <a:rPr lang="en-US" dirty="0" smtClean="0"/>
              <a:t>-Stokes</a:t>
            </a:r>
            <a:r>
              <a:rPr lang="en-US" dirty="0" smtClean="0"/>
              <a:t>)</a:t>
            </a:r>
          </a:p>
          <a:p>
            <a:pPr lvl="1"/>
            <a:r>
              <a:rPr lang="en-US" dirty="0" smtClean="0"/>
              <a:t>Nutrient uptake understood at </a:t>
            </a:r>
            <a:r>
              <a:rPr lang="en-US" dirty="0" err="1" smtClean="0"/>
              <a:t>stochiometric</a:t>
            </a:r>
            <a:r>
              <a:rPr lang="en-US" dirty="0" smtClean="0"/>
              <a:t> level</a:t>
            </a:r>
          </a:p>
          <a:p>
            <a:pPr lvl="1"/>
            <a:r>
              <a:rPr lang="en-US" dirty="0" smtClean="0"/>
              <a:t>We have qualitative understanding of some organisms</a:t>
            </a:r>
            <a:endParaRPr lang="en-US" dirty="0" smtClean="0"/>
          </a:p>
          <a:p>
            <a:r>
              <a:rPr lang="en-US" dirty="0" smtClean="0"/>
              <a:t>Do not have representation for state of marine </a:t>
            </a:r>
            <a:r>
              <a:rPr lang="en-US" dirty="0" smtClean="0"/>
              <a:t>ecosystem</a:t>
            </a:r>
          </a:p>
          <a:p>
            <a:pPr lvl="1"/>
            <a:r>
              <a:rPr lang="en-US" dirty="0" smtClean="0"/>
              <a:t>Some </a:t>
            </a:r>
            <a:r>
              <a:rPr lang="en-US" dirty="0" err="1" smtClean="0"/>
              <a:t>trophic</a:t>
            </a:r>
            <a:r>
              <a:rPr lang="en-US" dirty="0" smtClean="0"/>
              <a:t> levels well described (e.g. seabirds)</a:t>
            </a:r>
          </a:p>
          <a:p>
            <a:pPr lvl="1"/>
            <a:r>
              <a:rPr lang="en-US" dirty="0" smtClean="0"/>
              <a:t>Need to includes ‘rate’ terms in state representation</a:t>
            </a:r>
          </a:p>
          <a:p>
            <a:r>
              <a:rPr lang="en-US" dirty="0" smtClean="0"/>
              <a:t>The dynamics of marine ecosystems are highly episodic in nature.</a:t>
            </a:r>
            <a:endParaRPr lang="en-US" dirty="0" smtClean="0"/>
          </a:p>
          <a:p>
            <a:r>
              <a:rPr lang="en-US" dirty="0" smtClean="0"/>
              <a:t>Stated another way:  do not have clear picture of what organisms are present &amp; what they </a:t>
            </a:r>
            <a:r>
              <a:rPr lang="en-US" dirty="0" smtClean="0"/>
              <a:t>do, and why populations change so dramatically in brief periods of time.</a:t>
            </a:r>
            <a:endParaRPr lang="en-US" dirty="0"/>
          </a:p>
          <a:p>
            <a:r>
              <a:rPr lang="en-US" dirty="0" smtClean="0"/>
              <a:t>LIMITED BY OBSERVATIONS</a:t>
            </a:r>
          </a:p>
          <a:p>
            <a:pPr lvl="1"/>
            <a:r>
              <a:rPr lang="en-US" dirty="0" smtClean="0"/>
              <a:t>Important aspects of marine ecosystems almost unobservable.</a:t>
            </a:r>
          </a:p>
          <a:p>
            <a:pPr lvl="1"/>
            <a:r>
              <a:rPr lang="en-US" dirty="0"/>
              <a:t>C</a:t>
            </a:r>
            <a:r>
              <a:rPr lang="en-US" dirty="0" smtClean="0"/>
              <a:t>ausality inferred rather than observed.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do we have in common?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Working on different parts of marine ecosystem (complementary)</a:t>
            </a:r>
          </a:p>
          <a:p>
            <a:r>
              <a:rPr lang="en-US" dirty="0" smtClean="0"/>
              <a:t>Often working towards common goal – e.g. understanding role of climate &amp; human impacts</a:t>
            </a:r>
          </a:p>
          <a:p>
            <a:r>
              <a:rPr lang="en-US" dirty="0" smtClean="0"/>
              <a:t>Need improved observational capabilities</a:t>
            </a:r>
          </a:p>
          <a:p>
            <a:pPr lvl="1"/>
            <a:r>
              <a:rPr lang="en-US" dirty="0" smtClean="0"/>
              <a:t>Ability to observe organisms over time</a:t>
            </a:r>
          </a:p>
          <a:p>
            <a:pPr lvl="1"/>
            <a:r>
              <a:rPr lang="en-US" dirty="0" smtClean="0"/>
              <a:t>Ability to separate spatial and temporal variability</a:t>
            </a:r>
          </a:p>
          <a:p>
            <a:pPr lvl="1"/>
            <a:r>
              <a:rPr lang="en-US" dirty="0" smtClean="0"/>
              <a:t>Better characterization of marine </a:t>
            </a:r>
            <a:r>
              <a:rPr lang="en-US" dirty="0" smtClean="0"/>
              <a:t>ecosystems</a:t>
            </a:r>
          </a:p>
          <a:p>
            <a:pPr lvl="1"/>
            <a:r>
              <a:rPr lang="en-US" dirty="0" smtClean="0"/>
              <a:t>Ability to quantify ecosystem interactions</a:t>
            </a:r>
            <a:endParaRPr lang="en-US" dirty="0" smtClean="0"/>
          </a:p>
          <a:p>
            <a:pPr lvl="1"/>
            <a:r>
              <a:rPr lang="en-US" dirty="0" smtClean="0"/>
              <a:t>Ability to determine rates of various processes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Technical Threads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295400"/>
            <a:ext cx="8534400" cy="5410200"/>
          </a:xfrm>
        </p:spPr>
        <p:txBody>
          <a:bodyPr>
            <a:normAutofit fontScale="77500" lnSpcReduction="20000"/>
          </a:bodyPr>
          <a:lstStyle/>
          <a:p>
            <a:r>
              <a:rPr lang="en-US" dirty="0" smtClean="0"/>
              <a:t>Instrumentation development</a:t>
            </a:r>
          </a:p>
          <a:p>
            <a:pPr lvl="1"/>
            <a:r>
              <a:rPr lang="en-US" dirty="0" smtClean="0"/>
              <a:t>Instrumentation </a:t>
            </a:r>
            <a:r>
              <a:rPr lang="en-US" dirty="0" smtClean="0"/>
              <a:t>interpretation a need and an opportunity</a:t>
            </a:r>
            <a:endParaRPr lang="en-US" dirty="0" smtClean="0"/>
          </a:p>
          <a:p>
            <a:r>
              <a:rPr lang="en-US" dirty="0" smtClean="0"/>
              <a:t>Sampling technology</a:t>
            </a:r>
          </a:p>
          <a:p>
            <a:pPr lvl="1"/>
            <a:r>
              <a:rPr lang="en-US" dirty="0" smtClean="0"/>
              <a:t>Sample </a:t>
            </a:r>
            <a:r>
              <a:rPr lang="en-US" dirty="0" smtClean="0"/>
              <a:t>methodology and analysis a core CANON ‘expertise’</a:t>
            </a:r>
            <a:endParaRPr lang="en-US" dirty="0" smtClean="0"/>
          </a:p>
          <a:p>
            <a:r>
              <a:rPr lang="en-US" dirty="0" smtClean="0"/>
              <a:t>Integrated platform observations (AUV, ship, glider, etc.)</a:t>
            </a:r>
          </a:p>
          <a:p>
            <a:pPr lvl="1"/>
            <a:r>
              <a:rPr lang="en-US" dirty="0" smtClean="0"/>
              <a:t>Platforms</a:t>
            </a:r>
          </a:p>
          <a:p>
            <a:pPr lvl="1"/>
            <a:r>
              <a:rPr lang="en-US" dirty="0" smtClean="0"/>
              <a:t>Methods for </a:t>
            </a:r>
            <a:r>
              <a:rPr lang="en-US" dirty="0" err="1" smtClean="0"/>
              <a:t>Lagrangian</a:t>
            </a:r>
            <a:r>
              <a:rPr lang="en-US" dirty="0" smtClean="0"/>
              <a:t> or organism framework (adaptive sampling, etc)</a:t>
            </a:r>
          </a:p>
          <a:p>
            <a:r>
              <a:rPr lang="en-US" dirty="0" smtClean="0"/>
              <a:t>Real-time management tools for process experiments (DSS, data system, etc)</a:t>
            </a:r>
          </a:p>
          <a:p>
            <a:r>
              <a:rPr lang="en-US" dirty="0" smtClean="0"/>
              <a:t>Data solutions for ecosystem-level process experiments &amp; analysis</a:t>
            </a:r>
          </a:p>
          <a:p>
            <a:r>
              <a:rPr lang="en-US" dirty="0" smtClean="0"/>
              <a:t>Modeling</a:t>
            </a:r>
          </a:p>
          <a:p>
            <a:pPr lvl="1"/>
            <a:r>
              <a:rPr lang="en-US" dirty="0" smtClean="0"/>
              <a:t>Analysis tools</a:t>
            </a:r>
          </a:p>
          <a:p>
            <a:pPr lvl="1"/>
            <a:r>
              <a:rPr lang="en-US" dirty="0" smtClean="0"/>
              <a:t>Real-time predictive systems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C8E0D8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C8E0D8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286</TotalTime>
  <Words>362</Words>
  <Application>Microsoft Office PowerPoint</Application>
  <PresentationFormat>On-screen Show (4:3)</PresentationFormat>
  <Paragraphs>49</Paragraphs>
  <Slides>5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Science Drivers</vt:lpstr>
      <vt:lpstr>Societal Needs</vt:lpstr>
      <vt:lpstr>Why is this hard?</vt:lpstr>
      <vt:lpstr>What do we have in common?</vt:lpstr>
      <vt:lpstr>Technical Threads</vt:lpstr>
    </vt:vector>
  </TitlesOfParts>
  <Company>MBARI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Science Drivers</dc:title>
  <dc:creator>James G. Bellingham</dc:creator>
  <cp:lastModifiedBy>James G. Bellingham</cp:lastModifiedBy>
  <cp:revision>8</cp:revision>
  <dcterms:created xsi:type="dcterms:W3CDTF">2011-01-11T16:59:46Z</dcterms:created>
  <dcterms:modified xsi:type="dcterms:W3CDTF">2011-01-11T21:51:23Z</dcterms:modified>
</cp:coreProperties>
</file>