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sldIdLst>
    <p:sldId id="259" r:id="rId2"/>
    <p:sldId id="256" r:id="rId3"/>
    <p:sldId id="257" r:id="rId4"/>
    <p:sldId id="280" r:id="rId5"/>
    <p:sldId id="281" r:id="rId6"/>
    <p:sldId id="282" r:id="rId7"/>
    <p:sldId id="283" r:id="rId8"/>
    <p:sldId id="284" r:id="rId9"/>
    <p:sldId id="260" r:id="rId10"/>
    <p:sldId id="261" r:id="rId11"/>
    <p:sldId id="262" r:id="rId12"/>
    <p:sldId id="263" r:id="rId13"/>
    <p:sldId id="264" r:id="rId14"/>
    <p:sldId id="271" r:id="rId15"/>
    <p:sldId id="279" r:id="rId16"/>
    <p:sldId id="285" r:id="rId17"/>
    <p:sldId id="266" r:id="rId18"/>
    <p:sldId id="274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2608" y="-6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CA97E8-B1D6-614B-93FA-2FBF5363B4F5}" type="datetimeFigureOut">
              <a:rPr lang="en-US" smtClean="0"/>
              <a:t>8/22/13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139CC1-CF15-7D4A-8FED-D80BE42718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367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1336A-6B76-B24B-AF1C-56F7FF73CBB7}" type="datetimeFigureOut">
              <a:rPr lang="en-US" smtClean="0"/>
              <a:t>8/22/13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AF6-3E79-6742-ACE5-421E0727B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969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1336A-6B76-B24B-AF1C-56F7FF73CBB7}" type="datetimeFigureOut">
              <a:rPr lang="en-US" smtClean="0"/>
              <a:t>8/22/13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AF6-3E79-6742-ACE5-421E0727B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46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1336A-6B76-B24B-AF1C-56F7FF73CBB7}" type="datetimeFigureOut">
              <a:rPr lang="en-US" smtClean="0"/>
              <a:t>8/22/13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AF6-3E79-6742-ACE5-421E0727B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7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1336A-6B76-B24B-AF1C-56F7FF73CBB7}" type="datetimeFigureOut">
              <a:rPr lang="en-US" smtClean="0"/>
              <a:t>8/22/13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AF6-3E79-6742-ACE5-421E0727B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681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1336A-6B76-B24B-AF1C-56F7FF73CBB7}" type="datetimeFigureOut">
              <a:rPr lang="en-US" smtClean="0"/>
              <a:t>8/22/13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AF6-3E79-6742-ACE5-421E0727B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638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1336A-6B76-B24B-AF1C-56F7FF73CBB7}" type="datetimeFigureOut">
              <a:rPr lang="en-US" smtClean="0"/>
              <a:t>8/22/13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AF6-3E79-6742-ACE5-421E0727B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007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1336A-6B76-B24B-AF1C-56F7FF73CBB7}" type="datetimeFigureOut">
              <a:rPr lang="en-US" smtClean="0"/>
              <a:t>8/22/13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AF6-3E79-6742-ACE5-421E0727B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682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1336A-6B76-B24B-AF1C-56F7FF73CBB7}" type="datetimeFigureOut">
              <a:rPr lang="en-US" smtClean="0"/>
              <a:t>8/22/13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AF6-3E79-6742-ACE5-421E0727B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974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1336A-6B76-B24B-AF1C-56F7FF73CBB7}" type="datetimeFigureOut">
              <a:rPr lang="en-US" smtClean="0"/>
              <a:t>8/22/13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AF6-3E79-6742-ACE5-421E0727B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048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1336A-6B76-B24B-AF1C-56F7FF73CBB7}" type="datetimeFigureOut">
              <a:rPr lang="en-US" smtClean="0"/>
              <a:t>8/22/13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AF6-3E79-6742-ACE5-421E0727B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845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1336A-6B76-B24B-AF1C-56F7FF73CBB7}" type="datetimeFigureOut">
              <a:rPr lang="en-US" smtClean="0"/>
              <a:t>8/22/13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2BAF6-3E79-6742-ACE5-421E0727B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930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1336A-6B76-B24B-AF1C-56F7FF73CBB7}" type="datetimeFigureOut">
              <a:rPr lang="en-US" smtClean="0"/>
              <a:t>8/22/13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2BAF6-3E79-6742-ACE5-421E0727B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725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CANON Fall Experiment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Draft questions and plans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814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AUVs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Dorado</a:t>
            </a:r>
          </a:p>
          <a:p>
            <a:r>
              <a:rPr lang="en-US" dirty="0" smtClean="0"/>
              <a:t>Tethys</a:t>
            </a:r>
          </a:p>
          <a:p>
            <a:r>
              <a:rPr lang="en-US" dirty="0" smtClean="0"/>
              <a:t>Daphne</a:t>
            </a:r>
          </a:p>
          <a:p>
            <a:r>
              <a:rPr lang="en-US" dirty="0" smtClean="0"/>
              <a:t>U of Porto ?</a:t>
            </a:r>
          </a:p>
          <a:p>
            <a:r>
              <a:rPr lang="en-US" dirty="0" smtClean="0"/>
              <a:t>Other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074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Gliders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Spray Line 67</a:t>
            </a:r>
          </a:p>
          <a:p>
            <a:r>
              <a:rPr lang="en-US" dirty="0" smtClean="0"/>
              <a:t>Spray NPS</a:t>
            </a:r>
          </a:p>
          <a:p>
            <a:r>
              <a:rPr lang="en-US" dirty="0" smtClean="0"/>
              <a:t>Spray NPS</a:t>
            </a:r>
          </a:p>
          <a:p>
            <a:r>
              <a:rPr lang="en-US" dirty="0" smtClean="0"/>
              <a:t>Slocum Teledyne</a:t>
            </a:r>
          </a:p>
          <a:p>
            <a:r>
              <a:rPr lang="en-US" dirty="0" smtClean="0"/>
              <a:t>Slocum UCSC</a:t>
            </a:r>
          </a:p>
          <a:p>
            <a:r>
              <a:rPr lang="en-US" dirty="0" smtClean="0"/>
              <a:t>Slocum UCSC</a:t>
            </a:r>
          </a:p>
          <a:p>
            <a:r>
              <a:rPr lang="en-US" dirty="0" smtClean="0"/>
              <a:t>WG OA</a:t>
            </a:r>
          </a:p>
          <a:p>
            <a:r>
              <a:rPr lang="en-US" dirty="0" smtClean="0"/>
              <a:t>WG Tex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277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Moorings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M1</a:t>
            </a:r>
          </a:p>
          <a:p>
            <a:r>
              <a:rPr lang="en-US" dirty="0" smtClean="0"/>
              <a:t>M2H</a:t>
            </a:r>
          </a:p>
          <a:p>
            <a:r>
              <a:rPr lang="en-US" dirty="0" smtClean="0"/>
              <a:t>OA1</a:t>
            </a:r>
          </a:p>
          <a:p>
            <a:r>
              <a:rPr lang="en-US" dirty="0" smtClean="0"/>
              <a:t>OA2</a:t>
            </a:r>
          </a:p>
          <a:p>
            <a:r>
              <a:rPr lang="en-US" dirty="0" smtClean="0"/>
              <a:t>ESP 1</a:t>
            </a:r>
          </a:p>
          <a:p>
            <a:r>
              <a:rPr lang="en-US" dirty="0" smtClean="0"/>
              <a:t>ESP 2</a:t>
            </a:r>
          </a:p>
          <a:p>
            <a:r>
              <a:rPr lang="en-US" dirty="0" smtClean="0"/>
              <a:t>Other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197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LST, drifter, other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LST (= </a:t>
            </a:r>
            <a:r>
              <a:rPr lang="en-US" dirty="0" err="1" smtClean="0"/>
              <a:t>Lagrangian</a:t>
            </a:r>
            <a:r>
              <a:rPr lang="en-US" dirty="0" smtClean="0"/>
              <a:t> sediment trap) 1</a:t>
            </a:r>
          </a:p>
          <a:p>
            <a:r>
              <a:rPr lang="en-US" dirty="0" smtClean="0"/>
              <a:t>LST 2</a:t>
            </a:r>
          </a:p>
          <a:p>
            <a:r>
              <a:rPr lang="en-US" dirty="0" smtClean="0"/>
              <a:t>Stella 1-n (what is n?)</a:t>
            </a:r>
          </a:p>
          <a:p>
            <a:r>
              <a:rPr lang="en-US" dirty="0" smtClean="0"/>
              <a:t>Android 1-n</a:t>
            </a:r>
          </a:p>
          <a:p>
            <a:r>
              <a:rPr lang="en-US" dirty="0" smtClean="0"/>
              <a:t>Floats ?</a:t>
            </a:r>
          </a:p>
          <a:p>
            <a:r>
              <a:rPr lang="en-US" dirty="0" smtClean="0"/>
              <a:t>ROMS-NPZD 3 km</a:t>
            </a:r>
          </a:p>
          <a:p>
            <a:r>
              <a:rPr lang="en-US" dirty="0" smtClean="0"/>
              <a:t>Remote sensing (standard, </a:t>
            </a:r>
            <a:r>
              <a:rPr lang="en-US" dirty="0" err="1" smtClean="0"/>
              <a:t>Hyspiri</a:t>
            </a:r>
            <a:r>
              <a:rPr lang="en-US" dirty="0" smtClean="0"/>
              <a:t>, drone?)</a:t>
            </a:r>
          </a:p>
          <a:p>
            <a:r>
              <a:rPr lang="en-US" dirty="0" smtClean="0"/>
              <a:t>Cowen zoo system ?</a:t>
            </a:r>
          </a:p>
          <a:p>
            <a:r>
              <a:rPr lang="en-US" dirty="0" err="1" smtClean="0"/>
              <a:t>Flocam</a:t>
            </a:r>
            <a:r>
              <a:rPr lang="en-US" dirty="0" smtClean="0"/>
              <a:t>?</a:t>
            </a:r>
          </a:p>
          <a:p>
            <a:r>
              <a:rPr lang="en-US" dirty="0" smtClean="0"/>
              <a:t>ADCPs?</a:t>
            </a:r>
          </a:p>
          <a:p>
            <a:r>
              <a:rPr lang="en-US" dirty="0" err="1" smtClean="0"/>
              <a:t>Geostrophy</a:t>
            </a:r>
            <a:r>
              <a:rPr lang="en-US" dirty="0" smtClean="0"/>
              <a:t>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848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bbathy_ma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4738" y="-2707592"/>
            <a:ext cx="10668000" cy="1280160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452915" y="6319791"/>
            <a:ext cx="73152" cy="73152"/>
          </a:xfrm>
          <a:prstGeom prst="ellipse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370774" y="5055585"/>
            <a:ext cx="73152" cy="73152"/>
          </a:xfrm>
          <a:prstGeom prst="ellipse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443926" y="4884145"/>
            <a:ext cx="5437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67-60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526067" y="6181291"/>
            <a:ext cx="5437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67-65</a:t>
            </a:r>
            <a:endParaRPr lang="en-US" sz="1200" dirty="0"/>
          </a:p>
        </p:txBody>
      </p:sp>
      <p:sp>
        <p:nvSpPr>
          <p:cNvPr id="8" name="Oval 7"/>
          <p:cNvSpPr/>
          <p:nvPr/>
        </p:nvSpPr>
        <p:spPr>
          <a:xfrm>
            <a:off x="4393362" y="3767356"/>
            <a:ext cx="73152" cy="73152"/>
          </a:xfrm>
          <a:prstGeom prst="ellipse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466514" y="3595916"/>
            <a:ext cx="5437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67-55</a:t>
            </a:r>
            <a:endParaRPr lang="en-US" sz="1200" dirty="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570295" y="2906445"/>
            <a:ext cx="6045523" cy="336778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625587" y="2476784"/>
            <a:ext cx="2830549" cy="777182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4625587" y="2824304"/>
            <a:ext cx="1946003" cy="511803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6226556" y="1423928"/>
            <a:ext cx="73152" cy="7315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242846" y="1296721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OA2</a:t>
            </a:r>
            <a:endParaRPr lang="en-US" sz="1200" dirty="0"/>
          </a:p>
        </p:txBody>
      </p:sp>
      <p:sp>
        <p:nvSpPr>
          <p:cNvPr id="19" name="Oval 18"/>
          <p:cNvSpPr/>
          <p:nvPr/>
        </p:nvSpPr>
        <p:spPr>
          <a:xfrm>
            <a:off x="7028968" y="3760225"/>
            <a:ext cx="73152" cy="7315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055768" y="3640976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OA1</a:t>
            </a:r>
            <a:endParaRPr lang="en-US" sz="1200" dirty="0"/>
          </a:p>
        </p:txBody>
      </p:sp>
      <p:sp>
        <p:nvSpPr>
          <p:cNvPr id="21" name="Oval 20"/>
          <p:cNvSpPr/>
          <p:nvPr/>
        </p:nvSpPr>
        <p:spPr>
          <a:xfrm>
            <a:off x="6511634" y="1873321"/>
            <a:ext cx="73152" cy="7315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527924" y="1746114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ESP2</a:t>
            </a:r>
            <a:endParaRPr lang="en-US" sz="1200" dirty="0"/>
          </a:p>
        </p:txBody>
      </p:sp>
      <p:sp>
        <p:nvSpPr>
          <p:cNvPr id="23" name="Oval 22"/>
          <p:cNvSpPr/>
          <p:nvPr/>
        </p:nvSpPr>
        <p:spPr>
          <a:xfrm>
            <a:off x="7052313" y="1750119"/>
            <a:ext cx="73152" cy="7315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063617" y="1639926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ESP1</a:t>
            </a:r>
            <a:endParaRPr lang="en-US" sz="1200" dirty="0"/>
          </a:p>
        </p:txBody>
      </p:sp>
      <p:sp>
        <p:nvSpPr>
          <p:cNvPr id="25" name="Oval 24"/>
          <p:cNvSpPr/>
          <p:nvPr/>
        </p:nvSpPr>
        <p:spPr>
          <a:xfrm>
            <a:off x="6892842" y="3548917"/>
            <a:ext cx="73152" cy="7315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6909132" y="3421710"/>
            <a:ext cx="5593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ESP2?</a:t>
            </a:r>
            <a:endParaRPr lang="en-US" sz="1200" dirty="0"/>
          </a:p>
        </p:txBody>
      </p:sp>
      <p:sp>
        <p:nvSpPr>
          <p:cNvPr id="27" name="Oval 26"/>
          <p:cNvSpPr/>
          <p:nvPr/>
        </p:nvSpPr>
        <p:spPr>
          <a:xfrm>
            <a:off x="5777792" y="2276827"/>
            <a:ext cx="73152" cy="73152"/>
          </a:xfrm>
          <a:prstGeom prst="ellipse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292054" y="2427878"/>
            <a:ext cx="73152" cy="73152"/>
          </a:xfrm>
          <a:prstGeom prst="ellipse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5809363" y="2150965"/>
            <a:ext cx="4730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LST1</a:t>
            </a:r>
            <a:endParaRPr lang="en-US" sz="1200" dirty="0"/>
          </a:p>
        </p:txBody>
      </p:sp>
      <p:sp>
        <p:nvSpPr>
          <p:cNvPr id="32" name="TextBox 31"/>
          <p:cNvSpPr txBox="1"/>
          <p:nvPr/>
        </p:nvSpPr>
        <p:spPr>
          <a:xfrm>
            <a:off x="5311009" y="2309684"/>
            <a:ext cx="4730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LST2</a:t>
            </a:r>
            <a:endParaRPr lang="en-US" sz="1200" dirty="0"/>
          </a:p>
        </p:txBody>
      </p:sp>
      <p:sp>
        <p:nvSpPr>
          <p:cNvPr id="33" name="Oval 32"/>
          <p:cNvSpPr/>
          <p:nvPr/>
        </p:nvSpPr>
        <p:spPr>
          <a:xfrm>
            <a:off x="6502092" y="1776672"/>
            <a:ext cx="73152" cy="73152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7004077" y="1628218"/>
            <a:ext cx="73152" cy="73152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6193967" y="1915096"/>
            <a:ext cx="73152" cy="73152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6023435" y="2072477"/>
            <a:ext cx="73152" cy="73152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5292054" y="2342088"/>
            <a:ext cx="73152" cy="73152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5772038" y="2190608"/>
            <a:ext cx="73152" cy="73152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4436815" y="1675015"/>
            <a:ext cx="2830549" cy="777182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292054" y="2349979"/>
            <a:ext cx="609807" cy="20894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5242278" y="2142196"/>
            <a:ext cx="609807" cy="20894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5242278" y="2351136"/>
            <a:ext cx="68731" cy="235547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5862210" y="2118077"/>
            <a:ext cx="68731" cy="235547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5274636" y="2375668"/>
            <a:ext cx="682956" cy="20894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5197561" y="2098707"/>
            <a:ext cx="686883" cy="212177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5197561" y="2310884"/>
            <a:ext cx="77075" cy="317531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894568" y="2074588"/>
            <a:ext cx="81977" cy="316206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6482188" y="1834698"/>
            <a:ext cx="682956" cy="20894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6405113" y="1557737"/>
            <a:ext cx="686883" cy="20894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6405113" y="1769914"/>
            <a:ext cx="77075" cy="317531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7102120" y="1533618"/>
            <a:ext cx="81977" cy="316206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7619244" y="180939"/>
            <a:ext cx="547581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7632648" y="333339"/>
            <a:ext cx="547581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7639734" y="485739"/>
            <a:ext cx="54758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7640502" y="638139"/>
            <a:ext cx="547581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 flipV="1">
            <a:off x="6405114" y="1573720"/>
            <a:ext cx="179672" cy="568476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 flipV="1">
            <a:off x="6911322" y="1435446"/>
            <a:ext cx="179672" cy="568476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7647588" y="790539"/>
            <a:ext cx="54758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 flipV="1">
            <a:off x="5010278" y="1497080"/>
            <a:ext cx="1394835" cy="247720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 flipV="1">
            <a:off x="3519998" y="1649480"/>
            <a:ext cx="1394835" cy="247720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8100568" y="22964"/>
            <a:ext cx="620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LRAUV</a:t>
            </a:r>
            <a:endParaRPr lang="en-US" sz="1200" dirty="0"/>
          </a:p>
        </p:txBody>
      </p:sp>
      <p:sp>
        <p:nvSpPr>
          <p:cNvPr id="87" name="TextBox 86"/>
          <p:cNvSpPr txBox="1"/>
          <p:nvPr/>
        </p:nvSpPr>
        <p:spPr>
          <a:xfrm>
            <a:off x="8113972" y="175364"/>
            <a:ext cx="9549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Wave Glider</a:t>
            </a:r>
            <a:endParaRPr lang="en-US" sz="1200" dirty="0"/>
          </a:p>
        </p:txBody>
      </p:sp>
      <p:sp>
        <p:nvSpPr>
          <p:cNvPr id="88" name="TextBox 87"/>
          <p:cNvSpPr txBox="1"/>
          <p:nvPr/>
        </p:nvSpPr>
        <p:spPr>
          <a:xfrm>
            <a:off x="8133694" y="327764"/>
            <a:ext cx="649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Dorado</a:t>
            </a:r>
            <a:endParaRPr lang="en-US" sz="1200" dirty="0"/>
          </a:p>
        </p:txBody>
      </p:sp>
      <p:sp>
        <p:nvSpPr>
          <p:cNvPr id="89" name="TextBox 88"/>
          <p:cNvSpPr txBox="1"/>
          <p:nvPr/>
        </p:nvSpPr>
        <p:spPr>
          <a:xfrm>
            <a:off x="8134462" y="480164"/>
            <a:ext cx="9797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WEBB Glider</a:t>
            </a:r>
            <a:endParaRPr lang="en-US" sz="1200" dirty="0"/>
          </a:p>
        </p:txBody>
      </p:sp>
      <p:sp>
        <p:nvSpPr>
          <p:cNvPr id="90" name="TextBox 89"/>
          <p:cNvSpPr txBox="1"/>
          <p:nvPr/>
        </p:nvSpPr>
        <p:spPr>
          <a:xfrm>
            <a:off x="8160502" y="632564"/>
            <a:ext cx="9468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Spray Glider</a:t>
            </a:r>
            <a:endParaRPr lang="en-US" sz="1200" dirty="0"/>
          </a:p>
        </p:txBody>
      </p:sp>
      <p:cxnSp>
        <p:nvCxnSpPr>
          <p:cNvPr id="92" name="Straight Connector 91"/>
          <p:cNvCxnSpPr/>
          <p:nvPr/>
        </p:nvCxnSpPr>
        <p:spPr>
          <a:xfrm flipH="1">
            <a:off x="4031677" y="1435446"/>
            <a:ext cx="3024091" cy="875438"/>
          </a:xfrm>
          <a:prstGeom prst="line">
            <a:avLst/>
          </a:prstGeom>
          <a:ln w="9525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 flipH="1" flipV="1">
            <a:off x="4031679" y="2276828"/>
            <a:ext cx="405136" cy="1934717"/>
          </a:xfrm>
          <a:prstGeom prst="line">
            <a:avLst/>
          </a:prstGeom>
          <a:ln w="9525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H="1">
            <a:off x="4389815" y="3336107"/>
            <a:ext cx="3024091" cy="875438"/>
          </a:xfrm>
          <a:prstGeom prst="line">
            <a:avLst/>
          </a:prstGeom>
          <a:ln w="9525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flipH="1" flipV="1">
            <a:off x="7028968" y="1408309"/>
            <a:ext cx="405136" cy="1934717"/>
          </a:xfrm>
          <a:prstGeom prst="line">
            <a:avLst/>
          </a:prstGeom>
          <a:ln w="9525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flipV="1">
            <a:off x="651446" y="3013861"/>
            <a:ext cx="6474019" cy="3711360"/>
          </a:xfrm>
          <a:prstGeom prst="line">
            <a:avLst/>
          </a:prstGeom>
          <a:ln w="12700" cmpd="sng">
            <a:solidFill>
              <a:srgbClr val="000000"/>
            </a:solidFill>
            <a:prstDash val="lg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V="1">
            <a:off x="435113" y="1398286"/>
            <a:ext cx="6474019" cy="3711360"/>
          </a:xfrm>
          <a:prstGeom prst="line">
            <a:avLst/>
          </a:prstGeom>
          <a:ln w="12700" cmpd="sng">
            <a:solidFill>
              <a:srgbClr val="000000"/>
            </a:solidFill>
            <a:prstDash val="lg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 flipV="1">
            <a:off x="452916" y="5109647"/>
            <a:ext cx="198530" cy="1615574"/>
          </a:xfrm>
          <a:prstGeom prst="line">
            <a:avLst/>
          </a:prstGeom>
          <a:ln w="12700" cmpd="sng">
            <a:solidFill>
              <a:srgbClr val="000000"/>
            </a:solidFill>
            <a:prstDash val="lg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 flipV="1">
            <a:off x="6911322" y="1382821"/>
            <a:ext cx="198530" cy="1615574"/>
          </a:xfrm>
          <a:prstGeom prst="line">
            <a:avLst/>
          </a:prstGeom>
          <a:ln w="12700" cmpd="sng">
            <a:solidFill>
              <a:srgbClr val="000000"/>
            </a:solidFill>
            <a:prstDash val="lg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H="1">
            <a:off x="7667310" y="942939"/>
            <a:ext cx="547581" cy="0"/>
          </a:xfrm>
          <a:prstGeom prst="line">
            <a:avLst/>
          </a:prstGeom>
          <a:ln w="9525" cmpd="sng">
            <a:solidFill>
              <a:srgbClr val="00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H="1">
            <a:off x="7674396" y="1095339"/>
            <a:ext cx="547581" cy="0"/>
          </a:xfrm>
          <a:prstGeom prst="line">
            <a:avLst/>
          </a:prstGeom>
          <a:ln w="12700" cmpd="sng">
            <a:solidFill>
              <a:srgbClr val="000000"/>
            </a:solidFill>
            <a:prstDash val="lg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8161270" y="784964"/>
            <a:ext cx="10661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Rachel Carson</a:t>
            </a:r>
            <a:endParaRPr lang="en-US" sz="1200" dirty="0"/>
          </a:p>
        </p:txBody>
      </p:sp>
      <p:sp>
        <p:nvSpPr>
          <p:cNvPr id="113" name="TextBox 112"/>
          <p:cNvSpPr txBox="1"/>
          <p:nvPr/>
        </p:nvSpPr>
        <p:spPr>
          <a:xfrm>
            <a:off x="8174674" y="937364"/>
            <a:ext cx="10616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Western Flyer</a:t>
            </a:r>
            <a:endParaRPr lang="en-US" sz="1200" dirty="0"/>
          </a:p>
        </p:txBody>
      </p:sp>
      <p:sp>
        <p:nvSpPr>
          <p:cNvPr id="114" name="TextBox 113"/>
          <p:cNvSpPr txBox="1"/>
          <p:nvPr/>
        </p:nvSpPr>
        <p:spPr>
          <a:xfrm>
            <a:off x="8200714" y="1089764"/>
            <a:ext cx="7207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Mooring</a:t>
            </a:r>
            <a:endParaRPr lang="en-US" sz="1200" dirty="0"/>
          </a:p>
        </p:txBody>
      </p:sp>
      <p:sp>
        <p:nvSpPr>
          <p:cNvPr id="115" name="TextBox 114"/>
          <p:cNvSpPr txBox="1"/>
          <p:nvPr/>
        </p:nvSpPr>
        <p:spPr>
          <a:xfrm>
            <a:off x="8207800" y="1242164"/>
            <a:ext cx="595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Drifter</a:t>
            </a:r>
            <a:endParaRPr lang="en-US" sz="1200" dirty="0"/>
          </a:p>
        </p:txBody>
      </p:sp>
      <p:sp>
        <p:nvSpPr>
          <p:cNvPr id="116" name="TextBox 115"/>
          <p:cNvSpPr txBox="1"/>
          <p:nvPr/>
        </p:nvSpPr>
        <p:spPr>
          <a:xfrm>
            <a:off x="8202250" y="1394564"/>
            <a:ext cx="3950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LST</a:t>
            </a:r>
            <a:endParaRPr lang="en-US" sz="1200" dirty="0"/>
          </a:p>
        </p:txBody>
      </p:sp>
      <p:sp>
        <p:nvSpPr>
          <p:cNvPr id="117" name="TextBox 116"/>
          <p:cNvSpPr txBox="1"/>
          <p:nvPr/>
        </p:nvSpPr>
        <p:spPr>
          <a:xfrm>
            <a:off x="8209336" y="1546964"/>
            <a:ext cx="610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Martin</a:t>
            </a:r>
            <a:endParaRPr lang="en-US" sz="1200" dirty="0"/>
          </a:p>
        </p:txBody>
      </p:sp>
      <p:sp>
        <p:nvSpPr>
          <p:cNvPr id="118" name="TextBox 117"/>
          <p:cNvSpPr txBox="1"/>
          <p:nvPr/>
        </p:nvSpPr>
        <p:spPr>
          <a:xfrm>
            <a:off x="8222740" y="1699364"/>
            <a:ext cx="6996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Paragon</a:t>
            </a:r>
            <a:endParaRPr lang="en-US" sz="1200" dirty="0"/>
          </a:p>
        </p:txBody>
      </p:sp>
      <p:sp>
        <p:nvSpPr>
          <p:cNvPr id="119" name="Oval 118"/>
          <p:cNvSpPr/>
          <p:nvPr/>
        </p:nvSpPr>
        <p:spPr>
          <a:xfrm>
            <a:off x="7964774" y="1209826"/>
            <a:ext cx="73152" cy="7315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7971860" y="1362226"/>
            <a:ext cx="73152" cy="73152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√</a:t>
            </a:r>
            <a:endParaRPr lang="en-US" dirty="0"/>
          </a:p>
        </p:txBody>
      </p:sp>
      <p:sp>
        <p:nvSpPr>
          <p:cNvPr id="121" name="Oval 120"/>
          <p:cNvSpPr/>
          <p:nvPr/>
        </p:nvSpPr>
        <p:spPr>
          <a:xfrm>
            <a:off x="7984496" y="1520201"/>
            <a:ext cx="73152" cy="73152"/>
          </a:xfrm>
          <a:prstGeom prst="ellipse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185334" y="2407316"/>
            <a:ext cx="16501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Original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7034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bbathy_ma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5426" y="-2717153"/>
            <a:ext cx="10668000" cy="1280160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452915" y="6319791"/>
            <a:ext cx="73152" cy="73152"/>
          </a:xfrm>
          <a:prstGeom prst="ellipse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370774" y="5055585"/>
            <a:ext cx="73152" cy="73152"/>
          </a:xfrm>
          <a:prstGeom prst="ellipse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443926" y="4884145"/>
            <a:ext cx="5437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67-60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526067" y="6181291"/>
            <a:ext cx="5437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67-65</a:t>
            </a:r>
            <a:endParaRPr lang="en-US" sz="1200" dirty="0"/>
          </a:p>
        </p:txBody>
      </p:sp>
      <p:sp>
        <p:nvSpPr>
          <p:cNvPr id="8" name="Oval 7"/>
          <p:cNvSpPr/>
          <p:nvPr/>
        </p:nvSpPr>
        <p:spPr>
          <a:xfrm>
            <a:off x="4393362" y="3767356"/>
            <a:ext cx="73152" cy="73152"/>
          </a:xfrm>
          <a:prstGeom prst="ellipse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466514" y="3595916"/>
            <a:ext cx="5437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67-55</a:t>
            </a:r>
            <a:endParaRPr lang="en-US" sz="1200" dirty="0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570295" y="2906445"/>
            <a:ext cx="6045523" cy="336778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625587" y="2476784"/>
            <a:ext cx="2830549" cy="777182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6502092" y="2570304"/>
            <a:ext cx="933100" cy="285189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6226556" y="1423928"/>
            <a:ext cx="73152" cy="7315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242846" y="1296721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OA2</a:t>
            </a:r>
            <a:endParaRPr lang="en-US" sz="1200" dirty="0"/>
          </a:p>
        </p:txBody>
      </p:sp>
      <p:sp>
        <p:nvSpPr>
          <p:cNvPr id="19" name="Oval 18"/>
          <p:cNvSpPr/>
          <p:nvPr/>
        </p:nvSpPr>
        <p:spPr>
          <a:xfrm>
            <a:off x="7028968" y="3760225"/>
            <a:ext cx="73152" cy="7315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055768" y="3640976"/>
            <a:ext cx="453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OA1</a:t>
            </a:r>
            <a:endParaRPr lang="en-US" sz="1200" dirty="0"/>
          </a:p>
        </p:txBody>
      </p:sp>
      <p:sp>
        <p:nvSpPr>
          <p:cNvPr id="23" name="Oval 22"/>
          <p:cNvSpPr/>
          <p:nvPr/>
        </p:nvSpPr>
        <p:spPr>
          <a:xfrm>
            <a:off x="6728338" y="1542791"/>
            <a:ext cx="73152" cy="7315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6765560" y="1406682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ESP1</a:t>
            </a:r>
            <a:endParaRPr lang="en-US" sz="1200" dirty="0"/>
          </a:p>
        </p:txBody>
      </p:sp>
      <p:sp>
        <p:nvSpPr>
          <p:cNvPr id="25" name="Oval 24"/>
          <p:cNvSpPr/>
          <p:nvPr/>
        </p:nvSpPr>
        <p:spPr>
          <a:xfrm>
            <a:off x="7139063" y="3548917"/>
            <a:ext cx="73152" cy="7315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7181271" y="3421710"/>
            <a:ext cx="5593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ESP2?</a:t>
            </a:r>
            <a:endParaRPr lang="en-US" sz="1200" dirty="0"/>
          </a:p>
        </p:txBody>
      </p:sp>
      <p:sp>
        <p:nvSpPr>
          <p:cNvPr id="27" name="Oval 26"/>
          <p:cNvSpPr/>
          <p:nvPr/>
        </p:nvSpPr>
        <p:spPr>
          <a:xfrm>
            <a:off x="5587307" y="2907544"/>
            <a:ext cx="73152" cy="73152"/>
          </a:xfrm>
          <a:prstGeom prst="ellipse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5267539" y="2802847"/>
            <a:ext cx="3950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LST</a:t>
            </a:r>
            <a:endParaRPr lang="en-US" sz="1200" dirty="0"/>
          </a:p>
        </p:txBody>
      </p:sp>
      <p:sp>
        <p:nvSpPr>
          <p:cNvPr id="33" name="Oval 32"/>
          <p:cNvSpPr/>
          <p:nvPr/>
        </p:nvSpPr>
        <p:spPr>
          <a:xfrm>
            <a:off x="6502092" y="1776672"/>
            <a:ext cx="73152" cy="73152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826277" y="1437718"/>
            <a:ext cx="73152" cy="73152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6261695" y="1987057"/>
            <a:ext cx="73152" cy="73152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6023435" y="2254496"/>
            <a:ext cx="73152" cy="73152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5526524" y="2778995"/>
            <a:ext cx="73152" cy="73152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5599676" y="1475760"/>
            <a:ext cx="1148976" cy="1430685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5489188" y="1611820"/>
            <a:ext cx="1566580" cy="87544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7619244" y="180939"/>
            <a:ext cx="547581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7632648" y="333339"/>
            <a:ext cx="547581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7639734" y="485739"/>
            <a:ext cx="547581" cy="0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7640502" y="638139"/>
            <a:ext cx="547581" cy="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stCxn id="26" idx="1"/>
          </p:cNvCxnSpPr>
          <p:nvPr/>
        </p:nvCxnSpPr>
        <p:spPr>
          <a:xfrm flipH="1" flipV="1">
            <a:off x="6334847" y="3421710"/>
            <a:ext cx="846424" cy="138500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7647588" y="790539"/>
            <a:ext cx="54758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 flipV="1">
            <a:off x="5197561" y="1975781"/>
            <a:ext cx="661851" cy="12781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8100568" y="22964"/>
            <a:ext cx="6206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LRAUV</a:t>
            </a:r>
            <a:endParaRPr lang="en-US" sz="1200" dirty="0"/>
          </a:p>
        </p:txBody>
      </p:sp>
      <p:sp>
        <p:nvSpPr>
          <p:cNvPr id="87" name="TextBox 86"/>
          <p:cNvSpPr txBox="1"/>
          <p:nvPr/>
        </p:nvSpPr>
        <p:spPr>
          <a:xfrm>
            <a:off x="8113972" y="175364"/>
            <a:ext cx="9549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Wave Glider</a:t>
            </a:r>
            <a:endParaRPr lang="en-US" sz="1200" dirty="0"/>
          </a:p>
        </p:txBody>
      </p:sp>
      <p:sp>
        <p:nvSpPr>
          <p:cNvPr id="88" name="TextBox 87"/>
          <p:cNvSpPr txBox="1"/>
          <p:nvPr/>
        </p:nvSpPr>
        <p:spPr>
          <a:xfrm>
            <a:off x="8133694" y="327764"/>
            <a:ext cx="6498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Dorado</a:t>
            </a:r>
            <a:endParaRPr lang="en-US" sz="1200" dirty="0"/>
          </a:p>
        </p:txBody>
      </p:sp>
      <p:sp>
        <p:nvSpPr>
          <p:cNvPr id="89" name="TextBox 88"/>
          <p:cNvSpPr txBox="1"/>
          <p:nvPr/>
        </p:nvSpPr>
        <p:spPr>
          <a:xfrm>
            <a:off x="8134462" y="480164"/>
            <a:ext cx="9797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WEBB Glider</a:t>
            </a:r>
            <a:endParaRPr lang="en-US" sz="1200" dirty="0"/>
          </a:p>
        </p:txBody>
      </p:sp>
      <p:sp>
        <p:nvSpPr>
          <p:cNvPr id="90" name="TextBox 89"/>
          <p:cNvSpPr txBox="1"/>
          <p:nvPr/>
        </p:nvSpPr>
        <p:spPr>
          <a:xfrm>
            <a:off x="8160502" y="632564"/>
            <a:ext cx="9468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Spray Glider</a:t>
            </a:r>
            <a:endParaRPr lang="en-US" sz="1200" dirty="0"/>
          </a:p>
        </p:txBody>
      </p:sp>
      <p:cxnSp>
        <p:nvCxnSpPr>
          <p:cNvPr id="94" name="Straight Connector 93"/>
          <p:cNvCxnSpPr/>
          <p:nvPr/>
        </p:nvCxnSpPr>
        <p:spPr>
          <a:xfrm flipH="1">
            <a:off x="5662599" y="2388853"/>
            <a:ext cx="1906581" cy="557547"/>
          </a:xfrm>
          <a:prstGeom prst="line">
            <a:avLst/>
          </a:prstGeom>
          <a:ln w="9525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H="1">
            <a:off x="7667310" y="942939"/>
            <a:ext cx="547581" cy="0"/>
          </a:xfrm>
          <a:prstGeom prst="line">
            <a:avLst/>
          </a:prstGeom>
          <a:ln w="9525" cmpd="sng">
            <a:solidFill>
              <a:srgbClr val="00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 flipH="1">
            <a:off x="7674396" y="1095339"/>
            <a:ext cx="547581" cy="0"/>
          </a:xfrm>
          <a:prstGeom prst="line">
            <a:avLst/>
          </a:prstGeom>
          <a:ln w="12700" cmpd="sng">
            <a:solidFill>
              <a:srgbClr val="000000"/>
            </a:solidFill>
            <a:prstDash val="lg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8161270" y="784964"/>
            <a:ext cx="10661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Rachel Carson</a:t>
            </a:r>
            <a:endParaRPr lang="en-US" sz="1200" dirty="0"/>
          </a:p>
        </p:txBody>
      </p:sp>
      <p:sp>
        <p:nvSpPr>
          <p:cNvPr id="113" name="TextBox 112"/>
          <p:cNvSpPr txBox="1"/>
          <p:nvPr/>
        </p:nvSpPr>
        <p:spPr>
          <a:xfrm>
            <a:off x="8174674" y="937364"/>
            <a:ext cx="10616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Western Flyer</a:t>
            </a:r>
            <a:endParaRPr lang="en-US" sz="1200" dirty="0"/>
          </a:p>
        </p:txBody>
      </p:sp>
      <p:sp>
        <p:nvSpPr>
          <p:cNvPr id="114" name="TextBox 113"/>
          <p:cNvSpPr txBox="1"/>
          <p:nvPr/>
        </p:nvSpPr>
        <p:spPr>
          <a:xfrm>
            <a:off x="8200714" y="1089764"/>
            <a:ext cx="7207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Mooring</a:t>
            </a:r>
            <a:endParaRPr lang="en-US" sz="1200" dirty="0"/>
          </a:p>
        </p:txBody>
      </p:sp>
      <p:sp>
        <p:nvSpPr>
          <p:cNvPr id="115" name="TextBox 114"/>
          <p:cNvSpPr txBox="1"/>
          <p:nvPr/>
        </p:nvSpPr>
        <p:spPr>
          <a:xfrm>
            <a:off x="8207800" y="1242164"/>
            <a:ext cx="5950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Drifter</a:t>
            </a:r>
            <a:endParaRPr lang="en-US" sz="1200" dirty="0"/>
          </a:p>
        </p:txBody>
      </p:sp>
      <p:sp>
        <p:nvSpPr>
          <p:cNvPr id="116" name="TextBox 115"/>
          <p:cNvSpPr txBox="1"/>
          <p:nvPr/>
        </p:nvSpPr>
        <p:spPr>
          <a:xfrm>
            <a:off x="8202250" y="1394564"/>
            <a:ext cx="3950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LST</a:t>
            </a:r>
            <a:endParaRPr lang="en-US" sz="1200" dirty="0"/>
          </a:p>
        </p:txBody>
      </p:sp>
      <p:sp>
        <p:nvSpPr>
          <p:cNvPr id="117" name="TextBox 116"/>
          <p:cNvSpPr txBox="1"/>
          <p:nvPr/>
        </p:nvSpPr>
        <p:spPr>
          <a:xfrm>
            <a:off x="8209336" y="1546964"/>
            <a:ext cx="610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Martin</a:t>
            </a:r>
            <a:endParaRPr lang="en-US" sz="1200" dirty="0"/>
          </a:p>
        </p:txBody>
      </p:sp>
      <p:sp>
        <p:nvSpPr>
          <p:cNvPr id="118" name="TextBox 117"/>
          <p:cNvSpPr txBox="1"/>
          <p:nvPr/>
        </p:nvSpPr>
        <p:spPr>
          <a:xfrm>
            <a:off x="8222740" y="1699364"/>
            <a:ext cx="6996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Paragon</a:t>
            </a:r>
            <a:endParaRPr lang="en-US" sz="1200" dirty="0"/>
          </a:p>
        </p:txBody>
      </p:sp>
      <p:sp>
        <p:nvSpPr>
          <p:cNvPr id="119" name="Oval 118"/>
          <p:cNvSpPr/>
          <p:nvPr/>
        </p:nvSpPr>
        <p:spPr>
          <a:xfrm>
            <a:off x="7964774" y="1209826"/>
            <a:ext cx="73152" cy="73152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7971860" y="1362226"/>
            <a:ext cx="73152" cy="73152"/>
          </a:xfrm>
          <a:prstGeom prst="ellipse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√</a:t>
            </a:r>
            <a:endParaRPr lang="en-US" dirty="0"/>
          </a:p>
        </p:txBody>
      </p:sp>
      <p:sp>
        <p:nvSpPr>
          <p:cNvPr id="121" name="Oval 120"/>
          <p:cNvSpPr/>
          <p:nvPr/>
        </p:nvSpPr>
        <p:spPr>
          <a:xfrm>
            <a:off x="7984496" y="1520201"/>
            <a:ext cx="73152" cy="73152"/>
          </a:xfrm>
          <a:prstGeom prst="ellipse">
            <a:avLst/>
          </a:prstGeom>
          <a:solidFill>
            <a:srgbClr val="008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5" name="Straight Connector 94"/>
          <p:cNvCxnSpPr/>
          <p:nvPr/>
        </p:nvCxnSpPr>
        <p:spPr>
          <a:xfrm flipH="1">
            <a:off x="4025900" y="1975781"/>
            <a:ext cx="1187578" cy="52892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flipH="1">
            <a:off x="4660900" y="3258481"/>
            <a:ext cx="1187578" cy="52892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>
            <a:stCxn id="24" idx="1"/>
          </p:cNvCxnSpPr>
          <p:nvPr/>
        </p:nvCxnSpPr>
        <p:spPr>
          <a:xfrm flipH="1">
            <a:off x="4738396" y="1545182"/>
            <a:ext cx="2027164" cy="70761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 flipV="1">
            <a:off x="4029161" y="2534581"/>
            <a:ext cx="661851" cy="12781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4678312" y="2900504"/>
            <a:ext cx="1613880" cy="521206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5599676" y="1488943"/>
            <a:ext cx="1198154" cy="1457457"/>
          </a:xfrm>
          <a:prstGeom prst="line">
            <a:avLst/>
          </a:prstGeom>
          <a:ln w="9525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6823230" y="1539743"/>
            <a:ext cx="669014" cy="835441"/>
          </a:xfrm>
          <a:prstGeom prst="line">
            <a:avLst/>
          </a:prstGeom>
          <a:ln w="9525" cmpd="sng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1185334" y="2407316"/>
            <a:ext cx="16221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Current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032409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Paragon scheduling</a:t>
            </a:r>
          </a:p>
          <a:p>
            <a:r>
              <a:rPr lang="en-US" dirty="0" smtClean="0"/>
              <a:t>Gulper samples</a:t>
            </a:r>
          </a:p>
          <a:p>
            <a:r>
              <a:rPr lang="en-US" dirty="0" smtClean="0"/>
              <a:t>Information management</a:t>
            </a:r>
          </a:p>
          <a:p>
            <a:r>
              <a:rPr lang="en-US" dirty="0" smtClean="0"/>
              <a:t>Equipment on Carson/Flyer</a:t>
            </a:r>
          </a:p>
          <a:p>
            <a:r>
              <a:rPr lang="en-US" dirty="0" smtClean="0"/>
              <a:t>Processing steps for loading CTD data, etc</a:t>
            </a:r>
            <a:r>
              <a:rPr lang="en-US" dirty="0"/>
              <a:t>.</a:t>
            </a:r>
            <a:endParaRPr lang="en-US" dirty="0" smtClean="0"/>
          </a:p>
          <a:p>
            <a:r>
              <a:rPr lang="en-US" dirty="0" smtClean="0"/>
              <a:t>Other?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215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Working groups and leads (members in parentheses)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Science planning – Ryan (Bellingham, Chavez, </a:t>
            </a:r>
            <a:r>
              <a:rPr lang="en-US" dirty="0" err="1" smtClean="0"/>
              <a:t>Scholin</a:t>
            </a:r>
            <a:r>
              <a:rPr lang="en-US" dirty="0" smtClean="0"/>
              <a:t>, etc.)</a:t>
            </a:r>
          </a:p>
          <a:p>
            <a:r>
              <a:rPr lang="en-US" dirty="0" smtClean="0"/>
              <a:t>Logistics – </a:t>
            </a:r>
            <a:r>
              <a:rPr lang="en-US" dirty="0" err="1" smtClean="0"/>
              <a:t>Maughan</a:t>
            </a:r>
            <a:r>
              <a:rPr lang="en-US" dirty="0" smtClean="0"/>
              <a:t> (</a:t>
            </a:r>
            <a:r>
              <a:rPr lang="en-US" dirty="0" err="1" smtClean="0"/>
              <a:t>Edgington</a:t>
            </a:r>
            <a:r>
              <a:rPr lang="en-US" dirty="0" smtClean="0"/>
              <a:t>, </a:t>
            </a:r>
            <a:r>
              <a:rPr lang="en-US" dirty="0" err="1" smtClean="0"/>
              <a:t>Rajan</a:t>
            </a:r>
            <a:r>
              <a:rPr lang="en-US" dirty="0" smtClean="0"/>
              <a:t>, Chavez, etc.) - timeline</a:t>
            </a:r>
          </a:p>
          <a:p>
            <a:r>
              <a:rPr lang="en-US" dirty="0" smtClean="0"/>
              <a:t>Autonomous mobile platforms – Bellingham (Wahl, Ryan, Zhang etc.) – can/should we use Dorado in between Carson cruises </a:t>
            </a:r>
          </a:p>
          <a:p>
            <a:r>
              <a:rPr lang="en-US" dirty="0" smtClean="0"/>
              <a:t>Autonomous drifting platforms – Smith (Sherman, Chavez, Wahl, etc.) – what are the issues with LSTs</a:t>
            </a:r>
          </a:p>
          <a:p>
            <a:r>
              <a:rPr lang="en-US" dirty="0" smtClean="0"/>
              <a:t>Data analysis – </a:t>
            </a:r>
            <a:r>
              <a:rPr lang="en-US" dirty="0" err="1" smtClean="0"/>
              <a:t>Messie</a:t>
            </a:r>
            <a:r>
              <a:rPr lang="en-US" dirty="0" smtClean="0"/>
              <a:t> (Ryan, McCann, Bellingham, Chavez, etc.) – standard products, user interfaces, models, etc.</a:t>
            </a:r>
          </a:p>
          <a:p>
            <a:r>
              <a:rPr lang="en-US" dirty="0" smtClean="0"/>
              <a:t>Samples – Pennington (Blum, Smith</a:t>
            </a:r>
            <a:r>
              <a:rPr lang="en-US" baseline="30000" dirty="0" smtClean="0"/>
              <a:t>3</a:t>
            </a:r>
            <a:r>
              <a:rPr lang="en-US" dirty="0" smtClean="0"/>
              <a:t>, </a:t>
            </a:r>
            <a:r>
              <a:rPr lang="en-US" dirty="0" err="1" smtClean="0"/>
              <a:t>Kudela</a:t>
            </a:r>
            <a:r>
              <a:rPr lang="en-US" dirty="0" smtClean="0"/>
              <a:t>, Preston, Zhang, etc.) – inventory, gaps, etc.</a:t>
            </a:r>
          </a:p>
          <a:p>
            <a:r>
              <a:rPr lang="en-US" dirty="0" smtClean="0"/>
              <a:t>Data management – Gomes/</a:t>
            </a:r>
            <a:r>
              <a:rPr lang="en-US" dirty="0" err="1" smtClean="0"/>
              <a:t>Michisaki</a:t>
            </a:r>
            <a:r>
              <a:rPr lang="en-US" dirty="0" smtClean="0"/>
              <a:t> – what is it?</a:t>
            </a:r>
          </a:p>
          <a:p>
            <a:r>
              <a:rPr lang="en-US" dirty="0" smtClean="0"/>
              <a:t>Responsibility of lead to develop a list (questions, platforms, products, data, samples), a means to answer/produce/distribute, analysis, organize team, etc.</a:t>
            </a:r>
          </a:p>
        </p:txBody>
      </p:sp>
    </p:spTree>
    <p:extLst>
      <p:ext uri="{BB962C8B-B14F-4D97-AF65-F5344CB8AC3E}">
        <p14:creationId xmlns:p14="http://schemas.microsoft.com/office/powerpoint/2010/main" val="2664603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Preparatory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Remote sensing, models, in situ data from September and domain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404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Science Questions/Objectives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What are the source waters and seed populations for phytoplankton blooms in and out of Monterey Bay?</a:t>
            </a:r>
          </a:p>
          <a:p>
            <a:r>
              <a:rPr lang="en-US" dirty="0" smtClean="0"/>
              <a:t>What are the processes responsible for phytoplankton blooms or lack thereof in and outside of Monterey Bay?</a:t>
            </a:r>
          </a:p>
          <a:p>
            <a:r>
              <a:rPr lang="en-US" dirty="0" smtClean="0"/>
              <a:t>What are the biogeochemical consequences (particulate flux, nutrient regeneration) of phytoplankton blooms or lack thereof in and outside of Monterey Bay?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18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questions/objectives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Can we identify and trace source water and seed populations for phytoplankton blooms in and out of Monterey Bay?</a:t>
            </a:r>
          </a:p>
          <a:p>
            <a:r>
              <a:rPr lang="en-US" dirty="0" smtClean="0"/>
              <a:t>Can we develop environmental indices that can be used to predict the location and timing of blooms with enough accuracy and speed to be used to trigger autonomous sampling?</a:t>
            </a:r>
          </a:p>
          <a:p>
            <a:r>
              <a:rPr lang="en-US" dirty="0" smtClean="0"/>
              <a:t>Can we develop an information processing and display system that can be used in real time to improve decision making and publication preparation in delayed mode?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737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 </a:t>
            </a:r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Determine nitrogen budget for coastal upwelling systems by measuring uptake, nitrification and sinking flux</a:t>
            </a:r>
            <a:endParaRPr lang="en-US" dirty="0" smtClean="0"/>
          </a:p>
          <a:p>
            <a:r>
              <a:rPr lang="en-US" dirty="0" smtClean="0"/>
              <a:t>Deploy LSTs, drifting productivity arrays and follow over time</a:t>
            </a:r>
            <a:endParaRPr lang="en-US" dirty="0" smtClean="0"/>
          </a:p>
          <a:p>
            <a:r>
              <a:rPr lang="en-US" dirty="0" smtClean="0"/>
              <a:t>Track LSTs with LRAUV – Daphne and measure conditions above LST continuously</a:t>
            </a:r>
          </a:p>
          <a:p>
            <a:r>
              <a:rPr lang="en-US" dirty="0" smtClean="0"/>
              <a:t>Follow LSTs with Flyer measuring biological activity repeatedly using pump profiling system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537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LST tracks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814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 </a:t>
            </a:r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Determine triggers for harmful algal blooms of Pseudo-</a:t>
            </a:r>
            <a:r>
              <a:rPr lang="en-US" dirty="0" err="1" smtClean="0"/>
              <a:t>Nitzschia</a:t>
            </a:r>
            <a:r>
              <a:rPr lang="en-US" dirty="0" smtClean="0"/>
              <a:t> (PN)</a:t>
            </a:r>
            <a:endParaRPr lang="en-US" dirty="0" smtClean="0"/>
          </a:p>
          <a:p>
            <a:r>
              <a:rPr lang="en-US" dirty="0" smtClean="0"/>
              <a:t>Follow PN with ESPs, ships</a:t>
            </a:r>
          </a:p>
          <a:p>
            <a:r>
              <a:rPr lang="en-US" dirty="0" smtClean="0"/>
              <a:t>Acquire high resolution profiles of PN with pump profiling system </a:t>
            </a:r>
          </a:p>
          <a:p>
            <a:r>
              <a:rPr lang="en-US" dirty="0" smtClean="0"/>
              <a:t>Develop proxies for PN that can be measured by gliders, AUVs</a:t>
            </a:r>
          </a:p>
          <a:p>
            <a:r>
              <a:rPr lang="en-US" dirty="0" smtClean="0"/>
              <a:t>Map flow and the position of fronts in near real time using AUVs, gliders, drifters, HF, models</a:t>
            </a:r>
            <a:endParaRPr lang="en-US" dirty="0" smtClean="0"/>
          </a:p>
          <a:p>
            <a:r>
              <a:rPr lang="en-US" dirty="0" smtClean="0"/>
              <a:t>Acquire real time information from Dorado using wave glider hotspot</a:t>
            </a:r>
          </a:p>
          <a:p>
            <a:r>
              <a:rPr lang="en-US" dirty="0" smtClean="0"/>
              <a:t>Integrate information to trigger adaptive sampling with ESPs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3480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 </a:t>
            </a:r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Integrate inshore PN work with offshore nitrogen budgets to determine “crosstalk”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359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Now – prep for experiment, instruments/vehicles, information flow, samples, ODSS, etc. </a:t>
            </a:r>
          </a:p>
          <a:p>
            <a:r>
              <a:rPr lang="en-US" dirty="0" smtClean="0"/>
              <a:t>Weeks of September 3 and 9 – Continue above, deploy ESPs, AUVs, gliders, drifters</a:t>
            </a:r>
          </a:p>
          <a:p>
            <a:r>
              <a:rPr lang="en-US" dirty="0" smtClean="0"/>
              <a:t>Week of September 16 – Carson</a:t>
            </a:r>
          </a:p>
          <a:p>
            <a:r>
              <a:rPr lang="en-US" dirty="0" smtClean="0"/>
              <a:t>Sept 20-27 – Flyer</a:t>
            </a:r>
          </a:p>
          <a:p>
            <a:r>
              <a:rPr lang="en-US" dirty="0" smtClean="0"/>
              <a:t>Sept 30 – Oct 3 – Carson</a:t>
            </a:r>
          </a:p>
          <a:p>
            <a:r>
              <a:rPr lang="en-US" dirty="0" smtClean="0"/>
              <a:t>October 7 recover ESPs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123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Ships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Western Flyer – PCTD, UCTD, profiling pump, optics</a:t>
            </a:r>
          </a:p>
          <a:p>
            <a:r>
              <a:rPr lang="en-US" dirty="0" smtClean="0"/>
              <a:t>Rachel Carson - </a:t>
            </a:r>
            <a:r>
              <a:rPr lang="en-US" dirty="0"/>
              <a:t>PCTD, UCTD, profiling </a:t>
            </a:r>
            <a:r>
              <a:rPr lang="en-US" dirty="0" smtClean="0"/>
              <a:t>pump, optics</a:t>
            </a:r>
          </a:p>
          <a:p>
            <a:r>
              <a:rPr lang="en-US" dirty="0" smtClean="0"/>
              <a:t>Paragon – LST, Glider, drifter </a:t>
            </a:r>
            <a:r>
              <a:rPr lang="en-US" dirty="0" smtClean="0"/>
              <a:t>support – how is this managed?</a:t>
            </a:r>
            <a:endParaRPr lang="en-US" dirty="0" smtClean="0"/>
          </a:p>
          <a:p>
            <a:r>
              <a:rPr lang="en-US" dirty="0" smtClean="0"/>
              <a:t>Martin – ECOHAB, </a:t>
            </a:r>
            <a:r>
              <a:rPr lang="en-US" dirty="0"/>
              <a:t>PCTD, </a:t>
            </a:r>
            <a:r>
              <a:rPr lang="en-US" dirty="0" smtClean="0"/>
              <a:t>UCTD, </a:t>
            </a:r>
            <a:r>
              <a:rPr lang="en-US" dirty="0" smtClean="0"/>
              <a:t>optics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40932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3066</TotalTime>
  <Words>794</Words>
  <Application>Microsoft Macintosh PowerPoint</Application>
  <PresentationFormat>On-screen Show (4:3)</PresentationFormat>
  <Paragraphs>137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CANON Fall Experiment</vt:lpstr>
      <vt:lpstr>Science Questions/Objectives</vt:lpstr>
      <vt:lpstr>Technical questions/objectives</vt:lpstr>
      <vt:lpstr>Specific objectives</vt:lpstr>
      <vt:lpstr>LST tracks</vt:lpstr>
      <vt:lpstr>Specific objectives</vt:lpstr>
      <vt:lpstr>Specific objectives</vt:lpstr>
      <vt:lpstr>Timeline</vt:lpstr>
      <vt:lpstr>Ships </vt:lpstr>
      <vt:lpstr>AUVs</vt:lpstr>
      <vt:lpstr>Gliders</vt:lpstr>
      <vt:lpstr>Moorings</vt:lpstr>
      <vt:lpstr>LST, drifter, other</vt:lpstr>
      <vt:lpstr>PowerPoint Presentation</vt:lpstr>
      <vt:lpstr>PowerPoint Presentation</vt:lpstr>
      <vt:lpstr>Issues</vt:lpstr>
      <vt:lpstr>Working groups and leads (members in parentheses)</vt:lpstr>
      <vt:lpstr>Preparatory analysis</vt:lpstr>
    </vt:vector>
  </TitlesOfParts>
  <Company>MBARI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 Questions/Objectives</dc:title>
  <dc:creator>Francisco Chavez</dc:creator>
  <cp:lastModifiedBy>Francisco Chavez</cp:lastModifiedBy>
  <cp:revision>30</cp:revision>
  <cp:lastPrinted>2013-05-30T18:54:42Z</cp:lastPrinted>
  <dcterms:created xsi:type="dcterms:W3CDTF">2013-05-23T01:04:18Z</dcterms:created>
  <dcterms:modified xsi:type="dcterms:W3CDTF">2013-08-22T21:43:05Z</dcterms:modified>
</cp:coreProperties>
</file>