
<file path=[Content_Types].xml><?xml version="1.0" encoding="utf-8"?>
<Types xmlns="http://schemas.openxmlformats.org/package/2006/content-types">
  <Default Extension="xml" ContentType="application/xml"/>
  <Default Extension="jpeg" ContentType="image/jpeg"/>
  <Default Extension="JPG" ContentType="image/jpeg"/>
  <Default Extension="emf" ContentType="image/x-emf"/>
  <Default Extension="rels" ContentType="application/vnd.openxmlformats-package.relationships+xml"/>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2"/>
  </p:notesMasterIdLst>
  <p:sldIdLst>
    <p:sldId id="259" r:id="rId2"/>
    <p:sldId id="256" r:id="rId3"/>
    <p:sldId id="257" r:id="rId4"/>
    <p:sldId id="258" r:id="rId5"/>
    <p:sldId id="269" r:id="rId6"/>
    <p:sldId id="270" r:id="rId7"/>
    <p:sldId id="260" r:id="rId8"/>
    <p:sldId id="261" r:id="rId9"/>
    <p:sldId id="262" r:id="rId10"/>
    <p:sldId id="263" r:id="rId11"/>
    <p:sldId id="264" r:id="rId12"/>
    <p:sldId id="265" r:id="rId13"/>
    <p:sldId id="271" r:id="rId14"/>
    <p:sldId id="266" r:id="rId15"/>
    <p:sldId id="276" r:id="rId16"/>
    <p:sldId id="273" r:id="rId17"/>
    <p:sldId id="274" r:id="rId18"/>
    <p:sldId id="275" r:id="rId19"/>
    <p:sldId id="272" r:id="rId20"/>
    <p:sldId id="267" r:id="rId21"/>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napToObjects="1">
      <p:cViewPr varScale="1">
        <p:scale>
          <a:sx n="223" d="100"/>
          <a:sy n="223" d="100"/>
        </p:scale>
        <p:origin x="-2120" y="-104"/>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notesMaster" Target="notesMasters/notesMaster1.xml"/><Relationship Id="rId23" Type="http://schemas.openxmlformats.org/officeDocument/2006/relationships/printerSettings" Target="printerSettings/printerSettings1.bin"/><Relationship Id="rId24" Type="http://schemas.openxmlformats.org/officeDocument/2006/relationships/presProps" Target="presProps.xml"/><Relationship Id="rId25" Type="http://schemas.openxmlformats.org/officeDocument/2006/relationships/viewProps" Target="viewProps.xml"/><Relationship Id="rId26" Type="http://schemas.openxmlformats.org/officeDocument/2006/relationships/theme" Target="theme/theme1.xml"/><Relationship Id="rId27"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5CA97E8-B1D6-614B-93FA-2FBF5363B4F5}" type="datetimeFigureOut">
              <a:rPr lang="en-US" smtClean="0"/>
              <a:t>6/5/13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C139CC1-CF15-7D4A-8FED-D80BE4271818}" type="slidenum">
              <a:rPr lang="en-US" smtClean="0"/>
              <a:t>‹#›</a:t>
            </a:fld>
            <a:endParaRPr lang="en-US"/>
          </a:p>
        </p:txBody>
      </p:sp>
    </p:spTree>
    <p:extLst>
      <p:ext uri="{BB962C8B-B14F-4D97-AF65-F5344CB8AC3E}">
        <p14:creationId xmlns:p14="http://schemas.microsoft.com/office/powerpoint/2010/main" val="3486367663"/>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Slide Image Placeholder 1"/>
          <p:cNvSpPr>
            <a:spLocks noGrp="1" noRot="1" noChangeAspect="1" noTextEdit="1"/>
          </p:cNvSpPr>
          <p:nvPr>
            <p:ph type="sldImg"/>
          </p:nvPr>
        </p:nvSpPr>
        <p:spPr>
          <a:ln/>
        </p:spPr>
      </p:sp>
      <p:sp>
        <p:nvSpPr>
          <p:cNvPr id="7270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p>
        </p:txBody>
      </p:sp>
      <p:sp>
        <p:nvSpPr>
          <p:cNvPr id="7270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600">
                <a:solidFill>
                  <a:schemeClr val="tx1"/>
                </a:solidFill>
                <a:latin typeface="Tahoma" charset="0"/>
                <a:ea typeface="ＭＳ Ｐゴシック" charset="0"/>
              </a:defRPr>
            </a:lvl1pPr>
            <a:lvl2pPr marL="742950" indent="-285750">
              <a:defRPr sz="1600">
                <a:solidFill>
                  <a:schemeClr val="tx1"/>
                </a:solidFill>
                <a:latin typeface="Tahoma" charset="0"/>
                <a:ea typeface="ＭＳ Ｐゴシック" charset="0"/>
              </a:defRPr>
            </a:lvl2pPr>
            <a:lvl3pPr marL="1143000" indent="-228600">
              <a:defRPr sz="1600">
                <a:solidFill>
                  <a:schemeClr val="tx1"/>
                </a:solidFill>
                <a:latin typeface="Tahoma" charset="0"/>
                <a:ea typeface="ＭＳ Ｐゴシック" charset="0"/>
              </a:defRPr>
            </a:lvl3pPr>
            <a:lvl4pPr marL="1600200" indent="-228600">
              <a:defRPr sz="1600">
                <a:solidFill>
                  <a:schemeClr val="tx1"/>
                </a:solidFill>
                <a:latin typeface="Tahoma" charset="0"/>
                <a:ea typeface="ＭＳ Ｐゴシック" charset="0"/>
              </a:defRPr>
            </a:lvl4pPr>
            <a:lvl5pPr marL="2057400" indent="-228600">
              <a:defRPr sz="1600">
                <a:solidFill>
                  <a:schemeClr val="tx1"/>
                </a:solidFill>
                <a:latin typeface="Tahoma" charset="0"/>
                <a:ea typeface="ＭＳ Ｐゴシック" charset="0"/>
              </a:defRPr>
            </a:lvl5pPr>
            <a:lvl6pPr marL="2514600" indent="-228600" eaLnBrk="0" fontAlgn="base" hangingPunct="0">
              <a:spcBef>
                <a:spcPct val="0"/>
              </a:spcBef>
              <a:spcAft>
                <a:spcPct val="0"/>
              </a:spcAft>
              <a:defRPr sz="1600">
                <a:solidFill>
                  <a:schemeClr val="tx1"/>
                </a:solidFill>
                <a:latin typeface="Tahoma" charset="0"/>
                <a:ea typeface="ＭＳ Ｐゴシック" charset="0"/>
              </a:defRPr>
            </a:lvl6pPr>
            <a:lvl7pPr marL="2971800" indent="-228600" eaLnBrk="0" fontAlgn="base" hangingPunct="0">
              <a:spcBef>
                <a:spcPct val="0"/>
              </a:spcBef>
              <a:spcAft>
                <a:spcPct val="0"/>
              </a:spcAft>
              <a:defRPr sz="1600">
                <a:solidFill>
                  <a:schemeClr val="tx1"/>
                </a:solidFill>
                <a:latin typeface="Tahoma" charset="0"/>
                <a:ea typeface="ＭＳ Ｐゴシック" charset="0"/>
              </a:defRPr>
            </a:lvl7pPr>
            <a:lvl8pPr marL="3429000" indent="-228600" eaLnBrk="0" fontAlgn="base" hangingPunct="0">
              <a:spcBef>
                <a:spcPct val="0"/>
              </a:spcBef>
              <a:spcAft>
                <a:spcPct val="0"/>
              </a:spcAft>
              <a:defRPr sz="1600">
                <a:solidFill>
                  <a:schemeClr val="tx1"/>
                </a:solidFill>
                <a:latin typeface="Tahoma" charset="0"/>
                <a:ea typeface="ＭＳ Ｐゴシック" charset="0"/>
              </a:defRPr>
            </a:lvl8pPr>
            <a:lvl9pPr marL="3886200" indent="-228600" eaLnBrk="0" fontAlgn="base" hangingPunct="0">
              <a:spcBef>
                <a:spcPct val="0"/>
              </a:spcBef>
              <a:spcAft>
                <a:spcPct val="0"/>
              </a:spcAft>
              <a:defRPr sz="1600">
                <a:solidFill>
                  <a:schemeClr val="tx1"/>
                </a:solidFill>
                <a:latin typeface="Tahoma" charset="0"/>
                <a:ea typeface="ＭＳ Ｐゴシック" charset="0"/>
              </a:defRPr>
            </a:lvl9pPr>
          </a:lstStyle>
          <a:p>
            <a:fld id="{F6340E71-E607-D447-A2AC-C1C4B26C29C7}" type="slidenum">
              <a:rPr lang="en-US" sz="1200">
                <a:latin typeface="Arial" charset="0"/>
              </a:rPr>
              <a:pPr/>
              <a:t>5</a:t>
            </a:fld>
            <a:endParaRPr lang="en-US" sz="1200">
              <a:latin typeface="Arial"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9891336A-6B76-B24B-AF1C-56F7FF73CBB7}" type="datetimeFigureOut">
              <a:rPr lang="en-US" smtClean="0"/>
              <a:t>6/5/13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622BAF6-3E79-6742-ACE5-421E0727B792}" type="slidenum">
              <a:rPr lang="en-US" smtClean="0"/>
              <a:t>‹#›</a:t>
            </a:fld>
            <a:endParaRPr lang="en-US"/>
          </a:p>
        </p:txBody>
      </p:sp>
    </p:spTree>
    <p:extLst>
      <p:ext uri="{BB962C8B-B14F-4D97-AF65-F5344CB8AC3E}">
        <p14:creationId xmlns:p14="http://schemas.microsoft.com/office/powerpoint/2010/main" val="131196906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891336A-6B76-B24B-AF1C-56F7FF73CBB7}" type="datetimeFigureOut">
              <a:rPr lang="en-US" smtClean="0"/>
              <a:t>6/5/13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622BAF6-3E79-6742-ACE5-421E0727B792}" type="slidenum">
              <a:rPr lang="en-US" smtClean="0"/>
              <a:t>‹#›</a:t>
            </a:fld>
            <a:endParaRPr lang="en-US"/>
          </a:p>
        </p:txBody>
      </p:sp>
    </p:spTree>
    <p:extLst>
      <p:ext uri="{BB962C8B-B14F-4D97-AF65-F5344CB8AC3E}">
        <p14:creationId xmlns:p14="http://schemas.microsoft.com/office/powerpoint/2010/main" val="407746080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891336A-6B76-B24B-AF1C-56F7FF73CBB7}" type="datetimeFigureOut">
              <a:rPr lang="en-US" smtClean="0"/>
              <a:t>6/5/13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622BAF6-3E79-6742-ACE5-421E0727B792}" type="slidenum">
              <a:rPr lang="en-US" smtClean="0"/>
              <a:t>‹#›</a:t>
            </a:fld>
            <a:endParaRPr lang="en-US"/>
          </a:p>
        </p:txBody>
      </p:sp>
    </p:spTree>
    <p:extLst>
      <p:ext uri="{BB962C8B-B14F-4D97-AF65-F5344CB8AC3E}">
        <p14:creationId xmlns:p14="http://schemas.microsoft.com/office/powerpoint/2010/main" val="3594876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891336A-6B76-B24B-AF1C-56F7FF73CBB7}" type="datetimeFigureOut">
              <a:rPr lang="en-US" smtClean="0"/>
              <a:t>6/5/13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622BAF6-3E79-6742-ACE5-421E0727B792}" type="slidenum">
              <a:rPr lang="en-US" smtClean="0"/>
              <a:t>‹#›</a:t>
            </a:fld>
            <a:endParaRPr lang="en-US"/>
          </a:p>
        </p:txBody>
      </p:sp>
    </p:spTree>
    <p:extLst>
      <p:ext uri="{BB962C8B-B14F-4D97-AF65-F5344CB8AC3E}">
        <p14:creationId xmlns:p14="http://schemas.microsoft.com/office/powerpoint/2010/main" val="397568131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891336A-6B76-B24B-AF1C-56F7FF73CBB7}" type="datetimeFigureOut">
              <a:rPr lang="en-US" smtClean="0"/>
              <a:t>6/5/13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622BAF6-3E79-6742-ACE5-421E0727B792}" type="slidenum">
              <a:rPr lang="en-US" smtClean="0"/>
              <a:t>‹#›</a:t>
            </a:fld>
            <a:endParaRPr lang="en-US"/>
          </a:p>
        </p:txBody>
      </p:sp>
    </p:spTree>
    <p:extLst>
      <p:ext uri="{BB962C8B-B14F-4D97-AF65-F5344CB8AC3E}">
        <p14:creationId xmlns:p14="http://schemas.microsoft.com/office/powerpoint/2010/main" val="63463807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9891336A-6B76-B24B-AF1C-56F7FF73CBB7}" type="datetimeFigureOut">
              <a:rPr lang="en-US" smtClean="0"/>
              <a:t>6/5/13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622BAF6-3E79-6742-ACE5-421E0727B792}" type="slidenum">
              <a:rPr lang="en-US" smtClean="0"/>
              <a:t>‹#›</a:t>
            </a:fld>
            <a:endParaRPr lang="en-US"/>
          </a:p>
        </p:txBody>
      </p:sp>
    </p:spTree>
    <p:extLst>
      <p:ext uri="{BB962C8B-B14F-4D97-AF65-F5344CB8AC3E}">
        <p14:creationId xmlns:p14="http://schemas.microsoft.com/office/powerpoint/2010/main" val="288600767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9891336A-6B76-B24B-AF1C-56F7FF73CBB7}" type="datetimeFigureOut">
              <a:rPr lang="en-US" smtClean="0"/>
              <a:t>6/5/13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622BAF6-3E79-6742-ACE5-421E0727B792}" type="slidenum">
              <a:rPr lang="en-US" smtClean="0"/>
              <a:t>‹#›</a:t>
            </a:fld>
            <a:endParaRPr lang="en-US"/>
          </a:p>
        </p:txBody>
      </p:sp>
    </p:spTree>
    <p:extLst>
      <p:ext uri="{BB962C8B-B14F-4D97-AF65-F5344CB8AC3E}">
        <p14:creationId xmlns:p14="http://schemas.microsoft.com/office/powerpoint/2010/main" val="26976820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9891336A-6B76-B24B-AF1C-56F7FF73CBB7}" type="datetimeFigureOut">
              <a:rPr lang="en-US" smtClean="0"/>
              <a:t>6/5/13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622BAF6-3E79-6742-ACE5-421E0727B792}" type="slidenum">
              <a:rPr lang="en-US" smtClean="0"/>
              <a:t>‹#›</a:t>
            </a:fld>
            <a:endParaRPr lang="en-US"/>
          </a:p>
        </p:txBody>
      </p:sp>
    </p:spTree>
    <p:extLst>
      <p:ext uri="{BB962C8B-B14F-4D97-AF65-F5344CB8AC3E}">
        <p14:creationId xmlns:p14="http://schemas.microsoft.com/office/powerpoint/2010/main" val="25219747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891336A-6B76-B24B-AF1C-56F7FF73CBB7}" type="datetimeFigureOut">
              <a:rPr lang="en-US" smtClean="0"/>
              <a:t>6/5/13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622BAF6-3E79-6742-ACE5-421E0727B792}" type="slidenum">
              <a:rPr lang="en-US" smtClean="0"/>
              <a:t>‹#›</a:t>
            </a:fld>
            <a:endParaRPr lang="en-US"/>
          </a:p>
        </p:txBody>
      </p:sp>
    </p:spTree>
    <p:extLst>
      <p:ext uri="{BB962C8B-B14F-4D97-AF65-F5344CB8AC3E}">
        <p14:creationId xmlns:p14="http://schemas.microsoft.com/office/powerpoint/2010/main" val="230804879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891336A-6B76-B24B-AF1C-56F7FF73CBB7}" type="datetimeFigureOut">
              <a:rPr lang="en-US" smtClean="0"/>
              <a:t>6/5/13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622BAF6-3E79-6742-ACE5-421E0727B792}" type="slidenum">
              <a:rPr lang="en-US" smtClean="0"/>
              <a:t>‹#›</a:t>
            </a:fld>
            <a:endParaRPr lang="en-US"/>
          </a:p>
        </p:txBody>
      </p:sp>
    </p:spTree>
    <p:extLst>
      <p:ext uri="{BB962C8B-B14F-4D97-AF65-F5344CB8AC3E}">
        <p14:creationId xmlns:p14="http://schemas.microsoft.com/office/powerpoint/2010/main" val="377784577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891336A-6B76-B24B-AF1C-56F7FF73CBB7}" type="datetimeFigureOut">
              <a:rPr lang="en-US" smtClean="0"/>
              <a:t>6/5/13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622BAF6-3E79-6742-ACE5-421E0727B792}" type="slidenum">
              <a:rPr lang="en-US" smtClean="0"/>
              <a:t>‹#›</a:t>
            </a:fld>
            <a:endParaRPr lang="en-US"/>
          </a:p>
        </p:txBody>
      </p:sp>
    </p:spTree>
    <p:extLst>
      <p:ext uri="{BB962C8B-B14F-4D97-AF65-F5344CB8AC3E}">
        <p14:creationId xmlns:p14="http://schemas.microsoft.com/office/powerpoint/2010/main" val="3892930126"/>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891336A-6B76-B24B-AF1C-56F7FF73CBB7}" type="datetimeFigureOut">
              <a:rPr lang="en-US" smtClean="0"/>
              <a:t>6/5/13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622BAF6-3E79-6742-ACE5-421E0727B792}" type="slidenum">
              <a:rPr lang="en-US" smtClean="0"/>
              <a:t>‹#›</a:t>
            </a:fld>
            <a:endParaRPr lang="en-US"/>
          </a:p>
        </p:txBody>
      </p:sp>
    </p:spTree>
    <p:extLst>
      <p:ext uri="{BB962C8B-B14F-4D97-AF65-F5344CB8AC3E}">
        <p14:creationId xmlns:p14="http://schemas.microsoft.com/office/powerpoint/2010/main" val="217272551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mailto:canon@mbari.org" TargetMode="Externa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5.jpg"/><Relationship Id="rId3" Type="http://schemas.openxmlformats.org/officeDocument/2006/relationships/image" Target="../media/image6.jp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7.emf"/></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xml"/><Relationship Id="rId3" Type="http://schemas.openxmlformats.org/officeDocument/2006/relationships/image" Target="../media/image1.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CANON Fall Experiment</a:t>
            </a:r>
            <a:endParaRPr lang="en-US" dirty="0"/>
          </a:p>
        </p:txBody>
      </p:sp>
      <p:sp>
        <p:nvSpPr>
          <p:cNvPr id="3" name="Subtitle 2"/>
          <p:cNvSpPr>
            <a:spLocks noGrp="1"/>
          </p:cNvSpPr>
          <p:nvPr>
            <p:ph type="subTitle" idx="1"/>
          </p:nvPr>
        </p:nvSpPr>
        <p:spPr/>
        <p:txBody>
          <a:bodyPr/>
          <a:lstStyle/>
          <a:p>
            <a:r>
              <a:rPr lang="en-US" dirty="0" smtClean="0"/>
              <a:t>Draft questions and plans</a:t>
            </a:r>
            <a:endParaRPr lang="en-US" dirty="0"/>
          </a:p>
        </p:txBody>
      </p:sp>
    </p:spTree>
    <p:extLst>
      <p:ext uri="{BB962C8B-B14F-4D97-AF65-F5344CB8AC3E}">
        <p14:creationId xmlns:p14="http://schemas.microsoft.com/office/powerpoint/2010/main" val="151081468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Moorings</a:t>
            </a:r>
            <a:endParaRPr lang="en-US" dirty="0"/>
          </a:p>
        </p:txBody>
      </p:sp>
      <p:sp>
        <p:nvSpPr>
          <p:cNvPr id="3" name="Content Placeholder 2"/>
          <p:cNvSpPr>
            <a:spLocks noGrp="1"/>
          </p:cNvSpPr>
          <p:nvPr>
            <p:ph idx="1"/>
          </p:nvPr>
        </p:nvSpPr>
        <p:spPr/>
        <p:txBody>
          <a:bodyPr/>
          <a:lstStyle/>
          <a:p>
            <a:r>
              <a:rPr lang="en-US" dirty="0" smtClean="0"/>
              <a:t>M1</a:t>
            </a:r>
          </a:p>
          <a:p>
            <a:r>
              <a:rPr lang="en-US" dirty="0" smtClean="0"/>
              <a:t>M2H</a:t>
            </a:r>
          </a:p>
          <a:p>
            <a:r>
              <a:rPr lang="en-US" dirty="0" smtClean="0"/>
              <a:t>OA1</a:t>
            </a:r>
          </a:p>
          <a:p>
            <a:r>
              <a:rPr lang="en-US" dirty="0" smtClean="0"/>
              <a:t>OA2</a:t>
            </a:r>
          </a:p>
          <a:p>
            <a:r>
              <a:rPr lang="en-US" dirty="0" smtClean="0"/>
              <a:t>ESP 1</a:t>
            </a:r>
          </a:p>
          <a:p>
            <a:r>
              <a:rPr lang="en-US" dirty="0" smtClean="0"/>
              <a:t>ESP 2</a:t>
            </a:r>
          </a:p>
          <a:p>
            <a:r>
              <a:rPr lang="en-US" dirty="0" smtClean="0"/>
              <a:t>Other ?</a:t>
            </a:r>
            <a:endParaRPr lang="en-US" dirty="0"/>
          </a:p>
        </p:txBody>
      </p:sp>
    </p:spTree>
    <p:extLst>
      <p:ext uri="{BB962C8B-B14F-4D97-AF65-F5344CB8AC3E}">
        <p14:creationId xmlns:p14="http://schemas.microsoft.com/office/powerpoint/2010/main" val="282919757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LST, drifter, other</a:t>
            </a:r>
            <a:endParaRPr lang="en-US" dirty="0"/>
          </a:p>
        </p:txBody>
      </p:sp>
      <p:sp>
        <p:nvSpPr>
          <p:cNvPr id="3" name="Content Placeholder 2"/>
          <p:cNvSpPr>
            <a:spLocks noGrp="1"/>
          </p:cNvSpPr>
          <p:nvPr>
            <p:ph idx="1"/>
          </p:nvPr>
        </p:nvSpPr>
        <p:spPr/>
        <p:txBody>
          <a:bodyPr>
            <a:normAutofit fontScale="77500" lnSpcReduction="20000"/>
          </a:bodyPr>
          <a:lstStyle/>
          <a:p>
            <a:r>
              <a:rPr lang="en-US" dirty="0" smtClean="0"/>
              <a:t>LST (= </a:t>
            </a:r>
            <a:r>
              <a:rPr lang="en-US" dirty="0" err="1" smtClean="0"/>
              <a:t>Lagrangian</a:t>
            </a:r>
            <a:r>
              <a:rPr lang="en-US" dirty="0" smtClean="0"/>
              <a:t> sediment trap) 1</a:t>
            </a:r>
          </a:p>
          <a:p>
            <a:r>
              <a:rPr lang="en-US" dirty="0" smtClean="0"/>
              <a:t>LST 2</a:t>
            </a:r>
          </a:p>
          <a:p>
            <a:r>
              <a:rPr lang="en-US" dirty="0" smtClean="0"/>
              <a:t>Stella 1-n (what is n?)</a:t>
            </a:r>
          </a:p>
          <a:p>
            <a:r>
              <a:rPr lang="en-US" dirty="0" smtClean="0"/>
              <a:t>Android 1-n</a:t>
            </a:r>
          </a:p>
          <a:p>
            <a:r>
              <a:rPr lang="en-US" dirty="0" smtClean="0"/>
              <a:t>Floats ?</a:t>
            </a:r>
          </a:p>
          <a:p>
            <a:r>
              <a:rPr lang="en-US" dirty="0" smtClean="0"/>
              <a:t>ROMS-NPZD 3 km</a:t>
            </a:r>
          </a:p>
          <a:p>
            <a:r>
              <a:rPr lang="en-US" dirty="0" smtClean="0"/>
              <a:t>Remote sensing (standard, </a:t>
            </a:r>
            <a:r>
              <a:rPr lang="en-US" dirty="0" err="1" smtClean="0"/>
              <a:t>Hyspiri</a:t>
            </a:r>
            <a:r>
              <a:rPr lang="en-US" dirty="0" smtClean="0"/>
              <a:t>, drone?)</a:t>
            </a:r>
          </a:p>
          <a:p>
            <a:r>
              <a:rPr lang="en-US" dirty="0" smtClean="0"/>
              <a:t>Cowen zoo system ?</a:t>
            </a:r>
          </a:p>
          <a:p>
            <a:r>
              <a:rPr lang="en-US" dirty="0" err="1" smtClean="0"/>
              <a:t>Flocam</a:t>
            </a:r>
            <a:r>
              <a:rPr lang="en-US" dirty="0" smtClean="0"/>
              <a:t>?</a:t>
            </a:r>
          </a:p>
          <a:p>
            <a:r>
              <a:rPr lang="en-US" dirty="0" smtClean="0"/>
              <a:t>ADCPs?</a:t>
            </a:r>
          </a:p>
          <a:p>
            <a:r>
              <a:rPr lang="en-US" dirty="0" err="1" smtClean="0"/>
              <a:t>Geostrophy</a:t>
            </a:r>
            <a:r>
              <a:rPr lang="en-US" dirty="0" smtClean="0"/>
              <a:t>?</a:t>
            </a:r>
          </a:p>
          <a:p>
            <a:endParaRPr lang="en-US" dirty="0"/>
          </a:p>
        </p:txBody>
      </p:sp>
    </p:spTree>
    <p:extLst>
      <p:ext uri="{BB962C8B-B14F-4D97-AF65-F5344CB8AC3E}">
        <p14:creationId xmlns:p14="http://schemas.microsoft.com/office/powerpoint/2010/main" val="2376848384"/>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IMG_0513.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0800000">
            <a:off x="0" y="0"/>
            <a:ext cx="9144000" cy="6858000"/>
          </a:xfrm>
          <a:prstGeom prst="rect">
            <a:avLst/>
          </a:prstGeom>
        </p:spPr>
      </p:pic>
      <p:sp>
        <p:nvSpPr>
          <p:cNvPr id="5" name="TextBox 4"/>
          <p:cNvSpPr txBox="1"/>
          <p:nvPr/>
        </p:nvSpPr>
        <p:spPr>
          <a:xfrm>
            <a:off x="910872" y="525935"/>
            <a:ext cx="851515" cy="369332"/>
          </a:xfrm>
          <a:prstGeom prst="rect">
            <a:avLst/>
          </a:prstGeom>
          <a:noFill/>
        </p:spPr>
        <p:txBody>
          <a:bodyPr wrap="none" rtlCol="0">
            <a:spAutoFit/>
          </a:bodyPr>
          <a:lstStyle/>
          <a:p>
            <a:r>
              <a:rPr lang="en-US" dirty="0" smtClean="0"/>
              <a:t>Chavez</a:t>
            </a:r>
            <a:endParaRPr lang="en-US" dirty="0"/>
          </a:p>
        </p:txBody>
      </p:sp>
      <p:sp>
        <p:nvSpPr>
          <p:cNvPr id="6" name="TextBox 5"/>
          <p:cNvSpPr txBox="1"/>
          <p:nvPr/>
        </p:nvSpPr>
        <p:spPr>
          <a:xfrm>
            <a:off x="7877118" y="6105978"/>
            <a:ext cx="646331" cy="369332"/>
          </a:xfrm>
          <a:prstGeom prst="rect">
            <a:avLst/>
          </a:prstGeom>
          <a:noFill/>
        </p:spPr>
        <p:txBody>
          <a:bodyPr wrap="none" rtlCol="0">
            <a:spAutoFit/>
          </a:bodyPr>
          <a:lstStyle/>
          <a:p>
            <a:r>
              <a:rPr lang="en-US" dirty="0" smtClean="0"/>
              <a:t>Ryan</a:t>
            </a:r>
            <a:endParaRPr lang="en-US" dirty="0"/>
          </a:p>
        </p:txBody>
      </p:sp>
    </p:spTree>
    <p:extLst>
      <p:ext uri="{BB962C8B-B14F-4D97-AF65-F5344CB8AC3E}">
        <p14:creationId xmlns:p14="http://schemas.microsoft.com/office/powerpoint/2010/main" val="2062727872"/>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mbbathy_map.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4738" y="-2707592"/>
            <a:ext cx="10668000" cy="12801600"/>
          </a:xfrm>
          <a:prstGeom prst="rect">
            <a:avLst/>
          </a:prstGeom>
        </p:spPr>
      </p:pic>
      <p:sp>
        <p:nvSpPr>
          <p:cNvPr id="4" name="Oval 3"/>
          <p:cNvSpPr/>
          <p:nvPr/>
        </p:nvSpPr>
        <p:spPr>
          <a:xfrm>
            <a:off x="452915" y="6319791"/>
            <a:ext cx="73152" cy="73152"/>
          </a:xfrm>
          <a:prstGeom prst="ellipse">
            <a:avLst/>
          </a:prstGeom>
          <a:solidFill>
            <a:srgbClr val="FF66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 name="Oval 4"/>
          <p:cNvSpPr/>
          <p:nvPr/>
        </p:nvSpPr>
        <p:spPr>
          <a:xfrm>
            <a:off x="2370774" y="5055585"/>
            <a:ext cx="73152" cy="73152"/>
          </a:xfrm>
          <a:prstGeom prst="ellipse">
            <a:avLst/>
          </a:prstGeom>
          <a:solidFill>
            <a:srgbClr val="FF66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TextBox 5"/>
          <p:cNvSpPr txBox="1"/>
          <p:nvPr/>
        </p:nvSpPr>
        <p:spPr>
          <a:xfrm>
            <a:off x="2443926" y="4884145"/>
            <a:ext cx="543764" cy="276999"/>
          </a:xfrm>
          <a:prstGeom prst="rect">
            <a:avLst/>
          </a:prstGeom>
          <a:noFill/>
        </p:spPr>
        <p:txBody>
          <a:bodyPr wrap="none" rtlCol="0">
            <a:spAutoFit/>
          </a:bodyPr>
          <a:lstStyle/>
          <a:p>
            <a:r>
              <a:rPr lang="en-US" sz="1200" dirty="0" smtClean="0"/>
              <a:t>67-60</a:t>
            </a:r>
            <a:endParaRPr lang="en-US" sz="1200" dirty="0"/>
          </a:p>
        </p:txBody>
      </p:sp>
      <p:sp>
        <p:nvSpPr>
          <p:cNvPr id="7" name="TextBox 6"/>
          <p:cNvSpPr txBox="1"/>
          <p:nvPr/>
        </p:nvSpPr>
        <p:spPr>
          <a:xfrm>
            <a:off x="526067" y="6181291"/>
            <a:ext cx="543764" cy="276999"/>
          </a:xfrm>
          <a:prstGeom prst="rect">
            <a:avLst/>
          </a:prstGeom>
          <a:noFill/>
        </p:spPr>
        <p:txBody>
          <a:bodyPr wrap="none" rtlCol="0">
            <a:spAutoFit/>
          </a:bodyPr>
          <a:lstStyle/>
          <a:p>
            <a:r>
              <a:rPr lang="en-US" sz="1200" dirty="0" smtClean="0"/>
              <a:t>67-65</a:t>
            </a:r>
            <a:endParaRPr lang="en-US" sz="1200" dirty="0"/>
          </a:p>
        </p:txBody>
      </p:sp>
      <p:sp>
        <p:nvSpPr>
          <p:cNvPr id="8" name="Oval 7"/>
          <p:cNvSpPr/>
          <p:nvPr/>
        </p:nvSpPr>
        <p:spPr>
          <a:xfrm>
            <a:off x="4393362" y="3767356"/>
            <a:ext cx="73152" cy="73152"/>
          </a:xfrm>
          <a:prstGeom prst="ellipse">
            <a:avLst/>
          </a:prstGeom>
          <a:solidFill>
            <a:srgbClr val="FF66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TextBox 8"/>
          <p:cNvSpPr txBox="1"/>
          <p:nvPr/>
        </p:nvSpPr>
        <p:spPr>
          <a:xfrm>
            <a:off x="4466514" y="3595916"/>
            <a:ext cx="543764" cy="276999"/>
          </a:xfrm>
          <a:prstGeom prst="rect">
            <a:avLst/>
          </a:prstGeom>
          <a:noFill/>
        </p:spPr>
        <p:txBody>
          <a:bodyPr wrap="none" rtlCol="0">
            <a:spAutoFit/>
          </a:bodyPr>
          <a:lstStyle/>
          <a:p>
            <a:r>
              <a:rPr lang="en-US" sz="1200" dirty="0" smtClean="0"/>
              <a:t>67-55</a:t>
            </a:r>
            <a:endParaRPr lang="en-US" sz="1200" dirty="0"/>
          </a:p>
        </p:txBody>
      </p:sp>
      <p:cxnSp>
        <p:nvCxnSpPr>
          <p:cNvPr id="11" name="Straight Connector 10"/>
          <p:cNvCxnSpPr/>
          <p:nvPr/>
        </p:nvCxnSpPr>
        <p:spPr>
          <a:xfrm flipH="1">
            <a:off x="570295" y="2906445"/>
            <a:ext cx="6045523" cy="3367789"/>
          </a:xfrm>
          <a:prstGeom prst="line">
            <a:avLst/>
          </a:prstGeom>
        </p:spPr>
        <p:style>
          <a:lnRef idx="2">
            <a:schemeClr val="accent1"/>
          </a:lnRef>
          <a:fillRef idx="0">
            <a:schemeClr val="accent1"/>
          </a:fillRef>
          <a:effectRef idx="1">
            <a:schemeClr val="accent1"/>
          </a:effectRef>
          <a:fontRef idx="minor">
            <a:schemeClr val="tx1"/>
          </a:fontRef>
        </p:style>
      </p:cxnSp>
      <p:cxnSp>
        <p:nvCxnSpPr>
          <p:cNvPr id="13" name="Straight Connector 12"/>
          <p:cNvCxnSpPr/>
          <p:nvPr/>
        </p:nvCxnSpPr>
        <p:spPr>
          <a:xfrm flipH="1">
            <a:off x="4625587" y="2476784"/>
            <a:ext cx="2830549" cy="777182"/>
          </a:xfrm>
          <a:prstGeom prst="line">
            <a:avLst/>
          </a:prstGeom>
          <a:ln>
            <a:solidFill>
              <a:srgbClr val="FFFF00"/>
            </a:solidFill>
          </a:ln>
        </p:spPr>
        <p:style>
          <a:lnRef idx="2">
            <a:schemeClr val="accent1"/>
          </a:lnRef>
          <a:fillRef idx="0">
            <a:schemeClr val="accent1"/>
          </a:fillRef>
          <a:effectRef idx="1">
            <a:schemeClr val="accent1"/>
          </a:effectRef>
          <a:fontRef idx="minor">
            <a:schemeClr val="tx1"/>
          </a:fontRef>
        </p:style>
      </p:cxnSp>
      <p:cxnSp>
        <p:nvCxnSpPr>
          <p:cNvPr id="14" name="Straight Connector 13"/>
          <p:cNvCxnSpPr/>
          <p:nvPr/>
        </p:nvCxnSpPr>
        <p:spPr>
          <a:xfrm flipH="1">
            <a:off x="4625587" y="2824304"/>
            <a:ext cx="1946003" cy="511803"/>
          </a:xfrm>
          <a:prstGeom prst="line">
            <a:avLst/>
          </a:prstGeom>
          <a:ln>
            <a:solidFill>
              <a:srgbClr val="008000"/>
            </a:solidFill>
          </a:ln>
        </p:spPr>
        <p:style>
          <a:lnRef idx="2">
            <a:schemeClr val="accent1"/>
          </a:lnRef>
          <a:fillRef idx="0">
            <a:schemeClr val="accent1"/>
          </a:fillRef>
          <a:effectRef idx="1">
            <a:schemeClr val="accent1"/>
          </a:effectRef>
          <a:fontRef idx="minor">
            <a:schemeClr val="tx1"/>
          </a:fontRef>
        </p:style>
      </p:cxnSp>
      <p:sp>
        <p:nvSpPr>
          <p:cNvPr id="17" name="Oval 16"/>
          <p:cNvSpPr/>
          <p:nvPr/>
        </p:nvSpPr>
        <p:spPr>
          <a:xfrm>
            <a:off x="6226556" y="1423928"/>
            <a:ext cx="73152" cy="73152"/>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 name="TextBox 17"/>
          <p:cNvSpPr txBox="1"/>
          <p:nvPr/>
        </p:nvSpPr>
        <p:spPr>
          <a:xfrm>
            <a:off x="6242846" y="1296721"/>
            <a:ext cx="453970" cy="276999"/>
          </a:xfrm>
          <a:prstGeom prst="rect">
            <a:avLst/>
          </a:prstGeom>
          <a:noFill/>
        </p:spPr>
        <p:txBody>
          <a:bodyPr wrap="none" rtlCol="0">
            <a:spAutoFit/>
          </a:bodyPr>
          <a:lstStyle/>
          <a:p>
            <a:r>
              <a:rPr lang="en-US" sz="1200" dirty="0" smtClean="0"/>
              <a:t>OA2</a:t>
            </a:r>
            <a:endParaRPr lang="en-US" sz="1200" dirty="0"/>
          </a:p>
        </p:txBody>
      </p:sp>
      <p:sp>
        <p:nvSpPr>
          <p:cNvPr id="19" name="Oval 18"/>
          <p:cNvSpPr/>
          <p:nvPr/>
        </p:nvSpPr>
        <p:spPr>
          <a:xfrm>
            <a:off x="7028968" y="3760225"/>
            <a:ext cx="73152" cy="73152"/>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0" name="TextBox 19"/>
          <p:cNvSpPr txBox="1"/>
          <p:nvPr/>
        </p:nvSpPr>
        <p:spPr>
          <a:xfrm>
            <a:off x="7055768" y="3640976"/>
            <a:ext cx="453970" cy="276999"/>
          </a:xfrm>
          <a:prstGeom prst="rect">
            <a:avLst/>
          </a:prstGeom>
          <a:noFill/>
        </p:spPr>
        <p:txBody>
          <a:bodyPr wrap="none" rtlCol="0">
            <a:spAutoFit/>
          </a:bodyPr>
          <a:lstStyle/>
          <a:p>
            <a:r>
              <a:rPr lang="en-US" sz="1200" dirty="0" smtClean="0"/>
              <a:t>OA1</a:t>
            </a:r>
            <a:endParaRPr lang="en-US" sz="1200" dirty="0"/>
          </a:p>
        </p:txBody>
      </p:sp>
      <p:sp>
        <p:nvSpPr>
          <p:cNvPr id="21" name="Oval 20"/>
          <p:cNvSpPr/>
          <p:nvPr/>
        </p:nvSpPr>
        <p:spPr>
          <a:xfrm>
            <a:off x="6511634" y="1873321"/>
            <a:ext cx="73152" cy="73152"/>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2" name="TextBox 21"/>
          <p:cNvSpPr txBox="1"/>
          <p:nvPr/>
        </p:nvSpPr>
        <p:spPr>
          <a:xfrm>
            <a:off x="6527924" y="1746114"/>
            <a:ext cx="492443" cy="276999"/>
          </a:xfrm>
          <a:prstGeom prst="rect">
            <a:avLst/>
          </a:prstGeom>
          <a:noFill/>
        </p:spPr>
        <p:txBody>
          <a:bodyPr wrap="none" rtlCol="0">
            <a:spAutoFit/>
          </a:bodyPr>
          <a:lstStyle/>
          <a:p>
            <a:r>
              <a:rPr lang="en-US" sz="1200" dirty="0" smtClean="0"/>
              <a:t>ESP2</a:t>
            </a:r>
            <a:endParaRPr lang="en-US" sz="1200" dirty="0"/>
          </a:p>
        </p:txBody>
      </p:sp>
      <p:sp>
        <p:nvSpPr>
          <p:cNvPr id="23" name="Oval 22"/>
          <p:cNvSpPr/>
          <p:nvPr/>
        </p:nvSpPr>
        <p:spPr>
          <a:xfrm>
            <a:off x="7052313" y="1750119"/>
            <a:ext cx="73152" cy="73152"/>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4" name="TextBox 23"/>
          <p:cNvSpPr txBox="1"/>
          <p:nvPr/>
        </p:nvSpPr>
        <p:spPr>
          <a:xfrm>
            <a:off x="7063617" y="1639926"/>
            <a:ext cx="492443" cy="276999"/>
          </a:xfrm>
          <a:prstGeom prst="rect">
            <a:avLst/>
          </a:prstGeom>
          <a:noFill/>
        </p:spPr>
        <p:txBody>
          <a:bodyPr wrap="none" rtlCol="0">
            <a:spAutoFit/>
          </a:bodyPr>
          <a:lstStyle/>
          <a:p>
            <a:r>
              <a:rPr lang="en-US" sz="1200" dirty="0" smtClean="0"/>
              <a:t>ESP1</a:t>
            </a:r>
            <a:endParaRPr lang="en-US" sz="1200" dirty="0"/>
          </a:p>
        </p:txBody>
      </p:sp>
      <p:sp>
        <p:nvSpPr>
          <p:cNvPr id="25" name="Oval 24"/>
          <p:cNvSpPr/>
          <p:nvPr/>
        </p:nvSpPr>
        <p:spPr>
          <a:xfrm>
            <a:off x="6892842" y="3548917"/>
            <a:ext cx="73152" cy="73152"/>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6" name="TextBox 25"/>
          <p:cNvSpPr txBox="1"/>
          <p:nvPr/>
        </p:nvSpPr>
        <p:spPr>
          <a:xfrm>
            <a:off x="6909132" y="3421710"/>
            <a:ext cx="559318" cy="276999"/>
          </a:xfrm>
          <a:prstGeom prst="rect">
            <a:avLst/>
          </a:prstGeom>
          <a:noFill/>
        </p:spPr>
        <p:txBody>
          <a:bodyPr wrap="none" rtlCol="0">
            <a:spAutoFit/>
          </a:bodyPr>
          <a:lstStyle/>
          <a:p>
            <a:r>
              <a:rPr lang="en-US" sz="1200" dirty="0" smtClean="0"/>
              <a:t>ESP2?</a:t>
            </a:r>
            <a:endParaRPr lang="en-US" sz="1200" dirty="0"/>
          </a:p>
        </p:txBody>
      </p:sp>
      <p:sp>
        <p:nvSpPr>
          <p:cNvPr id="27" name="Oval 26"/>
          <p:cNvSpPr/>
          <p:nvPr/>
        </p:nvSpPr>
        <p:spPr>
          <a:xfrm>
            <a:off x="5777792" y="2276827"/>
            <a:ext cx="73152" cy="73152"/>
          </a:xfrm>
          <a:prstGeom prst="ellipse">
            <a:avLst/>
          </a:prstGeom>
          <a:solidFill>
            <a:srgbClr val="008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0" name="Oval 29"/>
          <p:cNvSpPr/>
          <p:nvPr/>
        </p:nvSpPr>
        <p:spPr>
          <a:xfrm>
            <a:off x="5292054" y="2427878"/>
            <a:ext cx="73152" cy="73152"/>
          </a:xfrm>
          <a:prstGeom prst="ellipse">
            <a:avLst/>
          </a:prstGeom>
          <a:solidFill>
            <a:srgbClr val="008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1" name="TextBox 30"/>
          <p:cNvSpPr txBox="1"/>
          <p:nvPr/>
        </p:nvSpPr>
        <p:spPr>
          <a:xfrm>
            <a:off x="5809363" y="2150965"/>
            <a:ext cx="473056" cy="276999"/>
          </a:xfrm>
          <a:prstGeom prst="rect">
            <a:avLst/>
          </a:prstGeom>
          <a:noFill/>
        </p:spPr>
        <p:txBody>
          <a:bodyPr wrap="none" rtlCol="0">
            <a:spAutoFit/>
          </a:bodyPr>
          <a:lstStyle/>
          <a:p>
            <a:r>
              <a:rPr lang="en-US" sz="1200" dirty="0" smtClean="0"/>
              <a:t>LST1</a:t>
            </a:r>
            <a:endParaRPr lang="en-US" sz="1200" dirty="0"/>
          </a:p>
        </p:txBody>
      </p:sp>
      <p:sp>
        <p:nvSpPr>
          <p:cNvPr id="32" name="TextBox 31"/>
          <p:cNvSpPr txBox="1"/>
          <p:nvPr/>
        </p:nvSpPr>
        <p:spPr>
          <a:xfrm>
            <a:off x="5311009" y="2309684"/>
            <a:ext cx="473056" cy="276999"/>
          </a:xfrm>
          <a:prstGeom prst="rect">
            <a:avLst/>
          </a:prstGeom>
          <a:noFill/>
        </p:spPr>
        <p:txBody>
          <a:bodyPr wrap="none" rtlCol="0">
            <a:spAutoFit/>
          </a:bodyPr>
          <a:lstStyle/>
          <a:p>
            <a:r>
              <a:rPr lang="en-US" sz="1200" dirty="0" smtClean="0"/>
              <a:t>LST2</a:t>
            </a:r>
            <a:endParaRPr lang="en-US" sz="1200" dirty="0"/>
          </a:p>
        </p:txBody>
      </p:sp>
      <p:sp>
        <p:nvSpPr>
          <p:cNvPr id="33" name="Oval 32"/>
          <p:cNvSpPr/>
          <p:nvPr/>
        </p:nvSpPr>
        <p:spPr>
          <a:xfrm>
            <a:off x="6502092" y="1776672"/>
            <a:ext cx="73152" cy="73152"/>
          </a:xfrm>
          <a:prstGeom prst="ellipse">
            <a:avLst/>
          </a:prstGeom>
          <a:solidFill>
            <a:srgbClr val="0000FF"/>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4" name="Oval 33"/>
          <p:cNvSpPr/>
          <p:nvPr/>
        </p:nvSpPr>
        <p:spPr>
          <a:xfrm>
            <a:off x="7004077" y="1628218"/>
            <a:ext cx="73152" cy="73152"/>
          </a:xfrm>
          <a:prstGeom prst="ellipse">
            <a:avLst/>
          </a:prstGeom>
          <a:solidFill>
            <a:srgbClr val="0000FF"/>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accent1"/>
              </a:solidFill>
            </a:endParaRPr>
          </a:p>
        </p:txBody>
      </p:sp>
      <p:sp>
        <p:nvSpPr>
          <p:cNvPr id="36" name="Oval 35"/>
          <p:cNvSpPr/>
          <p:nvPr/>
        </p:nvSpPr>
        <p:spPr>
          <a:xfrm>
            <a:off x="6193967" y="1915096"/>
            <a:ext cx="73152" cy="73152"/>
          </a:xfrm>
          <a:prstGeom prst="ellipse">
            <a:avLst/>
          </a:prstGeom>
          <a:solidFill>
            <a:srgbClr val="0000FF"/>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7" name="Oval 36"/>
          <p:cNvSpPr/>
          <p:nvPr/>
        </p:nvSpPr>
        <p:spPr>
          <a:xfrm>
            <a:off x="6023435" y="2072477"/>
            <a:ext cx="73152" cy="73152"/>
          </a:xfrm>
          <a:prstGeom prst="ellipse">
            <a:avLst/>
          </a:prstGeom>
          <a:solidFill>
            <a:srgbClr val="0000FF"/>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8" name="Oval 37"/>
          <p:cNvSpPr/>
          <p:nvPr/>
        </p:nvSpPr>
        <p:spPr>
          <a:xfrm>
            <a:off x="5292054" y="2342088"/>
            <a:ext cx="73152" cy="73152"/>
          </a:xfrm>
          <a:prstGeom prst="ellipse">
            <a:avLst/>
          </a:prstGeom>
          <a:solidFill>
            <a:srgbClr val="0000FF"/>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9" name="Oval 38"/>
          <p:cNvSpPr/>
          <p:nvPr/>
        </p:nvSpPr>
        <p:spPr>
          <a:xfrm>
            <a:off x="5772038" y="2190608"/>
            <a:ext cx="73152" cy="73152"/>
          </a:xfrm>
          <a:prstGeom prst="ellipse">
            <a:avLst/>
          </a:prstGeom>
          <a:solidFill>
            <a:srgbClr val="0000FF"/>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40" name="Straight Connector 39"/>
          <p:cNvCxnSpPr/>
          <p:nvPr/>
        </p:nvCxnSpPr>
        <p:spPr>
          <a:xfrm flipH="1">
            <a:off x="4436815" y="1675015"/>
            <a:ext cx="2830549" cy="777182"/>
          </a:xfrm>
          <a:prstGeom prst="line">
            <a:avLst/>
          </a:prstGeom>
          <a:ln>
            <a:solidFill>
              <a:srgbClr val="FF6600"/>
            </a:solidFill>
          </a:ln>
        </p:spPr>
        <p:style>
          <a:lnRef idx="2">
            <a:schemeClr val="accent1"/>
          </a:lnRef>
          <a:fillRef idx="0">
            <a:schemeClr val="accent1"/>
          </a:fillRef>
          <a:effectRef idx="1">
            <a:schemeClr val="accent1"/>
          </a:effectRef>
          <a:fontRef idx="minor">
            <a:schemeClr val="tx1"/>
          </a:fontRef>
        </p:style>
      </p:cxnSp>
      <p:cxnSp>
        <p:nvCxnSpPr>
          <p:cNvPr id="41" name="Straight Connector 40"/>
          <p:cNvCxnSpPr/>
          <p:nvPr/>
        </p:nvCxnSpPr>
        <p:spPr>
          <a:xfrm flipH="1">
            <a:off x="5292054" y="2349979"/>
            <a:ext cx="609807" cy="208940"/>
          </a:xfrm>
          <a:prstGeom prst="line">
            <a:avLst/>
          </a:prstGeom>
          <a:ln>
            <a:solidFill>
              <a:srgbClr val="FFFF00"/>
            </a:solidFill>
          </a:ln>
        </p:spPr>
        <p:style>
          <a:lnRef idx="2">
            <a:schemeClr val="accent1"/>
          </a:lnRef>
          <a:fillRef idx="0">
            <a:schemeClr val="accent1"/>
          </a:fillRef>
          <a:effectRef idx="1">
            <a:schemeClr val="accent1"/>
          </a:effectRef>
          <a:fontRef idx="minor">
            <a:schemeClr val="tx1"/>
          </a:fontRef>
        </p:style>
      </p:cxnSp>
      <p:cxnSp>
        <p:nvCxnSpPr>
          <p:cNvPr id="50" name="Straight Connector 49"/>
          <p:cNvCxnSpPr/>
          <p:nvPr/>
        </p:nvCxnSpPr>
        <p:spPr>
          <a:xfrm flipH="1">
            <a:off x="5242278" y="2142196"/>
            <a:ext cx="609807" cy="208940"/>
          </a:xfrm>
          <a:prstGeom prst="line">
            <a:avLst/>
          </a:prstGeom>
          <a:ln>
            <a:solidFill>
              <a:srgbClr val="FFFF00"/>
            </a:solidFill>
          </a:ln>
        </p:spPr>
        <p:style>
          <a:lnRef idx="2">
            <a:schemeClr val="accent1"/>
          </a:lnRef>
          <a:fillRef idx="0">
            <a:schemeClr val="accent1"/>
          </a:fillRef>
          <a:effectRef idx="1">
            <a:schemeClr val="accent1"/>
          </a:effectRef>
          <a:fontRef idx="minor">
            <a:schemeClr val="tx1"/>
          </a:fontRef>
        </p:style>
      </p:cxnSp>
      <p:cxnSp>
        <p:nvCxnSpPr>
          <p:cNvPr id="52" name="Straight Connector 51"/>
          <p:cNvCxnSpPr/>
          <p:nvPr/>
        </p:nvCxnSpPr>
        <p:spPr>
          <a:xfrm>
            <a:off x="5242278" y="2351136"/>
            <a:ext cx="68731" cy="235547"/>
          </a:xfrm>
          <a:prstGeom prst="line">
            <a:avLst/>
          </a:prstGeom>
          <a:ln>
            <a:solidFill>
              <a:srgbClr val="FFFF00"/>
            </a:solidFill>
          </a:ln>
        </p:spPr>
        <p:style>
          <a:lnRef idx="2">
            <a:schemeClr val="accent1"/>
          </a:lnRef>
          <a:fillRef idx="0">
            <a:schemeClr val="accent1"/>
          </a:fillRef>
          <a:effectRef idx="1">
            <a:schemeClr val="accent1"/>
          </a:effectRef>
          <a:fontRef idx="minor">
            <a:schemeClr val="tx1"/>
          </a:fontRef>
        </p:style>
      </p:cxnSp>
      <p:cxnSp>
        <p:nvCxnSpPr>
          <p:cNvPr id="53" name="Straight Connector 52"/>
          <p:cNvCxnSpPr/>
          <p:nvPr/>
        </p:nvCxnSpPr>
        <p:spPr>
          <a:xfrm>
            <a:off x="5862210" y="2118077"/>
            <a:ext cx="68731" cy="235547"/>
          </a:xfrm>
          <a:prstGeom prst="line">
            <a:avLst/>
          </a:prstGeom>
          <a:ln>
            <a:solidFill>
              <a:srgbClr val="FFFF00"/>
            </a:solidFill>
          </a:ln>
        </p:spPr>
        <p:style>
          <a:lnRef idx="2">
            <a:schemeClr val="accent1"/>
          </a:lnRef>
          <a:fillRef idx="0">
            <a:schemeClr val="accent1"/>
          </a:fillRef>
          <a:effectRef idx="1">
            <a:schemeClr val="accent1"/>
          </a:effectRef>
          <a:fontRef idx="minor">
            <a:schemeClr val="tx1"/>
          </a:fontRef>
        </p:style>
      </p:cxnSp>
      <p:cxnSp>
        <p:nvCxnSpPr>
          <p:cNvPr id="54" name="Straight Connector 53"/>
          <p:cNvCxnSpPr/>
          <p:nvPr/>
        </p:nvCxnSpPr>
        <p:spPr>
          <a:xfrm flipH="1">
            <a:off x="5274636" y="2375668"/>
            <a:ext cx="682956" cy="208940"/>
          </a:xfrm>
          <a:prstGeom prst="line">
            <a:avLst/>
          </a:prstGeom>
          <a:ln>
            <a:solidFill>
              <a:srgbClr val="0000FF"/>
            </a:solidFill>
          </a:ln>
        </p:spPr>
        <p:style>
          <a:lnRef idx="2">
            <a:schemeClr val="accent1"/>
          </a:lnRef>
          <a:fillRef idx="0">
            <a:schemeClr val="accent1"/>
          </a:fillRef>
          <a:effectRef idx="1">
            <a:schemeClr val="accent1"/>
          </a:effectRef>
          <a:fontRef idx="minor">
            <a:schemeClr val="tx1"/>
          </a:fontRef>
        </p:style>
      </p:cxnSp>
      <p:cxnSp>
        <p:nvCxnSpPr>
          <p:cNvPr id="55" name="Straight Connector 54"/>
          <p:cNvCxnSpPr/>
          <p:nvPr/>
        </p:nvCxnSpPr>
        <p:spPr>
          <a:xfrm flipH="1">
            <a:off x="5197561" y="2098707"/>
            <a:ext cx="686883" cy="212177"/>
          </a:xfrm>
          <a:prstGeom prst="line">
            <a:avLst/>
          </a:prstGeom>
          <a:ln>
            <a:solidFill>
              <a:srgbClr val="0000FF"/>
            </a:solidFill>
          </a:ln>
        </p:spPr>
        <p:style>
          <a:lnRef idx="2">
            <a:schemeClr val="accent1"/>
          </a:lnRef>
          <a:fillRef idx="0">
            <a:schemeClr val="accent1"/>
          </a:fillRef>
          <a:effectRef idx="1">
            <a:schemeClr val="accent1"/>
          </a:effectRef>
          <a:fontRef idx="minor">
            <a:schemeClr val="tx1"/>
          </a:fontRef>
        </p:style>
      </p:cxnSp>
      <p:cxnSp>
        <p:nvCxnSpPr>
          <p:cNvPr id="56" name="Straight Connector 55"/>
          <p:cNvCxnSpPr/>
          <p:nvPr/>
        </p:nvCxnSpPr>
        <p:spPr>
          <a:xfrm>
            <a:off x="5197561" y="2310884"/>
            <a:ext cx="77075" cy="317531"/>
          </a:xfrm>
          <a:prstGeom prst="line">
            <a:avLst/>
          </a:prstGeom>
          <a:ln>
            <a:solidFill>
              <a:srgbClr val="0000FF"/>
            </a:solidFill>
          </a:ln>
        </p:spPr>
        <p:style>
          <a:lnRef idx="2">
            <a:schemeClr val="accent1"/>
          </a:lnRef>
          <a:fillRef idx="0">
            <a:schemeClr val="accent1"/>
          </a:fillRef>
          <a:effectRef idx="1">
            <a:schemeClr val="accent1"/>
          </a:effectRef>
          <a:fontRef idx="minor">
            <a:schemeClr val="tx1"/>
          </a:fontRef>
        </p:style>
      </p:cxnSp>
      <p:cxnSp>
        <p:nvCxnSpPr>
          <p:cNvPr id="57" name="Straight Connector 56"/>
          <p:cNvCxnSpPr/>
          <p:nvPr/>
        </p:nvCxnSpPr>
        <p:spPr>
          <a:xfrm>
            <a:off x="5894568" y="2074588"/>
            <a:ext cx="81977" cy="316206"/>
          </a:xfrm>
          <a:prstGeom prst="line">
            <a:avLst/>
          </a:prstGeom>
          <a:ln>
            <a:solidFill>
              <a:srgbClr val="0000FF"/>
            </a:solidFill>
          </a:ln>
        </p:spPr>
        <p:style>
          <a:lnRef idx="2">
            <a:schemeClr val="accent1"/>
          </a:lnRef>
          <a:fillRef idx="0">
            <a:schemeClr val="accent1"/>
          </a:fillRef>
          <a:effectRef idx="1">
            <a:schemeClr val="accent1"/>
          </a:effectRef>
          <a:fontRef idx="minor">
            <a:schemeClr val="tx1"/>
          </a:fontRef>
        </p:style>
      </p:cxnSp>
      <p:cxnSp>
        <p:nvCxnSpPr>
          <p:cNvPr id="62" name="Straight Connector 61"/>
          <p:cNvCxnSpPr/>
          <p:nvPr/>
        </p:nvCxnSpPr>
        <p:spPr>
          <a:xfrm flipH="1">
            <a:off x="6482188" y="1834698"/>
            <a:ext cx="682956" cy="208940"/>
          </a:xfrm>
          <a:prstGeom prst="line">
            <a:avLst/>
          </a:prstGeom>
          <a:ln>
            <a:solidFill>
              <a:srgbClr val="0000FF"/>
            </a:solidFill>
          </a:ln>
        </p:spPr>
        <p:style>
          <a:lnRef idx="2">
            <a:schemeClr val="accent1"/>
          </a:lnRef>
          <a:fillRef idx="0">
            <a:schemeClr val="accent1"/>
          </a:fillRef>
          <a:effectRef idx="1">
            <a:schemeClr val="accent1"/>
          </a:effectRef>
          <a:fontRef idx="minor">
            <a:schemeClr val="tx1"/>
          </a:fontRef>
        </p:style>
      </p:cxnSp>
      <p:cxnSp>
        <p:nvCxnSpPr>
          <p:cNvPr id="63" name="Straight Connector 62"/>
          <p:cNvCxnSpPr/>
          <p:nvPr/>
        </p:nvCxnSpPr>
        <p:spPr>
          <a:xfrm flipH="1">
            <a:off x="6405113" y="1557737"/>
            <a:ext cx="686883" cy="208940"/>
          </a:xfrm>
          <a:prstGeom prst="line">
            <a:avLst/>
          </a:prstGeom>
          <a:ln>
            <a:solidFill>
              <a:srgbClr val="0000FF"/>
            </a:solidFill>
          </a:ln>
        </p:spPr>
        <p:style>
          <a:lnRef idx="2">
            <a:schemeClr val="accent1"/>
          </a:lnRef>
          <a:fillRef idx="0">
            <a:schemeClr val="accent1"/>
          </a:fillRef>
          <a:effectRef idx="1">
            <a:schemeClr val="accent1"/>
          </a:effectRef>
          <a:fontRef idx="minor">
            <a:schemeClr val="tx1"/>
          </a:fontRef>
        </p:style>
      </p:cxnSp>
      <p:cxnSp>
        <p:nvCxnSpPr>
          <p:cNvPr id="64" name="Straight Connector 63"/>
          <p:cNvCxnSpPr/>
          <p:nvPr/>
        </p:nvCxnSpPr>
        <p:spPr>
          <a:xfrm>
            <a:off x="6405113" y="1769914"/>
            <a:ext cx="77075" cy="317531"/>
          </a:xfrm>
          <a:prstGeom prst="line">
            <a:avLst/>
          </a:prstGeom>
          <a:ln>
            <a:solidFill>
              <a:srgbClr val="0000FF"/>
            </a:solidFill>
          </a:ln>
        </p:spPr>
        <p:style>
          <a:lnRef idx="2">
            <a:schemeClr val="accent1"/>
          </a:lnRef>
          <a:fillRef idx="0">
            <a:schemeClr val="accent1"/>
          </a:fillRef>
          <a:effectRef idx="1">
            <a:schemeClr val="accent1"/>
          </a:effectRef>
          <a:fontRef idx="minor">
            <a:schemeClr val="tx1"/>
          </a:fontRef>
        </p:style>
      </p:cxnSp>
      <p:cxnSp>
        <p:nvCxnSpPr>
          <p:cNvPr id="65" name="Straight Connector 64"/>
          <p:cNvCxnSpPr/>
          <p:nvPr/>
        </p:nvCxnSpPr>
        <p:spPr>
          <a:xfrm>
            <a:off x="7102120" y="1533618"/>
            <a:ext cx="81977" cy="316206"/>
          </a:xfrm>
          <a:prstGeom prst="line">
            <a:avLst/>
          </a:prstGeom>
          <a:ln>
            <a:solidFill>
              <a:srgbClr val="0000FF"/>
            </a:solidFill>
          </a:ln>
        </p:spPr>
        <p:style>
          <a:lnRef idx="2">
            <a:schemeClr val="accent1"/>
          </a:lnRef>
          <a:fillRef idx="0">
            <a:schemeClr val="accent1"/>
          </a:fillRef>
          <a:effectRef idx="1">
            <a:schemeClr val="accent1"/>
          </a:effectRef>
          <a:fontRef idx="minor">
            <a:schemeClr val="tx1"/>
          </a:fontRef>
        </p:style>
      </p:cxnSp>
      <p:cxnSp>
        <p:nvCxnSpPr>
          <p:cNvPr id="71" name="Straight Connector 70"/>
          <p:cNvCxnSpPr/>
          <p:nvPr/>
        </p:nvCxnSpPr>
        <p:spPr>
          <a:xfrm flipH="1">
            <a:off x="7619244" y="180939"/>
            <a:ext cx="547581" cy="0"/>
          </a:xfrm>
          <a:prstGeom prst="line">
            <a:avLst/>
          </a:prstGeom>
          <a:ln>
            <a:solidFill>
              <a:srgbClr val="0000FF"/>
            </a:solidFill>
          </a:ln>
        </p:spPr>
        <p:style>
          <a:lnRef idx="2">
            <a:schemeClr val="accent1"/>
          </a:lnRef>
          <a:fillRef idx="0">
            <a:schemeClr val="accent1"/>
          </a:fillRef>
          <a:effectRef idx="1">
            <a:schemeClr val="accent1"/>
          </a:effectRef>
          <a:fontRef idx="minor">
            <a:schemeClr val="tx1"/>
          </a:fontRef>
        </p:style>
      </p:cxnSp>
      <p:cxnSp>
        <p:nvCxnSpPr>
          <p:cNvPr id="73" name="Straight Connector 72"/>
          <p:cNvCxnSpPr/>
          <p:nvPr/>
        </p:nvCxnSpPr>
        <p:spPr>
          <a:xfrm flipH="1">
            <a:off x="7632648" y="333339"/>
            <a:ext cx="547581" cy="0"/>
          </a:xfrm>
          <a:prstGeom prst="line">
            <a:avLst/>
          </a:prstGeom>
          <a:ln>
            <a:solidFill>
              <a:srgbClr val="FFFF00"/>
            </a:solidFill>
          </a:ln>
        </p:spPr>
        <p:style>
          <a:lnRef idx="2">
            <a:schemeClr val="accent1"/>
          </a:lnRef>
          <a:fillRef idx="0">
            <a:schemeClr val="accent1"/>
          </a:fillRef>
          <a:effectRef idx="1">
            <a:schemeClr val="accent1"/>
          </a:effectRef>
          <a:fontRef idx="minor">
            <a:schemeClr val="tx1"/>
          </a:fontRef>
        </p:style>
      </p:cxnSp>
      <p:cxnSp>
        <p:nvCxnSpPr>
          <p:cNvPr id="74" name="Straight Connector 73"/>
          <p:cNvCxnSpPr/>
          <p:nvPr/>
        </p:nvCxnSpPr>
        <p:spPr>
          <a:xfrm flipH="1">
            <a:off x="7639734" y="485739"/>
            <a:ext cx="547581" cy="0"/>
          </a:xfrm>
          <a:prstGeom prst="line">
            <a:avLst/>
          </a:prstGeom>
          <a:ln>
            <a:solidFill>
              <a:srgbClr val="FF6600"/>
            </a:solidFill>
          </a:ln>
        </p:spPr>
        <p:style>
          <a:lnRef idx="2">
            <a:schemeClr val="accent1"/>
          </a:lnRef>
          <a:fillRef idx="0">
            <a:schemeClr val="accent1"/>
          </a:fillRef>
          <a:effectRef idx="1">
            <a:schemeClr val="accent1"/>
          </a:effectRef>
          <a:fontRef idx="minor">
            <a:schemeClr val="tx1"/>
          </a:fontRef>
        </p:style>
      </p:cxnSp>
      <p:cxnSp>
        <p:nvCxnSpPr>
          <p:cNvPr id="75" name="Straight Connector 74"/>
          <p:cNvCxnSpPr/>
          <p:nvPr/>
        </p:nvCxnSpPr>
        <p:spPr>
          <a:xfrm flipH="1">
            <a:off x="7640502" y="638139"/>
            <a:ext cx="547581" cy="0"/>
          </a:xfrm>
          <a:prstGeom prst="line">
            <a:avLst/>
          </a:prstGeom>
          <a:ln>
            <a:solidFill>
              <a:srgbClr val="008000"/>
            </a:solidFill>
          </a:ln>
        </p:spPr>
        <p:style>
          <a:lnRef idx="2">
            <a:schemeClr val="accent1"/>
          </a:lnRef>
          <a:fillRef idx="0">
            <a:schemeClr val="accent1"/>
          </a:fillRef>
          <a:effectRef idx="1">
            <a:schemeClr val="accent1"/>
          </a:effectRef>
          <a:fontRef idx="minor">
            <a:schemeClr val="tx1"/>
          </a:fontRef>
        </p:style>
      </p:cxnSp>
      <p:cxnSp>
        <p:nvCxnSpPr>
          <p:cNvPr id="77" name="Straight Connector 76"/>
          <p:cNvCxnSpPr/>
          <p:nvPr/>
        </p:nvCxnSpPr>
        <p:spPr>
          <a:xfrm flipH="1" flipV="1">
            <a:off x="6405114" y="1573720"/>
            <a:ext cx="179672" cy="568476"/>
          </a:xfrm>
          <a:prstGeom prst="line">
            <a:avLst/>
          </a:prstGeom>
          <a:ln>
            <a:solidFill>
              <a:srgbClr val="008000"/>
            </a:solidFill>
          </a:ln>
        </p:spPr>
        <p:style>
          <a:lnRef idx="2">
            <a:schemeClr val="accent1"/>
          </a:lnRef>
          <a:fillRef idx="0">
            <a:schemeClr val="accent1"/>
          </a:fillRef>
          <a:effectRef idx="1">
            <a:schemeClr val="accent1"/>
          </a:effectRef>
          <a:fontRef idx="minor">
            <a:schemeClr val="tx1"/>
          </a:fontRef>
        </p:style>
      </p:cxnSp>
      <p:cxnSp>
        <p:nvCxnSpPr>
          <p:cNvPr id="80" name="Straight Connector 79"/>
          <p:cNvCxnSpPr/>
          <p:nvPr/>
        </p:nvCxnSpPr>
        <p:spPr>
          <a:xfrm flipH="1" flipV="1">
            <a:off x="6911322" y="1435446"/>
            <a:ext cx="179672" cy="568476"/>
          </a:xfrm>
          <a:prstGeom prst="line">
            <a:avLst/>
          </a:prstGeom>
          <a:ln>
            <a:solidFill>
              <a:srgbClr val="008000"/>
            </a:solidFill>
          </a:ln>
        </p:spPr>
        <p:style>
          <a:lnRef idx="2">
            <a:schemeClr val="accent1"/>
          </a:lnRef>
          <a:fillRef idx="0">
            <a:schemeClr val="accent1"/>
          </a:fillRef>
          <a:effectRef idx="1">
            <a:schemeClr val="accent1"/>
          </a:effectRef>
          <a:fontRef idx="minor">
            <a:schemeClr val="tx1"/>
          </a:fontRef>
        </p:style>
      </p:cxnSp>
      <p:cxnSp>
        <p:nvCxnSpPr>
          <p:cNvPr id="81" name="Straight Connector 80"/>
          <p:cNvCxnSpPr/>
          <p:nvPr/>
        </p:nvCxnSpPr>
        <p:spPr>
          <a:xfrm flipH="1">
            <a:off x="7647588" y="790539"/>
            <a:ext cx="547581" cy="0"/>
          </a:xfrm>
          <a:prstGeom prst="line">
            <a:avLst/>
          </a:prstGeom>
          <a:ln>
            <a:solidFill>
              <a:schemeClr val="accent1"/>
            </a:solidFill>
          </a:ln>
        </p:spPr>
        <p:style>
          <a:lnRef idx="2">
            <a:schemeClr val="accent1"/>
          </a:lnRef>
          <a:fillRef idx="0">
            <a:schemeClr val="accent1"/>
          </a:fillRef>
          <a:effectRef idx="1">
            <a:schemeClr val="accent1"/>
          </a:effectRef>
          <a:fontRef idx="minor">
            <a:schemeClr val="tx1"/>
          </a:fontRef>
        </p:style>
      </p:cxnSp>
      <p:cxnSp>
        <p:nvCxnSpPr>
          <p:cNvPr id="82" name="Straight Connector 81"/>
          <p:cNvCxnSpPr/>
          <p:nvPr/>
        </p:nvCxnSpPr>
        <p:spPr>
          <a:xfrm flipH="1" flipV="1">
            <a:off x="5010278" y="1497080"/>
            <a:ext cx="1394835" cy="2477201"/>
          </a:xfrm>
          <a:prstGeom prst="line">
            <a:avLst/>
          </a:prstGeom>
          <a:ln>
            <a:solidFill>
              <a:schemeClr val="accent1"/>
            </a:solidFill>
          </a:ln>
        </p:spPr>
        <p:style>
          <a:lnRef idx="2">
            <a:schemeClr val="accent1"/>
          </a:lnRef>
          <a:fillRef idx="0">
            <a:schemeClr val="accent1"/>
          </a:fillRef>
          <a:effectRef idx="1">
            <a:schemeClr val="accent1"/>
          </a:effectRef>
          <a:fontRef idx="minor">
            <a:schemeClr val="tx1"/>
          </a:fontRef>
        </p:style>
      </p:cxnSp>
      <p:cxnSp>
        <p:nvCxnSpPr>
          <p:cNvPr id="85" name="Straight Connector 84"/>
          <p:cNvCxnSpPr/>
          <p:nvPr/>
        </p:nvCxnSpPr>
        <p:spPr>
          <a:xfrm flipH="1" flipV="1">
            <a:off x="3519998" y="1649480"/>
            <a:ext cx="1394835" cy="2477201"/>
          </a:xfrm>
          <a:prstGeom prst="line">
            <a:avLst/>
          </a:prstGeom>
          <a:ln>
            <a:solidFill>
              <a:schemeClr val="accent1"/>
            </a:solidFill>
          </a:ln>
        </p:spPr>
        <p:style>
          <a:lnRef idx="2">
            <a:schemeClr val="accent1"/>
          </a:lnRef>
          <a:fillRef idx="0">
            <a:schemeClr val="accent1"/>
          </a:fillRef>
          <a:effectRef idx="1">
            <a:schemeClr val="accent1"/>
          </a:effectRef>
          <a:fontRef idx="minor">
            <a:schemeClr val="tx1"/>
          </a:fontRef>
        </p:style>
      </p:cxnSp>
      <p:sp>
        <p:nvSpPr>
          <p:cNvPr id="86" name="TextBox 85"/>
          <p:cNvSpPr txBox="1"/>
          <p:nvPr/>
        </p:nvSpPr>
        <p:spPr>
          <a:xfrm>
            <a:off x="8100568" y="22964"/>
            <a:ext cx="620683" cy="276999"/>
          </a:xfrm>
          <a:prstGeom prst="rect">
            <a:avLst/>
          </a:prstGeom>
          <a:noFill/>
        </p:spPr>
        <p:txBody>
          <a:bodyPr wrap="none" rtlCol="0">
            <a:spAutoFit/>
          </a:bodyPr>
          <a:lstStyle/>
          <a:p>
            <a:r>
              <a:rPr lang="en-US" sz="1200" dirty="0" smtClean="0"/>
              <a:t>LRAUV</a:t>
            </a:r>
            <a:endParaRPr lang="en-US" sz="1200" dirty="0"/>
          </a:p>
        </p:txBody>
      </p:sp>
      <p:sp>
        <p:nvSpPr>
          <p:cNvPr id="87" name="TextBox 86"/>
          <p:cNvSpPr txBox="1"/>
          <p:nvPr/>
        </p:nvSpPr>
        <p:spPr>
          <a:xfrm>
            <a:off x="8113972" y="175364"/>
            <a:ext cx="954934" cy="276999"/>
          </a:xfrm>
          <a:prstGeom prst="rect">
            <a:avLst/>
          </a:prstGeom>
          <a:noFill/>
        </p:spPr>
        <p:txBody>
          <a:bodyPr wrap="none" rtlCol="0">
            <a:spAutoFit/>
          </a:bodyPr>
          <a:lstStyle/>
          <a:p>
            <a:r>
              <a:rPr lang="en-US" sz="1200" dirty="0" smtClean="0"/>
              <a:t>Wave Glider</a:t>
            </a:r>
            <a:endParaRPr lang="en-US" sz="1200" dirty="0"/>
          </a:p>
        </p:txBody>
      </p:sp>
      <p:sp>
        <p:nvSpPr>
          <p:cNvPr id="88" name="TextBox 87"/>
          <p:cNvSpPr txBox="1"/>
          <p:nvPr/>
        </p:nvSpPr>
        <p:spPr>
          <a:xfrm>
            <a:off x="8133694" y="327764"/>
            <a:ext cx="649862" cy="276999"/>
          </a:xfrm>
          <a:prstGeom prst="rect">
            <a:avLst/>
          </a:prstGeom>
          <a:noFill/>
        </p:spPr>
        <p:txBody>
          <a:bodyPr wrap="none" rtlCol="0">
            <a:spAutoFit/>
          </a:bodyPr>
          <a:lstStyle/>
          <a:p>
            <a:r>
              <a:rPr lang="en-US" sz="1200" dirty="0" smtClean="0"/>
              <a:t>Dorado</a:t>
            </a:r>
            <a:endParaRPr lang="en-US" sz="1200" dirty="0"/>
          </a:p>
        </p:txBody>
      </p:sp>
      <p:sp>
        <p:nvSpPr>
          <p:cNvPr id="89" name="TextBox 88"/>
          <p:cNvSpPr txBox="1"/>
          <p:nvPr/>
        </p:nvSpPr>
        <p:spPr>
          <a:xfrm>
            <a:off x="8134462" y="480164"/>
            <a:ext cx="979755" cy="276999"/>
          </a:xfrm>
          <a:prstGeom prst="rect">
            <a:avLst/>
          </a:prstGeom>
          <a:noFill/>
        </p:spPr>
        <p:txBody>
          <a:bodyPr wrap="none" rtlCol="0">
            <a:spAutoFit/>
          </a:bodyPr>
          <a:lstStyle/>
          <a:p>
            <a:r>
              <a:rPr lang="en-US" sz="1200" dirty="0" smtClean="0"/>
              <a:t>WEBB Glider</a:t>
            </a:r>
            <a:endParaRPr lang="en-US" sz="1200" dirty="0"/>
          </a:p>
        </p:txBody>
      </p:sp>
      <p:sp>
        <p:nvSpPr>
          <p:cNvPr id="90" name="TextBox 89"/>
          <p:cNvSpPr txBox="1"/>
          <p:nvPr/>
        </p:nvSpPr>
        <p:spPr>
          <a:xfrm>
            <a:off x="8160502" y="632564"/>
            <a:ext cx="946819" cy="276999"/>
          </a:xfrm>
          <a:prstGeom prst="rect">
            <a:avLst/>
          </a:prstGeom>
          <a:noFill/>
        </p:spPr>
        <p:txBody>
          <a:bodyPr wrap="none" rtlCol="0">
            <a:spAutoFit/>
          </a:bodyPr>
          <a:lstStyle/>
          <a:p>
            <a:r>
              <a:rPr lang="en-US" sz="1200" dirty="0" smtClean="0"/>
              <a:t>Spray Glider</a:t>
            </a:r>
            <a:endParaRPr lang="en-US" sz="1200" dirty="0"/>
          </a:p>
        </p:txBody>
      </p:sp>
      <p:cxnSp>
        <p:nvCxnSpPr>
          <p:cNvPr id="92" name="Straight Connector 91"/>
          <p:cNvCxnSpPr/>
          <p:nvPr/>
        </p:nvCxnSpPr>
        <p:spPr>
          <a:xfrm flipH="1">
            <a:off x="4031677" y="1435446"/>
            <a:ext cx="3024091" cy="875438"/>
          </a:xfrm>
          <a:prstGeom prst="line">
            <a:avLst/>
          </a:prstGeom>
          <a:ln w="9525" cmpd="sng">
            <a:solidFill>
              <a:schemeClr val="tx1"/>
            </a:solidFill>
            <a:prstDash val="sysDash"/>
          </a:ln>
        </p:spPr>
        <p:style>
          <a:lnRef idx="2">
            <a:schemeClr val="accent1"/>
          </a:lnRef>
          <a:fillRef idx="0">
            <a:schemeClr val="accent1"/>
          </a:fillRef>
          <a:effectRef idx="1">
            <a:schemeClr val="accent1"/>
          </a:effectRef>
          <a:fontRef idx="minor">
            <a:schemeClr val="tx1"/>
          </a:fontRef>
        </p:style>
      </p:cxnSp>
      <p:cxnSp>
        <p:nvCxnSpPr>
          <p:cNvPr id="93" name="Straight Connector 92"/>
          <p:cNvCxnSpPr/>
          <p:nvPr/>
        </p:nvCxnSpPr>
        <p:spPr>
          <a:xfrm flipH="1" flipV="1">
            <a:off x="4031679" y="2276828"/>
            <a:ext cx="405136" cy="1934717"/>
          </a:xfrm>
          <a:prstGeom prst="line">
            <a:avLst/>
          </a:prstGeom>
          <a:ln w="9525" cmpd="sng">
            <a:solidFill>
              <a:schemeClr val="tx1"/>
            </a:solidFill>
            <a:prstDash val="sysDash"/>
          </a:ln>
        </p:spPr>
        <p:style>
          <a:lnRef idx="2">
            <a:schemeClr val="accent1"/>
          </a:lnRef>
          <a:fillRef idx="0">
            <a:schemeClr val="accent1"/>
          </a:fillRef>
          <a:effectRef idx="1">
            <a:schemeClr val="accent1"/>
          </a:effectRef>
          <a:fontRef idx="minor">
            <a:schemeClr val="tx1"/>
          </a:fontRef>
        </p:style>
      </p:cxnSp>
      <p:cxnSp>
        <p:nvCxnSpPr>
          <p:cNvPr id="94" name="Straight Connector 93"/>
          <p:cNvCxnSpPr/>
          <p:nvPr/>
        </p:nvCxnSpPr>
        <p:spPr>
          <a:xfrm flipH="1">
            <a:off x="4389815" y="3336107"/>
            <a:ext cx="3024091" cy="875438"/>
          </a:xfrm>
          <a:prstGeom prst="line">
            <a:avLst/>
          </a:prstGeom>
          <a:ln w="9525" cmpd="sng">
            <a:solidFill>
              <a:schemeClr val="tx1"/>
            </a:solidFill>
            <a:prstDash val="sysDash"/>
          </a:ln>
        </p:spPr>
        <p:style>
          <a:lnRef idx="2">
            <a:schemeClr val="accent1"/>
          </a:lnRef>
          <a:fillRef idx="0">
            <a:schemeClr val="accent1"/>
          </a:fillRef>
          <a:effectRef idx="1">
            <a:schemeClr val="accent1"/>
          </a:effectRef>
          <a:fontRef idx="minor">
            <a:schemeClr val="tx1"/>
          </a:fontRef>
        </p:style>
      </p:cxnSp>
      <p:cxnSp>
        <p:nvCxnSpPr>
          <p:cNvPr id="99" name="Straight Connector 98"/>
          <p:cNvCxnSpPr/>
          <p:nvPr/>
        </p:nvCxnSpPr>
        <p:spPr>
          <a:xfrm flipH="1" flipV="1">
            <a:off x="7028968" y="1408309"/>
            <a:ext cx="405136" cy="1934717"/>
          </a:xfrm>
          <a:prstGeom prst="line">
            <a:avLst/>
          </a:prstGeom>
          <a:ln w="9525" cmpd="sng">
            <a:solidFill>
              <a:schemeClr val="tx1"/>
            </a:solidFill>
            <a:prstDash val="sysDash"/>
          </a:ln>
        </p:spPr>
        <p:style>
          <a:lnRef idx="2">
            <a:schemeClr val="accent1"/>
          </a:lnRef>
          <a:fillRef idx="0">
            <a:schemeClr val="accent1"/>
          </a:fillRef>
          <a:effectRef idx="1">
            <a:schemeClr val="accent1"/>
          </a:effectRef>
          <a:fontRef idx="minor">
            <a:schemeClr val="tx1"/>
          </a:fontRef>
        </p:style>
      </p:cxnSp>
      <p:cxnSp>
        <p:nvCxnSpPr>
          <p:cNvPr id="101" name="Straight Connector 100"/>
          <p:cNvCxnSpPr/>
          <p:nvPr/>
        </p:nvCxnSpPr>
        <p:spPr>
          <a:xfrm flipV="1">
            <a:off x="651446" y="3013861"/>
            <a:ext cx="6474019" cy="3711360"/>
          </a:xfrm>
          <a:prstGeom prst="line">
            <a:avLst/>
          </a:prstGeom>
          <a:ln w="12700" cmpd="sng">
            <a:solidFill>
              <a:srgbClr val="000000"/>
            </a:solidFill>
            <a:prstDash val="lgDashDot"/>
          </a:ln>
        </p:spPr>
        <p:style>
          <a:lnRef idx="2">
            <a:schemeClr val="accent1"/>
          </a:lnRef>
          <a:fillRef idx="0">
            <a:schemeClr val="accent1"/>
          </a:fillRef>
          <a:effectRef idx="1">
            <a:schemeClr val="accent1"/>
          </a:effectRef>
          <a:fontRef idx="minor">
            <a:schemeClr val="tx1"/>
          </a:fontRef>
        </p:style>
      </p:cxnSp>
      <p:cxnSp>
        <p:nvCxnSpPr>
          <p:cNvPr id="104" name="Straight Connector 103"/>
          <p:cNvCxnSpPr/>
          <p:nvPr/>
        </p:nvCxnSpPr>
        <p:spPr>
          <a:xfrm flipV="1">
            <a:off x="435113" y="1398286"/>
            <a:ext cx="6474019" cy="3711360"/>
          </a:xfrm>
          <a:prstGeom prst="line">
            <a:avLst/>
          </a:prstGeom>
          <a:ln w="12700" cmpd="sng">
            <a:solidFill>
              <a:srgbClr val="000000"/>
            </a:solidFill>
            <a:prstDash val="lgDashDot"/>
          </a:ln>
        </p:spPr>
        <p:style>
          <a:lnRef idx="2">
            <a:schemeClr val="accent1"/>
          </a:lnRef>
          <a:fillRef idx="0">
            <a:schemeClr val="accent1"/>
          </a:fillRef>
          <a:effectRef idx="1">
            <a:schemeClr val="accent1"/>
          </a:effectRef>
          <a:fontRef idx="minor">
            <a:schemeClr val="tx1"/>
          </a:fontRef>
        </p:style>
      </p:cxnSp>
      <p:cxnSp>
        <p:nvCxnSpPr>
          <p:cNvPr id="105" name="Straight Connector 104"/>
          <p:cNvCxnSpPr/>
          <p:nvPr/>
        </p:nvCxnSpPr>
        <p:spPr>
          <a:xfrm flipH="1" flipV="1">
            <a:off x="452916" y="5109647"/>
            <a:ext cx="198530" cy="1615574"/>
          </a:xfrm>
          <a:prstGeom prst="line">
            <a:avLst/>
          </a:prstGeom>
          <a:ln w="12700" cmpd="sng">
            <a:solidFill>
              <a:srgbClr val="000000"/>
            </a:solidFill>
            <a:prstDash val="lgDashDot"/>
          </a:ln>
        </p:spPr>
        <p:style>
          <a:lnRef idx="2">
            <a:schemeClr val="accent1"/>
          </a:lnRef>
          <a:fillRef idx="0">
            <a:schemeClr val="accent1"/>
          </a:fillRef>
          <a:effectRef idx="1">
            <a:schemeClr val="accent1"/>
          </a:effectRef>
          <a:fontRef idx="minor">
            <a:schemeClr val="tx1"/>
          </a:fontRef>
        </p:style>
      </p:cxnSp>
      <p:cxnSp>
        <p:nvCxnSpPr>
          <p:cNvPr id="108" name="Straight Connector 107"/>
          <p:cNvCxnSpPr/>
          <p:nvPr/>
        </p:nvCxnSpPr>
        <p:spPr>
          <a:xfrm flipH="1" flipV="1">
            <a:off x="6911322" y="1382821"/>
            <a:ext cx="198530" cy="1615574"/>
          </a:xfrm>
          <a:prstGeom prst="line">
            <a:avLst/>
          </a:prstGeom>
          <a:ln w="12700" cmpd="sng">
            <a:solidFill>
              <a:srgbClr val="000000"/>
            </a:solidFill>
            <a:prstDash val="lgDashDot"/>
          </a:ln>
        </p:spPr>
        <p:style>
          <a:lnRef idx="2">
            <a:schemeClr val="accent1"/>
          </a:lnRef>
          <a:fillRef idx="0">
            <a:schemeClr val="accent1"/>
          </a:fillRef>
          <a:effectRef idx="1">
            <a:schemeClr val="accent1"/>
          </a:effectRef>
          <a:fontRef idx="minor">
            <a:schemeClr val="tx1"/>
          </a:fontRef>
        </p:style>
      </p:cxnSp>
      <p:cxnSp>
        <p:nvCxnSpPr>
          <p:cNvPr id="109" name="Straight Connector 108"/>
          <p:cNvCxnSpPr/>
          <p:nvPr/>
        </p:nvCxnSpPr>
        <p:spPr>
          <a:xfrm flipH="1">
            <a:off x="7667310" y="942939"/>
            <a:ext cx="547581" cy="0"/>
          </a:xfrm>
          <a:prstGeom prst="line">
            <a:avLst/>
          </a:prstGeom>
          <a:ln w="9525" cmpd="sng">
            <a:solidFill>
              <a:srgbClr val="000000"/>
            </a:solidFill>
            <a:prstDash val="sysDash"/>
          </a:ln>
        </p:spPr>
        <p:style>
          <a:lnRef idx="2">
            <a:schemeClr val="accent1"/>
          </a:lnRef>
          <a:fillRef idx="0">
            <a:schemeClr val="accent1"/>
          </a:fillRef>
          <a:effectRef idx="1">
            <a:schemeClr val="accent1"/>
          </a:effectRef>
          <a:fontRef idx="minor">
            <a:schemeClr val="tx1"/>
          </a:fontRef>
        </p:style>
      </p:cxnSp>
      <p:cxnSp>
        <p:nvCxnSpPr>
          <p:cNvPr id="110" name="Straight Connector 109"/>
          <p:cNvCxnSpPr/>
          <p:nvPr/>
        </p:nvCxnSpPr>
        <p:spPr>
          <a:xfrm flipH="1">
            <a:off x="7674396" y="1095339"/>
            <a:ext cx="547581" cy="0"/>
          </a:xfrm>
          <a:prstGeom prst="line">
            <a:avLst/>
          </a:prstGeom>
          <a:ln w="12700" cmpd="sng">
            <a:solidFill>
              <a:srgbClr val="000000"/>
            </a:solidFill>
            <a:prstDash val="lgDashDot"/>
          </a:ln>
        </p:spPr>
        <p:style>
          <a:lnRef idx="2">
            <a:schemeClr val="accent1"/>
          </a:lnRef>
          <a:fillRef idx="0">
            <a:schemeClr val="accent1"/>
          </a:fillRef>
          <a:effectRef idx="1">
            <a:schemeClr val="accent1"/>
          </a:effectRef>
          <a:fontRef idx="minor">
            <a:schemeClr val="tx1"/>
          </a:fontRef>
        </p:style>
      </p:cxnSp>
      <p:sp>
        <p:nvSpPr>
          <p:cNvPr id="112" name="TextBox 111"/>
          <p:cNvSpPr txBox="1"/>
          <p:nvPr/>
        </p:nvSpPr>
        <p:spPr>
          <a:xfrm>
            <a:off x="8161270" y="784964"/>
            <a:ext cx="1066142" cy="276999"/>
          </a:xfrm>
          <a:prstGeom prst="rect">
            <a:avLst/>
          </a:prstGeom>
          <a:noFill/>
        </p:spPr>
        <p:txBody>
          <a:bodyPr wrap="none" rtlCol="0">
            <a:spAutoFit/>
          </a:bodyPr>
          <a:lstStyle/>
          <a:p>
            <a:r>
              <a:rPr lang="en-US" sz="1200" dirty="0" smtClean="0"/>
              <a:t>Rachel Carson</a:t>
            </a:r>
            <a:endParaRPr lang="en-US" sz="1200" dirty="0"/>
          </a:p>
        </p:txBody>
      </p:sp>
      <p:sp>
        <p:nvSpPr>
          <p:cNvPr id="113" name="TextBox 112"/>
          <p:cNvSpPr txBox="1"/>
          <p:nvPr/>
        </p:nvSpPr>
        <p:spPr>
          <a:xfrm>
            <a:off x="8174674" y="937364"/>
            <a:ext cx="1061634" cy="276999"/>
          </a:xfrm>
          <a:prstGeom prst="rect">
            <a:avLst/>
          </a:prstGeom>
          <a:noFill/>
        </p:spPr>
        <p:txBody>
          <a:bodyPr wrap="none" rtlCol="0">
            <a:spAutoFit/>
          </a:bodyPr>
          <a:lstStyle/>
          <a:p>
            <a:r>
              <a:rPr lang="en-US" sz="1200" dirty="0" smtClean="0"/>
              <a:t>Western Flyer</a:t>
            </a:r>
            <a:endParaRPr lang="en-US" sz="1200" dirty="0"/>
          </a:p>
        </p:txBody>
      </p:sp>
      <p:sp>
        <p:nvSpPr>
          <p:cNvPr id="114" name="TextBox 113"/>
          <p:cNvSpPr txBox="1"/>
          <p:nvPr/>
        </p:nvSpPr>
        <p:spPr>
          <a:xfrm>
            <a:off x="8200714" y="1089764"/>
            <a:ext cx="720795" cy="276999"/>
          </a:xfrm>
          <a:prstGeom prst="rect">
            <a:avLst/>
          </a:prstGeom>
          <a:noFill/>
        </p:spPr>
        <p:txBody>
          <a:bodyPr wrap="none" rtlCol="0">
            <a:spAutoFit/>
          </a:bodyPr>
          <a:lstStyle/>
          <a:p>
            <a:r>
              <a:rPr lang="en-US" sz="1200" dirty="0" smtClean="0"/>
              <a:t>Mooring</a:t>
            </a:r>
            <a:endParaRPr lang="en-US" sz="1200" dirty="0"/>
          </a:p>
        </p:txBody>
      </p:sp>
      <p:sp>
        <p:nvSpPr>
          <p:cNvPr id="115" name="TextBox 114"/>
          <p:cNvSpPr txBox="1"/>
          <p:nvPr/>
        </p:nvSpPr>
        <p:spPr>
          <a:xfrm>
            <a:off x="8207800" y="1242164"/>
            <a:ext cx="595035" cy="276999"/>
          </a:xfrm>
          <a:prstGeom prst="rect">
            <a:avLst/>
          </a:prstGeom>
          <a:noFill/>
        </p:spPr>
        <p:txBody>
          <a:bodyPr wrap="none" rtlCol="0">
            <a:spAutoFit/>
          </a:bodyPr>
          <a:lstStyle/>
          <a:p>
            <a:r>
              <a:rPr lang="en-US" sz="1200" dirty="0" smtClean="0"/>
              <a:t>Drifter</a:t>
            </a:r>
            <a:endParaRPr lang="en-US" sz="1200" dirty="0"/>
          </a:p>
        </p:txBody>
      </p:sp>
      <p:sp>
        <p:nvSpPr>
          <p:cNvPr id="116" name="TextBox 115"/>
          <p:cNvSpPr txBox="1"/>
          <p:nvPr/>
        </p:nvSpPr>
        <p:spPr>
          <a:xfrm>
            <a:off x="8202250" y="1394564"/>
            <a:ext cx="395060" cy="276999"/>
          </a:xfrm>
          <a:prstGeom prst="rect">
            <a:avLst/>
          </a:prstGeom>
          <a:noFill/>
        </p:spPr>
        <p:txBody>
          <a:bodyPr wrap="none" rtlCol="0">
            <a:spAutoFit/>
          </a:bodyPr>
          <a:lstStyle/>
          <a:p>
            <a:r>
              <a:rPr lang="en-US" sz="1200" dirty="0" smtClean="0"/>
              <a:t>LST</a:t>
            </a:r>
            <a:endParaRPr lang="en-US" sz="1200" dirty="0"/>
          </a:p>
        </p:txBody>
      </p:sp>
      <p:sp>
        <p:nvSpPr>
          <p:cNvPr id="117" name="TextBox 116"/>
          <p:cNvSpPr txBox="1"/>
          <p:nvPr/>
        </p:nvSpPr>
        <p:spPr>
          <a:xfrm>
            <a:off x="8209336" y="1546964"/>
            <a:ext cx="610188" cy="276999"/>
          </a:xfrm>
          <a:prstGeom prst="rect">
            <a:avLst/>
          </a:prstGeom>
          <a:noFill/>
        </p:spPr>
        <p:txBody>
          <a:bodyPr wrap="none" rtlCol="0">
            <a:spAutoFit/>
          </a:bodyPr>
          <a:lstStyle/>
          <a:p>
            <a:r>
              <a:rPr lang="en-US" sz="1200" dirty="0" smtClean="0"/>
              <a:t>Martin</a:t>
            </a:r>
            <a:endParaRPr lang="en-US" sz="1200" dirty="0"/>
          </a:p>
        </p:txBody>
      </p:sp>
      <p:sp>
        <p:nvSpPr>
          <p:cNvPr id="118" name="TextBox 117"/>
          <p:cNvSpPr txBox="1"/>
          <p:nvPr/>
        </p:nvSpPr>
        <p:spPr>
          <a:xfrm>
            <a:off x="8222740" y="1699364"/>
            <a:ext cx="699681" cy="276999"/>
          </a:xfrm>
          <a:prstGeom prst="rect">
            <a:avLst/>
          </a:prstGeom>
          <a:noFill/>
        </p:spPr>
        <p:txBody>
          <a:bodyPr wrap="none" rtlCol="0">
            <a:spAutoFit/>
          </a:bodyPr>
          <a:lstStyle/>
          <a:p>
            <a:r>
              <a:rPr lang="en-US" sz="1200" dirty="0" smtClean="0"/>
              <a:t>Paragon</a:t>
            </a:r>
            <a:endParaRPr lang="en-US" sz="1200" dirty="0"/>
          </a:p>
        </p:txBody>
      </p:sp>
      <p:sp>
        <p:nvSpPr>
          <p:cNvPr id="119" name="Oval 118"/>
          <p:cNvSpPr/>
          <p:nvPr/>
        </p:nvSpPr>
        <p:spPr>
          <a:xfrm>
            <a:off x="7964774" y="1209826"/>
            <a:ext cx="73152" cy="73152"/>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0" name="Oval 119"/>
          <p:cNvSpPr/>
          <p:nvPr/>
        </p:nvSpPr>
        <p:spPr>
          <a:xfrm>
            <a:off x="7971860" y="1362226"/>
            <a:ext cx="73152" cy="73152"/>
          </a:xfrm>
          <a:prstGeom prst="ellipse">
            <a:avLst/>
          </a:prstGeom>
          <a:solidFill>
            <a:srgbClr val="0000FF"/>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a:t>
            </a:r>
            <a:endParaRPr lang="en-US" dirty="0"/>
          </a:p>
        </p:txBody>
      </p:sp>
      <p:sp>
        <p:nvSpPr>
          <p:cNvPr id="121" name="Oval 120"/>
          <p:cNvSpPr/>
          <p:nvPr/>
        </p:nvSpPr>
        <p:spPr>
          <a:xfrm>
            <a:off x="7984496" y="1520201"/>
            <a:ext cx="73152" cy="73152"/>
          </a:xfrm>
          <a:prstGeom prst="ellipse">
            <a:avLst/>
          </a:prstGeom>
          <a:solidFill>
            <a:srgbClr val="008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7034640"/>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Working groups and leads (members in parentheses)</a:t>
            </a:r>
            <a:endParaRPr lang="en-US" dirty="0"/>
          </a:p>
        </p:txBody>
      </p:sp>
      <p:sp>
        <p:nvSpPr>
          <p:cNvPr id="3" name="Content Placeholder 2"/>
          <p:cNvSpPr>
            <a:spLocks noGrp="1"/>
          </p:cNvSpPr>
          <p:nvPr>
            <p:ph idx="1"/>
          </p:nvPr>
        </p:nvSpPr>
        <p:spPr/>
        <p:txBody>
          <a:bodyPr>
            <a:normAutofit fontScale="70000" lnSpcReduction="20000"/>
          </a:bodyPr>
          <a:lstStyle/>
          <a:p>
            <a:r>
              <a:rPr lang="en-US" dirty="0" smtClean="0"/>
              <a:t>Science planning – Ryan (Bellingham, Chavez, </a:t>
            </a:r>
            <a:r>
              <a:rPr lang="en-US" dirty="0" err="1" smtClean="0"/>
              <a:t>Scholin</a:t>
            </a:r>
            <a:r>
              <a:rPr lang="en-US" dirty="0" smtClean="0"/>
              <a:t>, etc.)</a:t>
            </a:r>
          </a:p>
          <a:p>
            <a:r>
              <a:rPr lang="en-US" dirty="0" smtClean="0"/>
              <a:t>Logistics – </a:t>
            </a:r>
            <a:r>
              <a:rPr lang="en-US" dirty="0" err="1" smtClean="0"/>
              <a:t>Maughan</a:t>
            </a:r>
            <a:r>
              <a:rPr lang="en-US" dirty="0" smtClean="0"/>
              <a:t> (</a:t>
            </a:r>
            <a:r>
              <a:rPr lang="en-US" dirty="0" err="1" smtClean="0"/>
              <a:t>Edgington</a:t>
            </a:r>
            <a:r>
              <a:rPr lang="en-US" dirty="0" smtClean="0"/>
              <a:t>, </a:t>
            </a:r>
            <a:r>
              <a:rPr lang="en-US" dirty="0" err="1" smtClean="0"/>
              <a:t>Rajan</a:t>
            </a:r>
            <a:r>
              <a:rPr lang="en-US" dirty="0" smtClean="0"/>
              <a:t>, Chavez, etc.</a:t>
            </a:r>
            <a:r>
              <a:rPr lang="en-US" dirty="0" smtClean="0"/>
              <a:t>) - timeline</a:t>
            </a:r>
            <a:endParaRPr lang="en-US" dirty="0" smtClean="0"/>
          </a:p>
          <a:p>
            <a:r>
              <a:rPr lang="en-US" dirty="0" smtClean="0"/>
              <a:t>Autonomous mobile platforms – Bellingham (Wahl, Ryan, Zhang etc.</a:t>
            </a:r>
            <a:r>
              <a:rPr lang="en-US" dirty="0" smtClean="0"/>
              <a:t>) – can/should we use Dorado in between Carson cruises </a:t>
            </a:r>
            <a:endParaRPr lang="en-US" dirty="0" smtClean="0"/>
          </a:p>
          <a:p>
            <a:r>
              <a:rPr lang="en-US" dirty="0" smtClean="0"/>
              <a:t>Autonomous drifting platforms – Smith (Sherman, Chavez, Wahl, etc.</a:t>
            </a:r>
            <a:r>
              <a:rPr lang="en-US" dirty="0" smtClean="0"/>
              <a:t>) – what are the issues with LSTs</a:t>
            </a:r>
            <a:endParaRPr lang="en-US" dirty="0" smtClean="0"/>
          </a:p>
          <a:p>
            <a:r>
              <a:rPr lang="en-US" dirty="0" smtClean="0"/>
              <a:t>Data analysis – </a:t>
            </a:r>
            <a:r>
              <a:rPr lang="en-US" dirty="0" err="1" smtClean="0"/>
              <a:t>Messie</a:t>
            </a:r>
            <a:r>
              <a:rPr lang="en-US" dirty="0" smtClean="0"/>
              <a:t> (Ryan, McCann, Bellingham, Chavez, etc.</a:t>
            </a:r>
            <a:r>
              <a:rPr lang="en-US" dirty="0" smtClean="0"/>
              <a:t>) – standard products, user interfaces, models, etc.</a:t>
            </a:r>
            <a:endParaRPr lang="en-US" dirty="0" smtClean="0"/>
          </a:p>
          <a:p>
            <a:r>
              <a:rPr lang="en-US" dirty="0" smtClean="0"/>
              <a:t>Samples – Pennington (Blum, Smith</a:t>
            </a:r>
            <a:r>
              <a:rPr lang="en-US" baseline="30000" dirty="0" smtClean="0"/>
              <a:t>3</a:t>
            </a:r>
            <a:r>
              <a:rPr lang="en-US" dirty="0" smtClean="0"/>
              <a:t>, </a:t>
            </a:r>
            <a:r>
              <a:rPr lang="en-US" dirty="0" err="1" smtClean="0"/>
              <a:t>Kudela</a:t>
            </a:r>
            <a:r>
              <a:rPr lang="en-US" dirty="0" smtClean="0"/>
              <a:t>, Preston, Zhang, etc.</a:t>
            </a:r>
            <a:r>
              <a:rPr lang="en-US" dirty="0" smtClean="0"/>
              <a:t>) – inventory, gaps, etc.</a:t>
            </a:r>
            <a:endParaRPr lang="en-US" dirty="0" smtClean="0"/>
          </a:p>
          <a:p>
            <a:r>
              <a:rPr lang="en-US" dirty="0" smtClean="0"/>
              <a:t>Data management – Gomes/</a:t>
            </a:r>
            <a:r>
              <a:rPr lang="en-US" dirty="0" err="1" smtClean="0"/>
              <a:t>Michisaki</a:t>
            </a:r>
            <a:r>
              <a:rPr lang="en-US" dirty="0" smtClean="0"/>
              <a:t> </a:t>
            </a:r>
            <a:r>
              <a:rPr lang="en-US" dirty="0" smtClean="0"/>
              <a:t>– what is it?</a:t>
            </a:r>
            <a:endParaRPr lang="en-US" dirty="0" smtClean="0"/>
          </a:p>
          <a:p>
            <a:r>
              <a:rPr lang="en-US" dirty="0" smtClean="0"/>
              <a:t>Responsibility of lead to develop a list (questions, platforms, products, data, samples), a means to answer/produce/distribute, analysis, organize team, etc.</a:t>
            </a:r>
          </a:p>
        </p:txBody>
      </p:sp>
    </p:spTree>
    <p:extLst>
      <p:ext uri="{BB962C8B-B14F-4D97-AF65-F5344CB8AC3E}">
        <p14:creationId xmlns:p14="http://schemas.microsoft.com/office/powerpoint/2010/main" val="266460320"/>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74035" y="-41250"/>
            <a:ext cx="9144000" cy="7571303"/>
          </a:xfrm>
          <a:prstGeom prst="rect">
            <a:avLst/>
          </a:prstGeom>
          <a:noFill/>
        </p:spPr>
        <p:txBody>
          <a:bodyPr wrap="square" rtlCol="0">
            <a:spAutoFit/>
          </a:bodyPr>
          <a:lstStyle/>
          <a:p>
            <a:r>
              <a:rPr lang="en-US" b="1" dirty="0"/>
              <a:t>SAMPLES WORKING GROUP</a:t>
            </a:r>
            <a:endParaRPr lang="en-US" dirty="0"/>
          </a:p>
          <a:p>
            <a:r>
              <a:rPr lang="en-US" dirty="0"/>
              <a:t> </a:t>
            </a:r>
          </a:p>
          <a:p>
            <a:r>
              <a:rPr lang="en-US" b="1" dirty="0"/>
              <a:t>1. Operational definition of sample: </a:t>
            </a:r>
            <a:r>
              <a:rPr lang="en-US" dirty="0"/>
              <a:t>A physically-collected sample, as distinct from an electronically-collected datum. </a:t>
            </a:r>
          </a:p>
          <a:p>
            <a:r>
              <a:rPr lang="en-US" b="1" dirty="0"/>
              <a:t> </a:t>
            </a:r>
            <a:endParaRPr lang="en-US" dirty="0"/>
          </a:p>
          <a:p>
            <a:r>
              <a:rPr lang="en-US" b="1" dirty="0"/>
              <a:t>2. Purpose: </a:t>
            </a:r>
            <a:endParaRPr lang="en-US" dirty="0"/>
          </a:p>
          <a:p>
            <a:pPr lvl="0"/>
            <a:r>
              <a:rPr lang="en-US" dirty="0"/>
              <a:t>Provide some coordination for the taking of samples by the different platforms and research groups --- goal of insuring complete datasets are obtained</a:t>
            </a:r>
          </a:p>
          <a:p>
            <a:pPr lvl="0"/>
            <a:r>
              <a:rPr lang="en-US" dirty="0"/>
              <a:t>Budget water and effort</a:t>
            </a:r>
          </a:p>
          <a:p>
            <a:pPr lvl="0"/>
            <a:r>
              <a:rPr lang="en-US" dirty="0"/>
              <a:t>Document </a:t>
            </a:r>
            <a:r>
              <a:rPr lang="en-US" dirty="0" err="1"/>
              <a:t>responsibilites</a:t>
            </a:r>
            <a:endParaRPr lang="en-US" dirty="0"/>
          </a:p>
          <a:p>
            <a:pPr lvl="0"/>
            <a:r>
              <a:rPr lang="en-US" dirty="0"/>
              <a:t>Document sample collection, processing and data flow</a:t>
            </a:r>
          </a:p>
          <a:p>
            <a:pPr lvl="0"/>
            <a:r>
              <a:rPr lang="en-US" dirty="0"/>
              <a:t>Interface with Data Management and Analysis</a:t>
            </a:r>
          </a:p>
          <a:p>
            <a:r>
              <a:rPr lang="en-US" dirty="0"/>
              <a:t> </a:t>
            </a:r>
          </a:p>
          <a:p>
            <a:r>
              <a:rPr lang="en-US" b="1" dirty="0"/>
              <a:t>3. Platforms and routine samples</a:t>
            </a:r>
            <a:r>
              <a:rPr lang="en-US" b="1" dirty="0" smtClean="0"/>
              <a:t>:</a:t>
            </a:r>
            <a:endParaRPr lang="en-US" dirty="0"/>
          </a:p>
          <a:p>
            <a:pPr lvl="0"/>
            <a:r>
              <a:rPr lang="en-US" b="1" dirty="0"/>
              <a:t>CTD rosette </a:t>
            </a:r>
            <a:r>
              <a:rPr lang="en-US" b="1" dirty="0" err="1"/>
              <a:t>Niskin</a:t>
            </a:r>
            <a:r>
              <a:rPr lang="en-US" b="1" dirty="0"/>
              <a:t> bottles</a:t>
            </a:r>
            <a:r>
              <a:rPr lang="en-US" dirty="0"/>
              <a:t>:</a:t>
            </a:r>
          </a:p>
          <a:p>
            <a:r>
              <a:rPr lang="en-US" dirty="0"/>
              <a:t>		-</a:t>
            </a:r>
            <a:r>
              <a:rPr lang="en-US" b="1" dirty="0"/>
              <a:t>Depths:</a:t>
            </a:r>
            <a:r>
              <a:rPr lang="en-US" dirty="0"/>
              <a:t> 0,0, 5, 10, 20, 30, 40, 60, 80, 100, 150, 200m</a:t>
            </a:r>
          </a:p>
          <a:p>
            <a:r>
              <a:rPr lang="en-US" dirty="0"/>
              <a:t>		</a:t>
            </a:r>
            <a:r>
              <a:rPr lang="en-US" b="1" dirty="0"/>
              <a:t>-Profiles:</a:t>
            </a:r>
            <a:r>
              <a:rPr lang="en-US" dirty="0"/>
              <a:t> </a:t>
            </a:r>
            <a:r>
              <a:rPr lang="en-US" dirty="0" err="1"/>
              <a:t>Macronuts</a:t>
            </a:r>
            <a:r>
              <a:rPr lang="en-US" dirty="0"/>
              <a:t>, ammonium, </a:t>
            </a:r>
            <a:r>
              <a:rPr lang="en-US" dirty="0" err="1"/>
              <a:t>chl</a:t>
            </a:r>
            <a:r>
              <a:rPr lang="en-US" dirty="0"/>
              <a:t>, C14-PP, ?</a:t>
            </a:r>
            <a:r>
              <a:rPr lang="en-US" dirty="0" err="1"/>
              <a:t>triplepoint</a:t>
            </a:r>
            <a:r>
              <a:rPr lang="en-US" dirty="0"/>
              <a:t>-PP</a:t>
            </a:r>
          </a:p>
          <a:p>
            <a:r>
              <a:rPr lang="en-US" dirty="0"/>
              <a:t>		</a:t>
            </a:r>
            <a:r>
              <a:rPr lang="en-US" b="1" dirty="0"/>
              <a:t>-Surface:</a:t>
            </a:r>
            <a:r>
              <a:rPr lang="en-US" dirty="0"/>
              <a:t> POC, HPLC, FCM, A*, QP, 5&amp;1um </a:t>
            </a:r>
            <a:r>
              <a:rPr lang="en-US" dirty="0" err="1"/>
              <a:t>Chl</a:t>
            </a:r>
            <a:r>
              <a:rPr lang="en-US" dirty="0"/>
              <a:t> and C14-PP</a:t>
            </a:r>
          </a:p>
          <a:p>
            <a:r>
              <a:rPr lang="en-US" b="1" dirty="0"/>
              <a:t>-Additional:</a:t>
            </a:r>
            <a:r>
              <a:rPr lang="en-US" dirty="0"/>
              <a:t> Winkler oxygen, salt, DIC/TCO2, ALK, N03&amp;NH4-PP</a:t>
            </a:r>
          </a:p>
          <a:p>
            <a:pPr lvl="0"/>
            <a:r>
              <a:rPr lang="en-US" b="1" dirty="0"/>
              <a:t>Profiling pumped </a:t>
            </a:r>
            <a:r>
              <a:rPr lang="en-US" b="1" dirty="0" smtClean="0"/>
              <a:t>CTD</a:t>
            </a:r>
            <a:r>
              <a:rPr lang="en-US" dirty="0"/>
              <a:t> </a:t>
            </a:r>
            <a:r>
              <a:rPr lang="en-US" dirty="0" smtClean="0"/>
              <a:t>-</a:t>
            </a:r>
            <a:r>
              <a:rPr lang="en-US" dirty="0"/>
              <a:t>???</a:t>
            </a:r>
          </a:p>
          <a:p>
            <a:pPr lvl="0"/>
            <a:r>
              <a:rPr lang="en-US" b="1" dirty="0"/>
              <a:t>AUV </a:t>
            </a:r>
            <a:r>
              <a:rPr lang="en-US" b="1" dirty="0" smtClean="0"/>
              <a:t>Gulpers</a:t>
            </a:r>
            <a:r>
              <a:rPr lang="en-US" dirty="0"/>
              <a:t> </a:t>
            </a:r>
            <a:r>
              <a:rPr lang="en-US" dirty="0" smtClean="0"/>
              <a:t>-</a:t>
            </a:r>
            <a:r>
              <a:rPr lang="en-US" dirty="0"/>
              <a:t>???</a:t>
            </a:r>
          </a:p>
          <a:p>
            <a:pPr lvl="0"/>
            <a:r>
              <a:rPr lang="en-US" b="1" dirty="0" smtClean="0"/>
              <a:t>ESP</a:t>
            </a:r>
            <a:r>
              <a:rPr lang="en-US" dirty="0"/>
              <a:t> </a:t>
            </a:r>
            <a:r>
              <a:rPr lang="en-US" dirty="0" smtClean="0"/>
              <a:t>-</a:t>
            </a:r>
            <a:r>
              <a:rPr lang="en-US" dirty="0"/>
              <a:t>???</a:t>
            </a:r>
          </a:p>
          <a:p>
            <a:pPr lvl="0"/>
            <a:r>
              <a:rPr lang="en-US" b="1" dirty="0"/>
              <a:t>Drifting sediment </a:t>
            </a:r>
            <a:r>
              <a:rPr lang="en-US" b="1" dirty="0" smtClean="0"/>
              <a:t>traps</a:t>
            </a:r>
            <a:r>
              <a:rPr lang="en-US" dirty="0"/>
              <a:t> </a:t>
            </a:r>
            <a:r>
              <a:rPr lang="en-US" dirty="0" smtClean="0"/>
              <a:t>-</a:t>
            </a:r>
            <a:r>
              <a:rPr lang="en-US" dirty="0"/>
              <a:t>???</a:t>
            </a:r>
          </a:p>
          <a:p>
            <a:pPr lvl="0"/>
            <a:r>
              <a:rPr lang="en-US" b="1" dirty="0"/>
              <a:t>Drifting productivity </a:t>
            </a:r>
            <a:r>
              <a:rPr lang="en-US" b="1" dirty="0" smtClean="0"/>
              <a:t>arrays</a:t>
            </a:r>
            <a:r>
              <a:rPr lang="en-US" dirty="0"/>
              <a:t> </a:t>
            </a:r>
            <a:r>
              <a:rPr lang="en-US" dirty="0" smtClean="0"/>
              <a:t>-</a:t>
            </a:r>
            <a:r>
              <a:rPr lang="en-US" dirty="0"/>
              <a:t>0, 5, 10, 20, 30, 40m</a:t>
            </a:r>
          </a:p>
          <a:p>
            <a:r>
              <a:rPr lang="en-US" dirty="0"/>
              <a:t>-C14-PP, NO3&amp;NH4PP, O2-PP, final </a:t>
            </a:r>
            <a:r>
              <a:rPr lang="en-US" dirty="0" err="1"/>
              <a:t>macronuts</a:t>
            </a:r>
            <a:r>
              <a:rPr lang="en-US" dirty="0"/>
              <a:t> and NH4, POC, QP</a:t>
            </a:r>
          </a:p>
          <a:p>
            <a:pPr lvl="0"/>
            <a:r>
              <a:rPr lang="en-US" b="1" dirty="0"/>
              <a:t>Other …</a:t>
            </a:r>
            <a:endParaRPr lang="en-US" dirty="0"/>
          </a:p>
          <a:p>
            <a:endParaRPr lang="en-US" dirty="0"/>
          </a:p>
        </p:txBody>
      </p:sp>
    </p:spTree>
    <p:extLst>
      <p:ext uri="{BB962C8B-B14F-4D97-AF65-F5344CB8AC3E}">
        <p14:creationId xmlns:p14="http://schemas.microsoft.com/office/powerpoint/2010/main" val="236532888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Practice makes perfect</a:t>
            </a:r>
            <a:endParaRPr lang="en-US" dirty="0"/>
          </a:p>
        </p:txBody>
      </p:sp>
      <p:sp>
        <p:nvSpPr>
          <p:cNvPr id="3" name="Content Placeholder 2"/>
          <p:cNvSpPr>
            <a:spLocks noGrp="1"/>
          </p:cNvSpPr>
          <p:nvPr>
            <p:ph idx="1"/>
          </p:nvPr>
        </p:nvSpPr>
        <p:spPr/>
        <p:txBody>
          <a:bodyPr/>
          <a:lstStyle/>
          <a:p>
            <a:r>
              <a:rPr lang="en-US" dirty="0" smtClean="0"/>
              <a:t>WG go through the September 2012 ESP tracking experiment</a:t>
            </a:r>
          </a:p>
          <a:p>
            <a:r>
              <a:rPr lang="en-US" dirty="0" smtClean="0"/>
              <a:t>Out the other end a series of papers!</a:t>
            </a:r>
          </a:p>
          <a:p>
            <a:r>
              <a:rPr lang="en-US" dirty="0" smtClean="0"/>
              <a:t>Exploring a Special Issue </a:t>
            </a:r>
          </a:p>
          <a:p>
            <a:r>
              <a:rPr lang="en-US" dirty="0" smtClean="0"/>
              <a:t>The </a:t>
            </a:r>
            <a:r>
              <a:rPr lang="en-US" dirty="0" smtClean="0">
                <a:hlinkClick r:id="rId2"/>
              </a:rPr>
              <a:t>canon@mbari.org</a:t>
            </a:r>
            <a:r>
              <a:rPr lang="en-US" dirty="0" smtClean="0"/>
              <a:t> mailing list has been culled for the present experiment, need to make sure those involved are on the list, other means of communication being explored</a:t>
            </a:r>
            <a:endParaRPr lang="en-US" dirty="0"/>
          </a:p>
        </p:txBody>
      </p:sp>
    </p:spTree>
    <p:extLst>
      <p:ext uri="{BB962C8B-B14F-4D97-AF65-F5344CB8AC3E}">
        <p14:creationId xmlns:p14="http://schemas.microsoft.com/office/powerpoint/2010/main" val="42973592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Preparatory analysis</a:t>
            </a:r>
            <a:endParaRPr lang="en-US" dirty="0"/>
          </a:p>
        </p:txBody>
      </p:sp>
      <p:sp>
        <p:nvSpPr>
          <p:cNvPr id="3" name="Content Placeholder 2"/>
          <p:cNvSpPr>
            <a:spLocks noGrp="1"/>
          </p:cNvSpPr>
          <p:nvPr>
            <p:ph idx="1"/>
          </p:nvPr>
        </p:nvSpPr>
        <p:spPr/>
        <p:txBody>
          <a:bodyPr/>
          <a:lstStyle/>
          <a:p>
            <a:r>
              <a:rPr lang="en-US" dirty="0" smtClean="0"/>
              <a:t>Remote sensing, models, in situ data from September and domain</a:t>
            </a:r>
            <a:endParaRPr lang="en-US" dirty="0"/>
          </a:p>
        </p:txBody>
      </p:sp>
    </p:spTree>
    <p:extLst>
      <p:ext uri="{BB962C8B-B14F-4D97-AF65-F5344CB8AC3E}">
        <p14:creationId xmlns:p14="http://schemas.microsoft.com/office/powerpoint/2010/main" val="290540480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mask.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4035" y="1127577"/>
            <a:ext cx="4563457" cy="3422593"/>
          </a:xfrm>
          <a:prstGeom prst="rect">
            <a:avLst/>
          </a:prstGeom>
        </p:spPr>
      </p:pic>
      <p:pic>
        <p:nvPicPr>
          <p:cNvPr id="5" name="Picture 4" descr="sigma_19.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05731" y="5693"/>
            <a:ext cx="4572816" cy="6858000"/>
          </a:xfrm>
          <a:prstGeom prst="rect">
            <a:avLst/>
          </a:prstGeom>
        </p:spPr>
      </p:pic>
    </p:spTree>
    <p:extLst>
      <p:ext uri="{BB962C8B-B14F-4D97-AF65-F5344CB8AC3E}">
        <p14:creationId xmlns:p14="http://schemas.microsoft.com/office/powerpoint/2010/main" val="335588193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018475" y="4977844"/>
            <a:ext cx="1587549" cy="839089"/>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Platforms (AUVs, Ships, Bottles, etc.</a:t>
            </a:r>
            <a:endParaRPr lang="en-US" dirty="0"/>
          </a:p>
        </p:txBody>
      </p:sp>
      <p:sp>
        <p:nvSpPr>
          <p:cNvPr id="5" name="Rectangle 4"/>
          <p:cNvSpPr/>
          <p:nvPr/>
        </p:nvSpPr>
        <p:spPr>
          <a:xfrm>
            <a:off x="3662041" y="4977844"/>
            <a:ext cx="1587549" cy="839089"/>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Gridded data</a:t>
            </a:r>
          </a:p>
          <a:p>
            <a:pPr algn="ctr"/>
            <a:r>
              <a:rPr lang="en-US" dirty="0" smtClean="0"/>
              <a:t>Satellite, models, etc.</a:t>
            </a:r>
            <a:endParaRPr lang="en-US" dirty="0"/>
          </a:p>
        </p:txBody>
      </p:sp>
      <p:sp>
        <p:nvSpPr>
          <p:cNvPr id="6" name="Rectangle 5"/>
          <p:cNvSpPr/>
          <p:nvPr/>
        </p:nvSpPr>
        <p:spPr>
          <a:xfrm>
            <a:off x="5317624" y="4977844"/>
            <a:ext cx="1587549" cy="839089"/>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SQL data, </a:t>
            </a:r>
            <a:r>
              <a:rPr lang="en-US" dirty="0" err="1" smtClean="0"/>
              <a:t>netcdf</a:t>
            </a:r>
            <a:r>
              <a:rPr lang="en-US" smtClean="0"/>
              <a:t>, </a:t>
            </a:r>
            <a:r>
              <a:rPr lang="en-US" dirty="0" smtClean="0"/>
              <a:t>ASCII, etc.</a:t>
            </a:r>
            <a:endParaRPr lang="en-US" dirty="0"/>
          </a:p>
        </p:txBody>
      </p:sp>
      <p:sp>
        <p:nvSpPr>
          <p:cNvPr id="7" name="TextBox 6"/>
          <p:cNvSpPr txBox="1"/>
          <p:nvPr/>
        </p:nvSpPr>
        <p:spPr>
          <a:xfrm>
            <a:off x="3010680" y="5918972"/>
            <a:ext cx="2621230" cy="369332"/>
          </a:xfrm>
          <a:prstGeom prst="rect">
            <a:avLst/>
          </a:prstGeom>
          <a:noFill/>
        </p:spPr>
        <p:txBody>
          <a:bodyPr wrap="none" rtlCol="0">
            <a:spAutoFit/>
          </a:bodyPr>
          <a:lstStyle/>
          <a:p>
            <a:r>
              <a:rPr lang="en-US" dirty="0" smtClean="0"/>
              <a:t>Information Management</a:t>
            </a:r>
            <a:endParaRPr lang="en-US" dirty="0"/>
          </a:p>
        </p:txBody>
      </p:sp>
      <p:sp>
        <p:nvSpPr>
          <p:cNvPr id="8" name="Rectangle 7"/>
          <p:cNvSpPr/>
          <p:nvPr/>
        </p:nvSpPr>
        <p:spPr>
          <a:xfrm>
            <a:off x="1258706" y="2965162"/>
            <a:ext cx="1751974" cy="946811"/>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Planning</a:t>
            </a:r>
            <a:endParaRPr lang="en-US" dirty="0"/>
          </a:p>
        </p:txBody>
      </p:sp>
      <p:sp>
        <p:nvSpPr>
          <p:cNvPr id="9" name="Rectangle 8"/>
          <p:cNvSpPr/>
          <p:nvPr/>
        </p:nvSpPr>
        <p:spPr>
          <a:xfrm>
            <a:off x="3565650" y="1615138"/>
            <a:ext cx="1751974" cy="946811"/>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Situational awareness</a:t>
            </a:r>
            <a:endParaRPr lang="en-US" dirty="0"/>
          </a:p>
        </p:txBody>
      </p:sp>
      <p:sp>
        <p:nvSpPr>
          <p:cNvPr id="10" name="Rectangle 9"/>
          <p:cNvSpPr/>
          <p:nvPr/>
        </p:nvSpPr>
        <p:spPr>
          <a:xfrm>
            <a:off x="5728297" y="2916293"/>
            <a:ext cx="1751974" cy="946811"/>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Data analysis (e.g. </a:t>
            </a:r>
            <a:r>
              <a:rPr lang="en-US" dirty="0" err="1" smtClean="0"/>
              <a:t>Matlab</a:t>
            </a:r>
            <a:r>
              <a:rPr lang="en-US" dirty="0" smtClean="0"/>
              <a:t>, STOQS UI)</a:t>
            </a:r>
            <a:endParaRPr lang="en-US" dirty="0"/>
          </a:p>
        </p:txBody>
      </p:sp>
      <p:cxnSp>
        <p:nvCxnSpPr>
          <p:cNvPr id="12" name="Straight Connector 11"/>
          <p:cNvCxnSpPr>
            <a:stCxn id="4" idx="0"/>
          </p:cNvCxnSpPr>
          <p:nvPr/>
        </p:nvCxnSpPr>
        <p:spPr>
          <a:xfrm flipV="1">
            <a:off x="2812250" y="4796419"/>
            <a:ext cx="5650" cy="181425"/>
          </a:xfrm>
          <a:prstGeom prst="line">
            <a:avLst/>
          </a:prstGeom>
        </p:spPr>
        <p:style>
          <a:lnRef idx="2">
            <a:schemeClr val="accent1"/>
          </a:lnRef>
          <a:fillRef idx="0">
            <a:schemeClr val="accent1"/>
          </a:fillRef>
          <a:effectRef idx="1">
            <a:schemeClr val="accent1"/>
          </a:effectRef>
          <a:fontRef idx="minor">
            <a:schemeClr val="tx1"/>
          </a:fontRef>
        </p:style>
      </p:cxnSp>
      <p:cxnSp>
        <p:nvCxnSpPr>
          <p:cNvPr id="13" name="Straight Connector 12"/>
          <p:cNvCxnSpPr/>
          <p:nvPr/>
        </p:nvCxnSpPr>
        <p:spPr>
          <a:xfrm flipV="1">
            <a:off x="6128409" y="4796419"/>
            <a:ext cx="5650" cy="181425"/>
          </a:xfrm>
          <a:prstGeom prst="line">
            <a:avLst/>
          </a:prstGeom>
        </p:spPr>
        <p:style>
          <a:lnRef idx="2">
            <a:schemeClr val="accent1"/>
          </a:lnRef>
          <a:fillRef idx="0">
            <a:schemeClr val="accent1"/>
          </a:fillRef>
          <a:effectRef idx="1">
            <a:schemeClr val="accent1"/>
          </a:effectRef>
          <a:fontRef idx="minor">
            <a:schemeClr val="tx1"/>
          </a:fontRef>
        </p:style>
      </p:cxnSp>
      <p:cxnSp>
        <p:nvCxnSpPr>
          <p:cNvPr id="14" name="Straight Connector 13"/>
          <p:cNvCxnSpPr/>
          <p:nvPr/>
        </p:nvCxnSpPr>
        <p:spPr>
          <a:xfrm flipV="1">
            <a:off x="4375749" y="4796419"/>
            <a:ext cx="5650" cy="181425"/>
          </a:xfrm>
          <a:prstGeom prst="line">
            <a:avLst/>
          </a:prstGeom>
        </p:spPr>
        <p:style>
          <a:lnRef idx="2">
            <a:schemeClr val="accent1"/>
          </a:lnRef>
          <a:fillRef idx="0">
            <a:schemeClr val="accent1"/>
          </a:fillRef>
          <a:effectRef idx="1">
            <a:schemeClr val="accent1"/>
          </a:effectRef>
          <a:fontRef idx="minor">
            <a:schemeClr val="tx1"/>
          </a:fontRef>
        </p:style>
      </p:cxnSp>
      <p:cxnSp>
        <p:nvCxnSpPr>
          <p:cNvPr id="16" name="Straight Connector 15"/>
          <p:cNvCxnSpPr/>
          <p:nvPr/>
        </p:nvCxnSpPr>
        <p:spPr>
          <a:xfrm>
            <a:off x="2817900" y="4796419"/>
            <a:ext cx="3316159"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18" name="Straight Arrow Connector 17"/>
          <p:cNvCxnSpPr>
            <a:endCxn id="9" idx="2"/>
          </p:cNvCxnSpPr>
          <p:nvPr/>
        </p:nvCxnSpPr>
        <p:spPr>
          <a:xfrm flipV="1">
            <a:off x="4375749" y="2561949"/>
            <a:ext cx="65888" cy="223447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9" name="Straight Arrow Connector 18"/>
          <p:cNvCxnSpPr/>
          <p:nvPr/>
        </p:nvCxnSpPr>
        <p:spPr>
          <a:xfrm flipH="1" flipV="1">
            <a:off x="2523069" y="3957329"/>
            <a:ext cx="1858330" cy="83909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20" name="Straight Arrow Connector 19"/>
          <p:cNvCxnSpPr/>
          <p:nvPr/>
        </p:nvCxnSpPr>
        <p:spPr>
          <a:xfrm flipV="1">
            <a:off x="4375749" y="3804253"/>
            <a:ext cx="1838372" cy="992166"/>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26" name="Straight Arrow Connector 25"/>
          <p:cNvCxnSpPr>
            <a:endCxn id="9" idx="3"/>
          </p:cNvCxnSpPr>
          <p:nvPr/>
        </p:nvCxnSpPr>
        <p:spPr>
          <a:xfrm flipH="1" flipV="1">
            <a:off x="5317624" y="2088544"/>
            <a:ext cx="1089271" cy="827749"/>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28" name="Straight Arrow Connector 27"/>
          <p:cNvCxnSpPr>
            <a:stCxn id="8" idx="0"/>
            <a:endCxn id="9" idx="1"/>
          </p:cNvCxnSpPr>
          <p:nvPr/>
        </p:nvCxnSpPr>
        <p:spPr>
          <a:xfrm flipV="1">
            <a:off x="2134693" y="2088544"/>
            <a:ext cx="1430957" cy="876618"/>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29" name="Oval 28"/>
          <p:cNvSpPr/>
          <p:nvPr/>
        </p:nvSpPr>
        <p:spPr>
          <a:xfrm>
            <a:off x="674708" y="918463"/>
            <a:ext cx="7614567" cy="5556135"/>
          </a:xfrm>
          <a:prstGeom prst="ellipse">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0" name="TextBox 29"/>
          <p:cNvSpPr txBox="1"/>
          <p:nvPr/>
        </p:nvSpPr>
        <p:spPr>
          <a:xfrm>
            <a:off x="3260139" y="1150904"/>
            <a:ext cx="2486678" cy="369332"/>
          </a:xfrm>
          <a:prstGeom prst="rect">
            <a:avLst/>
          </a:prstGeom>
          <a:noFill/>
        </p:spPr>
        <p:txBody>
          <a:bodyPr wrap="none" rtlCol="0">
            <a:spAutoFit/>
          </a:bodyPr>
          <a:lstStyle/>
          <a:p>
            <a:r>
              <a:rPr lang="en-US" dirty="0" smtClean="0"/>
              <a:t>Collaborative workspace</a:t>
            </a:r>
            <a:endParaRPr lang="en-US" dirty="0"/>
          </a:p>
        </p:txBody>
      </p:sp>
      <p:sp>
        <p:nvSpPr>
          <p:cNvPr id="2" name="TextBox 1"/>
          <p:cNvSpPr txBox="1"/>
          <p:nvPr/>
        </p:nvSpPr>
        <p:spPr>
          <a:xfrm>
            <a:off x="455598" y="392943"/>
            <a:ext cx="1085954" cy="584776"/>
          </a:xfrm>
          <a:prstGeom prst="rect">
            <a:avLst/>
          </a:prstGeom>
          <a:noFill/>
        </p:spPr>
        <p:txBody>
          <a:bodyPr wrap="none" rtlCol="0">
            <a:spAutoFit/>
          </a:bodyPr>
          <a:lstStyle/>
          <a:p>
            <a:r>
              <a:rPr lang="en-US" sz="3200" dirty="0" smtClean="0"/>
              <a:t>ODSS</a:t>
            </a:r>
            <a:endParaRPr lang="en-US" sz="3200" dirty="0"/>
          </a:p>
        </p:txBody>
      </p:sp>
      <p:sp>
        <p:nvSpPr>
          <p:cNvPr id="3" name="TextBox 2"/>
          <p:cNvSpPr txBox="1"/>
          <p:nvPr/>
        </p:nvSpPr>
        <p:spPr>
          <a:xfrm>
            <a:off x="7050383" y="5159515"/>
            <a:ext cx="1072041" cy="369332"/>
          </a:xfrm>
          <a:prstGeom prst="rect">
            <a:avLst/>
          </a:prstGeom>
          <a:noFill/>
        </p:spPr>
        <p:txBody>
          <a:bodyPr wrap="none" rtlCol="0">
            <a:spAutoFit/>
          </a:bodyPr>
          <a:lstStyle/>
          <a:p>
            <a:r>
              <a:rPr lang="en-US" dirty="0" smtClean="0"/>
              <a:t>Samples?</a:t>
            </a:r>
            <a:endParaRPr lang="en-US" dirty="0"/>
          </a:p>
        </p:txBody>
      </p:sp>
    </p:spTree>
    <p:extLst>
      <p:ext uri="{BB962C8B-B14F-4D97-AF65-F5344CB8AC3E}">
        <p14:creationId xmlns:p14="http://schemas.microsoft.com/office/powerpoint/2010/main" val="2892174851"/>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Science Questions/Objectives</a:t>
            </a:r>
            <a:endParaRPr lang="en-US" dirty="0"/>
          </a:p>
        </p:txBody>
      </p:sp>
      <p:sp>
        <p:nvSpPr>
          <p:cNvPr id="5" name="Content Placeholder 4"/>
          <p:cNvSpPr>
            <a:spLocks noGrp="1"/>
          </p:cNvSpPr>
          <p:nvPr>
            <p:ph idx="1"/>
          </p:nvPr>
        </p:nvSpPr>
        <p:spPr/>
        <p:txBody>
          <a:bodyPr>
            <a:normAutofit fontScale="92500" lnSpcReduction="10000"/>
          </a:bodyPr>
          <a:lstStyle/>
          <a:p>
            <a:r>
              <a:rPr lang="en-US" dirty="0" smtClean="0"/>
              <a:t>What are the source waters and seed populations for phytoplankton blooms in and out of Monterey Bay?</a:t>
            </a:r>
          </a:p>
          <a:p>
            <a:r>
              <a:rPr lang="en-US" dirty="0" smtClean="0"/>
              <a:t>What are the processes responsible for phytoplankton blooms or lack thereof in and outside of Monterey Bay?</a:t>
            </a:r>
          </a:p>
          <a:p>
            <a:r>
              <a:rPr lang="en-US" dirty="0" smtClean="0"/>
              <a:t>What are the biogeochemical consequences (particulate flux, nutrient regeneration) of phytoplankton blooms or lack thereof in and outside of Monterey Bay?</a:t>
            </a:r>
          </a:p>
          <a:p>
            <a:endParaRPr lang="en-US" dirty="0"/>
          </a:p>
        </p:txBody>
      </p:sp>
    </p:spTree>
    <p:extLst>
      <p:ext uri="{BB962C8B-B14F-4D97-AF65-F5344CB8AC3E}">
        <p14:creationId xmlns:p14="http://schemas.microsoft.com/office/powerpoint/2010/main" val="211651863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136717" y="1064934"/>
            <a:ext cx="8889322" cy="4311701"/>
          </a:xfrm>
          <a:prstGeom prst="rect">
            <a:avLst/>
          </a:prstGeom>
        </p:spPr>
      </p:pic>
    </p:spTree>
    <p:extLst>
      <p:ext uri="{BB962C8B-B14F-4D97-AF65-F5344CB8AC3E}">
        <p14:creationId xmlns:p14="http://schemas.microsoft.com/office/powerpoint/2010/main" val="1482201936"/>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Technical questions/objectives</a:t>
            </a:r>
            <a:endParaRPr lang="en-US" dirty="0"/>
          </a:p>
        </p:txBody>
      </p:sp>
      <p:sp>
        <p:nvSpPr>
          <p:cNvPr id="3" name="Content Placeholder 2"/>
          <p:cNvSpPr>
            <a:spLocks noGrp="1"/>
          </p:cNvSpPr>
          <p:nvPr>
            <p:ph idx="1"/>
          </p:nvPr>
        </p:nvSpPr>
        <p:spPr/>
        <p:txBody>
          <a:bodyPr>
            <a:normAutofit fontScale="92500" lnSpcReduction="20000"/>
          </a:bodyPr>
          <a:lstStyle/>
          <a:p>
            <a:r>
              <a:rPr lang="en-US" dirty="0" smtClean="0"/>
              <a:t>Can we identify and trace source water and seed populations for phytoplankton blooms in and out of Monterey Bay?</a:t>
            </a:r>
          </a:p>
          <a:p>
            <a:r>
              <a:rPr lang="en-US" dirty="0" smtClean="0"/>
              <a:t>Can we develop environmental indices that can be used to predict the location and timing of blooms with enough accuracy and speed to be used to trigger autonomous sampling?</a:t>
            </a:r>
          </a:p>
          <a:p>
            <a:r>
              <a:rPr lang="en-US" dirty="0" smtClean="0"/>
              <a:t>Can we develop an information processing and display system that can be used in real time to improve decision making and publication preparation in delayed mode?</a:t>
            </a:r>
          </a:p>
          <a:p>
            <a:endParaRPr lang="en-US" dirty="0"/>
          </a:p>
        </p:txBody>
      </p:sp>
    </p:spTree>
    <p:extLst>
      <p:ext uri="{BB962C8B-B14F-4D97-AF65-F5344CB8AC3E}">
        <p14:creationId xmlns:p14="http://schemas.microsoft.com/office/powerpoint/2010/main" val="184173705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Operational Plan</a:t>
            </a:r>
            <a:endParaRPr lang="en-US" dirty="0"/>
          </a:p>
        </p:txBody>
      </p:sp>
      <p:sp>
        <p:nvSpPr>
          <p:cNvPr id="3" name="Content Placeholder 2"/>
          <p:cNvSpPr>
            <a:spLocks noGrp="1"/>
          </p:cNvSpPr>
          <p:nvPr>
            <p:ph idx="1"/>
          </p:nvPr>
        </p:nvSpPr>
        <p:spPr/>
        <p:txBody>
          <a:bodyPr>
            <a:normAutofit fontScale="77500" lnSpcReduction="20000"/>
          </a:bodyPr>
          <a:lstStyle/>
          <a:p>
            <a:r>
              <a:rPr lang="en-US" dirty="0" smtClean="0"/>
              <a:t>Repeatedly (10 or more times during the course of the month?) deploy drifters and LST along Line B or equivalent. The offshore pair would be occasionally in high </a:t>
            </a:r>
            <a:r>
              <a:rPr lang="en-US" dirty="0" err="1" smtClean="0"/>
              <a:t>chl</a:t>
            </a:r>
            <a:r>
              <a:rPr lang="en-US" dirty="0" smtClean="0"/>
              <a:t> offshore, the middle in high flow, low </a:t>
            </a:r>
            <a:r>
              <a:rPr lang="en-US" dirty="0" err="1" smtClean="0"/>
              <a:t>chl</a:t>
            </a:r>
            <a:r>
              <a:rPr lang="en-US" dirty="0" smtClean="0"/>
              <a:t>, the inshore (drifter only, too shallow for LST) in low flow, high </a:t>
            </a:r>
            <a:r>
              <a:rPr lang="en-US" dirty="0" err="1" smtClean="0"/>
              <a:t>chl</a:t>
            </a:r>
            <a:r>
              <a:rPr lang="en-US" dirty="0" smtClean="0"/>
              <a:t> in association with the ESPs. The drifters would have water collected at the site of deployment and changes in the bottles will be monitored over 1-3 days. The AUVs and ships would follow the drifters and LSTs collecting information in situ for comparison with those contained in bottles on the drifters. Gliders would run fixed grids except for Tex </a:t>
            </a:r>
            <a:r>
              <a:rPr lang="en-US" smtClean="0"/>
              <a:t>that would follow LSTs to provide location information to shore for navigating the ships and AUVs.</a:t>
            </a:r>
            <a:endParaRPr lang="en-US"/>
          </a:p>
        </p:txBody>
      </p:sp>
    </p:spTree>
    <p:extLst>
      <p:ext uri="{BB962C8B-B14F-4D97-AF65-F5344CB8AC3E}">
        <p14:creationId xmlns:p14="http://schemas.microsoft.com/office/powerpoint/2010/main" val="71868881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1" descr="Figure 1.carbon cycle schematic.chfr chapter.1Mar06.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3363" y="0"/>
            <a:ext cx="867727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55" name="TextBox 2"/>
          <p:cNvSpPr txBox="1">
            <a:spLocks noChangeArrowheads="1"/>
          </p:cNvSpPr>
          <p:nvPr/>
        </p:nvSpPr>
        <p:spPr bwMode="auto">
          <a:xfrm>
            <a:off x="7512050" y="6096000"/>
            <a:ext cx="141287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600">
                <a:solidFill>
                  <a:schemeClr val="tx1"/>
                </a:solidFill>
                <a:latin typeface="Tahoma" charset="0"/>
                <a:ea typeface="ＭＳ Ｐゴシック" charset="0"/>
              </a:defRPr>
            </a:lvl1pPr>
            <a:lvl2pPr marL="742950" indent="-285750">
              <a:defRPr sz="1600">
                <a:solidFill>
                  <a:schemeClr val="tx1"/>
                </a:solidFill>
                <a:latin typeface="Tahoma" charset="0"/>
                <a:ea typeface="ＭＳ Ｐゴシック" charset="0"/>
              </a:defRPr>
            </a:lvl2pPr>
            <a:lvl3pPr marL="1143000" indent="-228600">
              <a:defRPr sz="1600">
                <a:solidFill>
                  <a:schemeClr val="tx1"/>
                </a:solidFill>
                <a:latin typeface="Tahoma" charset="0"/>
                <a:ea typeface="ＭＳ Ｐゴシック" charset="0"/>
              </a:defRPr>
            </a:lvl3pPr>
            <a:lvl4pPr marL="1600200" indent="-228600">
              <a:defRPr sz="1600">
                <a:solidFill>
                  <a:schemeClr val="tx1"/>
                </a:solidFill>
                <a:latin typeface="Tahoma" charset="0"/>
                <a:ea typeface="ＭＳ Ｐゴシック" charset="0"/>
              </a:defRPr>
            </a:lvl4pPr>
            <a:lvl5pPr marL="2057400" indent="-228600">
              <a:defRPr sz="1600">
                <a:solidFill>
                  <a:schemeClr val="tx1"/>
                </a:solidFill>
                <a:latin typeface="Tahoma" charset="0"/>
                <a:ea typeface="ＭＳ Ｐゴシック" charset="0"/>
              </a:defRPr>
            </a:lvl5pPr>
            <a:lvl6pPr marL="2514600" indent="-228600" eaLnBrk="0" fontAlgn="base" hangingPunct="0">
              <a:spcBef>
                <a:spcPct val="0"/>
              </a:spcBef>
              <a:spcAft>
                <a:spcPct val="0"/>
              </a:spcAft>
              <a:defRPr sz="1600">
                <a:solidFill>
                  <a:schemeClr val="tx1"/>
                </a:solidFill>
                <a:latin typeface="Tahoma" charset="0"/>
                <a:ea typeface="ＭＳ Ｐゴシック" charset="0"/>
              </a:defRPr>
            </a:lvl6pPr>
            <a:lvl7pPr marL="2971800" indent="-228600" eaLnBrk="0" fontAlgn="base" hangingPunct="0">
              <a:spcBef>
                <a:spcPct val="0"/>
              </a:spcBef>
              <a:spcAft>
                <a:spcPct val="0"/>
              </a:spcAft>
              <a:defRPr sz="1600">
                <a:solidFill>
                  <a:schemeClr val="tx1"/>
                </a:solidFill>
                <a:latin typeface="Tahoma" charset="0"/>
                <a:ea typeface="ＭＳ Ｐゴシック" charset="0"/>
              </a:defRPr>
            </a:lvl7pPr>
            <a:lvl8pPr marL="3429000" indent="-228600" eaLnBrk="0" fontAlgn="base" hangingPunct="0">
              <a:spcBef>
                <a:spcPct val="0"/>
              </a:spcBef>
              <a:spcAft>
                <a:spcPct val="0"/>
              </a:spcAft>
              <a:defRPr sz="1600">
                <a:solidFill>
                  <a:schemeClr val="tx1"/>
                </a:solidFill>
                <a:latin typeface="Tahoma" charset="0"/>
                <a:ea typeface="ＭＳ Ｐゴシック" charset="0"/>
              </a:defRPr>
            </a:lvl8pPr>
            <a:lvl9pPr marL="3886200" indent="-228600" eaLnBrk="0" fontAlgn="base" hangingPunct="0">
              <a:spcBef>
                <a:spcPct val="0"/>
              </a:spcBef>
              <a:spcAft>
                <a:spcPct val="0"/>
              </a:spcAft>
              <a:defRPr sz="1600">
                <a:solidFill>
                  <a:schemeClr val="tx1"/>
                </a:solidFill>
                <a:latin typeface="Tahoma" charset="0"/>
                <a:ea typeface="ＭＳ Ｐゴシック" charset="0"/>
              </a:defRPr>
            </a:lvl9pPr>
          </a:lstStyle>
          <a:p>
            <a:pPr algn="ctr"/>
            <a:r>
              <a:rPr lang="en-US">
                <a:solidFill>
                  <a:srgbClr val="000000"/>
                </a:solidFill>
              </a:rPr>
              <a:t>Chavez et al. </a:t>
            </a:r>
          </a:p>
          <a:p>
            <a:pPr algn="ctr"/>
            <a:r>
              <a:rPr lang="en-US">
                <a:solidFill>
                  <a:srgbClr val="000000"/>
                </a:solidFill>
              </a:rPr>
              <a:t>2006</a:t>
            </a:r>
          </a:p>
        </p:txBody>
      </p:sp>
    </p:spTree>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800" y="600075"/>
            <a:ext cx="8529638" cy="541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579" name="TextBox 2"/>
          <p:cNvSpPr txBox="1">
            <a:spLocks noChangeArrowheads="1"/>
          </p:cNvSpPr>
          <p:nvPr/>
        </p:nvSpPr>
        <p:spPr bwMode="auto">
          <a:xfrm>
            <a:off x="3325813" y="6172200"/>
            <a:ext cx="2389187"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600">
                <a:solidFill>
                  <a:schemeClr val="tx1"/>
                </a:solidFill>
                <a:latin typeface="Tahoma" charset="0"/>
                <a:ea typeface="ＭＳ Ｐゴシック" charset="0"/>
              </a:defRPr>
            </a:lvl1pPr>
            <a:lvl2pPr marL="742950" indent="-285750">
              <a:defRPr sz="1600">
                <a:solidFill>
                  <a:schemeClr val="tx1"/>
                </a:solidFill>
                <a:latin typeface="Tahoma" charset="0"/>
                <a:ea typeface="ＭＳ Ｐゴシック" charset="0"/>
              </a:defRPr>
            </a:lvl2pPr>
            <a:lvl3pPr marL="1143000" indent="-228600">
              <a:defRPr sz="1600">
                <a:solidFill>
                  <a:schemeClr val="tx1"/>
                </a:solidFill>
                <a:latin typeface="Tahoma" charset="0"/>
                <a:ea typeface="ＭＳ Ｐゴシック" charset="0"/>
              </a:defRPr>
            </a:lvl3pPr>
            <a:lvl4pPr marL="1600200" indent="-228600">
              <a:defRPr sz="1600">
                <a:solidFill>
                  <a:schemeClr val="tx1"/>
                </a:solidFill>
                <a:latin typeface="Tahoma" charset="0"/>
                <a:ea typeface="ＭＳ Ｐゴシック" charset="0"/>
              </a:defRPr>
            </a:lvl4pPr>
            <a:lvl5pPr marL="2057400" indent="-228600">
              <a:defRPr sz="1600">
                <a:solidFill>
                  <a:schemeClr val="tx1"/>
                </a:solidFill>
                <a:latin typeface="Tahoma" charset="0"/>
                <a:ea typeface="ＭＳ Ｐゴシック" charset="0"/>
              </a:defRPr>
            </a:lvl5pPr>
            <a:lvl6pPr marL="2514600" indent="-228600" eaLnBrk="0" fontAlgn="base" hangingPunct="0">
              <a:spcBef>
                <a:spcPct val="0"/>
              </a:spcBef>
              <a:spcAft>
                <a:spcPct val="0"/>
              </a:spcAft>
              <a:defRPr sz="1600">
                <a:solidFill>
                  <a:schemeClr val="tx1"/>
                </a:solidFill>
                <a:latin typeface="Tahoma" charset="0"/>
                <a:ea typeface="ＭＳ Ｐゴシック" charset="0"/>
              </a:defRPr>
            </a:lvl6pPr>
            <a:lvl7pPr marL="2971800" indent="-228600" eaLnBrk="0" fontAlgn="base" hangingPunct="0">
              <a:spcBef>
                <a:spcPct val="0"/>
              </a:spcBef>
              <a:spcAft>
                <a:spcPct val="0"/>
              </a:spcAft>
              <a:defRPr sz="1600">
                <a:solidFill>
                  <a:schemeClr val="tx1"/>
                </a:solidFill>
                <a:latin typeface="Tahoma" charset="0"/>
                <a:ea typeface="ＭＳ Ｐゴシック" charset="0"/>
              </a:defRPr>
            </a:lvl7pPr>
            <a:lvl8pPr marL="3429000" indent="-228600" eaLnBrk="0" fontAlgn="base" hangingPunct="0">
              <a:spcBef>
                <a:spcPct val="0"/>
              </a:spcBef>
              <a:spcAft>
                <a:spcPct val="0"/>
              </a:spcAft>
              <a:defRPr sz="1600">
                <a:solidFill>
                  <a:schemeClr val="tx1"/>
                </a:solidFill>
                <a:latin typeface="Tahoma" charset="0"/>
                <a:ea typeface="ＭＳ Ｐゴシック" charset="0"/>
              </a:defRPr>
            </a:lvl8pPr>
            <a:lvl9pPr marL="3886200" indent="-228600" eaLnBrk="0" fontAlgn="base" hangingPunct="0">
              <a:spcBef>
                <a:spcPct val="0"/>
              </a:spcBef>
              <a:spcAft>
                <a:spcPct val="0"/>
              </a:spcAft>
              <a:defRPr sz="1600">
                <a:solidFill>
                  <a:schemeClr val="tx1"/>
                </a:solidFill>
                <a:latin typeface="Tahoma" charset="0"/>
                <a:ea typeface="ＭＳ Ｐゴシック" charset="0"/>
              </a:defRPr>
            </a:lvl9pPr>
          </a:lstStyle>
          <a:p>
            <a:r>
              <a:rPr lang="en-US"/>
              <a:t>Pennington et al. (2009)</a:t>
            </a:r>
          </a:p>
        </p:txBody>
      </p:sp>
    </p:spTree>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Ships	</a:t>
            </a:r>
            <a:endParaRPr lang="en-US" dirty="0"/>
          </a:p>
        </p:txBody>
      </p:sp>
      <p:sp>
        <p:nvSpPr>
          <p:cNvPr id="3" name="Content Placeholder 2"/>
          <p:cNvSpPr>
            <a:spLocks noGrp="1"/>
          </p:cNvSpPr>
          <p:nvPr>
            <p:ph idx="1"/>
          </p:nvPr>
        </p:nvSpPr>
        <p:spPr/>
        <p:txBody>
          <a:bodyPr/>
          <a:lstStyle/>
          <a:p>
            <a:r>
              <a:rPr lang="en-US" dirty="0" smtClean="0"/>
              <a:t>Western Flyer – PCTD, UCTD, profiling pump, optics</a:t>
            </a:r>
          </a:p>
          <a:p>
            <a:r>
              <a:rPr lang="en-US" dirty="0" smtClean="0"/>
              <a:t>Rachel Carson - </a:t>
            </a:r>
            <a:r>
              <a:rPr lang="en-US" dirty="0"/>
              <a:t>PCTD, UCTD, profiling </a:t>
            </a:r>
            <a:r>
              <a:rPr lang="en-US" dirty="0" smtClean="0"/>
              <a:t>pump, optics</a:t>
            </a:r>
          </a:p>
          <a:p>
            <a:r>
              <a:rPr lang="en-US" dirty="0" smtClean="0"/>
              <a:t>Paragon – LST, Glider, drifter support</a:t>
            </a:r>
          </a:p>
          <a:p>
            <a:r>
              <a:rPr lang="en-US" dirty="0" smtClean="0"/>
              <a:t>Martin – ECOHAB, </a:t>
            </a:r>
            <a:r>
              <a:rPr lang="en-US" dirty="0"/>
              <a:t>PCTD, </a:t>
            </a:r>
            <a:r>
              <a:rPr lang="en-US" dirty="0" smtClean="0"/>
              <a:t>UCTD, optics</a:t>
            </a:r>
          </a:p>
          <a:p>
            <a:r>
              <a:rPr lang="en-US" dirty="0" smtClean="0"/>
              <a:t>Fulmar (?) - </a:t>
            </a:r>
            <a:r>
              <a:rPr lang="en-US" dirty="0"/>
              <a:t>PCTD, UCTD, </a:t>
            </a:r>
            <a:r>
              <a:rPr lang="en-US" dirty="0" smtClean="0"/>
              <a:t>optics</a:t>
            </a:r>
            <a:endParaRPr lang="en-US" dirty="0"/>
          </a:p>
        </p:txBody>
      </p:sp>
    </p:spTree>
    <p:extLst>
      <p:ext uri="{BB962C8B-B14F-4D97-AF65-F5344CB8AC3E}">
        <p14:creationId xmlns:p14="http://schemas.microsoft.com/office/powerpoint/2010/main" val="294093205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AUVs</a:t>
            </a:r>
            <a:endParaRPr lang="en-US" dirty="0"/>
          </a:p>
        </p:txBody>
      </p:sp>
      <p:sp>
        <p:nvSpPr>
          <p:cNvPr id="3" name="Content Placeholder 2"/>
          <p:cNvSpPr>
            <a:spLocks noGrp="1"/>
          </p:cNvSpPr>
          <p:nvPr>
            <p:ph idx="1"/>
          </p:nvPr>
        </p:nvSpPr>
        <p:spPr/>
        <p:txBody>
          <a:bodyPr/>
          <a:lstStyle/>
          <a:p>
            <a:r>
              <a:rPr lang="en-US" dirty="0" smtClean="0"/>
              <a:t>Dorado</a:t>
            </a:r>
          </a:p>
          <a:p>
            <a:r>
              <a:rPr lang="en-US" dirty="0" smtClean="0"/>
              <a:t>Tethys</a:t>
            </a:r>
          </a:p>
          <a:p>
            <a:r>
              <a:rPr lang="en-US" dirty="0" smtClean="0"/>
              <a:t>Daphne</a:t>
            </a:r>
          </a:p>
          <a:p>
            <a:r>
              <a:rPr lang="en-US" dirty="0" smtClean="0"/>
              <a:t>U of Porto ?</a:t>
            </a:r>
          </a:p>
          <a:p>
            <a:r>
              <a:rPr lang="en-US" dirty="0" smtClean="0"/>
              <a:t>Other ?</a:t>
            </a:r>
            <a:endParaRPr lang="en-US" dirty="0"/>
          </a:p>
        </p:txBody>
      </p:sp>
    </p:spTree>
    <p:extLst>
      <p:ext uri="{BB962C8B-B14F-4D97-AF65-F5344CB8AC3E}">
        <p14:creationId xmlns:p14="http://schemas.microsoft.com/office/powerpoint/2010/main" val="215107410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Gliders</a:t>
            </a:r>
            <a:endParaRPr lang="en-US" dirty="0"/>
          </a:p>
        </p:txBody>
      </p:sp>
      <p:sp>
        <p:nvSpPr>
          <p:cNvPr id="3" name="Content Placeholder 2"/>
          <p:cNvSpPr>
            <a:spLocks noGrp="1"/>
          </p:cNvSpPr>
          <p:nvPr>
            <p:ph idx="1"/>
          </p:nvPr>
        </p:nvSpPr>
        <p:spPr/>
        <p:txBody>
          <a:bodyPr>
            <a:normAutofit lnSpcReduction="10000"/>
          </a:bodyPr>
          <a:lstStyle/>
          <a:p>
            <a:r>
              <a:rPr lang="en-US" dirty="0" smtClean="0"/>
              <a:t>Spray Line 67</a:t>
            </a:r>
          </a:p>
          <a:p>
            <a:r>
              <a:rPr lang="en-US" dirty="0" smtClean="0"/>
              <a:t>Spray NPS</a:t>
            </a:r>
          </a:p>
          <a:p>
            <a:r>
              <a:rPr lang="en-US" dirty="0" smtClean="0"/>
              <a:t>Spray NPS</a:t>
            </a:r>
          </a:p>
          <a:p>
            <a:r>
              <a:rPr lang="en-US" dirty="0" smtClean="0"/>
              <a:t>Slocum Teledyne</a:t>
            </a:r>
          </a:p>
          <a:p>
            <a:r>
              <a:rPr lang="en-US" dirty="0" smtClean="0"/>
              <a:t>Slocum UCSC</a:t>
            </a:r>
          </a:p>
          <a:p>
            <a:r>
              <a:rPr lang="en-US" dirty="0" smtClean="0"/>
              <a:t>Slocum UCSC</a:t>
            </a:r>
          </a:p>
          <a:p>
            <a:r>
              <a:rPr lang="en-US" dirty="0" smtClean="0"/>
              <a:t>WG OA</a:t>
            </a:r>
          </a:p>
          <a:p>
            <a:r>
              <a:rPr lang="en-US" dirty="0" smtClean="0"/>
              <a:t>WG Tex</a:t>
            </a:r>
            <a:endParaRPr lang="en-US" dirty="0"/>
          </a:p>
        </p:txBody>
      </p:sp>
    </p:spTree>
    <p:extLst>
      <p:ext uri="{BB962C8B-B14F-4D97-AF65-F5344CB8AC3E}">
        <p14:creationId xmlns:p14="http://schemas.microsoft.com/office/powerpoint/2010/main" val="371827785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2724</TotalTime>
  <Words>794</Words>
  <Application>Microsoft Macintosh PowerPoint</Application>
  <PresentationFormat>On-screen Show (4:3)</PresentationFormat>
  <Paragraphs>133</Paragraphs>
  <Slides>20</Slides>
  <Notes>1</Notes>
  <HiddenSlides>0</HiddenSlides>
  <MMClips>0</MMClips>
  <ScaleCrop>false</ScaleCrop>
  <HeadingPairs>
    <vt:vector size="4" baseType="variant">
      <vt:variant>
        <vt:lpstr>Theme</vt:lpstr>
      </vt:variant>
      <vt:variant>
        <vt:i4>1</vt:i4>
      </vt:variant>
      <vt:variant>
        <vt:lpstr>Slide Titles</vt:lpstr>
      </vt:variant>
      <vt:variant>
        <vt:i4>20</vt:i4>
      </vt:variant>
    </vt:vector>
  </HeadingPairs>
  <TitlesOfParts>
    <vt:vector size="21" baseType="lpstr">
      <vt:lpstr>Office Theme</vt:lpstr>
      <vt:lpstr>CANON Fall Experiment</vt:lpstr>
      <vt:lpstr>Science Questions/Objectives</vt:lpstr>
      <vt:lpstr>Technical questions/objectives</vt:lpstr>
      <vt:lpstr>Operational Plan</vt:lpstr>
      <vt:lpstr>PowerPoint Presentation</vt:lpstr>
      <vt:lpstr>PowerPoint Presentation</vt:lpstr>
      <vt:lpstr>Ships </vt:lpstr>
      <vt:lpstr>AUVs</vt:lpstr>
      <vt:lpstr>Gliders</vt:lpstr>
      <vt:lpstr>Moorings</vt:lpstr>
      <vt:lpstr>LST, drifter, other</vt:lpstr>
      <vt:lpstr>PowerPoint Presentation</vt:lpstr>
      <vt:lpstr>PowerPoint Presentation</vt:lpstr>
      <vt:lpstr>Working groups and leads (members in parentheses)</vt:lpstr>
      <vt:lpstr>PowerPoint Presentation</vt:lpstr>
      <vt:lpstr>Practice makes perfect</vt:lpstr>
      <vt:lpstr>Preparatory analysis</vt:lpstr>
      <vt:lpstr>PowerPoint Presentation</vt:lpstr>
      <vt:lpstr>PowerPoint Presentation</vt:lpstr>
      <vt:lpstr>PowerPoint Presentation</vt:lpstr>
    </vt:vector>
  </TitlesOfParts>
  <Company>MBARI</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Science Questions/Objectives</dc:title>
  <dc:creator>Francisco Chavez</dc:creator>
  <cp:lastModifiedBy>Francisco  Chavez</cp:lastModifiedBy>
  <cp:revision>21</cp:revision>
  <cp:lastPrinted>2013-05-30T18:54:42Z</cp:lastPrinted>
  <dcterms:created xsi:type="dcterms:W3CDTF">2013-05-23T01:04:18Z</dcterms:created>
  <dcterms:modified xsi:type="dcterms:W3CDTF">2013-06-06T16:51:01Z</dcterms:modified>
</cp:coreProperties>
</file>