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7" r:id="rId3"/>
    <p:sldId id="258" r:id="rId4"/>
    <p:sldId id="262" r:id="rId5"/>
    <p:sldId id="297" r:id="rId6"/>
    <p:sldId id="269" r:id="rId7"/>
    <p:sldId id="263" r:id="rId8"/>
    <p:sldId id="261" r:id="rId9"/>
    <p:sldId id="300" r:id="rId10"/>
    <p:sldId id="272" r:id="rId11"/>
    <p:sldId id="271" r:id="rId12"/>
    <p:sldId id="278" r:id="rId13"/>
    <p:sldId id="276" r:id="rId14"/>
    <p:sldId id="277" r:id="rId15"/>
    <p:sldId id="301" r:id="rId16"/>
    <p:sldId id="325" r:id="rId17"/>
    <p:sldId id="327" r:id="rId18"/>
    <p:sldId id="326" r:id="rId19"/>
    <p:sldId id="315" r:id="rId20"/>
    <p:sldId id="317" r:id="rId21"/>
    <p:sldId id="311" r:id="rId22"/>
    <p:sldId id="328" r:id="rId23"/>
    <p:sldId id="294" r:id="rId24"/>
    <p:sldId id="288" r:id="rId25"/>
    <p:sldId id="333" r:id="rId26"/>
    <p:sldId id="329" r:id="rId27"/>
    <p:sldId id="335" r:id="rId28"/>
    <p:sldId id="313" r:id="rId29"/>
    <p:sldId id="268" r:id="rId30"/>
    <p:sldId id="264" r:id="rId31"/>
    <p:sldId id="330" r:id="rId32"/>
    <p:sldId id="332" r:id="rId33"/>
    <p:sldId id="306" r:id="rId34"/>
    <p:sldId id="331" r:id="rId35"/>
    <p:sldId id="289" r:id="rId36"/>
    <p:sldId id="282" r:id="rId37"/>
    <p:sldId id="320" r:id="rId38"/>
    <p:sldId id="296" r:id="rId39"/>
    <p:sldId id="321" r:id="rId40"/>
    <p:sldId id="323" r:id="rId41"/>
    <p:sldId id="274" r:id="rId42"/>
    <p:sldId id="279" r:id="rId43"/>
    <p:sldId id="283" r:id="rId44"/>
    <p:sldId id="280" r:id="rId45"/>
    <p:sldId id="284" r:id="rId46"/>
    <p:sldId id="295" r:id="rId47"/>
    <p:sldId id="275" r:id="rId48"/>
    <p:sldId id="286" r:id="rId49"/>
    <p:sldId id="287" r:id="rId50"/>
    <p:sldId id="303" r:id="rId51"/>
    <p:sldId id="319"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1064" y="-80"/>
      </p:cViewPr>
      <p:guideLst>
        <p:guide orient="horz" pos="2160"/>
        <p:guide pos="2880"/>
      </p:guideLst>
    </p:cSldViewPr>
  </p:slideViewPr>
  <p:notesTextViewPr>
    <p:cViewPr>
      <p:scale>
        <a:sx n="1" d="1"/>
        <a:sy n="1" d="1"/>
      </p:scale>
      <p:origin x="0" y="0"/>
    </p:cViewPr>
  </p:notesTextViewPr>
  <p:sorterViewPr>
    <p:cViewPr>
      <p:scale>
        <a:sx n="100" d="100"/>
        <a:sy n="100" d="100"/>
      </p:scale>
      <p:origin x="0" y="1113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07A2DB-63BC-4353-A301-B2365F9C23E7}" type="datetimeFigureOut">
              <a:rPr lang="en-US" smtClean="0"/>
              <a:pPr/>
              <a:t>9/11/2014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C119D3-68E8-4F1A-9244-579323E32E63}" type="slidenum">
              <a:rPr lang="en-US" smtClean="0"/>
              <a:pPr/>
              <a:t>‹#›</a:t>
            </a:fld>
            <a:endParaRPr lang="en-US"/>
          </a:p>
        </p:txBody>
      </p:sp>
    </p:spTree>
    <p:extLst>
      <p:ext uri="{BB962C8B-B14F-4D97-AF65-F5344CB8AC3E}">
        <p14:creationId xmlns:p14="http://schemas.microsoft.com/office/powerpoint/2010/main" val="21526717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palaeos.com/eukarya/plantae/plantae.html" TargetMode="External"/><Relationship Id="rId4" Type="http://schemas.openxmlformats.org/officeDocument/2006/relationships/hyperlink" Target="http://palaeos.com/eukarya/glossary/glossaryC.htm" TargetMode="External"/><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Patent 1953</a:t>
            </a:r>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Chris Hadfield with INO Flow Cytometer</a:t>
            </a:r>
            <a:r>
              <a:rPr lang="en-US" baseline="0" dirty="0" smtClean="0"/>
              <a:t> aboard ISS</a:t>
            </a:r>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50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3DEC19-AF47-47B9-9FED-6134029964B9}" type="slidenum">
              <a:rPr lang="en-US"/>
              <a:pPr/>
              <a:t>6</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xfrm>
            <a:off x="914400" y="4344025"/>
            <a:ext cx="5029200" cy="4114488"/>
          </a:xfrm>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68E681-6C27-4C1B-B596-961C20E16627}" type="slidenum">
              <a:rPr lang="en-US"/>
              <a:pPr/>
              <a:t>7</a:t>
            </a:fld>
            <a:endParaRPr lang="en-US"/>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FFB012-46B1-4270-9367-6D057410AFA3}" type="slidenum">
              <a:rPr lang="en-US"/>
              <a:pPr/>
              <a:t>10</a:t>
            </a:fld>
            <a:endParaRPr lang="en-US"/>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xfrm>
            <a:off x="914400" y="4344025"/>
            <a:ext cx="5029200" cy="4114488"/>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20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err="1" smtClean="0">
                <a:solidFill>
                  <a:schemeClr val="tx1"/>
                </a:solidFill>
                <a:latin typeface="+mn-lt"/>
                <a:ea typeface="+mn-ea"/>
                <a:cs typeface="+mn-cs"/>
              </a:rPr>
              <a:t>cyanobacteria</a:t>
            </a:r>
            <a:r>
              <a:rPr lang="en-US" sz="1200" b="0" i="0" kern="1200" dirty="0" smtClean="0">
                <a:solidFill>
                  <a:schemeClr val="tx1"/>
                </a:solidFill>
                <a:latin typeface="+mn-lt"/>
                <a:ea typeface="+mn-ea"/>
                <a:cs typeface="+mn-cs"/>
              </a:rPr>
              <a:t> and in the chloroplasts of </a:t>
            </a:r>
            <a:r>
              <a:rPr lang="en-US" sz="1200" b="0" i="0" u="none" strike="noStrike" kern="1200" dirty="0" err="1" smtClean="0">
                <a:solidFill>
                  <a:schemeClr val="tx1"/>
                </a:solidFill>
                <a:latin typeface="+mn-lt"/>
                <a:ea typeface="+mn-ea"/>
                <a:cs typeface="+mn-cs"/>
                <a:hlinkClick r:id="rId3"/>
              </a:rPr>
              <a:t>glaucophytes</a:t>
            </a:r>
            <a:r>
              <a:rPr lang="en-US" sz="1200" b="0" i="0" kern="1200" dirty="0" smtClean="0">
                <a:solidFill>
                  <a:schemeClr val="tx1"/>
                </a:solidFill>
                <a:latin typeface="+mn-lt"/>
                <a:ea typeface="+mn-ea"/>
                <a:cs typeface="+mn-cs"/>
              </a:rPr>
              <a:t> and </a:t>
            </a:r>
            <a:r>
              <a:rPr lang="en-US" sz="1200" b="0" i="0" u="sng" kern="1200" dirty="0" smtClean="0">
                <a:solidFill>
                  <a:schemeClr val="tx1"/>
                </a:solidFill>
                <a:latin typeface="+mn-lt"/>
                <a:ea typeface="+mn-ea"/>
                <a:cs typeface="+mn-cs"/>
                <a:hlinkClick r:id="rId3"/>
              </a:rPr>
              <a:t>red algae</a:t>
            </a:r>
            <a:r>
              <a:rPr lang="en-US" sz="1200" b="0" i="0" kern="1200" dirty="0" smtClean="0">
                <a:solidFill>
                  <a:schemeClr val="tx1"/>
                </a:solidFill>
                <a:latin typeface="+mn-lt"/>
                <a:ea typeface="+mn-ea"/>
                <a:cs typeface="+mn-cs"/>
              </a:rPr>
              <a:t>.</a:t>
            </a:r>
          </a:p>
          <a:p>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phycoerythrin</a:t>
            </a:r>
            <a:r>
              <a:rPr lang="en-US" sz="1200" b="0" i="0" kern="1200" dirty="0" smtClean="0">
                <a:solidFill>
                  <a:schemeClr val="tx1"/>
                </a:solidFill>
                <a:latin typeface="+mn-lt"/>
                <a:ea typeface="+mn-ea"/>
                <a:cs typeface="+mn-cs"/>
              </a:rPr>
              <a:t> -&gt; </a:t>
            </a:r>
            <a:r>
              <a:rPr lang="en-US" sz="1200" b="0" i="0" kern="1200" dirty="0" err="1" smtClean="0">
                <a:solidFill>
                  <a:schemeClr val="tx1"/>
                </a:solidFill>
                <a:latin typeface="+mn-lt"/>
                <a:ea typeface="+mn-ea"/>
                <a:cs typeface="+mn-cs"/>
              </a:rPr>
              <a:t>phycocyanin</a:t>
            </a:r>
            <a:r>
              <a:rPr lang="en-US" sz="1200" b="0" i="0" kern="1200" dirty="0" smtClean="0">
                <a:solidFill>
                  <a:schemeClr val="tx1"/>
                </a:solidFill>
                <a:latin typeface="+mn-lt"/>
                <a:ea typeface="+mn-ea"/>
                <a:cs typeface="+mn-cs"/>
              </a:rPr>
              <a:t> -&gt; </a:t>
            </a:r>
            <a:r>
              <a:rPr lang="en-US" sz="1200" b="0" i="0" kern="1200" dirty="0" err="1" smtClean="0">
                <a:solidFill>
                  <a:schemeClr val="tx1"/>
                </a:solidFill>
                <a:latin typeface="+mn-lt"/>
                <a:ea typeface="+mn-ea"/>
                <a:cs typeface="+mn-cs"/>
              </a:rPr>
              <a:t>allophycocyanin</a:t>
            </a:r>
            <a:r>
              <a:rPr lang="en-US" sz="1200" b="0" i="0" kern="1200" dirty="0" smtClean="0">
                <a:solidFill>
                  <a:schemeClr val="tx1"/>
                </a:solidFill>
                <a:latin typeface="+mn-lt"/>
                <a:ea typeface="+mn-ea"/>
                <a:cs typeface="+mn-cs"/>
              </a:rPr>
              <a:t> -&gt; </a:t>
            </a:r>
            <a:r>
              <a:rPr lang="en-US" sz="1200" b="0" i="0" u="none" strike="noStrike" kern="1200" dirty="0" smtClean="0">
                <a:solidFill>
                  <a:schemeClr val="tx1"/>
                </a:solidFill>
                <a:latin typeface="+mn-lt"/>
                <a:ea typeface="+mn-ea"/>
                <a:cs typeface="+mn-cs"/>
                <a:hlinkClick r:id="rId4"/>
              </a:rPr>
              <a:t>chlorophyll a</a:t>
            </a:r>
            <a:r>
              <a:rPr lang="en-US" sz="1200" b="0" i="0" kern="1200" dirty="0" smtClean="0">
                <a:solidFill>
                  <a:schemeClr val="tx1"/>
                </a:solidFill>
                <a:latin typeface="+mn-lt"/>
                <a:ea typeface="+mn-ea"/>
                <a:cs typeface="+mn-cs"/>
              </a:rPr>
              <a:t>.</a:t>
            </a:r>
          </a:p>
          <a:p>
            <a:r>
              <a:rPr lang="it-IT" sz="1200" b="0" i="0" kern="1200" dirty="0" smtClean="0">
                <a:solidFill>
                  <a:schemeClr val="tx1"/>
                </a:solidFill>
                <a:latin typeface="+mn-lt"/>
                <a:ea typeface="+mn-ea"/>
                <a:cs typeface="+mn-cs"/>
              </a:rPr>
              <a:t>The marine dinoflagellate </a:t>
            </a:r>
            <a:r>
              <a:rPr lang="it-IT" sz="1200" b="0" i="1" kern="1200" dirty="0" smtClean="0">
                <a:solidFill>
                  <a:schemeClr val="tx1"/>
                </a:solidFill>
                <a:latin typeface="+mn-lt"/>
                <a:ea typeface="+mn-ea"/>
                <a:cs typeface="+mn-cs"/>
              </a:rPr>
              <a:t>Amphidinium carterae</a:t>
            </a:r>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21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nchor="ctr"/>
          <a:lstStyle/>
          <a:p>
            <a:endParaRPr lang="en-US" altLang="en-US"/>
          </a:p>
        </p:txBody>
      </p:sp>
      <p:sp>
        <p:nvSpPr>
          <p:cNvPr id="4099" name="Text Box 2"/>
          <p:cNvSpPr txBox="1">
            <a:spLocks noGrp="1" noChangeArrowheads="1"/>
          </p:cNvSpPr>
          <p:nvPr>
            <p:ph type="body"/>
          </p:nvPr>
        </p:nvSpPr>
        <p:spPr>
          <a:xfrm>
            <a:off x="1046350" y="4352637"/>
            <a:ext cx="4770904" cy="3478068"/>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r>
              <a:rPr lang="en-GB" altLang="en-US" dirty="0" smtClean="0">
                <a:latin typeface="Arial" charset="0"/>
                <a:ea typeface="msgothic" charset="0"/>
                <a:cs typeface="msgothic" charset="0"/>
              </a:rPr>
              <a:t>Sizing of three planktonic groups using Coulter Counter techniques. Note that to achieve the total range the flow tubes have of different apertures. Redrawn from Sheldon and Parsons (Sheldon and Parsons, 1967).</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Prochlorococcus</a:t>
            </a:r>
            <a:r>
              <a:rPr lang="en-US" sz="1200" i="1" kern="1200" dirty="0" smtClean="0">
                <a:solidFill>
                  <a:schemeClr val="tx1"/>
                </a:solidFill>
                <a:latin typeface="+mn-lt"/>
                <a:ea typeface="+mn-ea"/>
                <a:cs typeface="+mn-cs"/>
              </a:rPr>
              <a:t>   0.6um</a:t>
            </a:r>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24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Steve Haddock</a:t>
            </a:r>
            <a:endParaRPr lang="en-US" dirty="0"/>
          </a:p>
        </p:txBody>
      </p:sp>
      <p:sp>
        <p:nvSpPr>
          <p:cNvPr id="4" name="Slide Number Placeholder 3"/>
          <p:cNvSpPr>
            <a:spLocks noGrp="1"/>
          </p:cNvSpPr>
          <p:nvPr>
            <p:ph type="sldNum" sz="quarter" idx="10"/>
          </p:nvPr>
        </p:nvSpPr>
        <p:spPr/>
        <p:txBody>
          <a:bodyPr/>
          <a:lstStyle/>
          <a:p>
            <a:fld id="{91C119D3-68E8-4F1A-9244-579323E32E63}" type="slidenum">
              <a:rPr lang="en-US" smtClean="0"/>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D7A175-03C5-4806-8EAE-644DED429F3D}" type="datetimeFigureOut">
              <a:rPr lang="en-US" smtClean="0"/>
              <a:pPr/>
              <a:t>9/11/2014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808486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7A175-03C5-4806-8EAE-644DED429F3D}" type="datetimeFigureOut">
              <a:rPr lang="en-US" smtClean="0"/>
              <a:pPr/>
              <a:t>9/11/2014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24363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7A175-03C5-4806-8EAE-644DED429F3D}" type="datetimeFigureOut">
              <a:rPr lang="en-US" smtClean="0"/>
              <a:pPr/>
              <a:t>9/11/2014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3028473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Black/White MiddlePage">
    <p:spTree>
      <p:nvGrpSpPr>
        <p:cNvPr id="1" name=""/>
        <p:cNvGrpSpPr/>
        <p:nvPr/>
      </p:nvGrpSpPr>
      <p:grpSpPr>
        <a:xfrm>
          <a:off x="0" y="0"/>
          <a:ext cx="0" cy="0"/>
          <a:chOff x="0" y="0"/>
          <a:chExt cx="0" cy="0"/>
        </a:xfrm>
      </p:grpSpPr>
      <p:sp>
        <p:nvSpPr>
          <p:cNvPr id="4" name="正方形/長方形 35"/>
          <p:cNvSpPr/>
          <p:nvPr userDrawn="1"/>
        </p:nvSpPr>
        <p:spPr>
          <a:xfrm>
            <a:off x="-26166" y="0"/>
            <a:ext cx="9170166" cy="6892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746" tIns="38373" rIns="76746" bIns="38373" anchor="ctr"/>
          <a:lstStyle/>
          <a:p>
            <a:pPr algn="ctr">
              <a:defRPr/>
            </a:pPr>
            <a:r>
              <a:rPr lang="en-US" altLang="ja-JP" dirty="0">
                <a:solidFill>
                  <a:srgbClr val="FFFFFF"/>
                </a:solidFill>
                <a:cs typeface="SST Japanese Pro Regular"/>
              </a:rPr>
              <a:t>c</a:t>
            </a:r>
            <a:endParaRPr lang="ja-JP" altLang="en-US">
              <a:solidFill>
                <a:srgbClr val="FFFFFF"/>
              </a:solidFill>
              <a:cs typeface="SST Japanese Pro Regular"/>
            </a:endParaRPr>
          </a:p>
        </p:txBody>
      </p:sp>
      <p:sp>
        <p:nvSpPr>
          <p:cNvPr id="5" name="正方形/長方形 15"/>
          <p:cNvSpPr/>
          <p:nvPr userDrawn="1"/>
        </p:nvSpPr>
        <p:spPr>
          <a:xfrm>
            <a:off x="-26166" y="6426303"/>
            <a:ext cx="9170166" cy="466617"/>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lIns="76746" tIns="38373" rIns="76746" bIns="38373" anchor="ctr"/>
          <a:lstStyle/>
          <a:p>
            <a:pPr algn="ctr">
              <a:defRPr/>
            </a:pPr>
            <a:endParaRPr lang="ja-JP" altLang="en-US" sz="800">
              <a:solidFill>
                <a:srgbClr val="FFFFFF"/>
              </a:solidFill>
              <a:cs typeface="SST Japanese Pro Regular"/>
            </a:endParaRPr>
          </a:p>
        </p:txBody>
      </p:sp>
      <p:cxnSp>
        <p:nvCxnSpPr>
          <p:cNvPr id="6" name="直線コネクタ 20"/>
          <p:cNvCxnSpPr/>
          <p:nvPr userDrawn="1"/>
        </p:nvCxnSpPr>
        <p:spPr>
          <a:xfrm>
            <a:off x="1412991" y="6534225"/>
            <a:ext cx="0" cy="215850"/>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図 1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34401" y="6518354"/>
            <a:ext cx="786184" cy="26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フッター プレースホルダー 3"/>
          <p:cNvSpPr txBox="1">
            <a:spLocks/>
          </p:cNvSpPr>
          <p:nvPr userDrawn="1"/>
        </p:nvSpPr>
        <p:spPr>
          <a:xfrm>
            <a:off x="6014726" y="6534225"/>
            <a:ext cx="2157546" cy="215850"/>
          </a:xfrm>
          <a:prstGeom prst="rect">
            <a:avLst/>
          </a:prstGeom>
        </p:spPr>
        <p:txBody>
          <a:bodyPr lIns="60430" tIns="0" rIns="6043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algn="r" defTabSz="383728" fontAlgn="auto">
              <a:spcBef>
                <a:spcPts val="0"/>
              </a:spcBef>
              <a:spcAft>
                <a:spcPts val="0"/>
              </a:spcAft>
              <a:defRPr/>
            </a:pPr>
            <a:r>
              <a:rPr lang="en-US" sz="800" dirty="0" smtClean="0">
                <a:solidFill>
                  <a:schemeClr val="bg1"/>
                </a:solidFill>
              </a:rPr>
              <a:t>Engineering</a:t>
            </a:r>
            <a:r>
              <a:rPr lang="en-US" sz="800" baseline="0" dirty="0" smtClean="0">
                <a:solidFill>
                  <a:schemeClr val="bg1"/>
                </a:solidFill>
              </a:rPr>
              <a:t> for the Future</a:t>
            </a:r>
            <a:endParaRPr lang="en-US" sz="800" dirty="0" smtClean="0">
              <a:solidFill>
                <a:schemeClr val="bg1"/>
              </a:solidFill>
            </a:endParaRPr>
          </a:p>
        </p:txBody>
      </p:sp>
      <p:sp>
        <p:nvSpPr>
          <p:cNvPr id="9" name="フッター プレースホルダー 3"/>
          <p:cNvSpPr txBox="1">
            <a:spLocks/>
          </p:cNvSpPr>
          <p:nvPr userDrawn="1"/>
        </p:nvSpPr>
        <p:spPr>
          <a:xfrm>
            <a:off x="2252699" y="6534225"/>
            <a:ext cx="3640711" cy="215850"/>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fontAlgn="auto">
              <a:spcBef>
                <a:spcPts val="0"/>
              </a:spcBef>
              <a:spcAft>
                <a:spcPts val="0"/>
              </a:spcAft>
              <a:defRPr/>
            </a:pPr>
            <a:r>
              <a:rPr lang="en-US" altLang="ja-JP" sz="800" dirty="0" smtClean="0">
                <a:solidFill>
                  <a:schemeClr val="bg1"/>
                </a:solidFill>
                <a:ea typeface="メイリオ" pitchFamily="50" charset="-128"/>
                <a:cs typeface="メイリオ" pitchFamily="50" charset="-128"/>
              </a:rPr>
              <a:t>©2014 Sony Biotechnology Inc.</a:t>
            </a:r>
            <a:endParaRPr lang="en-US" altLang="ja-JP" sz="800" dirty="0">
              <a:solidFill>
                <a:schemeClr val="bg1"/>
              </a:solidFill>
              <a:ea typeface="メイリオ" pitchFamily="50" charset="-128"/>
              <a:cs typeface="メイリオ" pitchFamily="50" charset="-128"/>
            </a:endParaRPr>
          </a:p>
        </p:txBody>
      </p:sp>
      <p:sp>
        <p:nvSpPr>
          <p:cNvPr id="10" name="日付プレースホルダー 2"/>
          <p:cNvSpPr txBox="1">
            <a:spLocks/>
          </p:cNvSpPr>
          <p:nvPr userDrawn="1"/>
        </p:nvSpPr>
        <p:spPr bwMode="auto">
          <a:xfrm>
            <a:off x="1550959" y="6534225"/>
            <a:ext cx="581610" cy="21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fld id="{760FAE20-FFE5-4464-A4AF-AC0496107F86}" type="datetime1">
              <a:rPr lang="en-US" altLang="ja-JP" sz="800">
                <a:solidFill>
                  <a:schemeClr val="bg1"/>
                </a:solidFill>
              </a:rPr>
              <a:pPr/>
              <a:t>9/11/2014</a:t>
            </a:fld>
            <a:endParaRPr lang="en-US" altLang="ja-JP" sz="800" dirty="0">
              <a:solidFill>
                <a:schemeClr val="bg1"/>
              </a:solidFill>
            </a:endParaRPr>
          </a:p>
        </p:txBody>
      </p:sp>
      <p:sp>
        <p:nvSpPr>
          <p:cNvPr id="11" name="スライド番号プレースホルダー 4"/>
          <p:cNvSpPr txBox="1">
            <a:spLocks/>
          </p:cNvSpPr>
          <p:nvPr userDrawn="1"/>
        </p:nvSpPr>
        <p:spPr bwMode="auto">
          <a:xfrm>
            <a:off x="1065690" y="6543748"/>
            <a:ext cx="215279" cy="19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a:fld id="{FC298469-945A-4F79-AD73-6EE195635699}" type="slidenum">
              <a:rPr lang="ja-JP" altLang="en-US" sz="800">
                <a:solidFill>
                  <a:srgbClr val="FFFFFF"/>
                </a:solidFill>
              </a:rPr>
              <a:pPr algn="r"/>
              <a:t>‹#›</a:t>
            </a:fld>
            <a:endParaRPr lang="ja-JP" altLang="en-US" sz="800">
              <a:solidFill>
                <a:srgbClr val="FFFFFF"/>
              </a:solidFill>
            </a:endParaRPr>
          </a:p>
        </p:txBody>
      </p:sp>
      <p:pic>
        <p:nvPicPr>
          <p:cNvPr id="12" name="Picture 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003748" y="-11110"/>
            <a:ext cx="4140252" cy="672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0"/>
          <p:cNvSpPr txBox="1">
            <a:spLocks noChangeArrowheads="1"/>
          </p:cNvSpPr>
          <p:nvPr userDrawn="1"/>
        </p:nvSpPr>
        <p:spPr bwMode="auto">
          <a:xfrm>
            <a:off x="6885358" y="-90466"/>
            <a:ext cx="1975570" cy="693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746" tIns="38373" rIns="76746" bIns="38373">
            <a:spAutoFit/>
          </a:bodyPr>
          <a:lstStyle/>
          <a:p>
            <a:r>
              <a:rPr lang="en-US" altLang="en-US" sz="4000" b="1" dirty="0">
                <a:solidFill>
                  <a:schemeClr val="bg1"/>
                </a:solidFill>
              </a:rPr>
              <a:t>  </a:t>
            </a:r>
            <a:r>
              <a:rPr lang="en-US" altLang="en-US" sz="3400" b="1" dirty="0">
                <a:solidFill>
                  <a:schemeClr val="bg1"/>
                </a:solidFill>
              </a:rPr>
              <a:t>SP6800</a:t>
            </a:r>
          </a:p>
        </p:txBody>
      </p:sp>
    </p:spTree>
    <p:extLst>
      <p:ext uri="{BB962C8B-B14F-4D97-AF65-F5344CB8AC3E}">
        <p14:creationId xmlns:p14="http://schemas.microsoft.com/office/powerpoint/2010/main" val="388156504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7A175-03C5-4806-8EAE-644DED429F3D}" type="datetimeFigureOut">
              <a:rPr lang="en-US" smtClean="0"/>
              <a:pPr/>
              <a:t>9/11/2014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212478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D7A175-03C5-4806-8EAE-644DED429F3D}" type="datetimeFigureOut">
              <a:rPr lang="en-US" smtClean="0"/>
              <a:pPr/>
              <a:t>9/11/2014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978636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D7A175-03C5-4806-8EAE-644DED429F3D}" type="datetimeFigureOut">
              <a:rPr lang="en-US" smtClean="0"/>
              <a:pPr/>
              <a:t>9/11/2014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1765412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D7A175-03C5-4806-8EAE-644DED429F3D}" type="datetimeFigureOut">
              <a:rPr lang="en-US" smtClean="0"/>
              <a:pPr/>
              <a:t>9/11/2014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542127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D7A175-03C5-4806-8EAE-644DED429F3D}" type="datetimeFigureOut">
              <a:rPr lang="en-US" smtClean="0"/>
              <a:pPr/>
              <a:t>9/11/2014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2038515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D7A175-03C5-4806-8EAE-644DED429F3D}" type="datetimeFigureOut">
              <a:rPr lang="en-US" smtClean="0"/>
              <a:pPr/>
              <a:t>9/11/2014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3441243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7A175-03C5-4806-8EAE-644DED429F3D}" type="datetimeFigureOut">
              <a:rPr lang="en-US" smtClean="0"/>
              <a:pPr/>
              <a:t>9/11/2014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464461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7A175-03C5-4806-8EAE-644DED429F3D}" type="datetimeFigureOut">
              <a:rPr lang="en-US" smtClean="0"/>
              <a:pPr/>
              <a:t>9/11/2014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0054A-C7EC-432B-B3BB-470E577026A7}" type="slidenum">
              <a:rPr lang="en-US" smtClean="0"/>
              <a:pPr/>
              <a:t>‹#›</a:t>
            </a:fld>
            <a:endParaRPr lang="en-US"/>
          </a:p>
        </p:txBody>
      </p:sp>
    </p:spTree>
    <p:extLst>
      <p:ext uri="{BB962C8B-B14F-4D97-AF65-F5344CB8AC3E}">
        <p14:creationId xmlns:p14="http://schemas.microsoft.com/office/powerpoint/2010/main" val="42385329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D7A175-03C5-4806-8EAE-644DED429F3D}" type="datetimeFigureOut">
              <a:rPr lang="en-US" smtClean="0"/>
              <a:pPr/>
              <a:t>9/11/2014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00054A-C7EC-432B-B3BB-470E577026A7}" type="slidenum">
              <a:rPr lang="en-US" smtClean="0"/>
              <a:pPr/>
              <a:t>‹#›</a:t>
            </a:fld>
            <a:endParaRPr lang="en-US"/>
          </a:p>
        </p:txBody>
      </p:sp>
    </p:spTree>
    <p:extLst>
      <p:ext uri="{BB962C8B-B14F-4D97-AF65-F5344CB8AC3E}">
        <p14:creationId xmlns:p14="http://schemas.microsoft.com/office/powerpoint/2010/main" val="1712650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2.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image" Target="../media/image14.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emf"/><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gif"/><Relationship Id="rId4" Type="http://schemas.openxmlformats.org/officeDocument/2006/relationships/image" Target="../media/image25.gif"/><Relationship Id="rId5" Type="http://schemas.openxmlformats.org/officeDocument/2006/relationships/image" Target="../media/image26.gif"/><Relationship Id="rId6" Type="http://schemas.openxmlformats.org/officeDocument/2006/relationships/image" Target="../media/image27.gif"/><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3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jpeg"/><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png"/><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3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pn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png"/><Relationship Id="rId3" Type="http://schemas.openxmlformats.org/officeDocument/2006/relationships/image" Target="../media/image4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png"/><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image" Target="../media/image49.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emf"/><Relationship Id="rId3" Type="http://schemas.openxmlformats.org/officeDocument/2006/relationships/image" Target="../media/image5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png"/><Relationship Id="rId7" Type="http://schemas.openxmlformats.org/officeDocument/2006/relationships/image" Target="../media/image62.jpeg"/><Relationship Id="rId1" Type="http://schemas.openxmlformats.org/officeDocument/2006/relationships/slideLayout" Target="../slideLayouts/slideLayout7.xml"/><Relationship Id="rId2" Type="http://schemas.openxmlformats.org/officeDocument/2006/relationships/image" Target="../media/image5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jpeg"/><Relationship Id="rId5"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6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jpeg"/><Relationship Id="rId3"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7" Type="http://schemas.openxmlformats.org/officeDocument/2006/relationships/image" Target="../media/image76.png"/><Relationship Id="rId8" Type="http://schemas.openxmlformats.org/officeDocument/2006/relationships/image" Target="../media/image77.png"/><Relationship Id="rId9" Type="http://schemas.openxmlformats.org/officeDocument/2006/relationships/image" Target="../media/image78.png"/><Relationship Id="rId10" Type="http://schemas.openxmlformats.org/officeDocument/2006/relationships/image" Target="../media/image79.png"/><Relationship Id="rId1" Type="http://schemas.openxmlformats.org/officeDocument/2006/relationships/slideLayout" Target="../slideLayouts/slideLayout12.xml"/><Relationship Id="rId2" Type="http://schemas.openxmlformats.org/officeDocument/2006/relationships/image" Target="../media/image7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83.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0"/>
            <a:ext cx="7772400" cy="1470025"/>
          </a:xfrm>
        </p:spPr>
        <p:txBody>
          <a:bodyPr>
            <a:normAutofit/>
          </a:bodyPr>
          <a:lstStyle/>
          <a:p>
            <a:r>
              <a:rPr lang="en-US" dirty="0" smtClean="0"/>
              <a:t>Flow Cytometry– Technology Review and State of the Art</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Monterey Bay Aquarium Research Institute </a:t>
            </a:r>
            <a:endParaRPr lang="en-US" dirty="0"/>
          </a:p>
          <a:p>
            <a:r>
              <a:rPr lang="en-US" dirty="0" smtClean="0"/>
              <a:t>Sept 10, 2014</a:t>
            </a:r>
          </a:p>
          <a:p>
            <a:r>
              <a:rPr lang="en-US" dirty="0" smtClean="0"/>
              <a:t>Peter Lopez</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6352" y="5638800"/>
            <a:ext cx="3511296" cy="1197864"/>
          </a:xfrm>
          <a:prstGeom prst="rect">
            <a:avLst/>
          </a:prstGeom>
        </p:spPr>
      </p:pic>
    </p:spTree>
    <p:extLst>
      <p:ext uri="{BB962C8B-B14F-4D97-AF65-F5344CB8AC3E}">
        <p14:creationId xmlns:p14="http://schemas.microsoft.com/office/powerpoint/2010/main" val="31901608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p:cNvPicPr>
            <a:picLocks noChangeAspect="1" noChangeArrowheads="1"/>
          </p:cNvPicPr>
          <p:nvPr/>
        </p:nvPicPr>
        <p:blipFill>
          <a:blip r:embed="rId3" cstate="print"/>
          <a:srcRect/>
          <a:stretch>
            <a:fillRect/>
          </a:stretch>
        </p:blipFill>
        <p:spPr bwMode="auto">
          <a:xfrm>
            <a:off x="3429000" y="2590800"/>
            <a:ext cx="2057400" cy="2438400"/>
          </a:xfrm>
          <a:prstGeom prst="rect">
            <a:avLst/>
          </a:prstGeom>
          <a:noFill/>
          <a:ln w="1">
            <a:noFill/>
            <a:miter lim="800000"/>
            <a:headEnd/>
            <a:tailEnd/>
          </a:ln>
          <a:effectLst/>
        </p:spPr>
      </p:pic>
      <p:pic>
        <p:nvPicPr>
          <p:cNvPr id="237571" name="Picture 3"/>
          <p:cNvPicPr>
            <a:picLocks noChangeAspect="1" noChangeArrowheads="1"/>
          </p:cNvPicPr>
          <p:nvPr/>
        </p:nvPicPr>
        <p:blipFill>
          <a:blip r:embed="rId4" cstate="print"/>
          <a:srcRect/>
          <a:stretch>
            <a:fillRect/>
          </a:stretch>
        </p:blipFill>
        <p:spPr bwMode="auto">
          <a:xfrm>
            <a:off x="6324600" y="762000"/>
            <a:ext cx="2133600" cy="2389188"/>
          </a:xfrm>
          <a:prstGeom prst="rect">
            <a:avLst/>
          </a:prstGeom>
          <a:noFill/>
          <a:ln w="1">
            <a:noFill/>
            <a:miter lim="800000"/>
            <a:headEnd/>
            <a:tailEnd/>
          </a:ln>
          <a:effectLst/>
        </p:spPr>
      </p:pic>
      <p:pic>
        <p:nvPicPr>
          <p:cNvPr id="237572" name="Picture 4"/>
          <p:cNvPicPr>
            <a:picLocks noChangeAspect="1" noChangeArrowheads="1"/>
          </p:cNvPicPr>
          <p:nvPr/>
        </p:nvPicPr>
        <p:blipFill>
          <a:blip r:embed="rId5" cstate="print"/>
          <a:srcRect/>
          <a:stretch>
            <a:fillRect/>
          </a:stretch>
        </p:blipFill>
        <p:spPr bwMode="auto">
          <a:xfrm>
            <a:off x="381000" y="685800"/>
            <a:ext cx="2133600" cy="2438400"/>
          </a:xfrm>
          <a:prstGeom prst="rect">
            <a:avLst/>
          </a:prstGeom>
          <a:noFill/>
          <a:ln w="1">
            <a:noFill/>
            <a:miter lim="800000"/>
            <a:headEnd/>
            <a:tailEnd/>
          </a:ln>
          <a:effectLst/>
        </p:spPr>
      </p:pic>
      <p:pic>
        <p:nvPicPr>
          <p:cNvPr id="237573" name="Picture 5"/>
          <p:cNvPicPr>
            <a:picLocks noChangeAspect="1" noChangeArrowheads="1"/>
          </p:cNvPicPr>
          <p:nvPr/>
        </p:nvPicPr>
        <p:blipFill>
          <a:blip r:embed="rId6" cstate="print"/>
          <a:srcRect/>
          <a:stretch>
            <a:fillRect/>
          </a:stretch>
        </p:blipFill>
        <p:spPr bwMode="auto">
          <a:xfrm>
            <a:off x="6324600" y="4038600"/>
            <a:ext cx="2160588" cy="2362200"/>
          </a:xfrm>
          <a:prstGeom prst="rect">
            <a:avLst/>
          </a:prstGeom>
          <a:noFill/>
          <a:ln w="1">
            <a:noFill/>
            <a:miter lim="800000"/>
            <a:headEnd/>
            <a:tailEnd/>
          </a:ln>
          <a:effectLst/>
        </p:spPr>
      </p:pic>
      <p:pic>
        <p:nvPicPr>
          <p:cNvPr id="237574" name="Picture 6"/>
          <p:cNvPicPr>
            <a:picLocks noChangeAspect="1" noChangeArrowheads="1"/>
          </p:cNvPicPr>
          <p:nvPr/>
        </p:nvPicPr>
        <p:blipFill>
          <a:blip r:embed="rId7" cstate="print"/>
          <a:srcRect/>
          <a:stretch>
            <a:fillRect/>
          </a:stretch>
        </p:blipFill>
        <p:spPr bwMode="auto">
          <a:xfrm>
            <a:off x="381000" y="3992563"/>
            <a:ext cx="2209800" cy="2332037"/>
          </a:xfrm>
          <a:prstGeom prst="rect">
            <a:avLst/>
          </a:prstGeom>
          <a:noFill/>
          <a:ln w="1">
            <a:noFill/>
            <a:miter lim="800000"/>
            <a:headEnd/>
            <a:tailEnd/>
          </a:ln>
          <a:effectLst/>
        </p:spPr>
      </p:pic>
      <p:sp>
        <p:nvSpPr>
          <p:cNvPr id="237575" name="Text Box 7"/>
          <p:cNvSpPr txBox="1">
            <a:spLocks noChangeArrowheads="1"/>
          </p:cNvSpPr>
          <p:nvPr/>
        </p:nvSpPr>
        <p:spPr bwMode="auto">
          <a:xfrm>
            <a:off x="3352800" y="304800"/>
            <a:ext cx="1868488" cy="457200"/>
          </a:xfrm>
          <a:prstGeom prst="rect">
            <a:avLst/>
          </a:prstGeom>
          <a:noFill/>
          <a:ln w="9525">
            <a:noFill/>
            <a:miter lim="800000"/>
            <a:headEnd/>
            <a:tailEnd/>
          </a:ln>
          <a:effectLst/>
        </p:spPr>
        <p:txBody>
          <a:bodyPr wrap="none">
            <a:spAutoFit/>
          </a:bodyPr>
          <a:lstStyle/>
          <a:p>
            <a:r>
              <a:rPr lang="en-US" sz="2400">
                <a:latin typeface="Arial Unicode MS" pitchFamily="34" charset="-128"/>
              </a:rPr>
              <a:t>4-way sorting</a:t>
            </a:r>
          </a:p>
        </p:txBody>
      </p:sp>
      <p:sp>
        <p:nvSpPr>
          <p:cNvPr id="237576" name="Line 8"/>
          <p:cNvSpPr>
            <a:spLocks noChangeShapeType="1"/>
          </p:cNvSpPr>
          <p:nvPr/>
        </p:nvSpPr>
        <p:spPr bwMode="auto">
          <a:xfrm flipH="1" flipV="1">
            <a:off x="1143000" y="1828800"/>
            <a:ext cx="2514600" cy="1371600"/>
          </a:xfrm>
          <a:prstGeom prst="line">
            <a:avLst/>
          </a:prstGeom>
          <a:noFill/>
          <a:ln w="9525">
            <a:solidFill>
              <a:schemeClr val="tx1"/>
            </a:solidFill>
            <a:round/>
            <a:headEnd/>
            <a:tailEnd type="triangle" w="med" len="med"/>
          </a:ln>
          <a:effectLst/>
        </p:spPr>
        <p:txBody>
          <a:bodyPr/>
          <a:lstStyle/>
          <a:p>
            <a:endParaRPr lang="en-US"/>
          </a:p>
        </p:txBody>
      </p:sp>
      <p:sp>
        <p:nvSpPr>
          <p:cNvPr id="237577" name="Line 9"/>
          <p:cNvSpPr>
            <a:spLocks noChangeShapeType="1"/>
          </p:cNvSpPr>
          <p:nvPr/>
        </p:nvSpPr>
        <p:spPr bwMode="auto">
          <a:xfrm flipH="1">
            <a:off x="1371600" y="4038600"/>
            <a:ext cx="2362200" cy="1447800"/>
          </a:xfrm>
          <a:prstGeom prst="line">
            <a:avLst/>
          </a:prstGeom>
          <a:noFill/>
          <a:ln w="9525">
            <a:solidFill>
              <a:schemeClr val="tx1"/>
            </a:solidFill>
            <a:round/>
            <a:headEnd/>
            <a:tailEnd type="triangle" w="med" len="med"/>
          </a:ln>
          <a:effectLst/>
        </p:spPr>
        <p:txBody>
          <a:bodyPr/>
          <a:lstStyle/>
          <a:p>
            <a:endParaRPr lang="en-US"/>
          </a:p>
        </p:txBody>
      </p:sp>
      <p:sp>
        <p:nvSpPr>
          <p:cNvPr id="237578" name="Line 10"/>
          <p:cNvSpPr>
            <a:spLocks noChangeShapeType="1"/>
          </p:cNvSpPr>
          <p:nvPr/>
        </p:nvSpPr>
        <p:spPr bwMode="auto">
          <a:xfrm>
            <a:off x="4495800" y="4114800"/>
            <a:ext cx="2514600" cy="1371600"/>
          </a:xfrm>
          <a:prstGeom prst="line">
            <a:avLst/>
          </a:prstGeom>
          <a:noFill/>
          <a:ln w="9525">
            <a:solidFill>
              <a:schemeClr val="tx1"/>
            </a:solidFill>
            <a:round/>
            <a:headEnd/>
            <a:tailEnd type="triangle" w="med" len="med"/>
          </a:ln>
          <a:effectLst/>
        </p:spPr>
        <p:txBody>
          <a:bodyPr/>
          <a:lstStyle/>
          <a:p>
            <a:endParaRPr lang="en-US"/>
          </a:p>
        </p:txBody>
      </p:sp>
      <p:sp>
        <p:nvSpPr>
          <p:cNvPr id="237579" name="Line 11"/>
          <p:cNvSpPr>
            <a:spLocks noChangeShapeType="1"/>
          </p:cNvSpPr>
          <p:nvPr/>
        </p:nvSpPr>
        <p:spPr bwMode="auto">
          <a:xfrm flipV="1">
            <a:off x="4572000" y="1905000"/>
            <a:ext cx="2286000" cy="1371600"/>
          </a:xfrm>
          <a:prstGeom prst="line">
            <a:avLst/>
          </a:prstGeom>
          <a:noFill/>
          <a:ln w="9525">
            <a:solidFill>
              <a:schemeClr val="tx1"/>
            </a:solidFill>
            <a:round/>
            <a:headEnd/>
            <a:tailEnd type="triangle" w="med" len="med"/>
          </a:ln>
          <a:effectLst/>
        </p:spPr>
        <p:txBody>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Cytometer – Cell Sorting</a:t>
            </a:r>
            <a:endParaRPr lang="en-US"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524000"/>
            <a:ext cx="3276600" cy="4552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descr="droplet image.gif"/>
          <p:cNvPicPr>
            <a:picLocks noChangeAspect="1"/>
          </p:cNvPicPr>
          <p:nvPr/>
        </p:nvPicPr>
        <p:blipFill>
          <a:blip r:embed="rId3" cstate="print"/>
          <a:stretch>
            <a:fillRect/>
          </a:stretch>
        </p:blipFill>
        <p:spPr>
          <a:xfrm>
            <a:off x="5715000" y="3276600"/>
            <a:ext cx="1400175" cy="2114550"/>
          </a:xfrm>
          <a:prstGeom prst="rect">
            <a:avLst/>
          </a:prstGeom>
        </p:spPr>
      </p:pic>
      <p:sp>
        <p:nvSpPr>
          <p:cNvPr id="5" name="Left Brace 4"/>
          <p:cNvSpPr/>
          <p:nvPr/>
        </p:nvSpPr>
        <p:spPr>
          <a:xfrm>
            <a:off x="5105400" y="3276600"/>
            <a:ext cx="457200" cy="21336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 name="Straight Arrow Connector 6"/>
          <p:cNvCxnSpPr/>
          <p:nvPr/>
        </p:nvCxnSpPr>
        <p:spPr>
          <a:xfrm flipH="1" flipV="1">
            <a:off x="3124200" y="4191000"/>
            <a:ext cx="19812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Right Brace 8"/>
          <p:cNvSpPr/>
          <p:nvPr/>
        </p:nvSpPr>
        <p:spPr>
          <a:xfrm>
            <a:off x="3048000" y="4038600"/>
            <a:ext cx="76200" cy="3048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4539018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normAutofit fontScale="90000"/>
          </a:bodyPr>
          <a:lstStyle/>
          <a:p>
            <a:pPr eaLnBrk="1" hangingPunct="1"/>
            <a:r>
              <a:rPr lang="en-US" dirty="0" smtClean="0"/>
              <a:t>Larger Particle Sorting—Union </a:t>
            </a:r>
            <a:r>
              <a:rPr lang="en-US" dirty="0" err="1" smtClean="0"/>
              <a:t>Biometrica</a:t>
            </a:r>
            <a:r>
              <a:rPr lang="en-US" dirty="0" smtClean="0"/>
              <a:t> “</a:t>
            </a:r>
            <a:r>
              <a:rPr lang="en-US" dirty="0" err="1" smtClean="0"/>
              <a:t>BioSorter</a:t>
            </a:r>
            <a:r>
              <a:rPr lang="en-US" dirty="0" smtClean="0"/>
              <a:t>”</a:t>
            </a:r>
          </a:p>
        </p:txBody>
      </p:sp>
      <p:pic>
        <p:nvPicPr>
          <p:cNvPr id="39939" name="Content Placeholder 3" descr="COPAS.jpg"/>
          <p:cNvPicPr>
            <a:picLocks noGrp="1" noChangeAspect="1"/>
          </p:cNvPicPr>
          <p:nvPr>
            <p:ph idx="1"/>
          </p:nvPr>
        </p:nvPicPr>
        <p:blipFill>
          <a:blip r:embed="rId2" cstate="print"/>
          <a:srcRect/>
          <a:stretch>
            <a:fillRect/>
          </a:stretch>
        </p:blipFill>
        <p:spPr>
          <a:xfrm>
            <a:off x="2692400" y="1981200"/>
            <a:ext cx="3759200" cy="4114800"/>
          </a:xfr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a:grpSpLocks/>
          </p:cNvGrpSpPr>
          <p:nvPr/>
        </p:nvGrpSpPr>
        <p:grpSpPr bwMode="auto">
          <a:xfrm>
            <a:off x="304800" y="3352800"/>
            <a:ext cx="7572375" cy="2743200"/>
            <a:chOff x="672" y="2292"/>
            <a:chExt cx="4770" cy="1728"/>
          </a:xfrm>
        </p:grpSpPr>
        <p:pic>
          <p:nvPicPr>
            <p:cNvPr id="53255" name="Picture 5"/>
            <p:cNvPicPr>
              <a:picLocks noChangeAspect="1" noChangeArrowheads="1"/>
            </p:cNvPicPr>
            <p:nvPr/>
          </p:nvPicPr>
          <p:blipFill>
            <a:blip r:embed="rId2" cstate="print"/>
            <a:srcRect/>
            <a:stretch>
              <a:fillRect/>
            </a:stretch>
          </p:blipFill>
          <p:spPr bwMode="auto">
            <a:xfrm flipV="1">
              <a:off x="1104" y="2505"/>
              <a:ext cx="3780" cy="378"/>
            </a:xfrm>
            <a:prstGeom prst="rect">
              <a:avLst/>
            </a:prstGeom>
            <a:noFill/>
            <a:ln w="12700">
              <a:noFill/>
              <a:miter lim="800000"/>
              <a:headEnd type="none" w="sm" len="sm"/>
              <a:tailEnd type="none" w="sm" len="sm"/>
            </a:ln>
          </p:spPr>
        </p:pic>
        <p:sp>
          <p:nvSpPr>
            <p:cNvPr id="53256" name="Oval 6"/>
            <p:cNvSpPr>
              <a:spLocks noChangeArrowheads="1"/>
            </p:cNvSpPr>
            <p:nvPr/>
          </p:nvSpPr>
          <p:spPr bwMode="auto">
            <a:xfrm>
              <a:off x="1056" y="2313"/>
              <a:ext cx="960" cy="816"/>
            </a:xfrm>
            <a:prstGeom prst="ellipse">
              <a:avLst/>
            </a:prstGeom>
            <a:noFill/>
            <a:ln w="12700">
              <a:solidFill>
                <a:srgbClr val="FF0066"/>
              </a:solidFill>
              <a:round/>
              <a:headEnd type="none" w="sm" len="sm"/>
              <a:tailEnd type="none" w="sm" len="sm"/>
            </a:ln>
          </p:spPr>
          <p:txBody>
            <a:bodyPr wrap="none" anchor="ctr"/>
            <a:lstStyle/>
            <a:p>
              <a:endParaRPr lang="en-US"/>
            </a:p>
          </p:txBody>
        </p:sp>
        <p:sp>
          <p:nvSpPr>
            <p:cNvPr id="53257" name="Text Box 7"/>
            <p:cNvSpPr txBox="1">
              <a:spLocks noChangeArrowheads="1"/>
            </p:cNvSpPr>
            <p:nvPr/>
          </p:nvSpPr>
          <p:spPr bwMode="auto">
            <a:xfrm>
              <a:off x="672" y="3369"/>
              <a:ext cx="968" cy="192"/>
            </a:xfrm>
            <a:prstGeom prst="rect">
              <a:avLst/>
            </a:prstGeom>
            <a:noFill/>
            <a:ln w="12700">
              <a:noFill/>
              <a:miter lim="800000"/>
              <a:headEnd type="none" w="sm" len="sm"/>
              <a:tailEnd type="none" w="sm" len="sm"/>
            </a:ln>
          </p:spPr>
          <p:txBody>
            <a:bodyPr wrap="none">
              <a:spAutoFit/>
            </a:bodyPr>
            <a:lstStyle/>
            <a:p>
              <a:r>
                <a:rPr lang="en-US" sz="1400">
                  <a:solidFill>
                    <a:srgbClr val="000000"/>
                  </a:solidFill>
                  <a:latin typeface="Times New Roman" pitchFamily="18" charset="0"/>
                </a:rPr>
                <a:t>Core Flow Injector</a:t>
              </a:r>
            </a:p>
          </p:txBody>
        </p:sp>
        <p:cxnSp>
          <p:nvCxnSpPr>
            <p:cNvPr id="53258" name="AutoShape 8"/>
            <p:cNvCxnSpPr>
              <a:cxnSpLocks noChangeShapeType="1"/>
              <a:stCxn id="53257" idx="0"/>
              <a:endCxn id="53256" idx="4"/>
            </p:cNvCxnSpPr>
            <p:nvPr/>
          </p:nvCxnSpPr>
          <p:spPr bwMode="auto">
            <a:xfrm rot="-5400000">
              <a:off x="1226" y="3059"/>
              <a:ext cx="240" cy="380"/>
            </a:xfrm>
            <a:prstGeom prst="bentConnector3">
              <a:avLst>
                <a:gd name="adj1" fmla="val 50000"/>
              </a:avLst>
            </a:prstGeom>
            <a:noFill/>
            <a:ln w="12700">
              <a:solidFill>
                <a:srgbClr val="000000"/>
              </a:solidFill>
              <a:miter lim="800000"/>
              <a:headEnd type="none" w="sm" len="sm"/>
              <a:tailEnd type="triangle" w="sm" len="sm"/>
            </a:ln>
          </p:spPr>
        </p:cxnSp>
        <p:sp>
          <p:nvSpPr>
            <p:cNvPr id="53259" name="Oval 9"/>
            <p:cNvSpPr>
              <a:spLocks noChangeArrowheads="1"/>
            </p:cNvSpPr>
            <p:nvPr/>
          </p:nvSpPr>
          <p:spPr bwMode="auto">
            <a:xfrm>
              <a:off x="2304" y="2361"/>
              <a:ext cx="816" cy="720"/>
            </a:xfrm>
            <a:prstGeom prst="ellipse">
              <a:avLst/>
            </a:prstGeom>
            <a:noFill/>
            <a:ln w="12700">
              <a:solidFill>
                <a:srgbClr val="FF0066"/>
              </a:solidFill>
              <a:round/>
              <a:headEnd type="none" w="sm" len="sm"/>
              <a:tailEnd type="none" w="sm" len="sm"/>
            </a:ln>
          </p:spPr>
          <p:txBody>
            <a:bodyPr wrap="none" anchor="ctr"/>
            <a:lstStyle/>
            <a:p>
              <a:endParaRPr lang="en-US"/>
            </a:p>
          </p:txBody>
        </p:sp>
        <p:sp>
          <p:nvSpPr>
            <p:cNvPr id="53260" name="Text Box 10"/>
            <p:cNvSpPr txBox="1">
              <a:spLocks noChangeArrowheads="1"/>
            </p:cNvSpPr>
            <p:nvPr/>
          </p:nvSpPr>
          <p:spPr bwMode="auto">
            <a:xfrm>
              <a:off x="2304" y="3465"/>
              <a:ext cx="904" cy="192"/>
            </a:xfrm>
            <a:prstGeom prst="rect">
              <a:avLst/>
            </a:prstGeom>
            <a:noFill/>
            <a:ln w="12700">
              <a:noFill/>
              <a:miter lim="800000"/>
              <a:headEnd type="none" w="sm" len="sm"/>
              <a:tailEnd type="none" w="sm" len="sm"/>
            </a:ln>
          </p:spPr>
          <p:txBody>
            <a:bodyPr wrap="none">
              <a:spAutoFit/>
            </a:bodyPr>
            <a:lstStyle/>
            <a:p>
              <a:r>
                <a:rPr lang="en-US" sz="1400">
                  <a:solidFill>
                    <a:srgbClr val="000000"/>
                  </a:solidFill>
                  <a:latin typeface="Times New Roman" pitchFamily="18" charset="0"/>
                </a:rPr>
                <a:t>Detection Region</a:t>
              </a:r>
            </a:p>
          </p:txBody>
        </p:sp>
        <p:cxnSp>
          <p:nvCxnSpPr>
            <p:cNvPr id="53261" name="AutoShape 11"/>
            <p:cNvCxnSpPr>
              <a:cxnSpLocks noChangeShapeType="1"/>
              <a:stCxn id="53260" idx="0"/>
              <a:endCxn id="53259" idx="4"/>
            </p:cNvCxnSpPr>
            <p:nvPr/>
          </p:nvCxnSpPr>
          <p:spPr bwMode="auto">
            <a:xfrm rot="5400000" flipH="1">
              <a:off x="2542" y="3251"/>
              <a:ext cx="384" cy="44"/>
            </a:xfrm>
            <a:prstGeom prst="bentConnector3">
              <a:avLst>
                <a:gd name="adj1" fmla="val 50000"/>
              </a:avLst>
            </a:prstGeom>
            <a:noFill/>
            <a:ln w="12700">
              <a:solidFill>
                <a:srgbClr val="000000"/>
              </a:solidFill>
              <a:miter lim="800000"/>
              <a:headEnd type="none" w="sm" len="sm"/>
              <a:tailEnd type="triangle" w="sm" len="sm"/>
            </a:ln>
          </p:spPr>
        </p:cxnSp>
        <p:sp>
          <p:nvSpPr>
            <p:cNvPr id="53262" name="Oval 12"/>
            <p:cNvSpPr>
              <a:spLocks noChangeArrowheads="1"/>
            </p:cNvSpPr>
            <p:nvPr/>
          </p:nvSpPr>
          <p:spPr bwMode="auto">
            <a:xfrm>
              <a:off x="3408" y="2361"/>
              <a:ext cx="816" cy="720"/>
            </a:xfrm>
            <a:prstGeom prst="ellipse">
              <a:avLst/>
            </a:prstGeom>
            <a:noFill/>
            <a:ln w="12700">
              <a:solidFill>
                <a:srgbClr val="FF0066"/>
              </a:solidFill>
              <a:round/>
              <a:headEnd type="none" w="sm" len="sm"/>
              <a:tailEnd type="none" w="sm" len="sm"/>
            </a:ln>
          </p:spPr>
          <p:txBody>
            <a:bodyPr wrap="none" anchor="ctr"/>
            <a:lstStyle/>
            <a:p>
              <a:endParaRPr lang="en-US"/>
            </a:p>
          </p:txBody>
        </p:sp>
        <p:sp>
          <p:nvSpPr>
            <p:cNvPr id="53263" name="Text Box 13"/>
            <p:cNvSpPr txBox="1">
              <a:spLocks noChangeArrowheads="1"/>
            </p:cNvSpPr>
            <p:nvPr/>
          </p:nvSpPr>
          <p:spPr bwMode="auto">
            <a:xfrm>
              <a:off x="3744" y="3417"/>
              <a:ext cx="1012" cy="192"/>
            </a:xfrm>
            <a:prstGeom prst="rect">
              <a:avLst/>
            </a:prstGeom>
            <a:noFill/>
            <a:ln w="12700">
              <a:noFill/>
              <a:miter lim="800000"/>
              <a:headEnd type="none" w="sm" len="sm"/>
              <a:tailEnd type="none" w="sm" len="sm"/>
            </a:ln>
          </p:spPr>
          <p:txBody>
            <a:bodyPr wrap="none">
              <a:spAutoFit/>
            </a:bodyPr>
            <a:lstStyle/>
            <a:p>
              <a:r>
                <a:rPr lang="en-US" sz="1400">
                  <a:solidFill>
                    <a:srgbClr val="000000"/>
                  </a:solidFill>
                  <a:latin typeface="Times New Roman" pitchFamily="18" charset="0"/>
                </a:rPr>
                <a:t>Fast Particle Switch</a:t>
              </a:r>
            </a:p>
          </p:txBody>
        </p:sp>
        <p:cxnSp>
          <p:nvCxnSpPr>
            <p:cNvPr id="53264" name="AutoShape 14"/>
            <p:cNvCxnSpPr>
              <a:cxnSpLocks noChangeShapeType="1"/>
              <a:stCxn id="53263" idx="0"/>
              <a:endCxn id="53262" idx="4"/>
            </p:cNvCxnSpPr>
            <p:nvPr/>
          </p:nvCxnSpPr>
          <p:spPr bwMode="auto">
            <a:xfrm rot="5400000" flipH="1">
              <a:off x="3865" y="3032"/>
              <a:ext cx="336" cy="434"/>
            </a:xfrm>
            <a:prstGeom prst="bentConnector3">
              <a:avLst>
                <a:gd name="adj1" fmla="val 50000"/>
              </a:avLst>
            </a:prstGeom>
            <a:noFill/>
            <a:ln w="12700">
              <a:solidFill>
                <a:srgbClr val="000000"/>
              </a:solidFill>
              <a:miter lim="800000"/>
              <a:headEnd type="none" w="sm" len="sm"/>
              <a:tailEnd type="triangle" w="sm" len="sm"/>
            </a:ln>
          </p:spPr>
        </p:cxnSp>
        <p:sp>
          <p:nvSpPr>
            <p:cNvPr id="53265" name="Line 15"/>
            <p:cNvSpPr>
              <a:spLocks noChangeShapeType="1"/>
            </p:cNvSpPr>
            <p:nvPr/>
          </p:nvSpPr>
          <p:spPr bwMode="auto">
            <a:xfrm>
              <a:off x="1632" y="4020"/>
              <a:ext cx="2304" cy="0"/>
            </a:xfrm>
            <a:prstGeom prst="line">
              <a:avLst/>
            </a:prstGeom>
            <a:noFill/>
            <a:ln w="25400">
              <a:solidFill>
                <a:srgbClr val="000000"/>
              </a:solidFill>
              <a:round/>
              <a:headEnd type="none" w="sm" len="sm"/>
              <a:tailEnd type="triangle" w="lg" len="lg"/>
            </a:ln>
          </p:spPr>
          <p:txBody>
            <a:bodyPr/>
            <a:lstStyle/>
            <a:p>
              <a:endParaRPr lang="en-US"/>
            </a:p>
          </p:txBody>
        </p:sp>
        <p:sp>
          <p:nvSpPr>
            <p:cNvPr id="53266" name="Text Box 16"/>
            <p:cNvSpPr txBox="1">
              <a:spLocks noChangeArrowheads="1"/>
            </p:cNvSpPr>
            <p:nvPr/>
          </p:nvSpPr>
          <p:spPr bwMode="auto">
            <a:xfrm>
              <a:off x="2304" y="3732"/>
              <a:ext cx="1148" cy="231"/>
            </a:xfrm>
            <a:prstGeom prst="rect">
              <a:avLst/>
            </a:prstGeom>
            <a:noFill/>
            <a:ln w="12700">
              <a:noFill/>
              <a:miter lim="800000"/>
              <a:headEnd type="none" w="sm" len="sm"/>
              <a:tailEnd type="none" w="sm" len="sm"/>
            </a:ln>
          </p:spPr>
          <p:txBody>
            <a:bodyPr wrap="none">
              <a:spAutoFit/>
            </a:bodyPr>
            <a:lstStyle/>
            <a:p>
              <a:r>
                <a:rPr lang="en-US">
                  <a:solidFill>
                    <a:srgbClr val="000000"/>
                  </a:solidFill>
                  <a:latin typeface="Times New Roman" pitchFamily="18" charset="0"/>
                </a:rPr>
                <a:t>Direction of Flow</a:t>
              </a:r>
            </a:p>
          </p:txBody>
        </p:sp>
        <p:sp>
          <p:nvSpPr>
            <p:cNvPr id="53267" name="Text Box 17"/>
            <p:cNvSpPr txBox="1">
              <a:spLocks noChangeArrowheads="1"/>
            </p:cNvSpPr>
            <p:nvPr/>
          </p:nvSpPr>
          <p:spPr bwMode="auto">
            <a:xfrm>
              <a:off x="2934" y="2292"/>
              <a:ext cx="426" cy="173"/>
            </a:xfrm>
            <a:prstGeom prst="rect">
              <a:avLst/>
            </a:prstGeom>
            <a:noFill/>
            <a:ln w="9525">
              <a:noFill/>
              <a:miter lim="800000"/>
              <a:headEnd/>
              <a:tailEnd/>
            </a:ln>
          </p:spPr>
          <p:txBody>
            <a:bodyPr wrap="none">
              <a:spAutoFit/>
            </a:bodyPr>
            <a:lstStyle/>
            <a:p>
              <a:r>
                <a:rPr lang="en-US" sz="1200" b="1">
                  <a:latin typeface="Comic Sans MS" pitchFamily="66" charset="0"/>
                </a:rPr>
                <a:t>12 mm</a:t>
              </a:r>
            </a:p>
          </p:txBody>
        </p:sp>
        <p:sp>
          <p:nvSpPr>
            <p:cNvPr id="53268" name="Text Box 18"/>
            <p:cNvSpPr txBox="1">
              <a:spLocks noChangeArrowheads="1"/>
            </p:cNvSpPr>
            <p:nvPr/>
          </p:nvSpPr>
          <p:spPr bwMode="auto">
            <a:xfrm>
              <a:off x="4974" y="2671"/>
              <a:ext cx="468" cy="173"/>
            </a:xfrm>
            <a:prstGeom prst="rect">
              <a:avLst/>
            </a:prstGeom>
            <a:noFill/>
            <a:ln w="9525">
              <a:noFill/>
              <a:miter lim="800000"/>
              <a:headEnd/>
              <a:tailEnd/>
            </a:ln>
          </p:spPr>
          <p:txBody>
            <a:bodyPr wrap="none">
              <a:spAutoFit/>
            </a:bodyPr>
            <a:lstStyle/>
            <a:p>
              <a:r>
                <a:rPr lang="en-US" sz="1200" b="1">
                  <a:latin typeface="Comic Sans MS" pitchFamily="66" charset="0"/>
                </a:rPr>
                <a:t>0.9 mm</a:t>
              </a:r>
            </a:p>
          </p:txBody>
        </p:sp>
        <p:sp>
          <p:nvSpPr>
            <p:cNvPr id="53269" name="Line 19"/>
            <p:cNvSpPr>
              <a:spLocks noChangeShapeType="1"/>
            </p:cNvSpPr>
            <p:nvPr/>
          </p:nvSpPr>
          <p:spPr bwMode="auto">
            <a:xfrm>
              <a:off x="4980" y="2670"/>
              <a:ext cx="0" cy="177"/>
            </a:xfrm>
            <a:prstGeom prst="line">
              <a:avLst/>
            </a:prstGeom>
            <a:noFill/>
            <a:ln w="9525">
              <a:solidFill>
                <a:schemeClr val="tx1"/>
              </a:solidFill>
              <a:round/>
              <a:headEnd type="triangle" w="med" len="med"/>
              <a:tailEnd type="triangle" w="med" len="med"/>
            </a:ln>
          </p:spPr>
          <p:txBody>
            <a:bodyPr/>
            <a:lstStyle/>
            <a:p>
              <a:endParaRPr lang="en-US"/>
            </a:p>
          </p:txBody>
        </p:sp>
        <p:sp>
          <p:nvSpPr>
            <p:cNvPr id="53270" name="Line 20"/>
            <p:cNvSpPr>
              <a:spLocks noChangeShapeType="1"/>
            </p:cNvSpPr>
            <p:nvPr/>
          </p:nvSpPr>
          <p:spPr bwMode="auto">
            <a:xfrm>
              <a:off x="3024" y="2448"/>
              <a:ext cx="240" cy="0"/>
            </a:xfrm>
            <a:prstGeom prst="line">
              <a:avLst/>
            </a:prstGeom>
            <a:noFill/>
            <a:ln w="9525">
              <a:solidFill>
                <a:schemeClr val="tx1"/>
              </a:solidFill>
              <a:round/>
              <a:headEnd type="triangle" w="med" len="med"/>
              <a:tailEnd type="triangle" w="med" len="med"/>
            </a:ln>
          </p:spPr>
          <p:txBody>
            <a:bodyPr/>
            <a:lstStyle/>
            <a:p>
              <a:endParaRPr lang="en-US"/>
            </a:p>
          </p:txBody>
        </p:sp>
      </p:grpSp>
      <p:pic>
        <p:nvPicPr>
          <p:cNvPr id="53251" name="Picture 21" descr="Cytonome_Single_Microfluidic_Channel_Picture_04172006"/>
          <p:cNvPicPr>
            <a:picLocks noChangeAspect="1" noChangeArrowheads="1"/>
          </p:cNvPicPr>
          <p:nvPr/>
        </p:nvPicPr>
        <p:blipFill>
          <a:blip r:embed="rId3" cstate="print"/>
          <a:srcRect/>
          <a:stretch>
            <a:fillRect/>
          </a:stretch>
        </p:blipFill>
        <p:spPr bwMode="auto">
          <a:xfrm>
            <a:off x="4876800" y="1600200"/>
            <a:ext cx="2286000" cy="1914525"/>
          </a:xfrm>
          <a:prstGeom prst="rect">
            <a:avLst/>
          </a:prstGeom>
          <a:noFill/>
          <a:ln w="9525">
            <a:noFill/>
            <a:miter lim="800000"/>
            <a:headEnd/>
            <a:tailEnd/>
          </a:ln>
        </p:spPr>
      </p:pic>
      <p:sp>
        <p:nvSpPr>
          <p:cNvPr id="53252" name="Rectangle 23"/>
          <p:cNvSpPr>
            <a:spLocks noGrp="1" noChangeArrowheads="1"/>
          </p:cNvSpPr>
          <p:nvPr>
            <p:ph type="title" idx="4294967295"/>
          </p:nvPr>
        </p:nvSpPr>
        <p:spPr/>
        <p:txBody>
          <a:bodyPr/>
          <a:lstStyle/>
          <a:p>
            <a:pPr eaLnBrk="1" hangingPunct="1"/>
            <a:r>
              <a:rPr lang="en-US" sz="2400" b="1" dirty="0" smtClean="0"/>
              <a:t> FAST MICROFLUIDIC SWITCH SORTING</a:t>
            </a:r>
            <a:br>
              <a:rPr lang="en-US" sz="2400" b="1" dirty="0" smtClean="0"/>
            </a:br>
            <a:r>
              <a:rPr lang="en-US" sz="2400" b="1" dirty="0" smtClean="0"/>
              <a:t>~2,000 </a:t>
            </a:r>
            <a:r>
              <a:rPr lang="en-US" sz="2400" b="1" dirty="0" err="1" smtClean="0"/>
              <a:t>Ev</a:t>
            </a:r>
            <a:r>
              <a:rPr lang="en-US" sz="2400" b="1" dirty="0" smtClean="0"/>
              <a:t>/Sec</a:t>
            </a:r>
          </a:p>
        </p:txBody>
      </p:sp>
      <p:sp>
        <p:nvSpPr>
          <p:cNvPr id="53253" name="Text Box 24"/>
          <p:cNvSpPr txBox="1">
            <a:spLocks noChangeArrowheads="1"/>
          </p:cNvSpPr>
          <p:nvPr/>
        </p:nvSpPr>
        <p:spPr bwMode="auto">
          <a:xfrm>
            <a:off x="7115175" y="3209925"/>
            <a:ext cx="666750" cy="228600"/>
          </a:xfrm>
          <a:prstGeom prst="rect">
            <a:avLst/>
          </a:prstGeom>
          <a:noFill/>
          <a:ln w="9525">
            <a:noFill/>
            <a:miter lim="800000"/>
            <a:headEnd/>
            <a:tailEnd/>
          </a:ln>
        </p:spPr>
        <p:txBody>
          <a:bodyPr wrap="none">
            <a:spAutoFit/>
          </a:bodyPr>
          <a:lstStyle/>
          <a:p>
            <a:r>
              <a:rPr lang="en-US" sz="900" b="1"/>
              <a:t>Patented</a:t>
            </a:r>
          </a:p>
        </p:txBody>
      </p:sp>
      <p:pic>
        <p:nvPicPr>
          <p:cNvPr id="53254" name="Picture 21" descr="CytonomeLogo.gif"/>
          <p:cNvPicPr>
            <a:picLocks noChangeAspect="1"/>
          </p:cNvPicPr>
          <p:nvPr/>
        </p:nvPicPr>
        <p:blipFill>
          <a:blip r:embed="rId4" cstate="print"/>
          <a:srcRect/>
          <a:stretch>
            <a:fillRect/>
          </a:stretch>
        </p:blipFill>
        <p:spPr bwMode="auto">
          <a:xfrm>
            <a:off x="7486650" y="6238875"/>
            <a:ext cx="1657350" cy="61912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p:cNvPicPr>
            <a:picLocks noChangeAspect="1" noChangeArrowheads="1"/>
          </p:cNvPicPr>
          <p:nvPr/>
        </p:nvPicPr>
        <p:blipFill>
          <a:blip r:embed="rId2" cstate="print"/>
          <a:srcRect/>
          <a:stretch>
            <a:fillRect/>
          </a:stretch>
        </p:blipFill>
        <p:spPr bwMode="auto">
          <a:xfrm>
            <a:off x="838200" y="1619250"/>
            <a:ext cx="7696200" cy="4933950"/>
          </a:xfrm>
          <a:prstGeom prst="rect">
            <a:avLst/>
          </a:prstGeom>
          <a:noFill/>
          <a:ln w="12700">
            <a:noFill/>
            <a:miter lim="800000"/>
            <a:headEnd type="none" w="sm" len="sm"/>
            <a:tailEnd type="none" w="sm" len="sm"/>
          </a:ln>
        </p:spPr>
      </p:pic>
      <p:sp>
        <p:nvSpPr>
          <p:cNvPr id="55299" name="Rectangle 6"/>
          <p:cNvSpPr>
            <a:spLocks noGrp="1" noChangeArrowheads="1"/>
          </p:cNvSpPr>
          <p:nvPr>
            <p:ph type="title" idx="4294967295"/>
          </p:nvPr>
        </p:nvSpPr>
        <p:spPr/>
        <p:txBody>
          <a:bodyPr/>
          <a:lstStyle/>
          <a:p>
            <a:pPr eaLnBrk="1" hangingPunct="1"/>
            <a:r>
              <a:rPr lang="en-US" sz="2400" b="1" smtClean="0"/>
              <a:t>HIGH-THROUGHPUT THROUGH</a:t>
            </a:r>
            <a:br>
              <a:rPr lang="en-US" sz="2400" b="1" smtClean="0"/>
            </a:br>
            <a:r>
              <a:rPr lang="en-US" sz="2400" b="1" smtClean="0"/>
              <a:t>PARALLEL IMPLEMENTATION OF MICROSORTERS</a:t>
            </a:r>
          </a:p>
        </p:txBody>
      </p:sp>
      <p:pic>
        <p:nvPicPr>
          <p:cNvPr id="55300" name="Picture 3" descr="CytonomeLogo.gif"/>
          <p:cNvPicPr>
            <a:picLocks noChangeAspect="1"/>
          </p:cNvPicPr>
          <p:nvPr/>
        </p:nvPicPr>
        <p:blipFill>
          <a:blip r:embed="rId3" cstate="print"/>
          <a:srcRect/>
          <a:stretch>
            <a:fillRect/>
          </a:stretch>
        </p:blipFill>
        <p:spPr bwMode="auto">
          <a:xfrm>
            <a:off x="7486650" y="6238875"/>
            <a:ext cx="1657350" cy="619125"/>
          </a:xfrm>
          <a:prstGeom prst="rect">
            <a:avLst/>
          </a:prstGeom>
          <a:noFill/>
          <a:ln w="9525">
            <a:noFill/>
            <a:miter lim="800000"/>
            <a:headEnd/>
            <a:tailEnd/>
          </a:ln>
        </p:spPr>
      </p:pic>
      <p:sp>
        <p:nvSpPr>
          <p:cNvPr id="55301" name="TextBox 4"/>
          <p:cNvSpPr txBox="1">
            <a:spLocks noChangeArrowheads="1"/>
          </p:cNvSpPr>
          <p:nvPr/>
        </p:nvSpPr>
        <p:spPr bwMode="auto">
          <a:xfrm>
            <a:off x="609600" y="1905000"/>
            <a:ext cx="4670425" cy="1200150"/>
          </a:xfrm>
          <a:prstGeom prst="rect">
            <a:avLst/>
          </a:prstGeom>
          <a:noFill/>
          <a:ln w="9525">
            <a:noFill/>
            <a:miter lim="800000"/>
            <a:headEnd/>
            <a:tailEnd/>
          </a:ln>
        </p:spPr>
        <p:txBody>
          <a:bodyPr wrap="none">
            <a:spAutoFit/>
          </a:bodyPr>
          <a:lstStyle/>
          <a:p>
            <a:r>
              <a:rPr lang="en-US"/>
              <a:t>72 sorters per chip</a:t>
            </a:r>
          </a:p>
          <a:p>
            <a:r>
              <a:rPr lang="en-US"/>
              <a:t>2,000 cells per second per sorter</a:t>
            </a:r>
          </a:p>
          <a:p>
            <a:r>
              <a:rPr lang="en-US"/>
              <a:t>142,000 cells per second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Gentler Sorting</a:t>
            </a:r>
            <a:endParaRPr lang="en-US" dirty="0"/>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4724400" y="3810000"/>
            <a:ext cx="3619500" cy="1866900"/>
          </a:xfrm>
          <a:prstGeom prst="rect">
            <a:avLst/>
          </a:prstGeom>
          <a:noFill/>
          <a:ln w="9525">
            <a:noFill/>
            <a:miter lim="800000"/>
            <a:headEnd/>
            <a:tailEnd/>
          </a:ln>
          <a:effectLst/>
        </p:spPr>
      </p:pic>
      <p:pic>
        <p:nvPicPr>
          <p:cNvPr id="1027" name="Picture 3"/>
          <p:cNvPicPr>
            <a:picLocks noGrp="1" noChangeAspect="1" noChangeArrowheads="1"/>
          </p:cNvPicPr>
          <p:nvPr>
            <p:ph sz="half" idx="2"/>
          </p:nvPr>
        </p:nvPicPr>
        <p:blipFill>
          <a:blip r:embed="rId3" cstate="print"/>
          <a:srcRect/>
          <a:stretch>
            <a:fillRect/>
          </a:stretch>
        </p:blipFill>
        <p:spPr bwMode="auto">
          <a:xfrm>
            <a:off x="685800" y="1219200"/>
            <a:ext cx="3810000" cy="5404883"/>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5029200" y="1600200"/>
            <a:ext cx="2943225" cy="16764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7924800" y="5943600"/>
            <a:ext cx="1057275" cy="762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t>Need for multiple spectrally-distinct fluorescent compounds for labeling antibodies (immunology)</a:t>
            </a:r>
          </a:p>
          <a:p>
            <a:pPr lvl="1"/>
            <a:r>
              <a:rPr lang="en-US" dirty="0" smtClean="0"/>
              <a:t>Small particle detection (characterization of plankton </a:t>
            </a:r>
            <a:r>
              <a:rPr lang="en-US" dirty="0" smtClean="0">
                <a:sym typeface="Wingdings" pitchFamily="2" charset="2"/>
              </a:rPr>
              <a:t></a:t>
            </a:r>
            <a:r>
              <a:rPr lang="en-US" dirty="0" smtClean="0"/>
              <a:t>hematologic </a:t>
            </a:r>
            <a:r>
              <a:rPr lang="en-US" dirty="0" err="1" smtClean="0"/>
              <a:t>microparticles</a:t>
            </a:r>
            <a:r>
              <a:rPr lang="en-US" dirty="0" smtClean="0"/>
              <a:t>)</a:t>
            </a:r>
          </a:p>
          <a:p>
            <a:pPr lvl="1"/>
            <a:r>
              <a:rPr lang="en-US" dirty="0" smtClean="0"/>
              <a:t>High resolution flow cytometry (slit-scan </a:t>
            </a:r>
            <a:r>
              <a:rPr lang="en-US" dirty="0" smtClean="0">
                <a:sym typeface="Wingdings" pitchFamily="2" charset="2"/>
              </a:rPr>
              <a:t></a:t>
            </a:r>
            <a:r>
              <a:rPr lang="en-US" dirty="0" smtClean="0"/>
              <a:t> </a:t>
            </a:r>
            <a:r>
              <a:rPr lang="en-US" dirty="0" err="1" smtClean="0"/>
              <a:t>CytoBuoy</a:t>
            </a:r>
            <a:r>
              <a:rPr lang="en-US" dirty="0" smtClean="0"/>
              <a:t>)</a:t>
            </a:r>
          </a:p>
          <a:p>
            <a:pPr lvl="1"/>
            <a:r>
              <a:rPr lang="en-US" dirty="0" smtClean="0"/>
              <a:t>Stable or inducible fluorescence (fluorescent proteins)</a:t>
            </a:r>
          </a:p>
          <a:p>
            <a:pPr lvl="1"/>
            <a:r>
              <a:rPr lang="en-US" dirty="0" smtClean="0"/>
              <a:t>Novel sample stream focusing (acoustic focusing</a:t>
            </a:r>
            <a:r>
              <a:rPr lang="en-US" dirty="0" smtClean="0">
                <a:sym typeface="Wingdings" pitchFamily="2" charset="2"/>
              </a:rPr>
              <a:t> virtual core)</a:t>
            </a:r>
            <a:r>
              <a:rPr lang="en-US" dirty="0" smtClean="0"/>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solidFill>
                  <a:srgbClr val="C00000"/>
                </a:solidFill>
              </a:rPr>
              <a:t>Need for multiple spectrally-distinct fluorescent compounds for labeling antibodies (immunology)</a:t>
            </a:r>
          </a:p>
          <a:p>
            <a:pPr lvl="1"/>
            <a:r>
              <a:rPr lang="en-US" dirty="0" smtClean="0"/>
              <a:t>Small particle detection (characterization of plankton </a:t>
            </a:r>
            <a:r>
              <a:rPr lang="en-US" dirty="0" smtClean="0">
                <a:sym typeface="Wingdings" pitchFamily="2" charset="2"/>
              </a:rPr>
              <a:t></a:t>
            </a:r>
            <a:r>
              <a:rPr lang="en-US" dirty="0" smtClean="0"/>
              <a:t>hematologic </a:t>
            </a:r>
            <a:r>
              <a:rPr lang="en-US" dirty="0" err="1" smtClean="0"/>
              <a:t>microparticles</a:t>
            </a:r>
            <a:r>
              <a:rPr lang="en-US" dirty="0" smtClean="0"/>
              <a:t>)</a:t>
            </a:r>
          </a:p>
          <a:p>
            <a:pPr lvl="1"/>
            <a:r>
              <a:rPr lang="en-US" dirty="0" smtClean="0"/>
              <a:t>High resolution flow cytometry (slit-scan </a:t>
            </a:r>
            <a:r>
              <a:rPr lang="en-US" dirty="0" smtClean="0">
                <a:sym typeface="Wingdings" pitchFamily="2" charset="2"/>
              </a:rPr>
              <a:t></a:t>
            </a:r>
            <a:r>
              <a:rPr lang="en-US" dirty="0" smtClean="0"/>
              <a:t> </a:t>
            </a:r>
            <a:r>
              <a:rPr lang="en-US" dirty="0" err="1" smtClean="0"/>
              <a:t>CytoBuoy</a:t>
            </a:r>
            <a:r>
              <a:rPr lang="en-US" dirty="0" smtClean="0"/>
              <a:t>)</a:t>
            </a:r>
          </a:p>
          <a:p>
            <a:pPr lvl="1"/>
            <a:r>
              <a:rPr lang="en-US" dirty="0" smtClean="0"/>
              <a:t>Stable or inducible fluorescence (fluorescent proteins)</a:t>
            </a:r>
          </a:p>
          <a:p>
            <a:pPr lvl="1"/>
            <a:r>
              <a:rPr lang="en-US" dirty="0" smtClean="0"/>
              <a:t>Novel sample stream focusing (acoustic focusing</a:t>
            </a:r>
            <a:r>
              <a:rPr lang="en-US" dirty="0" smtClean="0">
                <a:sym typeface="Wingdings" pitchFamily="2" charset="2"/>
              </a:rPr>
              <a:t> virtual core)</a:t>
            </a:r>
            <a:r>
              <a:rPr lang="en-US" dirty="0" smtClean="0"/>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676400"/>
            <a:ext cx="9063089" cy="35480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dualibra.com/wp-content/uploads/2012/04/037800~1/Part%206.%20Oncology%20and%20Hematology/Section%202.%20Hematopoietic%20Disorders/105_files/loadBinary.gif"/>
          <p:cNvPicPr>
            <a:picLocks noChangeAspect="1" noChangeArrowheads="1"/>
          </p:cNvPicPr>
          <p:nvPr/>
        </p:nvPicPr>
        <p:blipFill>
          <a:blip r:embed="rId2" cstate="print"/>
          <a:srcRect/>
          <a:stretch>
            <a:fillRect/>
          </a:stretch>
        </p:blipFill>
        <p:spPr bwMode="auto">
          <a:xfrm>
            <a:off x="1447799" y="0"/>
            <a:ext cx="6566169" cy="68580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Cytometry</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 robust, mature technology for characterizing  individual particles in fluid at a rapid rate (10’s of thousands of events per second)</a:t>
            </a:r>
          </a:p>
          <a:p>
            <a:r>
              <a:rPr lang="en-US" dirty="0" smtClean="0"/>
              <a:t>Multiple discrete measurements can be measured from each particle--</a:t>
            </a:r>
            <a:r>
              <a:rPr lang="en-US" dirty="0" err="1" smtClean="0"/>
              <a:t>multiparametric</a:t>
            </a:r>
            <a:endParaRPr lang="en-US" dirty="0" smtClean="0"/>
          </a:p>
          <a:p>
            <a:r>
              <a:rPr lang="en-US" dirty="0" smtClean="0"/>
              <a:t>Parameters are typically derived optically– light scatter, fluorescence, although electrical impedance (Coulter volume) is available.</a:t>
            </a:r>
          </a:p>
          <a:p>
            <a:r>
              <a:rPr lang="en-US" dirty="0" smtClean="0"/>
              <a:t>Fluorescence and Coulter volume measurements are very quantitative, light scatter semi-quantitative</a:t>
            </a:r>
            <a:endParaRPr lang="en-US" dirty="0"/>
          </a:p>
        </p:txBody>
      </p:sp>
    </p:spTree>
    <p:extLst>
      <p:ext uri="{BB962C8B-B14F-4D97-AF65-F5344CB8AC3E}">
        <p14:creationId xmlns:p14="http://schemas.microsoft.com/office/powerpoint/2010/main" val="254036286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descr="http://aatbio.com/graph/G2558.gif"/>
          <p:cNvPicPr>
            <a:picLocks noChangeAspect="1" noChangeArrowheads="1"/>
          </p:cNvPicPr>
          <p:nvPr/>
        </p:nvPicPr>
        <p:blipFill>
          <a:blip r:embed="rId3" cstate="print"/>
          <a:srcRect/>
          <a:stretch>
            <a:fillRect/>
          </a:stretch>
        </p:blipFill>
        <p:spPr bwMode="auto">
          <a:xfrm>
            <a:off x="381000" y="3276600"/>
            <a:ext cx="4382812" cy="2743200"/>
          </a:xfrm>
          <a:prstGeom prst="rect">
            <a:avLst/>
          </a:prstGeom>
          <a:noFill/>
        </p:spPr>
      </p:pic>
      <p:pic>
        <p:nvPicPr>
          <p:cNvPr id="75782" name="Picture 6" descr="http://aatbio.com/graph/S2577.gif"/>
          <p:cNvPicPr>
            <a:picLocks noChangeAspect="1" noChangeArrowheads="1"/>
          </p:cNvPicPr>
          <p:nvPr/>
        </p:nvPicPr>
        <p:blipFill>
          <a:blip r:embed="rId4" cstate="print"/>
          <a:srcRect/>
          <a:stretch>
            <a:fillRect/>
          </a:stretch>
        </p:blipFill>
        <p:spPr bwMode="auto">
          <a:xfrm>
            <a:off x="4936958" y="381000"/>
            <a:ext cx="3315368" cy="2362200"/>
          </a:xfrm>
          <a:prstGeom prst="rect">
            <a:avLst/>
          </a:prstGeom>
          <a:noFill/>
        </p:spPr>
      </p:pic>
      <p:sp>
        <p:nvSpPr>
          <p:cNvPr id="5" name="Rectangle 4"/>
          <p:cNvSpPr/>
          <p:nvPr/>
        </p:nvSpPr>
        <p:spPr>
          <a:xfrm>
            <a:off x="5562600" y="2667000"/>
            <a:ext cx="2743200" cy="369332"/>
          </a:xfrm>
          <a:prstGeom prst="rect">
            <a:avLst/>
          </a:prstGeom>
        </p:spPr>
        <p:txBody>
          <a:bodyPr wrap="square">
            <a:spAutoFit/>
          </a:bodyPr>
          <a:lstStyle/>
          <a:p>
            <a:r>
              <a:rPr lang="en-US" b="1" dirty="0" smtClean="0"/>
              <a:t>RPE-</a:t>
            </a:r>
            <a:r>
              <a:rPr lang="en-US" b="1" dirty="0" err="1" smtClean="0"/>
              <a:t>iFluor</a:t>
            </a:r>
            <a:r>
              <a:rPr lang="en-US" b="1" dirty="0" smtClean="0"/>
              <a:t>™ 647 Tandem</a:t>
            </a:r>
            <a:endParaRPr lang="en-US" dirty="0"/>
          </a:p>
        </p:txBody>
      </p:sp>
      <p:pic>
        <p:nvPicPr>
          <p:cNvPr id="75784" name="Picture 8" descr="http://aatbio.com/graph/S2578.gif"/>
          <p:cNvPicPr>
            <a:picLocks noChangeAspect="1" noChangeArrowheads="1"/>
          </p:cNvPicPr>
          <p:nvPr/>
        </p:nvPicPr>
        <p:blipFill>
          <a:blip r:embed="rId5" cstate="print"/>
          <a:srcRect/>
          <a:stretch>
            <a:fillRect/>
          </a:stretch>
        </p:blipFill>
        <p:spPr bwMode="auto">
          <a:xfrm>
            <a:off x="4953000" y="3505200"/>
            <a:ext cx="3429000" cy="2340293"/>
          </a:xfrm>
          <a:prstGeom prst="rect">
            <a:avLst/>
          </a:prstGeom>
          <a:noFill/>
        </p:spPr>
      </p:pic>
      <p:sp>
        <p:nvSpPr>
          <p:cNvPr id="8" name="Rectangle 7"/>
          <p:cNvSpPr/>
          <p:nvPr/>
        </p:nvSpPr>
        <p:spPr>
          <a:xfrm>
            <a:off x="5638800" y="5791200"/>
            <a:ext cx="2550891" cy="369332"/>
          </a:xfrm>
          <a:prstGeom prst="rect">
            <a:avLst/>
          </a:prstGeom>
        </p:spPr>
        <p:txBody>
          <a:bodyPr wrap="none">
            <a:spAutoFit/>
          </a:bodyPr>
          <a:lstStyle/>
          <a:p>
            <a:r>
              <a:rPr lang="en-US" b="1" dirty="0" smtClean="0"/>
              <a:t>RPE-</a:t>
            </a:r>
            <a:r>
              <a:rPr lang="en-US" b="1" dirty="0" err="1" smtClean="0"/>
              <a:t>iFluor</a:t>
            </a:r>
            <a:r>
              <a:rPr lang="en-US" b="1" dirty="0" smtClean="0"/>
              <a:t>™ 750 Tandem</a:t>
            </a:r>
            <a:endParaRPr lang="en-US" dirty="0"/>
          </a:p>
        </p:txBody>
      </p:sp>
      <p:pic>
        <p:nvPicPr>
          <p:cNvPr id="10" name="Picture 2" descr="http://palaeos.com/eukarya/glossary/images/phycobilisome.gif"/>
          <p:cNvPicPr>
            <a:picLocks noChangeAspect="1" noChangeArrowheads="1"/>
          </p:cNvPicPr>
          <p:nvPr/>
        </p:nvPicPr>
        <p:blipFill>
          <a:blip r:embed="rId6" cstate="print"/>
          <a:srcRect/>
          <a:stretch>
            <a:fillRect/>
          </a:stretch>
        </p:blipFill>
        <p:spPr bwMode="auto">
          <a:xfrm>
            <a:off x="838200" y="533400"/>
            <a:ext cx="3252438" cy="22860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cdn2.bigcommerce.com/n-yp39j5/7fikt/product_images/uploaded_images/percpexem-22jun2012.png"/>
          <p:cNvPicPr>
            <a:picLocks noChangeAspect="1" noChangeArrowheads="1"/>
          </p:cNvPicPr>
          <p:nvPr/>
        </p:nvPicPr>
        <p:blipFill>
          <a:blip r:embed="rId3" cstate="print"/>
          <a:srcRect/>
          <a:stretch>
            <a:fillRect/>
          </a:stretch>
        </p:blipFill>
        <p:spPr bwMode="auto">
          <a:xfrm>
            <a:off x="1981200" y="1524000"/>
            <a:ext cx="5181600" cy="3119956"/>
          </a:xfrm>
          <a:prstGeom prst="rect">
            <a:avLst/>
          </a:prstGeom>
          <a:noFill/>
        </p:spPr>
      </p:pic>
      <p:sp>
        <p:nvSpPr>
          <p:cNvPr id="4" name="Rectangle 3"/>
          <p:cNvSpPr/>
          <p:nvPr/>
        </p:nvSpPr>
        <p:spPr>
          <a:xfrm>
            <a:off x="2362200" y="5029200"/>
            <a:ext cx="4472699" cy="369332"/>
          </a:xfrm>
          <a:prstGeom prst="rect">
            <a:avLst/>
          </a:prstGeom>
        </p:spPr>
        <p:txBody>
          <a:bodyPr wrap="none">
            <a:spAutoFit/>
          </a:bodyPr>
          <a:lstStyle/>
          <a:p>
            <a:r>
              <a:rPr lang="en-US" dirty="0" err="1" smtClean="0"/>
              <a:t>PerCP</a:t>
            </a:r>
            <a:r>
              <a:rPr lang="en-US" dirty="0" smtClean="0"/>
              <a:t> (</a:t>
            </a:r>
            <a:r>
              <a:rPr lang="en-US" dirty="0" err="1" smtClean="0"/>
              <a:t>Peridinin</a:t>
            </a:r>
            <a:r>
              <a:rPr lang="en-US" dirty="0" smtClean="0"/>
              <a:t>-chlorophyll-protein complex)</a:t>
            </a:r>
            <a:endParaRPr lang="en-US" dirty="0"/>
          </a:p>
        </p:txBody>
      </p:sp>
      <p:sp>
        <p:nvSpPr>
          <p:cNvPr id="5" name="Rectangle 4"/>
          <p:cNvSpPr/>
          <p:nvPr/>
        </p:nvSpPr>
        <p:spPr>
          <a:xfrm>
            <a:off x="1905000" y="609600"/>
            <a:ext cx="5386731" cy="400110"/>
          </a:xfrm>
          <a:prstGeom prst="rect">
            <a:avLst/>
          </a:prstGeom>
        </p:spPr>
        <p:txBody>
          <a:bodyPr wrap="none">
            <a:spAutoFit/>
          </a:bodyPr>
          <a:lstStyle/>
          <a:p>
            <a:r>
              <a:rPr lang="it-IT" sz="2000" dirty="0" smtClean="0"/>
              <a:t>From marine dinoflagellate </a:t>
            </a:r>
            <a:r>
              <a:rPr lang="it-IT" sz="2000" i="1" dirty="0" smtClean="0"/>
              <a:t>Amphidinium carterae</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t>Need for multiple spectrally-distinct fluorescent compounds for labeling antibodies (immunology)</a:t>
            </a:r>
          </a:p>
          <a:p>
            <a:pPr lvl="1"/>
            <a:r>
              <a:rPr lang="en-US" dirty="0" smtClean="0">
                <a:solidFill>
                  <a:srgbClr val="C00000"/>
                </a:solidFill>
              </a:rPr>
              <a:t>Small particle detection (characterization of plankton </a:t>
            </a:r>
            <a:r>
              <a:rPr lang="en-US" dirty="0" smtClean="0">
                <a:solidFill>
                  <a:srgbClr val="C00000"/>
                </a:solidFill>
                <a:sym typeface="Wingdings" pitchFamily="2" charset="2"/>
              </a:rPr>
              <a:t></a:t>
            </a:r>
            <a:r>
              <a:rPr lang="en-US" dirty="0" smtClean="0">
                <a:solidFill>
                  <a:srgbClr val="C00000"/>
                </a:solidFill>
              </a:rPr>
              <a:t>hematologic </a:t>
            </a:r>
            <a:r>
              <a:rPr lang="en-US" dirty="0" err="1" smtClean="0">
                <a:solidFill>
                  <a:srgbClr val="C00000"/>
                </a:solidFill>
              </a:rPr>
              <a:t>microparticles</a:t>
            </a:r>
            <a:r>
              <a:rPr lang="en-US" dirty="0" smtClean="0">
                <a:solidFill>
                  <a:srgbClr val="C00000"/>
                </a:solidFill>
              </a:rPr>
              <a:t>)</a:t>
            </a:r>
          </a:p>
          <a:p>
            <a:pPr lvl="1"/>
            <a:r>
              <a:rPr lang="en-US" dirty="0" smtClean="0"/>
              <a:t>High resolution flow cytometry (slit-scan </a:t>
            </a:r>
            <a:r>
              <a:rPr lang="en-US" dirty="0" smtClean="0">
                <a:sym typeface="Wingdings" pitchFamily="2" charset="2"/>
              </a:rPr>
              <a:t></a:t>
            </a:r>
            <a:r>
              <a:rPr lang="en-US" dirty="0" smtClean="0"/>
              <a:t> </a:t>
            </a:r>
            <a:r>
              <a:rPr lang="en-US" dirty="0" err="1" smtClean="0"/>
              <a:t>CytoBuoy</a:t>
            </a:r>
            <a:r>
              <a:rPr lang="en-US" dirty="0" smtClean="0"/>
              <a:t>)</a:t>
            </a:r>
          </a:p>
          <a:p>
            <a:pPr lvl="1"/>
            <a:r>
              <a:rPr lang="en-US" dirty="0" smtClean="0"/>
              <a:t>Stable or inducible fluorescence (fluorescent proteins)</a:t>
            </a:r>
          </a:p>
          <a:p>
            <a:pPr lvl="1"/>
            <a:r>
              <a:rPr lang="en-US" dirty="0" smtClean="0"/>
              <a:t>Novel sample stream focusing (acoustic focusing</a:t>
            </a:r>
            <a:r>
              <a:rPr lang="en-US" dirty="0" smtClean="0">
                <a:sym typeface="Wingdings" pitchFamily="2" charset="2"/>
              </a:rPr>
              <a:t> virtual core)</a:t>
            </a:r>
            <a:r>
              <a:rPr lang="en-US" dirty="0" smtClean="0"/>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325440" y="381640"/>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9pPr>
          </a:lstStyle>
          <a:p>
            <a:pPr algn="ctr" eaLnBrk="1"/>
            <a:r>
              <a:rPr lang="en-GB" altLang="en-US" sz="1500" b="1">
                <a:solidFill>
                  <a:srgbClr val="000000"/>
                </a:solidFill>
                <a:latin typeface="Arial" charset="0"/>
              </a:rPr>
              <a:t>Sizing of three planktonic groups using Coulter Counter techniques. </a:t>
            </a:r>
          </a:p>
        </p:txBody>
      </p:sp>
      <p:pic>
        <p:nvPicPr>
          <p:cNvPr id="20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7520" y="6283380"/>
            <a:ext cx="2534400" cy="50549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5760" y="979303"/>
            <a:ext cx="5896800"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Text Box 4"/>
          <p:cNvSpPr txBox="1">
            <a:spLocks noChangeArrowheads="1"/>
          </p:cNvSpPr>
          <p:nvPr/>
        </p:nvSpPr>
        <p:spPr bwMode="auto">
          <a:xfrm>
            <a:off x="1625761" y="5972307"/>
            <a:ext cx="3918240" cy="309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9pPr>
          </a:lstStyle>
          <a:p>
            <a:pPr eaLnBrk="1"/>
            <a:r>
              <a:rPr lang="en-GB" altLang="en-US" sz="1100" b="1">
                <a:solidFill>
                  <a:srgbClr val="000000"/>
                </a:solidFill>
                <a:latin typeface="Arial" charset="0"/>
              </a:rPr>
              <a:t>Yentsch C S , and Yentsch C M J. Plankton Res. 2008;30:107-117</a:t>
            </a:r>
          </a:p>
        </p:txBody>
      </p:sp>
      <p:sp>
        <p:nvSpPr>
          <p:cNvPr id="2054" name="Text Box 5"/>
          <p:cNvSpPr txBox="1">
            <a:spLocks noChangeArrowheads="1"/>
          </p:cNvSpPr>
          <p:nvPr/>
        </p:nvSpPr>
        <p:spPr bwMode="auto">
          <a:xfrm>
            <a:off x="97920" y="6450438"/>
            <a:ext cx="4930560" cy="3470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9pPr>
          </a:lstStyle>
          <a:p>
            <a:pPr eaLnBrk="1"/>
            <a:r>
              <a:rPr lang="en-GB" altLang="en-US" sz="900">
                <a:solidFill>
                  <a:srgbClr val="000000"/>
                </a:solidFill>
                <a:latin typeface="Arial" charset="0"/>
              </a:rPr>
              <a:t>© The Author 2007. Published by Oxford University Press. All rights reserved. For permissions, please email: journals.permissions@oxfordjournals.org</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709" y="3685400"/>
            <a:ext cx="4572000" cy="2031325"/>
          </a:xfrm>
          <a:prstGeom prst="rect">
            <a:avLst/>
          </a:prstGeom>
        </p:spPr>
        <p:txBody>
          <a:bodyPr>
            <a:spAutoFit/>
          </a:bodyPr>
          <a:lstStyle/>
          <a:p>
            <a:r>
              <a:rPr lang="en-US" dirty="0"/>
              <a:t>RJ Olson, SW Chisholm, SL Frankel, and HM Shapiro (1983).</a:t>
            </a:r>
            <a:br>
              <a:rPr lang="en-US" dirty="0"/>
            </a:br>
            <a:r>
              <a:rPr lang="en-US" b="1" dirty="0"/>
              <a:t>An inexpensive flow cytometer for the analysis of fluorescence signals in phytoplankton: Chlorophyll and DNA distributions.</a:t>
            </a:r>
            <a:r>
              <a:rPr lang="en-US" dirty="0"/>
              <a:t/>
            </a:r>
            <a:br>
              <a:rPr lang="en-US" dirty="0"/>
            </a:br>
            <a:r>
              <a:rPr lang="en-US" i="1" dirty="0"/>
              <a:t>J. Exp. Marine Biology Ecol.</a:t>
            </a:r>
            <a:r>
              <a:rPr lang="en-US" dirty="0"/>
              <a:t> 68:129-144.</a:t>
            </a:r>
          </a:p>
        </p:txBody>
      </p:sp>
      <p:sp>
        <p:nvSpPr>
          <p:cNvPr id="3" name="Rectangle 2"/>
          <p:cNvSpPr/>
          <p:nvPr/>
        </p:nvSpPr>
        <p:spPr>
          <a:xfrm>
            <a:off x="0" y="1219200"/>
            <a:ext cx="4572000" cy="1477328"/>
          </a:xfrm>
          <a:prstGeom prst="rect">
            <a:avLst/>
          </a:prstGeom>
        </p:spPr>
        <p:txBody>
          <a:bodyPr>
            <a:spAutoFit/>
          </a:bodyPr>
          <a:lstStyle/>
          <a:p>
            <a:r>
              <a:rPr lang="en-US" dirty="0"/>
              <a:t>SW Chisholm, RJ Olson, ER </a:t>
            </a:r>
            <a:r>
              <a:rPr lang="en-US" dirty="0" err="1"/>
              <a:t>Zettler</a:t>
            </a:r>
            <a:r>
              <a:rPr lang="en-US" dirty="0"/>
              <a:t>, R </a:t>
            </a:r>
            <a:r>
              <a:rPr lang="en-US" dirty="0" err="1"/>
              <a:t>Goericke</a:t>
            </a:r>
            <a:r>
              <a:rPr lang="en-US" dirty="0"/>
              <a:t>, J Waterbury, and N </a:t>
            </a:r>
            <a:r>
              <a:rPr lang="en-US" dirty="0" err="1"/>
              <a:t>Welschmeyer</a:t>
            </a:r>
            <a:r>
              <a:rPr lang="en-US" dirty="0"/>
              <a:t> (1988).</a:t>
            </a:r>
            <a:br>
              <a:rPr lang="en-US" dirty="0"/>
            </a:br>
            <a:r>
              <a:rPr lang="en-US" b="1" dirty="0"/>
              <a:t>A novel free-living </a:t>
            </a:r>
            <a:r>
              <a:rPr lang="en-US" b="1" dirty="0" err="1"/>
              <a:t>prochlorophyte</a:t>
            </a:r>
            <a:r>
              <a:rPr lang="en-US" b="1" dirty="0"/>
              <a:t> abundant in the oceanic euphotic zone.</a:t>
            </a:r>
            <a:r>
              <a:rPr lang="en-US" dirty="0"/>
              <a:t/>
            </a:r>
            <a:br>
              <a:rPr lang="en-US" dirty="0"/>
            </a:br>
            <a:r>
              <a:rPr lang="en-US" i="1" dirty="0"/>
              <a:t>Nature</a:t>
            </a:r>
            <a:r>
              <a:rPr lang="en-US" dirty="0"/>
              <a:t> 334(6180): 340-343.</a:t>
            </a:r>
          </a:p>
        </p:txBody>
      </p:sp>
      <p:sp>
        <p:nvSpPr>
          <p:cNvPr id="4" name="Rectangle 3"/>
          <p:cNvSpPr/>
          <p:nvPr/>
        </p:nvSpPr>
        <p:spPr>
          <a:xfrm>
            <a:off x="4572000" y="1219200"/>
            <a:ext cx="4572000" cy="1200329"/>
          </a:xfrm>
          <a:prstGeom prst="rect">
            <a:avLst/>
          </a:prstGeom>
        </p:spPr>
        <p:txBody>
          <a:bodyPr>
            <a:spAutoFit/>
          </a:bodyPr>
          <a:lstStyle/>
          <a:p>
            <a:r>
              <a:rPr lang="en-US" dirty="0"/>
              <a:t>RJ Olson, D </a:t>
            </a:r>
            <a:r>
              <a:rPr lang="en-US" dirty="0" err="1"/>
              <a:t>Vaulot</a:t>
            </a:r>
            <a:r>
              <a:rPr lang="en-US" dirty="0"/>
              <a:t>, and SW Chisholm (1986).</a:t>
            </a:r>
            <a:br>
              <a:rPr lang="en-US" dirty="0"/>
            </a:br>
            <a:r>
              <a:rPr lang="en-US" b="1" dirty="0"/>
              <a:t>Effects of environmental stresses on the cell cycle of two marine phytoplankton species.</a:t>
            </a:r>
            <a:r>
              <a:rPr lang="en-US" dirty="0"/>
              <a:t/>
            </a:r>
            <a:br>
              <a:rPr lang="en-US" dirty="0"/>
            </a:br>
            <a:r>
              <a:rPr lang="en-US" i="1" dirty="0"/>
              <a:t>Plant Physiology</a:t>
            </a:r>
            <a:r>
              <a:rPr lang="en-US" dirty="0"/>
              <a:t> 80:918-925.</a:t>
            </a:r>
          </a:p>
        </p:txBody>
      </p:sp>
      <p:sp>
        <p:nvSpPr>
          <p:cNvPr id="5" name="Rectangle 4"/>
          <p:cNvSpPr/>
          <p:nvPr/>
        </p:nvSpPr>
        <p:spPr>
          <a:xfrm>
            <a:off x="4572000" y="3733800"/>
            <a:ext cx="4572000" cy="1200329"/>
          </a:xfrm>
          <a:prstGeom prst="rect">
            <a:avLst/>
          </a:prstGeom>
        </p:spPr>
        <p:txBody>
          <a:bodyPr>
            <a:spAutoFit/>
          </a:bodyPr>
          <a:lstStyle/>
          <a:p>
            <a:r>
              <a:rPr lang="en-US" dirty="0"/>
              <a:t>RJ Olson, D </a:t>
            </a:r>
            <a:r>
              <a:rPr lang="en-US" dirty="0" err="1"/>
              <a:t>Vaulot</a:t>
            </a:r>
            <a:r>
              <a:rPr lang="en-US" dirty="0"/>
              <a:t>, and SW Chisholm (1985).</a:t>
            </a:r>
            <a:br>
              <a:rPr lang="en-US" dirty="0"/>
            </a:br>
            <a:r>
              <a:rPr lang="en-US" b="1" dirty="0"/>
              <a:t>Marine phytoplankton distributions measured using shipboard flow cytometry.</a:t>
            </a:r>
            <a:r>
              <a:rPr lang="en-US" dirty="0"/>
              <a:t/>
            </a:r>
            <a:br>
              <a:rPr lang="en-US" dirty="0"/>
            </a:br>
            <a:r>
              <a:rPr lang="en-US" i="1" dirty="0"/>
              <a:t>Deep-Sea Research</a:t>
            </a:r>
            <a:r>
              <a:rPr lang="en-US" dirty="0"/>
              <a:t> 32:1273-1280.</a:t>
            </a:r>
          </a:p>
        </p:txBody>
      </p:sp>
      <p:sp>
        <p:nvSpPr>
          <p:cNvPr id="6" name="TextBox 5"/>
          <p:cNvSpPr txBox="1"/>
          <p:nvPr/>
        </p:nvSpPr>
        <p:spPr>
          <a:xfrm>
            <a:off x="3124200" y="228600"/>
            <a:ext cx="2534989" cy="523220"/>
          </a:xfrm>
          <a:prstGeom prst="rect">
            <a:avLst/>
          </a:prstGeom>
          <a:noFill/>
        </p:spPr>
        <p:txBody>
          <a:bodyPr wrap="none" rtlCol="0">
            <a:spAutoFit/>
          </a:bodyPr>
          <a:lstStyle/>
          <a:p>
            <a:r>
              <a:rPr lang="en-US" sz="2800" i="1" dirty="0" err="1" smtClean="0"/>
              <a:t>Prochlorococcus</a:t>
            </a:r>
            <a:endParaRPr lang="en-US" sz="2800" dirty="0"/>
          </a:p>
        </p:txBody>
      </p:sp>
    </p:spTree>
    <p:extLst>
      <p:ext uri="{BB962C8B-B14F-4D97-AF65-F5344CB8AC3E}">
        <p14:creationId xmlns:p14="http://schemas.microsoft.com/office/powerpoint/2010/main" val="217105733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0" y="0"/>
            <a:ext cx="9144000" cy="6858000"/>
            <a:chOff x="0" y="0"/>
            <a:chExt cx="5760" cy="4320"/>
          </a:xfrm>
        </p:grpSpPr>
        <p:sp>
          <p:nvSpPr>
            <p:cNvPr id="2054" name="Rectangle 4"/>
            <p:cNvSpPr>
              <a:spLocks noChangeArrowheads="1"/>
            </p:cNvSpPr>
            <p:nvPr/>
          </p:nvSpPr>
          <p:spPr bwMode="auto">
            <a:xfrm>
              <a:off x="0" y="3744"/>
              <a:ext cx="5760" cy="576"/>
            </a:xfrm>
            <a:prstGeom prst="rect">
              <a:avLst/>
            </a:prstGeom>
            <a:gradFill rotWithShape="1">
              <a:gsLst>
                <a:gs pos="0">
                  <a:schemeClr val="bg1"/>
                </a:gs>
                <a:gs pos="100000">
                  <a:srgbClr val="BD8F88"/>
                </a:gs>
              </a:gsLst>
              <a:lin ang="5400000" scaled="1"/>
            </a:gradFill>
            <a:ln w="9525">
              <a:noFill/>
              <a:miter lim="800000"/>
              <a:headEnd/>
              <a:tailEnd/>
            </a:ln>
          </p:spPr>
          <p:txBody>
            <a:bodyPr wrap="none" anchor="ctr"/>
            <a:lstStyle/>
            <a:p>
              <a:endParaRPr lang="en-US"/>
            </a:p>
          </p:txBody>
        </p:sp>
        <p:sp>
          <p:nvSpPr>
            <p:cNvPr id="2055" name="Rectangle 5"/>
            <p:cNvSpPr>
              <a:spLocks noChangeArrowheads="1"/>
            </p:cNvSpPr>
            <p:nvPr/>
          </p:nvSpPr>
          <p:spPr bwMode="auto">
            <a:xfrm>
              <a:off x="0" y="0"/>
              <a:ext cx="5760" cy="576"/>
            </a:xfrm>
            <a:prstGeom prst="rect">
              <a:avLst/>
            </a:prstGeom>
            <a:gradFill rotWithShape="1">
              <a:gsLst>
                <a:gs pos="0">
                  <a:srgbClr val="BD8F88"/>
                </a:gs>
                <a:gs pos="100000">
                  <a:schemeClr val="bg1"/>
                </a:gs>
              </a:gsLst>
              <a:lin ang="5400000" scaled="1"/>
            </a:gradFill>
            <a:ln w="9525">
              <a:noFill/>
              <a:miter lim="800000"/>
              <a:headEnd/>
              <a:tailEnd/>
            </a:ln>
          </p:spPr>
          <p:txBody>
            <a:bodyPr wrap="none" anchor="ctr"/>
            <a:lstStyle/>
            <a:p>
              <a:endParaRPr lang="en-US"/>
            </a:p>
          </p:txBody>
        </p:sp>
        <p:pic>
          <p:nvPicPr>
            <p:cNvPr id="2056" name="Picture 7" descr="nrrheum"/>
            <p:cNvPicPr>
              <a:picLocks noChangeAspect="1" noChangeArrowheads="1"/>
            </p:cNvPicPr>
            <p:nvPr/>
          </p:nvPicPr>
          <p:blipFill>
            <a:blip r:embed="rId2" cstate="print"/>
            <a:srcRect/>
            <a:stretch>
              <a:fillRect/>
            </a:stretch>
          </p:blipFill>
          <p:spPr bwMode="auto">
            <a:xfrm>
              <a:off x="3810" y="3732"/>
              <a:ext cx="1698" cy="302"/>
            </a:xfrm>
            <a:prstGeom prst="rect">
              <a:avLst/>
            </a:prstGeom>
            <a:noFill/>
            <a:ln w="9525">
              <a:noFill/>
              <a:miter lim="800000"/>
              <a:headEnd/>
              <a:tailEnd/>
            </a:ln>
          </p:spPr>
        </p:pic>
      </p:grpSp>
      <p:sp>
        <p:nvSpPr>
          <p:cNvPr id="2051" name="Text Box 10"/>
          <p:cNvSpPr txBox="1">
            <a:spLocks noChangeArrowheads="1"/>
          </p:cNvSpPr>
          <p:nvPr/>
        </p:nvSpPr>
        <p:spPr bwMode="auto">
          <a:xfrm>
            <a:off x="457200" y="609600"/>
            <a:ext cx="8305800" cy="366713"/>
          </a:xfrm>
          <a:prstGeom prst="rect">
            <a:avLst/>
          </a:prstGeom>
          <a:noFill/>
          <a:ln w="9525">
            <a:noFill/>
            <a:miter lim="800000"/>
            <a:headEnd/>
            <a:tailEnd/>
          </a:ln>
        </p:spPr>
        <p:txBody>
          <a:bodyPr>
            <a:spAutoFit/>
          </a:bodyPr>
          <a:lstStyle/>
          <a:p>
            <a:pPr algn="ctr">
              <a:spcBef>
                <a:spcPct val="50000"/>
              </a:spcBef>
            </a:pPr>
            <a:r>
              <a:rPr lang="en-US" b="1">
                <a:cs typeface="Arial" charset="0"/>
              </a:rPr>
              <a:t>Figure 1 </a:t>
            </a:r>
            <a:r>
              <a:rPr lang="en-US"/>
              <a:t>The formation and release of MPs, exosomes and apoptotic bodies</a:t>
            </a:r>
          </a:p>
        </p:txBody>
      </p:sp>
      <p:sp>
        <p:nvSpPr>
          <p:cNvPr id="2052" name="Text Box 11"/>
          <p:cNvSpPr txBox="1">
            <a:spLocks noChangeArrowheads="1"/>
          </p:cNvSpPr>
          <p:nvPr/>
        </p:nvSpPr>
        <p:spPr bwMode="auto">
          <a:xfrm>
            <a:off x="762000" y="5410200"/>
            <a:ext cx="7620000" cy="457200"/>
          </a:xfrm>
          <a:prstGeom prst="rect">
            <a:avLst/>
          </a:prstGeom>
          <a:noFill/>
          <a:ln w="9525">
            <a:noFill/>
            <a:miter lim="800000"/>
            <a:headEnd/>
            <a:tailEnd/>
          </a:ln>
        </p:spPr>
        <p:txBody>
          <a:bodyPr>
            <a:spAutoFit/>
          </a:bodyPr>
          <a:lstStyle/>
          <a:p>
            <a:pPr algn="ctr"/>
            <a:r>
              <a:rPr lang="en-US" sz="1200"/>
              <a:t>Beyer, C. &amp; Pisetsky, D. S.</a:t>
            </a:r>
            <a:r>
              <a:rPr lang="en-US" sz="1200">
                <a:cs typeface="Arial" charset="0"/>
              </a:rPr>
              <a:t> </a:t>
            </a:r>
            <a:r>
              <a:rPr lang="en-GB" sz="1200">
                <a:cs typeface="Arial" charset="0"/>
              </a:rPr>
              <a:t>(2009) T</a:t>
            </a:r>
            <a:r>
              <a:rPr lang="en-US" sz="1200"/>
              <a:t>he role of microparticles in the pathogenesis of rheumatic diseases</a:t>
            </a:r>
          </a:p>
          <a:p>
            <a:pPr algn="ctr"/>
            <a:r>
              <a:rPr lang="en-US" sz="1200" i="1">
                <a:cs typeface="Arial" charset="0"/>
              </a:rPr>
              <a:t>Nat. Rev. Rheumatol</a:t>
            </a:r>
            <a:r>
              <a:rPr lang="en-US" sz="1200">
                <a:cs typeface="Arial" charset="0"/>
              </a:rPr>
              <a:t>. doi:10.1038/nrrheum.2009.229</a:t>
            </a:r>
          </a:p>
        </p:txBody>
      </p:sp>
      <p:pic>
        <p:nvPicPr>
          <p:cNvPr id="2053" name="Picture 21" descr="nrrheum"/>
          <p:cNvPicPr>
            <a:picLocks noChangeAspect="1" noChangeArrowheads="1"/>
          </p:cNvPicPr>
          <p:nvPr/>
        </p:nvPicPr>
        <p:blipFill>
          <a:blip r:embed="rId3" cstate="print"/>
          <a:srcRect/>
          <a:stretch>
            <a:fillRect/>
          </a:stretch>
        </p:blipFill>
        <p:spPr bwMode="auto">
          <a:xfrm>
            <a:off x="2362200" y="1457325"/>
            <a:ext cx="4419600" cy="36893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t>Need for multiple spectrally-distinct fluorescent compounds for labeling antibodies (immunology)</a:t>
            </a:r>
          </a:p>
          <a:p>
            <a:pPr lvl="1"/>
            <a:r>
              <a:rPr lang="en-US" dirty="0" smtClean="0"/>
              <a:t>Small particle detection (characterization of marine </a:t>
            </a:r>
            <a:r>
              <a:rPr lang="en-US" dirty="0" err="1" smtClean="0"/>
              <a:t>cyanobacteria</a:t>
            </a:r>
            <a:r>
              <a:rPr lang="en-US" dirty="0" smtClean="0"/>
              <a:t> </a:t>
            </a:r>
            <a:r>
              <a:rPr lang="en-US" dirty="0" smtClean="0">
                <a:sym typeface="Wingdings" pitchFamily="2" charset="2"/>
              </a:rPr>
              <a:t></a:t>
            </a:r>
            <a:r>
              <a:rPr lang="en-US" dirty="0" smtClean="0"/>
              <a:t>hematologic </a:t>
            </a:r>
            <a:r>
              <a:rPr lang="en-US" dirty="0" err="1" smtClean="0"/>
              <a:t>microparticles</a:t>
            </a:r>
            <a:r>
              <a:rPr lang="en-US" dirty="0" smtClean="0"/>
              <a:t>)</a:t>
            </a:r>
          </a:p>
          <a:p>
            <a:pPr lvl="1"/>
            <a:r>
              <a:rPr lang="en-US" dirty="0" smtClean="0">
                <a:solidFill>
                  <a:srgbClr val="C00000"/>
                </a:solidFill>
              </a:rPr>
              <a:t>High resolution flow cytometry (slit-scan </a:t>
            </a:r>
            <a:r>
              <a:rPr lang="en-US" dirty="0" smtClean="0">
                <a:solidFill>
                  <a:srgbClr val="C00000"/>
                </a:solidFill>
                <a:sym typeface="Wingdings" pitchFamily="2" charset="2"/>
              </a:rPr>
              <a:t></a:t>
            </a:r>
            <a:r>
              <a:rPr lang="en-US" dirty="0" smtClean="0">
                <a:solidFill>
                  <a:srgbClr val="C00000"/>
                </a:solidFill>
              </a:rPr>
              <a:t> </a:t>
            </a:r>
            <a:r>
              <a:rPr lang="en-US" dirty="0" err="1" smtClean="0">
                <a:solidFill>
                  <a:srgbClr val="C00000"/>
                </a:solidFill>
              </a:rPr>
              <a:t>CytoBuoy</a:t>
            </a:r>
            <a:r>
              <a:rPr lang="en-US" dirty="0" smtClean="0">
                <a:solidFill>
                  <a:srgbClr val="C00000"/>
                </a:solidFill>
              </a:rPr>
              <a:t>)</a:t>
            </a:r>
          </a:p>
          <a:p>
            <a:pPr lvl="1"/>
            <a:r>
              <a:rPr lang="en-US" dirty="0" smtClean="0"/>
              <a:t>Stable or inducible fluorescence (fluorescent proteins)</a:t>
            </a:r>
          </a:p>
          <a:p>
            <a:pPr lvl="1"/>
            <a:r>
              <a:rPr lang="en-US" dirty="0" smtClean="0"/>
              <a:t>Novel sample stream focusing (acoustic focusing</a:t>
            </a:r>
            <a:r>
              <a:rPr lang="en-US" dirty="0" smtClean="0">
                <a:sym typeface="Wingdings" pitchFamily="2" charset="2"/>
              </a:rPr>
              <a:t> virtual core)</a:t>
            </a:r>
            <a:r>
              <a:rPr lang="en-US" dirty="0" smtClean="0"/>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Laser focal point larger than cell</a:t>
            </a:r>
            <a:endParaRPr lang="en-US" dirty="0"/>
          </a:p>
        </p:txBody>
      </p:sp>
      <p:pic>
        <p:nvPicPr>
          <p:cNvPr id="5" name="Content Placeholder 4" descr="FSC.jpg"/>
          <p:cNvPicPr>
            <a:picLocks noGrp="1" noChangeAspect="1"/>
          </p:cNvPicPr>
          <p:nvPr>
            <p:ph idx="1"/>
          </p:nvPr>
        </p:nvPicPr>
        <p:blipFill>
          <a:blip r:embed="rId2" cstate="print"/>
          <a:stretch>
            <a:fillRect/>
          </a:stretch>
        </p:blipFill>
        <p:spPr>
          <a:xfrm>
            <a:off x="2438400" y="2133600"/>
            <a:ext cx="4419600" cy="3318324"/>
          </a:xfrm>
        </p:spPr>
      </p:pic>
      <p:sp>
        <p:nvSpPr>
          <p:cNvPr id="4" name="Rectangle 3"/>
          <p:cNvSpPr/>
          <p:nvPr/>
        </p:nvSpPr>
        <p:spPr>
          <a:xfrm>
            <a:off x="1600200" y="6248400"/>
            <a:ext cx="5867400" cy="369332"/>
          </a:xfrm>
          <a:prstGeom prst="rect">
            <a:avLst/>
          </a:prstGeom>
        </p:spPr>
        <p:txBody>
          <a:bodyPr wrap="square">
            <a:spAutoFit/>
          </a:bodyPr>
          <a:lstStyle/>
          <a:p>
            <a:r>
              <a:rPr lang="en-US" dirty="0" smtClean="0"/>
              <a:t>http://regmed.musc.edu/flowcytometry/flowcytometry.html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cstate="print"/>
          <a:srcRect/>
          <a:stretch>
            <a:fillRect/>
          </a:stretch>
        </p:blipFill>
        <p:spPr bwMode="auto">
          <a:xfrm>
            <a:off x="4343400" y="0"/>
            <a:ext cx="4714875" cy="6804902"/>
          </a:xfrm>
          <a:prstGeom prst="rect">
            <a:avLst/>
          </a:prstGeom>
          <a:noFill/>
          <a:ln w="9525">
            <a:noFill/>
            <a:miter lim="800000"/>
            <a:headEnd/>
            <a:tailEnd/>
          </a:ln>
          <a:effectLst/>
        </p:spPr>
      </p:pic>
      <p:pic>
        <p:nvPicPr>
          <p:cNvPr id="3" name="Picture 2"/>
          <p:cNvPicPr>
            <a:picLocks noChangeAspect="1" noChangeArrowheads="1"/>
          </p:cNvPicPr>
          <p:nvPr/>
        </p:nvPicPr>
        <p:blipFill>
          <a:blip r:embed="rId3" cstate="print"/>
          <a:srcRect/>
          <a:stretch>
            <a:fillRect/>
          </a:stretch>
        </p:blipFill>
        <p:spPr bwMode="auto">
          <a:xfrm>
            <a:off x="152400" y="762000"/>
            <a:ext cx="4265166" cy="3533775"/>
          </a:xfrm>
          <a:prstGeom prst="rect">
            <a:avLst/>
          </a:prstGeom>
          <a:noFill/>
          <a:ln w="9525">
            <a:noFill/>
            <a:miter lim="800000"/>
            <a:headEnd/>
            <a:tailEnd/>
          </a:ln>
          <a:effectLst/>
        </p:spPr>
      </p:pic>
      <p:pic>
        <p:nvPicPr>
          <p:cNvPr id="4" name="Picture 3" descr="Lopez.jpg"/>
          <p:cNvPicPr>
            <a:picLocks noChangeAspect="1"/>
          </p:cNvPicPr>
          <p:nvPr/>
        </p:nvPicPr>
        <p:blipFill>
          <a:blip r:embed="rId4" cstate="print"/>
          <a:stretch>
            <a:fillRect/>
          </a:stretch>
        </p:blipFill>
        <p:spPr>
          <a:xfrm>
            <a:off x="609600" y="4343400"/>
            <a:ext cx="3505200" cy="2336800"/>
          </a:xfrm>
          <a:prstGeom prst="rect">
            <a:avLst/>
          </a:prstGeom>
        </p:spPr>
      </p:pic>
      <p:sp>
        <p:nvSpPr>
          <p:cNvPr id="5" name="TextBox 4"/>
          <p:cNvSpPr txBox="1"/>
          <p:nvPr/>
        </p:nvSpPr>
        <p:spPr>
          <a:xfrm>
            <a:off x="838200" y="228600"/>
            <a:ext cx="3086935" cy="369332"/>
          </a:xfrm>
          <a:prstGeom prst="rect">
            <a:avLst/>
          </a:prstGeom>
          <a:noFill/>
        </p:spPr>
        <p:txBody>
          <a:bodyPr wrap="none" rtlCol="0">
            <a:spAutoFit/>
          </a:bodyPr>
          <a:lstStyle/>
          <a:p>
            <a:r>
              <a:rPr lang="en-US" dirty="0" smtClean="0"/>
              <a:t>Slit Scan Flow Cytometry—’70s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74422"/>
            <a:ext cx="7239000" cy="6780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1200" y="374073"/>
            <a:ext cx="2295525" cy="113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47741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Typical Commercial Flow Cytometers</a:t>
            </a:r>
            <a:endParaRPr lang="en-US" dirty="0"/>
          </a:p>
        </p:txBody>
      </p:sp>
      <p:sp>
        <p:nvSpPr>
          <p:cNvPr id="3" name="Content Placeholder 2"/>
          <p:cNvSpPr>
            <a:spLocks noGrp="1"/>
          </p:cNvSpPr>
          <p:nvPr>
            <p:ph idx="1"/>
          </p:nvPr>
        </p:nvSpPr>
        <p:spPr/>
        <p:txBody>
          <a:bodyPr>
            <a:normAutofit/>
          </a:bodyPr>
          <a:lstStyle/>
          <a:p>
            <a:r>
              <a:rPr lang="en-US" dirty="0" smtClean="0"/>
              <a:t>Particle size detection --minimum 0.2 microns. </a:t>
            </a:r>
          </a:p>
          <a:p>
            <a:r>
              <a:rPr lang="en-US" dirty="0" smtClean="0"/>
              <a:t>Fluorescence detection limit– typically the equivalent of 50 fluorescent molecules of </a:t>
            </a:r>
            <a:r>
              <a:rPr lang="en-US" dirty="0" err="1" smtClean="0"/>
              <a:t>fluorescein</a:t>
            </a:r>
            <a:r>
              <a:rPr lang="en-US" dirty="0" smtClean="0"/>
              <a:t>.</a:t>
            </a:r>
          </a:p>
        </p:txBody>
      </p:sp>
    </p:spTree>
    <p:extLst>
      <p:ext uri="{BB962C8B-B14F-4D97-AF65-F5344CB8AC3E}">
        <p14:creationId xmlns:p14="http://schemas.microsoft.com/office/powerpoint/2010/main" val="175895103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ages1.hellotrade.com/data2/JY/LX/HTVENDOR-4029791/images-cytobuoy-250x2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1666874"/>
            <a:ext cx="2192254" cy="2502573"/>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3581" y="228599"/>
            <a:ext cx="2916838"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1981200"/>
            <a:ext cx="2253343"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6577" y="4648200"/>
            <a:ext cx="285750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432757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t>Need for multiple spectrally-distinct fluorescent compounds for labeling antibodies (immunology)</a:t>
            </a:r>
          </a:p>
          <a:p>
            <a:pPr lvl="1"/>
            <a:r>
              <a:rPr lang="en-US" dirty="0" smtClean="0"/>
              <a:t>Small particle detection (characterization of plankton </a:t>
            </a:r>
            <a:r>
              <a:rPr lang="en-US" dirty="0" smtClean="0">
                <a:sym typeface="Wingdings" pitchFamily="2" charset="2"/>
              </a:rPr>
              <a:t></a:t>
            </a:r>
            <a:r>
              <a:rPr lang="en-US" dirty="0" smtClean="0"/>
              <a:t>hematologic </a:t>
            </a:r>
            <a:r>
              <a:rPr lang="en-US" dirty="0" err="1" smtClean="0"/>
              <a:t>microparticles</a:t>
            </a:r>
            <a:r>
              <a:rPr lang="en-US" dirty="0" smtClean="0"/>
              <a:t>)</a:t>
            </a:r>
          </a:p>
          <a:p>
            <a:pPr lvl="1"/>
            <a:r>
              <a:rPr lang="en-US" dirty="0" smtClean="0"/>
              <a:t>High resolution flow cytometry (slit-scan </a:t>
            </a:r>
            <a:r>
              <a:rPr lang="en-US" dirty="0" smtClean="0">
                <a:sym typeface="Wingdings" pitchFamily="2" charset="2"/>
              </a:rPr>
              <a:t></a:t>
            </a:r>
            <a:r>
              <a:rPr lang="en-US" dirty="0" smtClean="0"/>
              <a:t> </a:t>
            </a:r>
            <a:r>
              <a:rPr lang="en-US" dirty="0" err="1" smtClean="0"/>
              <a:t>CytoBuoy</a:t>
            </a:r>
            <a:r>
              <a:rPr lang="en-US" dirty="0" smtClean="0"/>
              <a:t>)</a:t>
            </a:r>
          </a:p>
          <a:p>
            <a:pPr lvl="1"/>
            <a:r>
              <a:rPr lang="en-US" dirty="0" smtClean="0">
                <a:solidFill>
                  <a:srgbClr val="C00000"/>
                </a:solidFill>
              </a:rPr>
              <a:t>Stable or inducible fluorescence (fluorescent proteins)</a:t>
            </a:r>
          </a:p>
          <a:p>
            <a:pPr lvl="1"/>
            <a:r>
              <a:rPr lang="en-US" dirty="0" smtClean="0"/>
              <a:t>Novel sample stream focusing (acoustic focusing</a:t>
            </a:r>
            <a:r>
              <a:rPr lang="en-US" dirty="0" smtClean="0">
                <a:sym typeface="Wingdings" pitchFamily="2" charset="2"/>
              </a:rPr>
              <a:t> virtual core)</a:t>
            </a:r>
            <a:r>
              <a:rPr lang="en-US" dirty="0" smtClean="0"/>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Crystal Jellies</a:t>
            </a:r>
            <a:endParaRPr lang="en-US" dirty="0"/>
          </a:p>
        </p:txBody>
      </p:sp>
      <p:pic>
        <p:nvPicPr>
          <p:cNvPr id="5" name="Picture 2" descr="http://newswatch.nationalgeographic.com/files/2012/04/Aequorea-477x700.jpg"/>
          <p:cNvPicPr>
            <a:picLocks noGrp="1" noChangeAspect="1" noChangeArrowheads="1"/>
          </p:cNvPicPr>
          <p:nvPr>
            <p:ph sz="half" idx="1"/>
          </p:nvPr>
        </p:nvPicPr>
        <p:blipFill>
          <a:blip r:embed="rId3" cstate="print"/>
          <a:srcRect/>
          <a:stretch>
            <a:fillRect/>
          </a:stretch>
        </p:blipFill>
        <p:spPr bwMode="auto">
          <a:xfrm>
            <a:off x="934439" y="1600200"/>
            <a:ext cx="3084121" cy="4525963"/>
          </a:xfrm>
          <a:prstGeom prst="rect">
            <a:avLst/>
          </a:prstGeom>
          <a:noFill/>
        </p:spPr>
      </p:pic>
      <p:pic>
        <p:nvPicPr>
          <p:cNvPr id="6" name="Picture 4" descr="http://www.tsienlab.ucsd.edu/Symposium/Images/Aequorea%20Victoria.png"/>
          <p:cNvPicPr>
            <a:picLocks noGrp="1" noChangeAspect="1" noChangeArrowheads="1"/>
          </p:cNvPicPr>
          <p:nvPr>
            <p:ph sz="half" idx="2"/>
          </p:nvPr>
        </p:nvPicPr>
        <p:blipFill>
          <a:blip r:embed="rId4" cstate="print"/>
          <a:srcRect/>
          <a:stretch>
            <a:fillRect/>
          </a:stretch>
        </p:blipFill>
        <p:spPr bwMode="auto">
          <a:xfrm>
            <a:off x="5133945" y="1600200"/>
            <a:ext cx="3067109" cy="4525963"/>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2" cstate="print"/>
          <a:srcRect/>
          <a:stretch>
            <a:fillRect/>
          </a:stretch>
        </p:blipFill>
        <p:spPr bwMode="auto">
          <a:xfrm>
            <a:off x="0" y="914400"/>
            <a:ext cx="9144000" cy="4268788"/>
          </a:xfrm>
          <a:prstGeom prst="rect">
            <a:avLst/>
          </a:prstGeom>
          <a:noFill/>
          <a:ln w="9525">
            <a:noFill/>
            <a:miter lim="800000"/>
            <a:headEnd/>
            <a:tailEnd/>
          </a:ln>
          <a:effectLst/>
        </p:spPr>
      </p:pic>
      <p:pic>
        <p:nvPicPr>
          <p:cNvPr id="18435" name="Picture 4"/>
          <p:cNvPicPr>
            <a:picLocks noChangeAspect="1" noChangeArrowheads="1"/>
          </p:cNvPicPr>
          <p:nvPr/>
        </p:nvPicPr>
        <p:blipFill>
          <a:blip r:embed="rId3" cstate="print"/>
          <a:srcRect/>
          <a:stretch>
            <a:fillRect/>
          </a:stretch>
        </p:blipFill>
        <p:spPr bwMode="auto">
          <a:xfrm>
            <a:off x="533400" y="5410200"/>
            <a:ext cx="8172450" cy="614363"/>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Flow Cytometry and Marine Biology</a:t>
            </a:r>
            <a:br>
              <a:rPr lang="en-US" dirty="0" smtClean="0"/>
            </a:br>
            <a:r>
              <a:rPr lang="en-US" dirty="0" smtClean="0"/>
              <a:t>--cross pollination--</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10000"/>
          </a:bodyPr>
          <a:lstStyle/>
          <a:p>
            <a:r>
              <a:rPr lang="en-US" dirty="0" smtClean="0"/>
              <a:t>Needs of one field found solutions in the other, and vice versa</a:t>
            </a:r>
          </a:p>
          <a:p>
            <a:r>
              <a:rPr lang="en-US" dirty="0" smtClean="0"/>
              <a:t>Examples:</a:t>
            </a:r>
          </a:p>
          <a:p>
            <a:pPr lvl="1"/>
            <a:r>
              <a:rPr lang="en-US" dirty="0" smtClean="0"/>
              <a:t>Need for multiple spectrally-distinct fluorescent compounds for labeling antibodies (immunology)</a:t>
            </a:r>
          </a:p>
          <a:p>
            <a:pPr lvl="1"/>
            <a:r>
              <a:rPr lang="en-US" dirty="0" smtClean="0"/>
              <a:t>Small particle detection (characterization of plankton </a:t>
            </a:r>
            <a:r>
              <a:rPr lang="en-US" dirty="0" smtClean="0">
                <a:sym typeface="Wingdings" pitchFamily="2" charset="2"/>
              </a:rPr>
              <a:t></a:t>
            </a:r>
            <a:r>
              <a:rPr lang="en-US" dirty="0" smtClean="0"/>
              <a:t>hematologic </a:t>
            </a:r>
            <a:r>
              <a:rPr lang="en-US" dirty="0" err="1" smtClean="0"/>
              <a:t>microparticles</a:t>
            </a:r>
            <a:r>
              <a:rPr lang="en-US" dirty="0" smtClean="0"/>
              <a:t>)</a:t>
            </a:r>
          </a:p>
          <a:p>
            <a:pPr lvl="1"/>
            <a:r>
              <a:rPr lang="en-US" dirty="0" smtClean="0"/>
              <a:t>High resolution flow cytometry (slit-scan </a:t>
            </a:r>
            <a:r>
              <a:rPr lang="en-US" dirty="0" smtClean="0">
                <a:sym typeface="Wingdings" pitchFamily="2" charset="2"/>
              </a:rPr>
              <a:t></a:t>
            </a:r>
            <a:r>
              <a:rPr lang="en-US" dirty="0" smtClean="0"/>
              <a:t> </a:t>
            </a:r>
            <a:r>
              <a:rPr lang="en-US" dirty="0" err="1" smtClean="0"/>
              <a:t>CytoBuoy</a:t>
            </a:r>
            <a:r>
              <a:rPr lang="en-US" dirty="0" smtClean="0"/>
              <a:t>)</a:t>
            </a:r>
          </a:p>
          <a:p>
            <a:pPr lvl="1"/>
            <a:r>
              <a:rPr lang="en-US" dirty="0" smtClean="0"/>
              <a:t>Stable or inducible fluorescence (fluorescent proteins)</a:t>
            </a:r>
          </a:p>
          <a:p>
            <a:pPr lvl="1"/>
            <a:r>
              <a:rPr lang="en-US" dirty="0" smtClean="0">
                <a:solidFill>
                  <a:srgbClr val="C00000"/>
                </a:solidFill>
              </a:rPr>
              <a:t>Novel sample stream focusing (acoustic focusing</a:t>
            </a:r>
            <a:r>
              <a:rPr lang="en-US" dirty="0" smtClean="0">
                <a:solidFill>
                  <a:srgbClr val="C00000"/>
                </a:solidFill>
                <a:sym typeface="Wingdings" pitchFamily="2" charset="2"/>
              </a:rPr>
              <a:t> virtual core)</a:t>
            </a:r>
            <a:r>
              <a:rPr lang="en-US" dirty="0" smtClean="0">
                <a:solidFill>
                  <a:srgbClr val="C00000"/>
                </a:solidFill>
              </a:rPr>
              <a:t> </a:t>
            </a:r>
          </a:p>
          <a:p>
            <a:pPr lvl="1"/>
            <a:endParaRPr lang="en-US" dirty="0" smtClean="0"/>
          </a:p>
          <a:p>
            <a:pPr lvl="1"/>
            <a:endParaRPr lang="en-US" dirty="0" smtClean="0"/>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719932"/>
            <a:ext cx="4194686" cy="5418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4" y="1002648"/>
            <a:ext cx="4793496" cy="4852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278879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Acoustic focusing in a flow cell</a:t>
            </a:r>
            <a:br>
              <a:rPr lang="en-US" dirty="0" smtClean="0"/>
            </a:br>
            <a:r>
              <a:rPr lang="en-US" dirty="0" smtClean="0"/>
              <a:t>Invitrogen “Attune”</a:t>
            </a:r>
            <a:endParaRPr lang="en-US" dirty="0"/>
          </a:p>
        </p:txBody>
      </p:sp>
      <p:pic>
        <p:nvPicPr>
          <p:cNvPr id="29698" name="Picture 2" descr="http://www.invitrogen.com/etc/medialib/images/Cell-Analysis/showcase.Par.7651.Image.0.0.1.gif"/>
          <p:cNvPicPr>
            <a:picLocks noChangeAspect="1" noChangeArrowheads="1"/>
          </p:cNvPicPr>
          <p:nvPr/>
        </p:nvPicPr>
        <p:blipFill>
          <a:blip r:embed="rId2" cstate="print"/>
          <a:srcRect/>
          <a:stretch>
            <a:fillRect/>
          </a:stretch>
        </p:blipFill>
        <p:spPr bwMode="auto">
          <a:xfrm>
            <a:off x="5257800" y="1371600"/>
            <a:ext cx="2209800" cy="1657350"/>
          </a:xfrm>
          <a:prstGeom prst="rect">
            <a:avLst/>
          </a:prstGeom>
          <a:noFill/>
        </p:spPr>
      </p:pic>
      <p:pic>
        <p:nvPicPr>
          <p:cNvPr id="29700" name="Picture 4" descr="http://www.invitrogen.com/etc/medialib/images/Cell-Analysis/data.Par.81689.Image.-1.-1.1.gif"/>
          <p:cNvPicPr>
            <a:picLocks noChangeAspect="1" noChangeArrowheads="1"/>
          </p:cNvPicPr>
          <p:nvPr/>
        </p:nvPicPr>
        <p:blipFill>
          <a:blip r:embed="rId3" cstate="print"/>
          <a:srcRect/>
          <a:stretch>
            <a:fillRect/>
          </a:stretch>
        </p:blipFill>
        <p:spPr bwMode="auto">
          <a:xfrm>
            <a:off x="1524000" y="3380630"/>
            <a:ext cx="6095999" cy="3477370"/>
          </a:xfrm>
          <a:prstGeom prst="rect">
            <a:avLst/>
          </a:prstGeom>
          <a:noFill/>
        </p:spPr>
      </p:pic>
      <p:pic>
        <p:nvPicPr>
          <p:cNvPr id="1026" name="Picture 2"/>
          <p:cNvPicPr>
            <a:picLocks noChangeAspect="1" noChangeArrowheads="1"/>
          </p:cNvPicPr>
          <p:nvPr/>
        </p:nvPicPr>
        <p:blipFill>
          <a:blip r:embed="rId4" cstate="print"/>
          <a:srcRect/>
          <a:stretch>
            <a:fillRect/>
          </a:stretch>
        </p:blipFill>
        <p:spPr bwMode="auto">
          <a:xfrm>
            <a:off x="1371600" y="1447800"/>
            <a:ext cx="2724150" cy="1718310"/>
          </a:xfrm>
          <a:prstGeom prst="rect">
            <a:avLst/>
          </a:prstGeom>
          <a:noFill/>
          <a:ln w="9525">
            <a:noFill/>
            <a:miter lim="800000"/>
            <a:headEnd/>
            <a:tailEnd/>
          </a:ln>
        </p:spPr>
      </p:pic>
      <p:sp>
        <p:nvSpPr>
          <p:cNvPr id="6" name="TextBox 5"/>
          <p:cNvSpPr txBox="1"/>
          <p:nvPr/>
        </p:nvSpPr>
        <p:spPr>
          <a:xfrm>
            <a:off x="1524000" y="3059668"/>
            <a:ext cx="2430409" cy="369332"/>
          </a:xfrm>
          <a:prstGeom prst="rect">
            <a:avLst/>
          </a:prstGeom>
          <a:noFill/>
        </p:spPr>
        <p:txBody>
          <a:bodyPr wrap="none" rtlCol="0">
            <a:spAutoFit/>
          </a:bodyPr>
          <a:lstStyle/>
          <a:p>
            <a:r>
              <a:rPr lang="en-US" dirty="0" smtClean="0"/>
              <a:t> Hydrodynamic focusing</a:t>
            </a:r>
            <a:endParaRPr lang="en-US" dirty="0"/>
          </a:p>
        </p:txBody>
      </p:sp>
      <p:sp>
        <p:nvSpPr>
          <p:cNvPr id="7" name="TextBox 6"/>
          <p:cNvSpPr txBox="1"/>
          <p:nvPr/>
        </p:nvSpPr>
        <p:spPr>
          <a:xfrm>
            <a:off x="5410200" y="3048000"/>
            <a:ext cx="1805559" cy="381000"/>
          </a:xfrm>
          <a:prstGeom prst="rect">
            <a:avLst/>
          </a:prstGeom>
          <a:noFill/>
        </p:spPr>
        <p:txBody>
          <a:bodyPr wrap="square" rtlCol="0">
            <a:spAutoFit/>
          </a:bodyPr>
          <a:lstStyle/>
          <a:p>
            <a:r>
              <a:rPr lang="en-US" dirty="0" smtClean="0"/>
              <a:t>Acoustic focusing</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cstate="print"/>
          <a:srcRect/>
          <a:stretch>
            <a:fillRect/>
          </a:stretch>
        </p:blipFill>
        <p:spPr bwMode="auto">
          <a:xfrm>
            <a:off x="9717" y="9435"/>
            <a:ext cx="9134283" cy="6848565"/>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64618" y="5638800"/>
            <a:ext cx="2547938" cy="101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5662" y="1066231"/>
            <a:ext cx="6292676" cy="4335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630029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cstate="print"/>
          <a:srcRect/>
          <a:stretch>
            <a:fillRect/>
          </a:stretch>
        </p:blipFill>
        <p:spPr bwMode="auto">
          <a:xfrm>
            <a:off x="-8352" y="457200"/>
            <a:ext cx="9152352" cy="5872163"/>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Cytometer Flavors</a:t>
            </a:r>
            <a:endParaRPr lang="en-US" dirty="0"/>
          </a:p>
        </p:txBody>
      </p:sp>
      <p:sp>
        <p:nvSpPr>
          <p:cNvPr id="3" name="Content Placeholder 2"/>
          <p:cNvSpPr>
            <a:spLocks noGrp="1"/>
          </p:cNvSpPr>
          <p:nvPr>
            <p:ph idx="1"/>
          </p:nvPr>
        </p:nvSpPr>
        <p:spPr/>
        <p:txBody>
          <a:bodyPr/>
          <a:lstStyle/>
          <a:p>
            <a:r>
              <a:rPr lang="en-US" dirty="0" smtClean="0"/>
              <a:t>Analytical flow cytometer (“</a:t>
            </a:r>
            <a:r>
              <a:rPr lang="en-US" dirty="0" smtClean="0">
                <a:solidFill>
                  <a:srgbClr val="FF0000"/>
                </a:solidFill>
              </a:rPr>
              <a:t>analyzers</a:t>
            </a:r>
            <a:r>
              <a:rPr lang="en-US" dirty="0" smtClean="0"/>
              <a:t>”)</a:t>
            </a:r>
          </a:p>
          <a:p>
            <a:r>
              <a:rPr lang="en-US" dirty="0" smtClean="0">
                <a:solidFill>
                  <a:srgbClr val="FF0000"/>
                </a:solidFill>
              </a:rPr>
              <a:t>Cell sorters </a:t>
            </a:r>
            <a:r>
              <a:rPr lang="en-US" dirty="0" smtClean="0"/>
              <a:t>are analyzers that can purify rare subpopulations (&lt;1%) viably to high purity (99%)</a:t>
            </a:r>
            <a:endParaRPr lang="en-US" dirty="0"/>
          </a:p>
        </p:txBody>
      </p:sp>
    </p:spTree>
    <p:extLst>
      <p:ext uri="{BB962C8B-B14F-4D97-AF65-F5344CB8AC3E}">
        <p14:creationId xmlns:p14="http://schemas.microsoft.com/office/powerpoint/2010/main" val="206086567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2" cstate="print"/>
          <a:srcRect/>
          <a:stretch>
            <a:fillRect/>
          </a:stretch>
        </p:blipFill>
        <p:spPr bwMode="auto">
          <a:xfrm>
            <a:off x="0" y="1828800"/>
            <a:ext cx="9144000" cy="4370492"/>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bdbiosciences.com/wcmimages/accuri_overview.jpg"/>
          <p:cNvPicPr>
            <a:picLocks noChangeAspect="1" noChangeArrowheads="1"/>
          </p:cNvPicPr>
          <p:nvPr/>
        </p:nvPicPr>
        <p:blipFill>
          <a:blip r:embed="rId2" cstate="print"/>
          <a:srcRect/>
          <a:stretch>
            <a:fillRect/>
          </a:stretch>
        </p:blipFill>
        <p:spPr bwMode="auto">
          <a:xfrm>
            <a:off x="304800" y="304800"/>
            <a:ext cx="3429000" cy="2571751"/>
          </a:xfrm>
          <a:prstGeom prst="rect">
            <a:avLst/>
          </a:prstGeom>
          <a:noFill/>
        </p:spPr>
      </p:pic>
      <p:pic>
        <p:nvPicPr>
          <p:cNvPr id="1030" name="Picture 6" descr="http://partec.cyclos-development.de/uploads/pics/cube8_02.jpg"/>
          <p:cNvPicPr>
            <a:picLocks noChangeAspect="1" noChangeArrowheads="1"/>
          </p:cNvPicPr>
          <p:nvPr/>
        </p:nvPicPr>
        <p:blipFill>
          <a:blip r:embed="rId3" cstate="print"/>
          <a:srcRect/>
          <a:stretch>
            <a:fillRect/>
          </a:stretch>
        </p:blipFill>
        <p:spPr bwMode="auto">
          <a:xfrm>
            <a:off x="5943600" y="457200"/>
            <a:ext cx="2819400" cy="2138856"/>
          </a:xfrm>
          <a:prstGeom prst="rect">
            <a:avLst/>
          </a:prstGeom>
          <a:noFill/>
        </p:spPr>
      </p:pic>
      <p:pic>
        <p:nvPicPr>
          <p:cNvPr id="1032" name="Picture 8" descr="http://research.stowers.org/cytometry/images/macsquant.JPG"/>
          <p:cNvPicPr>
            <a:picLocks noChangeAspect="1" noChangeArrowheads="1"/>
          </p:cNvPicPr>
          <p:nvPr/>
        </p:nvPicPr>
        <p:blipFill>
          <a:blip r:embed="rId4" cstate="print"/>
          <a:srcRect/>
          <a:stretch>
            <a:fillRect/>
          </a:stretch>
        </p:blipFill>
        <p:spPr bwMode="auto">
          <a:xfrm>
            <a:off x="685800" y="3640668"/>
            <a:ext cx="1952625" cy="2169584"/>
          </a:xfrm>
          <a:prstGeom prst="rect">
            <a:avLst/>
          </a:prstGeom>
          <a:noFill/>
        </p:spPr>
      </p:pic>
      <p:pic>
        <p:nvPicPr>
          <p:cNvPr id="10242" name="Picture 2" descr="Cost effective Flow Cytometry with our Guava easyCyte Flow Cytometers"/>
          <p:cNvPicPr>
            <a:picLocks noChangeAspect="1" noChangeArrowheads="1"/>
          </p:cNvPicPr>
          <p:nvPr/>
        </p:nvPicPr>
        <p:blipFill>
          <a:blip r:embed="rId5" cstate="print"/>
          <a:srcRect/>
          <a:stretch>
            <a:fillRect/>
          </a:stretch>
        </p:blipFill>
        <p:spPr bwMode="auto">
          <a:xfrm>
            <a:off x="3520967" y="4038600"/>
            <a:ext cx="2102066" cy="1828800"/>
          </a:xfrm>
          <a:prstGeom prst="rect">
            <a:avLst/>
          </a:prstGeom>
          <a:noFill/>
        </p:spPr>
      </p:pic>
      <p:pic>
        <p:nvPicPr>
          <p:cNvPr id="10243" name="Picture 3"/>
          <p:cNvPicPr>
            <a:picLocks noChangeAspect="1" noChangeArrowheads="1"/>
          </p:cNvPicPr>
          <p:nvPr/>
        </p:nvPicPr>
        <p:blipFill>
          <a:blip r:embed="rId6" cstate="print"/>
          <a:srcRect/>
          <a:stretch>
            <a:fillRect/>
          </a:stretch>
        </p:blipFill>
        <p:spPr bwMode="auto">
          <a:xfrm>
            <a:off x="3733800" y="457200"/>
            <a:ext cx="2188634" cy="2514600"/>
          </a:xfrm>
          <a:prstGeom prst="rect">
            <a:avLst/>
          </a:prstGeom>
          <a:noFill/>
          <a:ln w="9525">
            <a:noFill/>
            <a:miter lim="800000"/>
            <a:headEnd/>
            <a:tailEnd/>
          </a:ln>
        </p:spPr>
      </p:pic>
      <p:sp>
        <p:nvSpPr>
          <p:cNvPr id="8" name="TextBox 7"/>
          <p:cNvSpPr txBox="1"/>
          <p:nvPr/>
        </p:nvSpPr>
        <p:spPr>
          <a:xfrm>
            <a:off x="838200" y="3059668"/>
            <a:ext cx="2441053" cy="369332"/>
          </a:xfrm>
          <a:prstGeom prst="rect">
            <a:avLst/>
          </a:prstGeom>
          <a:noFill/>
        </p:spPr>
        <p:txBody>
          <a:bodyPr wrap="none" rtlCol="0">
            <a:spAutoFit/>
          </a:bodyPr>
          <a:lstStyle/>
          <a:p>
            <a:r>
              <a:rPr lang="en-US" dirty="0" smtClean="0"/>
              <a:t>Becton Dickinson </a:t>
            </a:r>
            <a:r>
              <a:rPr lang="en-US" dirty="0" err="1" smtClean="0"/>
              <a:t>Accuri</a:t>
            </a:r>
            <a:endParaRPr lang="en-US" dirty="0"/>
          </a:p>
        </p:txBody>
      </p:sp>
      <p:sp>
        <p:nvSpPr>
          <p:cNvPr id="9" name="TextBox 8"/>
          <p:cNvSpPr txBox="1"/>
          <p:nvPr/>
        </p:nvSpPr>
        <p:spPr>
          <a:xfrm>
            <a:off x="3962400" y="3059668"/>
            <a:ext cx="1945148" cy="369332"/>
          </a:xfrm>
          <a:prstGeom prst="rect">
            <a:avLst/>
          </a:prstGeom>
          <a:noFill/>
        </p:spPr>
        <p:txBody>
          <a:bodyPr wrap="none" rtlCol="0">
            <a:spAutoFit/>
          </a:bodyPr>
          <a:lstStyle/>
          <a:p>
            <a:r>
              <a:rPr lang="en-US" dirty="0" err="1" smtClean="0"/>
              <a:t>Handyem</a:t>
            </a:r>
            <a:r>
              <a:rPr lang="en-US" dirty="0" smtClean="0"/>
              <a:t> HPC-100</a:t>
            </a:r>
            <a:endParaRPr lang="en-US" dirty="0"/>
          </a:p>
        </p:txBody>
      </p:sp>
      <p:sp>
        <p:nvSpPr>
          <p:cNvPr id="10" name="TextBox 9"/>
          <p:cNvSpPr txBox="1"/>
          <p:nvPr/>
        </p:nvSpPr>
        <p:spPr>
          <a:xfrm>
            <a:off x="6629400" y="3059668"/>
            <a:ext cx="1312154" cy="369332"/>
          </a:xfrm>
          <a:prstGeom prst="rect">
            <a:avLst/>
          </a:prstGeom>
          <a:noFill/>
        </p:spPr>
        <p:txBody>
          <a:bodyPr wrap="none" rtlCol="0">
            <a:spAutoFit/>
          </a:bodyPr>
          <a:lstStyle/>
          <a:p>
            <a:r>
              <a:rPr lang="en-US" dirty="0" err="1" smtClean="0"/>
              <a:t>Partec</a:t>
            </a:r>
            <a:r>
              <a:rPr lang="en-US" dirty="0" smtClean="0"/>
              <a:t> Cube</a:t>
            </a:r>
            <a:endParaRPr lang="en-US" dirty="0"/>
          </a:p>
        </p:txBody>
      </p:sp>
      <p:sp>
        <p:nvSpPr>
          <p:cNvPr id="11" name="TextBox 10"/>
          <p:cNvSpPr txBox="1"/>
          <p:nvPr/>
        </p:nvSpPr>
        <p:spPr>
          <a:xfrm>
            <a:off x="762000" y="6248400"/>
            <a:ext cx="2200282" cy="369332"/>
          </a:xfrm>
          <a:prstGeom prst="rect">
            <a:avLst/>
          </a:prstGeom>
          <a:noFill/>
        </p:spPr>
        <p:txBody>
          <a:bodyPr wrap="none" rtlCol="0">
            <a:spAutoFit/>
          </a:bodyPr>
          <a:lstStyle/>
          <a:p>
            <a:r>
              <a:rPr lang="en-US" dirty="0" err="1" smtClean="0"/>
              <a:t>Miltenyi</a:t>
            </a:r>
            <a:r>
              <a:rPr lang="en-US" dirty="0" smtClean="0"/>
              <a:t>  </a:t>
            </a:r>
            <a:r>
              <a:rPr lang="en-US" dirty="0" err="1" smtClean="0"/>
              <a:t>MACSQuant</a:t>
            </a:r>
            <a:endParaRPr lang="en-US" dirty="0"/>
          </a:p>
        </p:txBody>
      </p:sp>
      <p:sp>
        <p:nvSpPr>
          <p:cNvPr id="12" name="TextBox 11"/>
          <p:cNvSpPr txBox="1"/>
          <p:nvPr/>
        </p:nvSpPr>
        <p:spPr>
          <a:xfrm>
            <a:off x="3737797" y="6248400"/>
            <a:ext cx="1668405" cy="369332"/>
          </a:xfrm>
          <a:prstGeom prst="rect">
            <a:avLst/>
          </a:prstGeom>
          <a:noFill/>
        </p:spPr>
        <p:txBody>
          <a:bodyPr wrap="none" rtlCol="0">
            <a:spAutoFit/>
          </a:bodyPr>
          <a:lstStyle/>
          <a:p>
            <a:r>
              <a:rPr lang="en-US" dirty="0" smtClean="0"/>
              <a:t>Millipore Guava</a:t>
            </a:r>
            <a:endParaRPr lang="en-US" dirty="0"/>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17042" y="3733800"/>
            <a:ext cx="3127024" cy="2345268"/>
          </a:xfrm>
          <a:prstGeom prst="rect">
            <a:avLst/>
          </a:prstGeom>
        </p:spPr>
      </p:pic>
      <p:sp>
        <p:nvSpPr>
          <p:cNvPr id="3" name="TextBox 2"/>
          <p:cNvSpPr txBox="1"/>
          <p:nvPr/>
        </p:nvSpPr>
        <p:spPr>
          <a:xfrm>
            <a:off x="6680167" y="6257514"/>
            <a:ext cx="1679691" cy="369332"/>
          </a:xfrm>
          <a:prstGeom prst="rect">
            <a:avLst/>
          </a:prstGeom>
          <a:noFill/>
        </p:spPr>
        <p:txBody>
          <a:bodyPr wrap="none" rtlCol="0">
            <a:spAutoFit/>
          </a:bodyPr>
          <a:lstStyle/>
          <a:p>
            <a:r>
              <a:rPr lang="en-US" dirty="0" err="1" smtClean="0"/>
              <a:t>Orflo</a:t>
            </a:r>
            <a:r>
              <a:rPr lang="en-US" dirty="0" smtClean="0"/>
              <a:t> </a:t>
            </a:r>
            <a:r>
              <a:rPr lang="en-US" dirty="0" err="1" smtClean="0"/>
              <a:t>Moxi</a:t>
            </a:r>
            <a:r>
              <a:rPr lang="en-US" dirty="0" smtClean="0"/>
              <a:t> Flow</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524000" y="-381000"/>
            <a:ext cx="12192000" cy="7620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stanford.edu/group/blau/images/Cytof.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54" y="3048000"/>
            <a:ext cx="8963891" cy="36882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hms.harvard.edu/sites/default/files/assets/CyTOF_2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697483"/>
            <a:ext cx="1966047" cy="22641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hematology.im.wustl.edu/people/faculty/Oh/Fig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166086"/>
            <a:ext cx="4286250" cy="15144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dvssciences.com/images/DVS_logo_bw.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6162" y="163987"/>
            <a:ext cx="1971675" cy="5048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1" y="1644896"/>
            <a:ext cx="1200326" cy="400110"/>
          </a:xfrm>
          <a:prstGeom prst="rect">
            <a:avLst/>
          </a:prstGeom>
        </p:spPr>
        <p:txBody>
          <a:bodyPr wrap="square">
            <a:spAutoFit/>
          </a:bodyPr>
          <a:lstStyle/>
          <a:p>
            <a:r>
              <a:rPr lang="en-US" sz="2000" b="1" dirty="0" err="1"/>
              <a:t>CyTOF</a:t>
            </a:r>
            <a:r>
              <a:rPr lang="en-US" sz="2000" b="1" dirty="0"/>
              <a:t>® 2</a:t>
            </a:r>
          </a:p>
        </p:txBody>
      </p:sp>
    </p:spTree>
    <p:extLst>
      <p:ext uri="{BB962C8B-B14F-4D97-AF65-F5344CB8AC3E}">
        <p14:creationId xmlns:p14="http://schemas.microsoft.com/office/powerpoint/2010/main" val="364524425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cheminst.ca/multimedia/site_ACCN/ACCN_PICS/Back_Issues_2011/June_2011/JUN2011_ACCN_SQA_diagram%20-2.jpg"/>
          <p:cNvPicPr>
            <a:picLocks noChangeAspect="1" noChangeArrowheads="1"/>
          </p:cNvPicPr>
          <p:nvPr/>
        </p:nvPicPr>
        <p:blipFill>
          <a:blip r:embed="rId2" cstate="print"/>
          <a:srcRect/>
          <a:stretch>
            <a:fillRect/>
          </a:stretch>
        </p:blipFill>
        <p:spPr bwMode="auto">
          <a:xfrm>
            <a:off x="481012" y="376237"/>
            <a:ext cx="8181975" cy="610552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www.sony.net/SonyInfo/News/Press/201206/12-082E/8ido1800000fhsoq.jpg"/>
          <p:cNvPicPr>
            <a:picLocks noChangeAspect="1" noChangeArrowheads="1"/>
          </p:cNvPicPr>
          <p:nvPr/>
        </p:nvPicPr>
        <p:blipFill>
          <a:blip r:embed="rId2" cstate="print"/>
          <a:srcRect/>
          <a:stretch>
            <a:fillRect/>
          </a:stretch>
        </p:blipFill>
        <p:spPr bwMode="auto">
          <a:xfrm>
            <a:off x="2190749" y="1828800"/>
            <a:ext cx="4762500" cy="4057650"/>
          </a:xfrm>
          <a:prstGeom prst="rect">
            <a:avLst/>
          </a:prstGeom>
          <a:noFill/>
        </p:spPr>
      </p:pic>
      <p:sp>
        <p:nvSpPr>
          <p:cNvPr id="3" name="TextBox 2"/>
          <p:cNvSpPr txBox="1"/>
          <p:nvPr/>
        </p:nvSpPr>
        <p:spPr>
          <a:xfrm>
            <a:off x="3034848" y="609600"/>
            <a:ext cx="3074303" cy="461665"/>
          </a:xfrm>
          <a:prstGeom prst="rect">
            <a:avLst/>
          </a:prstGeom>
          <a:noFill/>
        </p:spPr>
        <p:txBody>
          <a:bodyPr wrap="none" rtlCol="0">
            <a:spAutoFit/>
          </a:bodyPr>
          <a:lstStyle/>
          <a:p>
            <a:r>
              <a:rPr lang="en-US" sz="2400" b="1" dirty="0" smtClean="0"/>
              <a:t>Sony Spectral Analyzer</a:t>
            </a:r>
            <a:endParaRPr lang="en-US" sz="2400" b="1" dirty="0"/>
          </a:p>
        </p:txBody>
      </p:sp>
      <p:pic>
        <p:nvPicPr>
          <p:cNvPr id="7170" name="Picture 2" descr="http://www.sony.net/Products/fcm/images/spectralAnalyz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81000"/>
            <a:ext cx="1285875" cy="1762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037" y="260409"/>
            <a:ext cx="5867400" cy="707872"/>
          </a:xfrm>
          <a:prstGeom prst="rect">
            <a:avLst/>
          </a:prstGeom>
          <a:noFill/>
        </p:spPr>
        <p:txBody>
          <a:bodyPr wrap="square" lIns="91427" tIns="45713" rIns="91427" bIns="45713" rtlCol="0">
            <a:spAutoFit/>
          </a:bodyPr>
          <a:lstStyle/>
          <a:p>
            <a:pPr algn="ctr"/>
            <a:r>
              <a:rPr lang="en-US" sz="4000" dirty="0">
                <a:solidFill>
                  <a:prstClr val="black"/>
                </a:solidFill>
              </a:rPr>
              <a:t>Spectral Signatures</a:t>
            </a:r>
          </a:p>
        </p:txBody>
      </p:sp>
      <p:pic>
        <p:nvPicPr>
          <p:cNvPr id="8" name="Picture 7"/>
          <p:cNvPicPr>
            <a:picLocks noChangeAspect="1"/>
          </p:cNvPicPr>
          <p:nvPr/>
        </p:nvPicPr>
        <p:blipFill>
          <a:blip r:embed="rId2" cstate="print"/>
          <a:stretch>
            <a:fillRect/>
          </a:stretch>
        </p:blipFill>
        <p:spPr>
          <a:xfrm>
            <a:off x="6492950" y="3814338"/>
            <a:ext cx="2101700" cy="2281662"/>
          </a:xfrm>
          <a:prstGeom prst="rect">
            <a:avLst/>
          </a:prstGeom>
        </p:spPr>
      </p:pic>
      <p:pic>
        <p:nvPicPr>
          <p:cNvPr id="9" name="Picture 8"/>
          <p:cNvPicPr>
            <a:picLocks noChangeAspect="1"/>
          </p:cNvPicPr>
          <p:nvPr/>
        </p:nvPicPr>
        <p:blipFill>
          <a:blip r:embed="rId3" cstate="print"/>
          <a:stretch>
            <a:fillRect/>
          </a:stretch>
        </p:blipFill>
        <p:spPr>
          <a:xfrm>
            <a:off x="381001" y="3821958"/>
            <a:ext cx="2101700" cy="2281662"/>
          </a:xfrm>
          <a:prstGeom prst="rect">
            <a:avLst/>
          </a:prstGeom>
        </p:spPr>
      </p:pic>
      <p:pic>
        <p:nvPicPr>
          <p:cNvPr id="15" name="Picture 14"/>
          <p:cNvPicPr>
            <a:picLocks noChangeAspect="1"/>
          </p:cNvPicPr>
          <p:nvPr/>
        </p:nvPicPr>
        <p:blipFill>
          <a:blip r:embed="rId4" cstate="print"/>
          <a:stretch>
            <a:fillRect/>
          </a:stretch>
        </p:blipFill>
        <p:spPr>
          <a:xfrm>
            <a:off x="532316" y="1485780"/>
            <a:ext cx="1930333" cy="2095620"/>
          </a:xfrm>
          <a:prstGeom prst="rect">
            <a:avLst/>
          </a:prstGeom>
        </p:spPr>
      </p:pic>
      <p:pic>
        <p:nvPicPr>
          <p:cNvPr id="16" name="Picture 15"/>
          <p:cNvPicPr>
            <a:picLocks noChangeAspect="1"/>
          </p:cNvPicPr>
          <p:nvPr/>
        </p:nvPicPr>
        <p:blipFill>
          <a:blip r:embed="rId5" cstate="print"/>
          <a:stretch>
            <a:fillRect/>
          </a:stretch>
        </p:blipFill>
        <p:spPr>
          <a:xfrm>
            <a:off x="6400802" y="1465053"/>
            <a:ext cx="1968523" cy="2137081"/>
          </a:xfrm>
          <a:prstGeom prst="rect">
            <a:avLst/>
          </a:prstGeom>
        </p:spPr>
      </p:pic>
      <p:pic>
        <p:nvPicPr>
          <p:cNvPr id="7" name="Picture 6"/>
          <p:cNvPicPr>
            <a:picLocks noChangeAspect="1"/>
          </p:cNvPicPr>
          <p:nvPr/>
        </p:nvPicPr>
        <p:blipFill>
          <a:blip r:embed="rId6" cstate="print"/>
          <a:stretch>
            <a:fillRect/>
          </a:stretch>
        </p:blipFill>
        <p:spPr>
          <a:xfrm>
            <a:off x="3529938" y="2425177"/>
            <a:ext cx="2337463" cy="2537612"/>
          </a:xfrm>
          <a:prstGeom prst="rect">
            <a:avLst/>
          </a:prstGeom>
        </p:spPr>
      </p:pic>
      <p:cxnSp>
        <p:nvCxnSpPr>
          <p:cNvPr id="4" name="Straight Arrow Connector 3"/>
          <p:cNvCxnSpPr/>
          <p:nvPr/>
        </p:nvCxnSpPr>
        <p:spPr>
          <a:xfrm flipH="1" flipV="1">
            <a:off x="2438587" y="2819406"/>
            <a:ext cx="1600013" cy="3103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5463362" y="2743200"/>
            <a:ext cx="1166039" cy="386526"/>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9" idx="3"/>
          </p:cNvCxnSpPr>
          <p:nvPr/>
        </p:nvCxnSpPr>
        <p:spPr>
          <a:xfrm flipH="1">
            <a:off x="2482701" y="3962402"/>
            <a:ext cx="1555900" cy="1000389"/>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280837" y="3821958"/>
            <a:ext cx="1348564" cy="750042"/>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82701" y="1676400"/>
            <a:ext cx="611002" cy="748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9024" y="1485784"/>
            <a:ext cx="1014714" cy="649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63731" y="5029200"/>
            <a:ext cx="529971"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88537" y="5143500"/>
            <a:ext cx="96520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008556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Amnis</a:t>
            </a:r>
            <a:r>
              <a:rPr lang="en-US" dirty="0" smtClean="0"/>
              <a:t> </a:t>
            </a:r>
            <a:r>
              <a:rPr lang="en-US" dirty="0" err="1" smtClean="0"/>
              <a:t>ImageStream</a:t>
            </a:r>
            <a:endParaRPr lang="en-US" dirty="0"/>
          </a:p>
        </p:txBody>
      </p:sp>
      <p:pic>
        <p:nvPicPr>
          <p:cNvPr id="26626" name="Picture 2" descr="http://www.ijm.fr/uploads/RTEmagicC_ImageStream.jpg.jpg"/>
          <p:cNvPicPr>
            <a:picLocks noChangeAspect="1" noChangeArrowheads="1"/>
          </p:cNvPicPr>
          <p:nvPr/>
        </p:nvPicPr>
        <p:blipFill>
          <a:blip r:embed="rId2" cstate="print"/>
          <a:srcRect/>
          <a:stretch>
            <a:fillRect/>
          </a:stretch>
        </p:blipFill>
        <p:spPr bwMode="auto">
          <a:xfrm>
            <a:off x="1981200" y="1524000"/>
            <a:ext cx="4648200" cy="467919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1053794"/>
            <a:ext cx="5334000" cy="4750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060268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213" y="1538288"/>
            <a:ext cx="8029575"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901313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Coulter Counter—First Commercial Analytical Flow </a:t>
            </a:r>
            <a:r>
              <a:rPr lang="en-US" dirty="0" err="1" smtClean="0"/>
              <a:t>Cytometer</a:t>
            </a:r>
            <a:r>
              <a:rPr lang="en-US" dirty="0" smtClean="0"/>
              <a:t>--1953</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348154" y="2209800"/>
            <a:ext cx="6447691" cy="4191000"/>
          </a:xfrm>
        </p:spPr>
      </p:pic>
    </p:spTree>
    <p:extLst>
      <p:ext uri="{BB962C8B-B14F-4D97-AF65-F5344CB8AC3E}">
        <p14:creationId xmlns:p14="http://schemas.microsoft.com/office/powerpoint/2010/main" val="421869049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asc-csa.gc.ca/images/sciences/microflow-activation-hadfield.jpg"/>
          <p:cNvPicPr>
            <a:picLocks noChangeAspect="1" noChangeArrowheads="1"/>
          </p:cNvPicPr>
          <p:nvPr/>
        </p:nvPicPr>
        <p:blipFill>
          <a:blip r:embed="rId3" cstate="print"/>
          <a:srcRect/>
          <a:stretch>
            <a:fillRect/>
          </a:stretch>
        </p:blipFill>
        <p:spPr bwMode="auto">
          <a:xfrm>
            <a:off x="609600" y="1143000"/>
            <a:ext cx="8001000" cy="530975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a:t>
            </a:r>
            <a:endParaRPr lang="en-US" dirty="0"/>
          </a:p>
        </p:txBody>
      </p:sp>
      <p:sp>
        <p:nvSpPr>
          <p:cNvPr id="3" name="Content Placeholder 2"/>
          <p:cNvSpPr>
            <a:spLocks noGrp="1"/>
          </p:cNvSpPr>
          <p:nvPr>
            <p:ph idx="1"/>
          </p:nvPr>
        </p:nvSpPr>
        <p:spPr/>
        <p:txBody>
          <a:bodyPr/>
          <a:lstStyle/>
          <a:p>
            <a:r>
              <a:rPr lang="en-US" dirty="0" smtClean="0"/>
              <a:t>Gerald </a:t>
            </a:r>
            <a:r>
              <a:rPr lang="en-US" dirty="0" err="1" smtClean="0"/>
              <a:t>Gregori</a:t>
            </a:r>
            <a:r>
              <a:rPr lang="en-US" dirty="0" smtClean="0"/>
              <a:t>, </a:t>
            </a:r>
            <a:r>
              <a:rPr lang="fr-FR" dirty="0" smtClean="0"/>
              <a:t>Université de la Méditerranée, </a:t>
            </a:r>
            <a:r>
              <a:rPr lang="fr-FR" dirty="0" err="1" smtClean="0"/>
              <a:t>Marseilles</a:t>
            </a:r>
            <a:r>
              <a:rPr lang="fr-FR" dirty="0" smtClean="0"/>
              <a:t>, France</a:t>
            </a:r>
            <a:endParaRPr lang="en-US" dirty="0" smtClean="0"/>
          </a:p>
          <a:p>
            <a:r>
              <a:rPr lang="en-US" dirty="0" smtClean="0"/>
              <a:t>NYULMC Flow Cytometry Core Staff </a:t>
            </a:r>
          </a:p>
          <a:p>
            <a:r>
              <a:rPr lang="en-US" dirty="0" smtClean="0"/>
              <a:t>James Bellingham and MBARI</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1371600" y="76200"/>
            <a:ext cx="6499225" cy="6781800"/>
          </a:xfrm>
          <a:prstGeom prst="rect">
            <a:avLst/>
          </a:prstGeom>
          <a:noFill/>
          <a:ln w="9525">
            <a:noFill/>
            <a:miter lim="800000"/>
            <a:headEnd/>
            <a:tailEnd/>
          </a:ln>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28600" y="914400"/>
            <a:ext cx="8686800" cy="6340197"/>
          </a:xfrm>
          <a:prstGeom prst="rect">
            <a:avLst/>
          </a:prstGeom>
          <a:noFill/>
          <a:ln w="9525">
            <a:noFill/>
            <a:miter lim="800000"/>
            <a:headEnd/>
            <a:tailEnd/>
          </a:ln>
          <a:effectLst/>
        </p:spPr>
        <p:txBody>
          <a:bodyPr>
            <a:spAutoFit/>
          </a:bodyPr>
          <a:lstStyle/>
          <a:p>
            <a:endParaRPr lang="en-US" sz="2000" dirty="0"/>
          </a:p>
          <a:p>
            <a:pPr lvl="1" eaLnBrk="0" hangingPunct="0">
              <a:buFontTx/>
              <a:buChar char="•"/>
            </a:pPr>
            <a:r>
              <a:rPr lang="en-US" sz="1600" dirty="0"/>
              <a:t>Antigen density, </a:t>
            </a:r>
            <a:r>
              <a:rPr lang="en-US" sz="1600" dirty="0" err="1"/>
              <a:t>immunofluorescence</a:t>
            </a:r>
            <a:r>
              <a:rPr lang="en-US" sz="1600" dirty="0"/>
              <a:t> </a:t>
            </a:r>
          </a:p>
          <a:p>
            <a:pPr lvl="1" eaLnBrk="0" hangingPunct="0">
              <a:buFontTx/>
              <a:buChar char="•"/>
            </a:pPr>
            <a:r>
              <a:rPr lang="en-US" sz="1600" dirty="0"/>
              <a:t>Fluorescent protein detection (GFP)</a:t>
            </a:r>
          </a:p>
          <a:p>
            <a:pPr lvl="1" eaLnBrk="0" hangingPunct="0">
              <a:buFontTx/>
              <a:buChar char="•"/>
            </a:pPr>
            <a:r>
              <a:rPr lang="en-US" sz="1600" dirty="0"/>
              <a:t>DNA, RNA content, cell cycle</a:t>
            </a:r>
          </a:p>
          <a:p>
            <a:pPr lvl="1" eaLnBrk="0" hangingPunct="0">
              <a:buFontTx/>
              <a:buChar char="•"/>
            </a:pPr>
            <a:r>
              <a:rPr lang="en-US" sz="1600" dirty="0"/>
              <a:t>Apoptosis</a:t>
            </a:r>
          </a:p>
          <a:p>
            <a:pPr lvl="1" eaLnBrk="0" hangingPunct="0">
              <a:buFontTx/>
              <a:buChar char="•"/>
            </a:pPr>
            <a:r>
              <a:rPr lang="en-US" sz="1600" dirty="0"/>
              <a:t>Protein expression and total protein content</a:t>
            </a:r>
          </a:p>
          <a:p>
            <a:pPr lvl="1" eaLnBrk="0" hangingPunct="0">
              <a:buFontTx/>
              <a:buChar char="•"/>
            </a:pPr>
            <a:r>
              <a:rPr lang="en-US" sz="1600" dirty="0"/>
              <a:t>Enzyme activity</a:t>
            </a:r>
          </a:p>
          <a:p>
            <a:pPr lvl="1" eaLnBrk="0" hangingPunct="0">
              <a:buFontTx/>
              <a:buChar char="•"/>
            </a:pPr>
            <a:r>
              <a:rPr lang="en-US" sz="1600" dirty="0"/>
              <a:t>Molecular proximity (FRET) </a:t>
            </a:r>
          </a:p>
          <a:p>
            <a:pPr lvl="1" eaLnBrk="0" hangingPunct="0">
              <a:buFontTx/>
              <a:buChar char="•"/>
            </a:pPr>
            <a:r>
              <a:rPr lang="en-US" sz="1600" dirty="0"/>
              <a:t>Membrane potential </a:t>
            </a:r>
          </a:p>
          <a:p>
            <a:pPr lvl="1" eaLnBrk="0" hangingPunct="0">
              <a:buFontTx/>
              <a:buChar char="•"/>
            </a:pPr>
            <a:r>
              <a:rPr lang="en-US" sz="1600" dirty="0"/>
              <a:t>Cytokine </a:t>
            </a:r>
            <a:r>
              <a:rPr lang="en-US" sz="1600" dirty="0" smtClean="0"/>
              <a:t>receptors</a:t>
            </a:r>
          </a:p>
          <a:p>
            <a:pPr lvl="1" eaLnBrk="0" hangingPunct="0">
              <a:buFontTx/>
              <a:buChar char="•"/>
            </a:pPr>
            <a:r>
              <a:rPr lang="en-US" sz="1600" dirty="0" err="1" smtClean="0"/>
              <a:t>Microparticle</a:t>
            </a:r>
            <a:r>
              <a:rPr lang="en-US" sz="1600" dirty="0" smtClean="0"/>
              <a:t>/</a:t>
            </a:r>
            <a:r>
              <a:rPr lang="en-US" sz="1600" dirty="0" err="1" smtClean="0"/>
              <a:t>microvesicle</a:t>
            </a:r>
            <a:r>
              <a:rPr lang="en-US" sz="1600" dirty="0" smtClean="0"/>
              <a:t>  detection and analysis</a:t>
            </a:r>
            <a:endParaRPr lang="en-US" sz="1600" dirty="0"/>
          </a:p>
          <a:p>
            <a:pPr lvl="1" eaLnBrk="0" hangingPunct="0">
              <a:buFontTx/>
              <a:buChar char="•"/>
            </a:pPr>
            <a:r>
              <a:rPr lang="en-US" sz="1600" dirty="0"/>
              <a:t>Membrane fluidity – fluorescence polarization</a:t>
            </a:r>
          </a:p>
          <a:p>
            <a:pPr lvl="1" eaLnBrk="0" hangingPunct="0">
              <a:buFontTx/>
              <a:buChar char="•"/>
            </a:pPr>
            <a:r>
              <a:rPr lang="en-US" sz="1600" dirty="0"/>
              <a:t>Drug uptake and efflux – multidrug resistance and “SP” cells</a:t>
            </a:r>
          </a:p>
          <a:p>
            <a:pPr lvl="1" eaLnBrk="0" hangingPunct="0">
              <a:buFontTx/>
              <a:buChar char="•"/>
            </a:pPr>
            <a:r>
              <a:rPr lang="en-US" sz="1600" dirty="0" err="1"/>
              <a:t>Phagocytosis</a:t>
            </a:r>
            <a:r>
              <a:rPr lang="en-US" sz="1600" dirty="0"/>
              <a:t> </a:t>
            </a:r>
          </a:p>
          <a:p>
            <a:pPr lvl="1" eaLnBrk="0" hangingPunct="0">
              <a:buFontTx/>
              <a:buChar char="•"/>
            </a:pPr>
            <a:r>
              <a:rPr lang="en-US" sz="1600" dirty="0"/>
              <a:t>Viability</a:t>
            </a:r>
          </a:p>
          <a:p>
            <a:pPr lvl="1" eaLnBrk="0" hangingPunct="0">
              <a:buFontTx/>
              <a:buChar char="•"/>
            </a:pPr>
            <a:r>
              <a:rPr lang="en-US" sz="1600" dirty="0"/>
              <a:t>Cell trafficking, tracking, proliferation</a:t>
            </a:r>
          </a:p>
          <a:p>
            <a:pPr lvl="1" eaLnBrk="0" hangingPunct="0">
              <a:buFontTx/>
              <a:buChar char="•"/>
            </a:pPr>
            <a:r>
              <a:rPr lang="en-US" sz="1600" dirty="0"/>
              <a:t> Microbial, botanical and marine applications </a:t>
            </a:r>
          </a:p>
          <a:p>
            <a:pPr lvl="1" eaLnBrk="0" hangingPunct="0">
              <a:buFontTx/>
              <a:buChar char="•"/>
            </a:pPr>
            <a:r>
              <a:rPr lang="en-US" sz="1600" dirty="0"/>
              <a:t>Changes in intracellular pH, calcium, glutathione</a:t>
            </a:r>
          </a:p>
          <a:p>
            <a:pPr lvl="1" eaLnBrk="0" hangingPunct="0">
              <a:buFontTx/>
              <a:buChar char="•"/>
            </a:pPr>
            <a:r>
              <a:rPr lang="en-US" sz="1600" dirty="0"/>
              <a:t>Changes in oxidative burst </a:t>
            </a:r>
          </a:p>
          <a:p>
            <a:pPr lvl="1" eaLnBrk="0" hangingPunct="0">
              <a:buFontTx/>
              <a:buChar char="•"/>
            </a:pPr>
            <a:r>
              <a:rPr lang="en-US" sz="1600" dirty="0"/>
              <a:t>Multiplexed bead assay– soluble</a:t>
            </a:r>
          </a:p>
          <a:p>
            <a:pPr lvl="1" eaLnBrk="0" hangingPunct="0">
              <a:buFontTx/>
              <a:buChar char="•"/>
            </a:pPr>
            <a:r>
              <a:rPr lang="en-US" sz="1600" dirty="0" err="1"/>
              <a:t>Effector</a:t>
            </a:r>
            <a:r>
              <a:rPr lang="en-US" sz="1600" dirty="0"/>
              <a:t>/target cell conjugate assay </a:t>
            </a:r>
          </a:p>
          <a:p>
            <a:pPr lvl="1" eaLnBrk="0" hangingPunct="0">
              <a:buFontTx/>
              <a:buChar char="•"/>
            </a:pPr>
            <a:r>
              <a:rPr lang="en-US" sz="1600" dirty="0"/>
              <a:t>Cell secretion assay using gel </a:t>
            </a:r>
            <a:r>
              <a:rPr lang="en-US" sz="1600" dirty="0" err="1"/>
              <a:t>microdrops</a:t>
            </a:r>
            <a:endParaRPr lang="en-US" sz="1600" dirty="0"/>
          </a:p>
          <a:p>
            <a:pPr lvl="1" eaLnBrk="0" hangingPunct="0">
              <a:buFontTx/>
              <a:buChar char="•"/>
            </a:pPr>
            <a:r>
              <a:rPr lang="en-US" sz="1600" dirty="0"/>
              <a:t>Analysis of cellular organelles– mitochondria, chromosomes</a:t>
            </a:r>
          </a:p>
          <a:p>
            <a:pPr lvl="1" eaLnBrk="0" hangingPunct="0">
              <a:buFontTx/>
              <a:buChar char="•"/>
            </a:pPr>
            <a:endParaRPr lang="en-US" sz="1600" dirty="0"/>
          </a:p>
          <a:p>
            <a:pPr eaLnBrk="0" hangingPunct="0"/>
            <a:endParaRPr lang="en-US" dirty="0"/>
          </a:p>
        </p:txBody>
      </p:sp>
      <p:sp>
        <p:nvSpPr>
          <p:cNvPr id="62467" name="Text Box 3"/>
          <p:cNvSpPr txBox="1">
            <a:spLocks noChangeArrowheads="1"/>
          </p:cNvSpPr>
          <p:nvPr/>
        </p:nvSpPr>
        <p:spPr bwMode="auto">
          <a:xfrm>
            <a:off x="2362200" y="304800"/>
            <a:ext cx="4379913" cy="579438"/>
          </a:xfrm>
          <a:prstGeom prst="rect">
            <a:avLst/>
          </a:prstGeom>
          <a:noFill/>
          <a:ln w="9525">
            <a:noFill/>
            <a:miter lim="800000"/>
            <a:headEnd/>
            <a:tailEnd/>
          </a:ln>
          <a:effectLst/>
        </p:spPr>
        <p:txBody>
          <a:bodyPr wrap="none">
            <a:spAutoFit/>
          </a:bodyPr>
          <a:lstStyle/>
          <a:p>
            <a:r>
              <a:rPr lang="en-US" sz="3200" dirty="0" err="1"/>
              <a:t>Cytometric</a:t>
            </a:r>
            <a:r>
              <a:rPr lang="en-US" sz="3200" dirty="0"/>
              <a:t> applications</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Cytometry--State of the Art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Smaller systems– limited capability or specialized application</a:t>
            </a:r>
          </a:p>
          <a:p>
            <a:r>
              <a:rPr lang="en-US" dirty="0" smtClean="0"/>
              <a:t>Acoustic focusing– for better alignment of particles in flow and improved CV</a:t>
            </a:r>
          </a:p>
          <a:p>
            <a:r>
              <a:rPr lang="en-US" dirty="0" err="1" smtClean="0"/>
              <a:t>CyTOF</a:t>
            </a:r>
            <a:r>
              <a:rPr lang="en-US" dirty="0" smtClean="0"/>
              <a:t>– flow cytometry and mass spectroscopy combined</a:t>
            </a:r>
          </a:p>
          <a:p>
            <a:r>
              <a:rPr lang="en-US" dirty="0" smtClean="0"/>
              <a:t>Spectral </a:t>
            </a:r>
            <a:r>
              <a:rPr lang="en-US" dirty="0" err="1" smtClean="0"/>
              <a:t>unmixing</a:t>
            </a:r>
            <a:r>
              <a:rPr lang="en-US" dirty="0" smtClean="0"/>
              <a:t>– a “new” method for multiple-color fluorescence detection</a:t>
            </a:r>
          </a:p>
          <a:p>
            <a:r>
              <a:rPr lang="en-US" dirty="0" smtClean="0"/>
              <a:t>Large particle sorting</a:t>
            </a:r>
          </a:p>
          <a:p>
            <a:r>
              <a:rPr lang="en-US" dirty="0" smtClean="0"/>
              <a:t>Imaging and real time image analysis in flow</a:t>
            </a:r>
          </a:p>
          <a:p>
            <a:r>
              <a:rPr lang="en-US" dirty="0" smtClean="0"/>
              <a:t>Microfluidic applications</a:t>
            </a:r>
          </a:p>
          <a:p>
            <a:r>
              <a:rPr lang="en-US" dirty="0" smtClean="0"/>
              <a:t>Flow cytometers in earth orbit</a:t>
            </a:r>
          </a:p>
          <a:p>
            <a:endParaRPr lang="en-US" dirty="0"/>
          </a:p>
        </p:txBody>
      </p:sp>
    </p:spTree>
    <p:extLst>
      <p:ext uri="{BB962C8B-B14F-4D97-AF65-F5344CB8AC3E}">
        <p14:creationId xmlns:p14="http://schemas.microsoft.com/office/powerpoint/2010/main" val="336869616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Cell Sorting</a:t>
            </a:r>
            <a:br>
              <a:rPr lang="en-US" dirty="0" smtClean="0"/>
            </a:br>
            <a:r>
              <a:rPr lang="en-US" sz="4000" dirty="0" smtClean="0"/>
              <a:t>Latest Developments</a:t>
            </a:r>
            <a:endParaRPr lang="en-US" sz="4000" dirty="0"/>
          </a:p>
        </p:txBody>
      </p:sp>
      <p:sp>
        <p:nvSpPr>
          <p:cNvPr id="3" name="Subtitle 2"/>
          <p:cNvSpPr>
            <a:spLocks noGrp="1"/>
          </p:cNvSpPr>
          <p:nvPr>
            <p:ph type="subTitle" idx="1"/>
          </p:nvPr>
        </p:nvSpPr>
        <p:spPr/>
        <p:txBody>
          <a:bodyPr/>
          <a:lstStyle/>
          <a:p>
            <a:r>
              <a:rPr lang="en-US" dirty="0" smtClean="0">
                <a:solidFill>
                  <a:srgbClr val="002060"/>
                </a:solidFill>
              </a:rPr>
              <a:t>Larger, Smaller, or Gentler</a:t>
            </a:r>
            <a:endParaRPr lang="en-US" dirty="0">
              <a:solidFill>
                <a:srgbClr val="002060"/>
              </a:solidFill>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1271</TotalTime>
  <Words>1206</Words>
  <Application>Microsoft Macintosh PowerPoint</Application>
  <PresentationFormat>On-screen Show (4:3)</PresentationFormat>
  <Paragraphs>180</Paragraphs>
  <Slides>51</Slides>
  <Notes>10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Flow Cytometry– Technology Review and State of the Art</vt:lpstr>
      <vt:lpstr>Flow Cytometry</vt:lpstr>
      <vt:lpstr>Typical Commercial Flow Cytometers</vt:lpstr>
      <vt:lpstr>Flow Cytometer Flavors</vt:lpstr>
      <vt:lpstr>Coulter Counter—First Commercial Analytical Flow Cytometer--1953</vt:lpstr>
      <vt:lpstr>PowerPoint Presentation</vt:lpstr>
      <vt:lpstr>PowerPoint Presentation</vt:lpstr>
      <vt:lpstr>Flow Cytometry--State of the Art</vt:lpstr>
      <vt:lpstr>Cell Sorting Latest Developments</vt:lpstr>
      <vt:lpstr>PowerPoint Presentation</vt:lpstr>
      <vt:lpstr>Flow Cytometer – Cell Sorting</vt:lpstr>
      <vt:lpstr>Larger Particle Sorting—Union Biometrica “BioSorter”</vt:lpstr>
      <vt:lpstr> FAST MICROFLUIDIC SWITCH SORTING ~2,000 Ev/Sec</vt:lpstr>
      <vt:lpstr>HIGH-THROUGHPUT THROUGH PARALLEL IMPLEMENTATION OF MICROSORTERS</vt:lpstr>
      <vt:lpstr>Gentler Sorting</vt:lpstr>
      <vt:lpstr>Flow Cytometry and Marine Biology --cross pollination--</vt:lpstr>
      <vt:lpstr>Flow Cytometry and Marine Biology --cross pollination--</vt:lpstr>
      <vt:lpstr>PowerPoint Presentation</vt:lpstr>
      <vt:lpstr>PowerPoint Presentation</vt:lpstr>
      <vt:lpstr>PowerPoint Presentation</vt:lpstr>
      <vt:lpstr>PowerPoint Presentation</vt:lpstr>
      <vt:lpstr>Flow Cytometry and Marine Biology --cross pollination--</vt:lpstr>
      <vt:lpstr>PowerPoint Presentation</vt:lpstr>
      <vt:lpstr>PowerPoint Presentation</vt:lpstr>
      <vt:lpstr>PowerPoint Presentation</vt:lpstr>
      <vt:lpstr>Flow Cytometry and Marine Biology --cross pollination--</vt:lpstr>
      <vt:lpstr>Laser focal point larger than cell</vt:lpstr>
      <vt:lpstr>PowerPoint Presentation</vt:lpstr>
      <vt:lpstr>PowerPoint Presentation</vt:lpstr>
      <vt:lpstr>PowerPoint Presentation</vt:lpstr>
      <vt:lpstr>Flow Cytometry and Marine Biology --cross pollination--</vt:lpstr>
      <vt:lpstr>Crystal Jellies</vt:lpstr>
      <vt:lpstr>PowerPoint Presentation</vt:lpstr>
      <vt:lpstr>Flow Cytometry and Marine Biology --cross pollination--</vt:lpstr>
      <vt:lpstr>PowerPoint Presentation</vt:lpstr>
      <vt:lpstr>Acoustic focusing in a flow cell Invitrogen “Attune”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Amnis ImageStream</vt:lpstr>
      <vt:lpstr>PowerPoint Presentation</vt:lpstr>
      <vt:lpstr>PowerPoint Presentation</vt:lpstr>
      <vt:lpstr>PowerPoint Presentation</vt:lpstr>
      <vt:lpstr>Thanks</vt:lpstr>
    </vt:vector>
  </TitlesOfParts>
  <Company>NYU Langone Medical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Flow Cytometry– State of the Art and Beyond</dc:title>
  <dc:creator>Peter Lopez</dc:creator>
  <cp:lastModifiedBy>Tom O'Reilly</cp:lastModifiedBy>
  <cp:revision>63</cp:revision>
  <dcterms:created xsi:type="dcterms:W3CDTF">2014-03-28T19:18:54Z</dcterms:created>
  <dcterms:modified xsi:type="dcterms:W3CDTF">2014-09-11T21:26:58Z</dcterms:modified>
</cp:coreProperties>
</file>