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90" r:id="rId2"/>
  </p:sldMasterIdLst>
  <p:notesMasterIdLst>
    <p:notesMasterId r:id="rId23"/>
  </p:notesMasterIdLst>
  <p:handoutMasterIdLst>
    <p:handoutMasterId r:id="rId24"/>
  </p:handoutMasterIdLst>
  <p:sldIdLst>
    <p:sldId id="264" r:id="rId3"/>
    <p:sldId id="261" r:id="rId4"/>
    <p:sldId id="265" r:id="rId5"/>
    <p:sldId id="269" r:id="rId6"/>
    <p:sldId id="275" r:id="rId7"/>
    <p:sldId id="266" r:id="rId8"/>
    <p:sldId id="271" r:id="rId9"/>
    <p:sldId id="278" r:id="rId10"/>
    <p:sldId id="284" r:id="rId11"/>
    <p:sldId id="267" r:id="rId12"/>
    <p:sldId id="272" r:id="rId13"/>
    <p:sldId id="276" r:id="rId14"/>
    <p:sldId id="277" r:id="rId15"/>
    <p:sldId id="273" r:id="rId16"/>
    <p:sldId id="281" r:id="rId17"/>
    <p:sldId id="287" r:id="rId18"/>
    <p:sldId id="285" r:id="rId19"/>
    <p:sldId id="289" r:id="rId20"/>
    <p:sldId id="268" r:id="rId21"/>
    <p:sldId id="290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DDDDDD"/>
    <a:srgbClr val="00605E"/>
    <a:srgbClr val="000066"/>
    <a:srgbClr val="008080"/>
    <a:srgbClr val="777777"/>
    <a:srgbClr val="CB7023"/>
    <a:srgbClr val="737373"/>
    <a:srgbClr val="C97A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145" autoAdjust="0"/>
  </p:normalViewPr>
  <p:slideViewPr>
    <p:cSldViewPr snapToGrid="0">
      <p:cViewPr varScale="1">
        <p:scale>
          <a:sx n="80" d="100"/>
          <a:sy n="80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-109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fld id="{8FEA35A0-0FBF-43ED-AC1F-E102218EBA8F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-109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fld id="{1F45D835-6825-4CF6-B31C-704D0D7111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56B3D94-98DF-4D23-B8C6-FEF3445FCA04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BA6C0C-9A42-4AFB-86E0-DB9F0332B0C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80" charset="0"/>
        <a:ea typeface="ＭＳ Ｐゴシック" pitchFamily="-109" charset="-128"/>
        <a:cs typeface="ＭＳ Ｐゴシック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80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80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80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80" charset="0"/>
        <a:ea typeface="ＭＳ Ｐゴシック" pitchFamily="-109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Times New Roman" charset="0"/>
                <a:ea typeface="ＭＳ Ｐゴシック" charset="-128"/>
              </a:rPr>
              <a:t>30 cm column, 75 um ID, packed with 3 um C-18, 100 min separation. 400 nL/min flow rate.</a:t>
            </a:r>
          </a:p>
          <a:p>
            <a:r>
              <a:rPr lang="en-US" smtClean="0">
                <a:latin typeface="Times New Roman" charset="0"/>
                <a:ea typeface="ＭＳ Ｐゴシック" charset="-128"/>
              </a:rPr>
              <a:t>Mobile phase A – H20 and Formic acid</a:t>
            </a:r>
          </a:p>
          <a:p>
            <a:r>
              <a:rPr lang="en-US" smtClean="0">
                <a:latin typeface="Times New Roman" charset="0"/>
                <a:ea typeface="ＭＳ Ｐゴシック" charset="-128"/>
              </a:rPr>
              <a:t>Mobile phase B – Acetonitrile with formic acid</a:t>
            </a:r>
          </a:p>
          <a:p>
            <a:endParaRPr lang="en-US" smtClean="0">
              <a:latin typeface="Times New Roman" charset="0"/>
              <a:ea typeface="ＭＳ Ｐゴシック" charset="-128"/>
            </a:endParaRPr>
          </a:p>
          <a:p>
            <a:r>
              <a:rPr lang="en-US" smtClean="0">
                <a:latin typeface="Times New Roman" charset="0"/>
                <a:ea typeface="ＭＳ Ｐゴシック" charset="-128"/>
              </a:rPr>
              <a:t>MS instrument in almost continuous data collection mode….4 columns reduces dead time associated with column washing and regeneration.</a:t>
            </a:r>
          </a:p>
          <a:p>
            <a:endParaRPr lang="en-US" smtClean="0">
              <a:latin typeface="Times New Roman" charset="0"/>
              <a:ea typeface="ＭＳ Ｐゴシック" charset="-128"/>
            </a:endParaRPr>
          </a:p>
          <a:p>
            <a:r>
              <a:rPr lang="en-US" smtClean="0">
                <a:latin typeface="Times New Roman" charset="0"/>
                <a:ea typeface="ＭＳ Ｐゴシック" charset="-128"/>
              </a:rPr>
              <a:t>LTQ – Linear Ion Trap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Times New Roman" charset="0"/>
                <a:ea typeface="ＭＳ Ｐゴシック" charset="-128"/>
              </a:rPr>
              <a:t>Typically observe 3000 to 4000 peptides. Look for consistent ID of 40 to 50 to asses the quality of the run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Times New Roman" charset="0"/>
                <a:ea typeface="ＭＳ Ｐゴシック" charset="-128"/>
              </a:rPr>
              <a:t>~240 datasets have been generated since June, 2010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Times New Roman" charset="0"/>
                <a:ea typeface="ＭＳ Ｐゴシック" charset="-128"/>
              </a:rPr>
              <a:t>Reverse phase HPLC fractionation has been done with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XBridge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(tm) C18 column from 'waters  Corporation". This column can be used with different pH range and our lab has been using pH 10, since some people (I thing Feng Yang's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gp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) did the comparison between high Ph and our old fractionation using SCX column. The coverage of protein is more in high pH I believe.( I didn't attend the seminar).</a:t>
            </a:r>
          </a:p>
          <a:p>
            <a:r>
              <a:rPr lang="en-US" dirty="0" smtClean="0">
                <a:latin typeface="Times New Roman" charset="0"/>
                <a:ea typeface="ＭＳ Ｐゴシック" charset="-128"/>
              </a:rPr>
              <a:t>However I have attached a PDF file describing how it works. Also if you type in "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XBridge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(tm) C18 column from 'waters Corporation" you get more info in the literature and other section.</a:t>
            </a:r>
          </a:p>
          <a:p>
            <a:endParaRPr lang="en-US" dirty="0" smtClean="0">
              <a:latin typeface="Times New Roman" charset="0"/>
              <a:ea typeface="ＭＳ Ｐゴシック" charset="-128"/>
            </a:endParaRPr>
          </a:p>
          <a:p>
            <a:endParaRPr lang="en-US" dirty="0" smtClean="0">
              <a:latin typeface="Times New Roman" charset="0"/>
              <a:ea typeface="ＭＳ Ｐゴシック" charset="-128"/>
            </a:endParaRPr>
          </a:p>
          <a:p>
            <a:r>
              <a:rPr lang="en-US" dirty="0" smtClean="0">
                <a:latin typeface="Times New Roman" charset="0"/>
                <a:ea typeface="ＭＳ Ｐゴシック" charset="-128"/>
              </a:rPr>
              <a:t>Below is the method we used in our lab to do the fractions.</a:t>
            </a:r>
          </a:p>
          <a:p>
            <a:endParaRPr lang="en-US" dirty="0" smtClean="0">
              <a:latin typeface="Times New Roman" charset="0"/>
              <a:ea typeface="ＭＳ Ｐゴシック" charset="-128"/>
            </a:endParaRPr>
          </a:p>
          <a:p>
            <a:r>
              <a:rPr lang="en-US" dirty="0" smtClean="0">
                <a:latin typeface="Times New Roman" charset="0"/>
                <a:ea typeface="ＭＳ Ｐゴシック" charset="-128"/>
              </a:rPr>
              <a:t>*	Column -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XBridge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 C18, 250x4.6 mm, 5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μM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 with 4.6x20 mm guard column (Waters, Milford, MA). </a:t>
            </a:r>
          </a:p>
          <a:p>
            <a:r>
              <a:rPr lang="en-US" dirty="0" smtClean="0">
                <a:latin typeface="Times New Roman" charset="0"/>
                <a:ea typeface="ＭＳ Ｐゴシック" charset="-128"/>
              </a:rPr>
              <a:t>*	Mobile phases were solvent A 10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mM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 Ammonium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Formate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, pH 10 and solvent B 10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mM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 Ammonium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Formate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, pH 10, 90% ACN. </a:t>
            </a:r>
          </a:p>
          <a:p>
            <a:r>
              <a:rPr lang="en-US" dirty="0" smtClean="0">
                <a:latin typeface="Times New Roman" charset="0"/>
                <a:ea typeface="ＭＳ Ｐゴシック" charset="-128"/>
              </a:rPr>
              <a:t>*	Sample separation was performed at flow rate 0.5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mL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/min using following gradient: first 10 min from 100 % Solvent A to 5 % Solvent B, next 60 min from 95% Solvent A to 35% Solvent B, the following 15 min increasing concentration of Solvent B to 70%, then 10 min 70% Solvent B and 100% of Solvent A for another 15 min.</a:t>
            </a:r>
          </a:p>
          <a:p>
            <a:r>
              <a:rPr lang="en-US" dirty="0" smtClean="0">
                <a:latin typeface="Times New Roman" charset="0"/>
                <a:ea typeface="ＭＳ Ｐゴシック" charset="-128"/>
              </a:rPr>
              <a:t>*	The void time for this column at this flow rate is ~20 min.</a:t>
            </a:r>
          </a:p>
          <a:p>
            <a:r>
              <a:rPr lang="en-US" dirty="0" smtClean="0">
                <a:latin typeface="Times New Roman" charset="0"/>
                <a:ea typeface="ＭＳ Ｐゴシック" charset="-128"/>
              </a:rPr>
              <a:t>*	The injection volume was 450ul or 900.0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uL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 and the amount of injected peptides was 300.0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ug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. The tested loading capacity was between 50.0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ug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 and 2000.0 </a:t>
            </a:r>
            <a:r>
              <a:rPr lang="en-US" dirty="0" err="1" smtClean="0">
                <a:latin typeface="Times New Roman" charset="0"/>
                <a:ea typeface="ＭＳ Ｐゴシック" charset="-128"/>
              </a:rPr>
              <a:t>ug</a:t>
            </a:r>
            <a:r>
              <a:rPr lang="en-US" dirty="0" smtClean="0">
                <a:latin typeface="Times New Roman" charset="0"/>
                <a:ea typeface="ＭＳ Ｐゴシック" charset="-128"/>
              </a:rPr>
              <a:t>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itle_Background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Title_Footer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PNNL_Logo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2875" y="5670550"/>
            <a:ext cx="26511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Proudly_Operated_by_Battelle_Onyx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92875" y="6400800"/>
            <a:ext cx="265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900" y="1831975"/>
            <a:ext cx="8212138" cy="906463"/>
          </a:xfrm>
        </p:spPr>
        <p:txBody>
          <a:bodyPr lIns="91440" tIns="45720" rIns="91440" bIns="45720"/>
          <a:lstStyle>
            <a:lvl1pPr>
              <a:defRPr sz="4000">
                <a:solidFill>
                  <a:srgbClr val="C97A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1488" y="2973388"/>
            <a:ext cx="8208962" cy="2279650"/>
          </a:xfrm>
        </p:spPr>
        <p:txBody>
          <a:bodyPr lIns="91440" tIns="45720" rIns="91440" bIns="45720"/>
          <a:lstStyle>
            <a:lvl1pPr marL="0" indent="0"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12713" y="6483350"/>
            <a:ext cx="509587" cy="365125"/>
          </a:xfrm>
        </p:spPr>
        <p:txBody>
          <a:bodyPr/>
          <a:lstStyle>
            <a:lvl1pPr>
              <a:defRPr/>
            </a:lvl1pPr>
          </a:lstStyle>
          <a:p>
            <a:fld id="{DE412CFB-B3D9-4158-9DE0-1BB3D789E2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CAE31F-4082-4CD0-9FEA-B0D892D7778A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B62849-17E1-45A1-8983-51D011A6DA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A7B445-44E4-42F5-AF89-DB379C9F6072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4BE9E-D66E-4C20-A56A-0104E24769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9E2395-88EE-4A7C-B277-9965FE052096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3AA0-AD3A-4A58-B311-502908FBD5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3618FE-52C7-4987-A6A3-96CCC4FDCAE8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470C9-29D3-497C-AEBD-10462330DB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94C84C-3512-420C-863B-C33AE69E8467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0FB59-170A-48A1-B4FC-580AB1EE3C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6F4DC6-D8F4-4B32-ACD8-F8B86C9A9EB2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0D41F9-94DB-4E4C-8D29-DA81FD1962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C1807D-9A80-4E70-AC66-70D89D188336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3B932-1C7D-45D9-9E08-12B0D791AB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9315FF-7311-433B-B253-82904C1F9006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179ED-9CCF-48A3-9BA8-6899B49427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36DD-8019-495A-8BD7-109A84E0CC6B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548C0-FD3C-4EC8-A6BA-160AB6E3BC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resentation_Footer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PNNL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75" y="5670550"/>
            <a:ext cx="26511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Proudly_Operated_by_Battelle_Onyx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2875" y="6400800"/>
            <a:ext cx="265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2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12713" y="6483350"/>
            <a:ext cx="509587" cy="365125"/>
          </a:xfrm>
        </p:spPr>
        <p:txBody>
          <a:bodyPr/>
          <a:lstStyle>
            <a:lvl1pPr>
              <a:defRPr/>
            </a:lvl1pPr>
          </a:lstStyle>
          <a:p>
            <a:fld id="{A3E7D8FA-66F8-4C6F-8879-D961F83029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resentation_Footer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PNNL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75" y="5670550"/>
            <a:ext cx="26511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rgbClr val="D575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ea typeface="ＭＳ Ｐゴシック" pitchFamily="-109" charset="-128"/>
            </a:endParaRPr>
          </a:p>
        </p:txBody>
      </p:sp>
      <p:pic>
        <p:nvPicPr>
          <p:cNvPr id="7" name="Picture 9" descr="Proudly_Operated_by_Battelle_Onyx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2875" y="6400800"/>
            <a:ext cx="265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12713" y="6483350"/>
            <a:ext cx="509587" cy="365125"/>
          </a:xfrm>
        </p:spPr>
        <p:txBody>
          <a:bodyPr/>
          <a:lstStyle>
            <a:lvl1pPr>
              <a:defRPr/>
            </a:lvl1pPr>
          </a:lstStyle>
          <a:p>
            <a:fld id="{4D76B855-2C21-42CB-965A-2F84CE94A6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NNL_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2875" y="5670550"/>
            <a:ext cx="26511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ea typeface="ＭＳ Ｐゴシック" pitchFamily="-109" charset="-128"/>
            </a:endParaRPr>
          </a:p>
        </p:txBody>
      </p:sp>
      <p:pic>
        <p:nvPicPr>
          <p:cNvPr id="6" name="Picture 9" descr="Proudly_Operated_by_Battelle_Onyx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75" y="6400800"/>
            <a:ext cx="265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12713" y="6483350"/>
            <a:ext cx="509587" cy="365125"/>
          </a:xfrm>
        </p:spPr>
        <p:txBody>
          <a:bodyPr/>
          <a:lstStyle>
            <a:lvl1pPr>
              <a:defRPr/>
            </a:lvl1pPr>
          </a:lstStyle>
          <a:p>
            <a:fld id="{1721700D-A687-4E0B-ACB2-996CFB88C6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NNL_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2875" y="5670550"/>
            <a:ext cx="26511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solidFill>
            <a:srgbClr val="D575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ea typeface="ＭＳ Ｐゴシック" pitchFamily="-109" charset="-128"/>
            </a:endParaRPr>
          </a:p>
        </p:txBody>
      </p:sp>
      <p:pic>
        <p:nvPicPr>
          <p:cNvPr id="6" name="Picture 9" descr="Proudly_Operated_by_Battelle_Onyx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75" y="6400800"/>
            <a:ext cx="265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buSzPct val="60000"/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12713" y="6483350"/>
            <a:ext cx="509587" cy="365125"/>
          </a:xfrm>
        </p:spPr>
        <p:txBody>
          <a:bodyPr/>
          <a:lstStyle>
            <a:lvl1pPr>
              <a:defRPr/>
            </a:lvl1pPr>
          </a:lstStyle>
          <a:p>
            <a:fld id="{12E2479E-EB97-4E05-8FAF-0A76665972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NNL_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2875" y="5670550"/>
            <a:ext cx="26511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Proudly_Operated_by_Battelle_Onyx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75" y="6400800"/>
            <a:ext cx="265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12713" y="6483350"/>
            <a:ext cx="509587" cy="365125"/>
          </a:xfrm>
        </p:spPr>
        <p:txBody>
          <a:bodyPr/>
          <a:lstStyle>
            <a:lvl1pPr>
              <a:defRPr/>
            </a:lvl1pPr>
          </a:lstStyle>
          <a:p>
            <a:fld id="{16758EFC-280A-4CB3-8D8A-81B5527B10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NNL_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2875" y="5670550"/>
            <a:ext cx="26511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Proudly_Operated_by_Battelle_Onyx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75" y="6400800"/>
            <a:ext cx="265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369228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9209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12713" y="6483350"/>
            <a:ext cx="509587" cy="365125"/>
          </a:xfrm>
        </p:spPr>
        <p:txBody>
          <a:bodyPr/>
          <a:lstStyle>
            <a:lvl1pPr>
              <a:defRPr/>
            </a:lvl1pPr>
          </a:lstStyle>
          <a:p>
            <a:fld id="{5607E17F-3445-4083-83F0-03564F195F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9C573A-4FD0-49C5-A145-EB0624D70D66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86482-C214-454E-BF80-B5682B7B62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138D1A-1E7F-466D-99D6-8B1AC8E1C27F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5997C-F29B-4954-8865-00649B9B59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73038" y="6453188"/>
            <a:ext cx="509587" cy="2682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fld id="{28AD08F3-7E25-4351-9C63-25F61D74132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6" r:id="rId1"/>
    <p:sldLayoutId id="2147484837" r:id="rId2"/>
    <p:sldLayoutId id="2147484838" r:id="rId3"/>
    <p:sldLayoutId id="2147484839" r:id="rId4"/>
    <p:sldLayoutId id="2147484840" r:id="rId5"/>
    <p:sldLayoutId id="2147484841" r:id="rId6"/>
    <p:sldLayoutId id="2147484842" r:id="rId7"/>
  </p:sldLayoutIdLst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9"/>
        </a:buBlip>
        <a:defRPr sz="24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0"/>
        </a:buBlip>
        <a:defRPr sz="2200">
          <a:solidFill>
            <a:schemeClr val="tx1"/>
          </a:solidFill>
          <a:latin typeface="+mn-lt"/>
          <a:ea typeface="ＭＳ Ｐゴシック" pitchFamily="-109" charset="-128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1"/>
        </a:buBlip>
        <a:defRPr sz="2000">
          <a:solidFill>
            <a:schemeClr val="tx1"/>
          </a:solidFill>
          <a:latin typeface="+mn-lt"/>
          <a:ea typeface="ＭＳ Ｐゴシック" pitchFamily="-109" charset="-128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2"/>
        </a:buBlip>
        <a:defRPr>
          <a:solidFill>
            <a:schemeClr val="tx1"/>
          </a:solidFill>
          <a:latin typeface="+mn-lt"/>
          <a:ea typeface="ＭＳ Ｐゴシック" pitchFamily="-109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1600">
          <a:solidFill>
            <a:schemeClr val="tx1"/>
          </a:solidFill>
          <a:latin typeface="+mn-lt"/>
          <a:ea typeface="ＭＳ Ｐゴシック" pitchFamily="-109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6DFE2A0-817A-49F9-9E24-39CCD863423A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708AD0B-7EF1-4784-924B-01BE29B3254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5" r:id="rId1"/>
    <p:sldLayoutId id="2147484826" r:id="rId2"/>
    <p:sldLayoutId id="2147484827" r:id="rId3"/>
    <p:sldLayoutId id="2147484828" r:id="rId4"/>
    <p:sldLayoutId id="2147484829" r:id="rId5"/>
    <p:sldLayoutId id="2147484830" r:id="rId6"/>
    <p:sldLayoutId id="2147484831" r:id="rId7"/>
    <p:sldLayoutId id="2147484832" r:id="rId8"/>
    <p:sldLayoutId id="2147484833" r:id="rId9"/>
    <p:sldLayoutId id="2147484834" r:id="rId10"/>
    <p:sldLayoutId id="21474848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22313" y="3317875"/>
            <a:ext cx="7772400" cy="1362075"/>
          </a:xfrm>
        </p:spPr>
        <p:txBody>
          <a:bodyPr/>
          <a:lstStyle/>
          <a:p>
            <a:pPr algn="ctr" eaLnBrk="1" hangingPunct="1"/>
            <a:r>
              <a:rPr lang="en-US" sz="1600" cap="none" dirty="0" smtClean="0">
                <a:ea typeface="ＭＳ Ｐゴシック" charset="-128"/>
              </a:rPr>
              <a:t>STEPHEN </a:t>
            </a:r>
            <a:r>
              <a:rPr lang="en-US" sz="1600" cap="none" dirty="0" smtClean="0">
                <a:ea typeface="ＭＳ Ｐゴシック" charset="-128"/>
              </a:rPr>
              <a:t>CALLISTER, Charles </a:t>
            </a:r>
            <a:r>
              <a:rPr lang="en-US" sz="1600" cap="none" dirty="0" err="1" smtClean="0">
                <a:ea typeface="ＭＳ Ｐゴシック" charset="-128"/>
              </a:rPr>
              <a:t>Ansong</a:t>
            </a:r>
            <a:r>
              <a:rPr lang="en-US" sz="1600" cap="none" dirty="0" smtClean="0">
                <a:ea typeface="ＭＳ Ｐゴシック" charset="-128"/>
              </a:rPr>
              <a:t>, Sam Purvine</a:t>
            </a:r>
            <a:endParaRPr lang="en-US" sz="1800" cap="none" dirty="0" smtClean="0">
              <a:ea typeface="ＭＳ Ｐゴシック" charset="-128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22313" y="1646238"/>
            <a:ext cx="7772400" cy="1500187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898989"/>
                </a:solidFill>
                <a:ea typeface="ＭＳ Ｐゴシック" charset="-128"/>
              </a:rPr>
              <a:t>Current Status of Proteomics Data Generation and Database Construction from Baseline Growth Experiments for </a:t>
            </a:r>
            <a:r>
              <a:rPr lang="en-US" b="1" i="1" dirty="0" err="1" smtClean="0">
                <a:solidFill>
                  <a:srgbClr val="898989"/>
                </a:solidFill>
                <a:ea typeface="ＭＳ Ｐゴシック" charset="-128"/>
              </a:rPr>
              <a:t>Micromonas</a:t>
            </a:r>
            <a:r>
              <a:rPr lang="en-US" b="1" smtClean="0">
                <a:solidFill>
                  <a:srgbClr val="898989"/>
                </a:solidFill>
                <a:ea typeface="ＭＳ Ｐゴシック" charset="-128"/>
              </a:rPr>
              <a:t> CCMP1545 and RCC299</a:t>
            </a:r>
            <a:endParaRPr lang="en-US" smtClean="0">
              <a:solidFill>
                <a:srgbClr val="898989"/>
              </a:solidFill>
              <a:ea typeface="ＭＳ Ｐゴシック" charset="-128"/>
            </a:endParaRPr>
          </a:p>
          <a:p>
            <a:pPr eaLnBrk="1" hangingPunct="1"/>
            <a:endParaRPr lang="en-US" smtClean="0">
              <a:solidFill>
                <a:srgbClr val="898989"/>
              </a:solidFill>
              <a:ea typeface="ＭＳ Ｐゴシック" charset="-128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4671E7B-038D-4227-9ED8-6BEA00285B2C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161925"/>
            <a:ext cx="8204200" cy="392113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Off-line Fractionation</a:t>
            </a: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D16023C-FC3A-450E-9C90-F1119447D983}" type="slidenum">
              <a:rPr lang="en-US"/>
              <a:pPr/>
              <a:t>10</a:t>
            </a:fld>
            <a:endParaRPr lang="en-US"/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85750" y="719138"/>
            <a:ext cx="85534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/>
              <a:t>Summary – </a:t>
            </a:r>
          </a:p>
          <a:p>
            <a:pPr marL="742950" lvl="1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r>
              <a:rPr lang="en-US" sz="2200"/>
              <a:t>CCMP1545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r>
              <a:rPr lang="en-US" sz="2200"/>
              <a:t>Light/Dark cycle – 144 fractions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r>
              <a:rPr lang="en-US" sz="2200"/>
              <a:t>CCMP1545; AGIII:02; 12Jun09 – 24 fractions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r>
              <a:rPr lang="en-US" sz="2200"/>
              <a:t>Cell Count Dilution -  No fractions generated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000"/>
          </a:p>
          <a:p>
            <a:pPr marL="742950" lvl="1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r>
              <a:rPr lang="en-US" sz="2200"/>
              <a:t>RCC299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r>
              <a:rPr lang="en-US" sz="2200"/>
              <a:t>Volume study – 24 fractions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r>
              <a:rPr lang="en-US" sz="2200"/>
              <a:t>Time Course – 96 fractions (scheduled to be run)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</a:pPr>
            <a:endParaRPr lang="en-US" sz="2200"/>
          </a:p>
          <a:p>
            <a:pPr marL="742950" lvl="1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/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238125" y="4459288"/>
            <a:ext cx="81407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200"/>
              <a:t>Each fraction is intended to generate AT LEAST ONE dataset of MS/MS spectra and peptides identified from these spectra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169863"/>
            <a:ext cx="8204200" cy="392112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Instrument Analysis</a:t>
            </a:r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683654A-4788-48A5-B4B6-E43D47AC0CA4}" type="slidenum">
              <a:rPr lang="en-US"/>
              <a:pPr/>
              <a:t>11</a:t>
            </a:fld>
            <a:endParaRPr lang="en-US"/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85750" y="719138"/>
            <a:ext cx="8553450" cy="549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spcAft>
                <a:spcPts val="1800"/>
              </a:spcAft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 dirty="0"/>
              <a:t>General Conditions</a:t>
            </a:r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spcAft>
                <a:spcPts val="1800"/>
              </a:spcAft>
              <a:buClr>
                <a:schemeClr val="tx1"/>
              </a:buClr>
              <a:buFont typeface="Wingdings" charset="2"/>
              <a:buChar char="§"/>
            </a:pPr>
            <a:r>
              <a:rPr lang="en-US" sz="2400" dirty="0"/>
              <a:t>CCMP1545 and RCC299 datasets were generated on the following instrument platforms</a:t>
            </a:r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spcAft>
                <a:spcPts val="1800"/>
              </a:spcAft>
              <a:buClr>
                <a:srgbClr val="BFBFBF"/>
              </a:buClr>
              <a:buFont typeface="Arial" charset="0"/>
              <a:buChar char="•"/>
            </a:pPr>
            <a:r>
              <a:rPr lang="en-US" sz="2400" dirty="0"/>
              <a:t>LTQ, LTQ-</a:t>
            </a:r>
            <a:r>
              <a:rPr lang="en-US" sz="2400" dirty="0" err="1"/>
              <a:t>Orbitrap</a:t>
            </a:r>
            <a:r>
              <a:rPr lang="en-US" sz="2400" dirty="0"/>
              <a:t>, LTQ-</a:t>
            </a:r>
            <a:r>
              <a:rPr lang="en-US" sz="2400" dirty="0" err="1"/>
              <a:t>Velos</a:t>
            </a:r>
            <a:r>
              <a:rPr lang="en-US" sz="2400" dirty="0"/>
              <a:t> </a:t>
            </a:r>
            <a:r>
              <a:rPr lang="en-US" sz="2400" dirty="0" err="1" smtClean="0"/>
              <a:t>Orbitrap</a:t>
            </a:r>
            <a:endParaRPr lang="en-US" sz="24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spcAft>
                <a:spcPts val="1800"/>
              </a:spcAft>
              <a:buClr>
                <a:schemeClr val="tx1"/>
              </a:buClr>
              <a:buFont typeface="Wingdings" charset="2"/>
              <a:buChar char="§"/>
            </a:pPr>
            <a:r>
              <a:rPr lang="en-US" sz="2400" dirty="0"/>
              <a:t>Reverse phase HPLC 4-column system</a:t>
            </a:r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spcAft>
                <a:spcPts val="1800"/>
              </a:spcAft>
              <a:buClr>
                <a:schemeClr val="tx1"/>
              </a:buClr>
              <a:buFont typeface="Wingdings" charset="2"/>
              <a:buChar char="§"/>
            </a:pPr>
            <a:r>
              <a:rPr lang="en-US" sz="2400" dirty="0"/>
              <a:t>Ionization source – Electro Spray Ionization</a:t>
            </a:r>
          </a:p>
          <a:p>
            <a:pPr marL="801688" lvl="3" indent="-336550">
              <a:lnSpc>
                <a:spcPct val="85000"/>
              </a:lnSpc>
              <a:spcBef>
                <a:spcPct val="30000"/>
              </a:spcBef>
              <a:spcAft>
                <a:spcPts val="1800"/>
              </a:spcAft>
              <a:buClr>
                <a:schemeClr val="tx1"/>
              </a:buClr>
              <a:buFont typeface="Wingdings" charset="2"/>
              <a:buChar char="§"/>
            </a:pPr>
            <a:r>
              <a:rPr lang="en-US" sz="2400" dirty="0"/>
              <a:t>Fragmentation – Collision Induced Dissociation</a:t>
            </a:r>
          </a:p>
          <a:p>
            <a:pPr marL="1260475" lvl="4" indent="-338138">
              <a:lnSpc>
                <a:spcPct val="85000"/>
              </a:lnSpc>
              <a:spcBef>
                <a:spcPct val="30000"/>
              </a:spcBef>
              <a:spcAft>
                <a:spcPts val="1800"/>
              </a:spcAft>
              <a:buClr>
                <a:srgbClr val="BFBFBF"/>
              </a:buClr>
              <a:buFont typeface="Arial" charset="0"/>
              <a:buChar char="•"/>
            </a:pPr>
            <a:r>
              <a:rPr lang="en-US" sz="2400" dirty="0"/>
              <a:t>Top ten peaks in the parent ion scan selected for dissociation </a:t>
            </a:r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</a:pPr>
            <a:endParaRPr lang="en-US" sz="22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161925"/>
            <a:ext cx="8204200" cy="392113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Instrument Analysis</a:t>
            </a: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8BA0611-78FF-40BA-BAE5-7F2763473249}" type="slidenum">
              <a:rPr lang="en-US"/>
              <a:pPr/>
              <a:t>12</a:t>
            </a:fld>
            <a:endParaRPr lang="en-US"/>
          </a:p>
        </p:txBody>
      </p:sp>
      <p:sp>
        <p:nvSpPr>
          <p:cNvPr id="8" name="Left Brace 7"/>
          <p:cNvSpPr>
            <a:spLocks/>
          </p:cNvSpPr>
          <p:nvPr/>
        </p:nvSpPr>
        <p:spPr bwMode="auto">
          <a:xfrm>
            <a:off x="3878263" y="3952875"/>
            <a:ext cx="392112" cy="2760663"/>
          </a:xfrm>
          <a:prstGeom prst="leftBrace">
            <a:avLst>
              <a:gd name="adj1" fmla="val 8344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" name="Right Brace 8"/>
          <p:cNvSpPr>
            <a:spLocks/>
          </p:cNvSpPr>
          <p:nvPr/>
        </p:nvSpPr>
        <p:spPr bwMode="auto">
          <a:xfrm>
            <a:off x="4968875" y="1039813"/>
            <a:ext cx="323850" cy="2770187"/>
          </a:xfrm>
          <a:prstGeom prst="rightBrace">
            <a:avLst>
              <a:gd name="adj1" fmla="val 8316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" name="Rectangle 7"/>
          <p:cNvSpPr txBox="1">
            <a:spLocks noChangeArrowheads="1"/>
          </p:cNvSpPr>
          <p:nvPr/>
        </p:nvSpPr>
        <p:spPr bwMode="auto">
          <a:xfrm>
            <a:off x="222250" y="628650"/>
            <a:ext cx="85518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/>
              <a:t>Base Peak Intensity Chromatograms</a:t>
            </a:r>
            <a:endParaRPr lang="en-US" sz="2200"/>
          </a:p>
          <a:p>
            <a:pPr marL="742950" lvl="1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/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/>
          </a:p>
        </p:txBody>
      </p:sp>
      <p:sp>
        <p:nvSpPr>
          <p:cNvPr id="46087" name="TextBox 10"/>
          <p:cNvSpPr txBox="1">
            <a:spLocks noChangeArrowheads="1"/>
          </p:cNvSpPr>
          <p:nvPr/>
        </p:nvSpPr>
        <p:spPr bwMode="auto">
          <a:xfrm>
            <a:off x="531813" y="5006975"/>
            <a:ext cx="3311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QC standard used to test LC system and instrument</a:t>
            </a:r>
          </a:p>
        </p:txBody>
      </p:sp>
      <p:sp>
        <p:nvSpPr>
          <p:cNvPr id="46088" name="TextBox 11"/>
          <p:cNvSpPr txBox="1">
            <a:spLocks noChangeArrowheads="1"/>
          </p:cNvSpPr>
          <p:nvPr/>
        </p:nvSpPr>
        <p:spPr bwMode="auto">
          <a:xfrm>
            <a:off x="5260975" y="1000125"/>
            <a:ext cx="37766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/>
              <a:t>Fraction 14 from RCC299 400A</a:t>
            </a:r>
          </a:p>
          <a:p>
            <a:pPr lvl="1">
              <a:buFont typeface="Arial" charset="0"/>
              <a:buChar char="•"/>
            </a:pPr>
            <a:r>
              <a:rPr lang="en-US" dirty="0"/>
              <a:t>~21,105 </a:t>
            </a:r>
            <a:r>
              <a:rPr lang="en-US" dirty="0" smtClean="0"/>
              <a:t>Spectrum IDs</a:t>
            </a:r>
            <a:endParaRPr lang="en-US" dirty="0"/>
          </a:p>
          <a:p>
            <a:pPr lvl="1">
              <a:buFont typeface="Arial" charset="0"/>
              <a:buChar char="•"/>
            </a:pPr>
            <a:r>
              <a:rPr lang="en-US" dirty="0"/>
              <a:t>2614 peptides (5% FDR)</a:t>
            </a:r>
          </a:p>
          <a:p>
            <a:pPr lvl="1">
              <a:buFont typeface="Arial" charset="0"/>
              <a:buChar char="•"/>
            </a:pPr>
            <a:r>
              <a:rPr lang="en-US" dirty="0"/>
              <a:t>440 proteins </a:t>
            </a:r>
            <a:r>
              <a:rPr lang="en-US" dirty="0" smtClean="0"/>
              <a:t>(2 </a:t>
            </a:r>
            <a:r>
              <a:rPr lang="en-US" dirty="0"/>
              <a:t>unique peptides)</a:t>
            </a:r>
          </a:p>
        </p:txBody>
      </p:sp>
      <p:pic>
        <p:nvPicPr>
          <p:cNvPr id="46089" name="Picture 1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5613" y="3949700"/>
            <a:ext cx="4764087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0" name="Picture 1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8275" y="1025525"/>
            <a:ext cx="4775200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6" descr="MicromonasG_100_2_17Nov10_Falcon_10-10-01_BPI_M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75050"/>
            <a:ext cx="3743325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13" descr="MicromonasG_100000_2_17Nov10_Falcon_10-10-01_BPI_MS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525" y="928688"/>
            <a:ext cx="3738563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161925"/>
            <a:ext cx="8204200" cy="392113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BPI Plots for CCMP1545 Cell Count</a:t>
            </a:r>
          </a:p>
        </p:txBody>
      </p:sp>
      <p:sp>
        <p:nvSpPr>
          <p:cNvPr id="48133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2B63A5-2B6C-473C-B21B-F0D882589810}" type="slidenum">
              <a:rPr lang="en-US"/>
              <a:pPr/>
              <a:t>13</a:t>
            </a:fld>
            <a:endParaRPr lang="en-US"/>
          </a:p>
        </p:txBody>
      </p:sp>
      <p:sp>
        <p:nvSpPr>
          <p:cNvPr id="48134" name="TextBox 7"/>
          <p:cNvSpPr txBox="1">
            <a:spLocks noChangeArrowheads="1"/>
          </p:cNvSpPr>
          <p:nvPr/>
        </p:nvSpPr>
        <p:spPr bwMode="auto">
          <a:xfrm>
            <a:off x="647700" y="571500"/>
            <a:ext cx="2778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100,000 Cells</a:t>
            </a:r>
          </a:p>
        </p:txBody>
      </p:sp>
      <p:sp>
        <p:nvSpPr>
          <p:cNvPr id="48135" name="TextBox 8"/>
          <p:cNvSpPr txBox="1">
            <a:spLocks noChangeArrowheads="1"/>
          </p:cNvSpPr>
          <p:nvPr/>
        </p:nvSpPr>
        <p:spPr bwMode="auto">
          <a:xfrm>
            <a:off x="4572000" y="561975"/>
            <a:ext cx="2778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10,000 Cells</a:t>
            </a:r>
          </a:p>
        </p:txBody>
      </p:sp>
      <p:sp>
        <p:nvSpPr>
          <p:cNvPr id="48136" name="TextBox 9"/>
          <p:cNvSpPr txBox="1">
            <a:spLocks noChangeArrowheads="1"/>
          </p:cNvSpPr>
          <p:nvPr/>
        </p:nvSpPr>
        <p:spPr bwMode="auto">
          <a:xfrm>
            <a:off x="666750" y="3244850"/>
            <a:ext cx="27797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1,000 Cells</a:t>
            </a:r>
          </a:p>
        </p:txBody>
      </p:sp>
      <p:sp>
        <p:nvSpPr>
          <p:cNvPr id="48137" name="TextBox 10"/>
          <p:cNvSpPr txBox="1">
            <a:spLocks noChangeArrowheads="1"/>
          </p:cNvSpPr>
          <p:nvPr/>
        </p:nvSpPr>
        <p:spPr bwMode="auto">
          <a:xfrm>
            <a:off x="4572000" y="3244850"/>
            <a:ext cx="2778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100 Cells</a:t>
            </a:r>
          </a:p>
        </p:txBody>
      </p:sp>
      <p:sp>
        <p:nvSpPr>
          <p:cNvPr id="48138" name="TextBox 11"/>
          <p:cNvSpPr txBox="1">
            <a:spLocks noChangeArrowheads="1"/>
          </p:cNvSpPr>
          <p:nvPr/>
        </p:nvSpPr>
        <p:spPr bwMode="auto">
          <a:xfrm>
            <a:off x="1843088" y="1196975"/>
            <a:ext cx="23352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/>
              <a:t>76 peptides (5% FDR)</a:t>
            </a:r>
          </a:p>
          <a:p>
            <a:pPr marL="342900" indent="-342900">
              <a:buFont typeface="Arial" charset="0"/>
              <a:buChar char="•"/>
            </a:pPr>
            <a:r>
              <a:rPr lang="en-US"/>
              <a:t>All contaminants except for 1</a:t>
            </a:r>
          </a:p>
        </p:txBody>
      </p:sp>
      <p:sp>
        <p:nvSpPr>
          <p:cNvPr id="48139" name="TextBox 12"/>
          <p:cNvSpPr txBox="1">
            <a:spLocks noChangeArrowheads="1"/>
          </p:cNvSpPr>
          <p:nvPr/>
        </p:nvSpPr>
        <p:spPr bwMode="auto">
          <a:xfrm>
            <a:off x="5773738" y="3781425"/>
            <a:ext cx="2335212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/>
              <a:t>33 peptides (5% FDR)</a:t>
            </a:r>
          </a:p>
          <a:p>
            <a:pPr marL="342900" indent="-342900">
              <a:buFont typeface="Arial" charset="0"/>
              <a:buChar char="•"/>
            </a:pPr>
            <a:r>
              <a:rPr lang="en-US"/>
              <a:t>All contaminants except for 3</a:t>
            </a:r>
          </a:p>
        </p:txBody>
      </p:sp>
      <p:pic>
        <p:nvPicPr>
          <p:cNvPr id="48140" name="Picture 14" descr="MicromonasG_10000_2_16Nov10_Falcon_10-10-01_BPI_MS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936625"/>
            <a:ext cx="3754438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1" name="Picture 15" descr="MicromonasG_1000_2_16Nov10_Falcon_10-10-01_BPI_M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" y="3573463"/>
            <a:ext cx="3730625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69900" y="247650"/>
            <a:ext cx="8204200" cy="392113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Dataset Summary</a:t>
            </a: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6CAAA5-5F1F-40A3-B82A-ED7CF93D760C}" type="slidenum">
              <a:rPr lang="en-US"/>
              <a:pPr/>
              <a:t>14</a:t>
            </a:fld>
            <a:endParaRPr lang="en-US"/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161925" y="719138"/>
            <a:ext cx="86772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742950" lvl="1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r>
              <a:rPr lang="en-US" sz="2200" dirty="0"/>
              <a:t>CCMP1545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r>
              <a:rPr lang="en-US" sz="2200" dirty="0"/>
              <a:t>Light/Dark cycle – 				</a:t>
            </a:r>
            <a:r>
              <a:rPr lang="en-US" sz="2200" dirty="0" smtClean="0"/>
              <a:t>196</a:t>
            </a:r>
            <a:endParaRPr lang="en-US" sz="2200" dirty="0"/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r>
              <a:rPr lang="en-US" sz="2200" dirty="0"/>
              <a:t>CCMP1545; AGIII:02; 12Jun09 – 		  24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r>
              <a:rPr lang="en-US" sz="2200" dirty="0"/>
              <a:t>Cell Count Dilution –  			  12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</a:pPr>
            <a:r>
              <a:rPr lang="en-US" sz="2200" dirty="0"/>
              <a:t>							</a:t>
            </a:r>
            <a:r>
              <a:rPr lang="en-US" sz="2200" dirty="0" smtClean="0"/>
              <a:t>232</a:t>
            </a:r>
            <a:endParaRPr lang="en-US" sz="2200" dirty="0"/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endParaRPr lang="en-US" sz="2000" dirty="0"/>
          </a:p>
          <a:p>
            <a:pPr marL="742950" lvl="1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r>
              <a:rPr lang="en-US" sz="2200" dirty="0"/>
              <a:t>RCC299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r>
              <a:rPr lang="en-US" sz="2200" dirty="0"/>
              <a:t>Volume study – 				  24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r>
              <a:rPr lang="en-US" sz="2200" dirty="0"/>
              <a:t>*Time Course – 				144 (LC-MS/MS)</a:t>
            </a:r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r>
              <a:rPr lang="en-US" sz="2200" dirty="0"/>
              <a:t>*Time Course – 				  48 (LC-MS)</a:t>
            </a:r>
          </a:p>
          <a:p>
            <a:pPr marL="2114550" lvl="4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</a:pPr>
            <a:r>
              <a:rPr lang="en-US" sz="2200" dirty="0"/>
              <a:t>						216</a:t>
            </a:r>
          </a:p>
          <a:p>
            <a:pPr marL="285750" lvl="4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 typeface="Arial" charset="0"/>
              <a:buChar char="•"/>
            </a:pPr>
            <a:r>
              <a:rPr lang="en-US" sz="2200" dirty="0"/>
              <a:t>Other datasets -  25 to </a:t>
            </a:r>
            <a:r>
              <a:rPr lang="en-US" sz="2200" dirty="0" smtClean="0"/>
              <a:t>40</a:t>
            </a:r>
            <a:endParaRPr lang="en-US" sz="2200" dirty="0"/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</a:pPr>
            <a:endParaRPr lang="en-US" sz="2200" dirty="0"/>
          </a:p>
          <a:p>
            <a:pPr marL="742950" lvl="1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endParaRPr lang="en-US" sz="2200" dirty="0"/>
          </a:p>
          <a:p>
            <a:pPr marL="1200150" lvl="2" indent="-28575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3"/>
              </a:buBlip>
            </a:pPr>
            <a:endParaRPr lang="en-US" sz="2200" dirty="0"/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6350000" y="2224088"/>
            <a:ext cx="852488" cy="15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>
            <a:off x="6383338" y="4516438"/>
            <a:ext cx="852487" cy="15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69900" y="247650"/>
            <a:ext cx="8204200" cy="392113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Database Construction</a:t>
            </a:r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829525-0AD8-4312-A9B6-EEC83377181D}" type="slidenum">
              <a:rPr lang="en-US"/>
              <a:pPr/>
              <a:t>15</a:t>
            </a:fld>
            <a:endParaRPr lang="en-US"/>
          </a:p>
        </p:txBody>
      </p:sp>
      <p:sp>
        <p:nvSpPr>
          <p:cNvPr id="9" name="Rectangle 7"/>
          <p:cNvSpPr txBox="1">
            <a:spLocks noChangeArrowheads="1"/>
          </p:cNvSpPr>
          <p:nvPr/>
        </p:nvSpPr>
        <p:spPr bwMode="auto">
          <a:xfrm>
            <a:off x="285750" y="791045"/>
            <a:ext cx="8553450" cy="494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 dirty="0"/>
              <a:t>Peptide sequences are assigned to </a:t>
            </a:r>
            <a:r>
              <a:rPr lang="en-US" sz="2400" i="1" dirty="0" err="1"/>
              <a:t>Micromonas</a:t>
            </a:r>
            <a:r>
              <a:rPr lang="en-US" sz="2400" dirty="0"/>
              <a:t> MS/MS spectra using SEQUEST and the current genome annotation</a:t>
            </a:r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rgbClr val="595959"/>
              </a:buClr>
              <a:buFont typeface="Arial" charset="0"/>
              <a:buChar char="•"/>
            </a:pPr>
            <a:r>
              <a:rPr lang="en-US" sz="2000" dirty="0" err="1"/>
              <a:t>HudsonAlpha</a:t>
            </a:r>
            <a:r>
              <a:rPr lang="en-US" sz="2000" dirty="0"/>
              <a:t> sequence for CCMP1545</a:t>
            </a:r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rgbClr val="595959"/>
              </a:buClr>
              <a:buFont typeface="Arial" charset="0"/>
              <a:buChar char="•"/>
            </a:pPr>
            <a:r>
              <a:rPr lang="en-US" sz="2000" dirty="0"/>
              <a:t>RCC299 – Protein file from MBARI</a:t>
            </a:r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rgbClr val="595959"/>
              </a:buClr>
              <a:buFont typeface="Arial" charset="0"/>
              <a:buChar char="•"/>
            </a:pPr>
            <a:r>
              <a:rPr lang="en-US" sz="2000" dirty="0"/>
              <a:t>JGI – sequence for stop to stop</a:t>
            </a:r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 dirty="0"/>
              <a:t>Two “tiers” of databases are developed at PNNL depending upon</a:t>
            </a:r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rgbClr val="595959"/>
              </a:buClr>
              <a:buFont typeface="Arial" charset="0"/>
              <a:buChar char="•"/>
            </a:pPr>
            <a:r>
              <a:rPr lang="en-US" sz="2000" dirty="0"/>
              <a:t>Expected use of the data</a:t>
            </a:r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rgbClr val="595959"/>
              </a:buClr>
              <a:buFont typeface="Arial" charset="0"/>
              <a:buChar char="•"/>
            </a:pPr>
            <a:r>
              <a:rPr lang="en-US" sz="2000" dirty="0"/>
              <a:t>The stringency of import filters</a:t>
            </a:r>
          </a:p>
          <a:p>
            <a:pPr marL="1257300" lvl="3" indent="-342900">
              <a:lnSpc>
                <a:spcPct val="85000"/>
              </a:lnSpc>
              <a:spcBef>
                <a:spcPct val="30000"/>
              </a:spcBef>
              <a:buClr>
                <a:srgbClr val="595959"/>
              </a:buClr>
              <a:buFont typeface="Arial" charset="0"/>
              <a:buChar char="•"/>
            </a:pPr>
            <a:r>
              <a:rPr lang="en-US" sz="2000" dirty="0"/>
              <a:t>1</a:t>
            </a:r>
            <a:r>
              <a:rPr lang="en-US" sz="2000" baseline="30000" dirty="0"/>
              <a:t>st</a:t>
            </a:r>
            <a:r>
              <a:rPr lang="en-US" sz="2000" dirty="0"/>
              <a:t> tier – PTDB</a:t>
            </a:r>
          </a:p>
          <a:p>
            <a:pPr marL="1257300" lvl="3" indent="-342900">
              <a:lnSpc>
                <a:spcPct val="85000"/>
              </a:lnSpc>
              <a:spcBef>
                <a:spcPct val="30000"/>
              </a:spcBef>
              <a:buClr>
                <a:srgbClr val="595959"/>
              </a:buClr>
              <a:buFont typeface="Arial" charset="0"/>
              <a:buChar char="•"/>
            </a:pPr>
            <a:r>
              <a:rPr lang="en-US" sz="2000" dirty="0"/>
              <a:t>2</a:t>
            </a:r>
            <a:r>
              <a:rPr lang="en-US" sz="2000" baseline="30000" dirty="0"/>
              <a:t>nd</a:t>
            </a:r>
            <a:r>
              <a:rPr lang="en-US" sz="2000" dirty="0"/>
              <a:t> tier – MTDB</a:t>
            </a:r>
          </a:p>
          <a:p>
            <a:pPr marL="1257300" lvl="3" indent="-342900">
              <a:lnSpc>
                <a:spcPct val="85000"/>
              </a:lnSpc>
              <a:spcBef>
                <a:spcPct val="30000"/>
              </a:spcBef>
              <a:buClr>
                <a:srgbClr val="595959"/>
              </a:buClr>
              <a:buFont typeface="Arial" charset="0"/>
              <a:buChar char="•"/>
            </a:pPr>
            <a:r>
              <a:rPr lang="en-US" sz="2000" dirty="0"/>
              <a:t>A third database, “stop to stop”, was generated for CCMP1545 and is being developed for RCC299</a:t>
            </a:r>
          </a:p>
          <a:p>
            <a:pPr marL="1257300" lvl="3" indent="-342900">
              <a:lnSpc>
                <a:spcPct val="85000"/>
              </a:lnSpc>
              <a:spcBef>
                <a:spcPct val="30000"/>
              </a:spcBef>
              <a:buClr>
                <a:srgbClr val="595959"/>
              </a:buClr>
              <a:buFont typeface="Arial" charset="0"/>
              <a:buChar char="•"/>
            </a:pPr>
            <a:endParaRPr lang="en-US" sz="20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</a:pPr>
            <a:endParaRPr lang="en-US" sz="22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69900" y="247650"/>
            <a:ext cx="8204200" cy="392113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Database Status – CCMP1545</a:t>
            </a:r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829525-0AD8-4312-A9B6-EEC83377181D}" type="slidenum">
              <a:rPr lang="en-US"/>
              <a:pPr/>
              <a:t>16</a:t>
            </a:fld>
            <a:endParaRPr lang="en-US"/>
          </a:p>
        </p:txBody>
      </p:sp>
      <p:sp>
        <p:nvSpPr>
          <p:cNvPr id="9" name="Rectangle 7"/>
          <p:cNvSpPr txBox="1">
            <a:spLocks noChangeArrowheads="1"/>
          </p:cNvSpPr>
          <p:nvPr/>
        </p:nvSpPr>
        <p:spPr bwMode="auto">
          <a:xfrm>
            <a:off x="295176" y="715635"/>
            <a:ext cx="8553450" cy="578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Blip>
                <a:blip r:embed="rId3"/>
              </a:buBlip>
            </a:pPr>
            <a:r>
              <a:rPr lang="en-US" sz="2400" dirty="0" smtClean="0"/>
              <a:t>Initial databases sent (11/4/2010):</a:t>
            </a:r>
          </a:p>
          <a:p>
            <a:pPr lvl="1">
              <a:buFont typeface="Arial" charset="0"/>
              <a:buChar char="•"/>
            </a:pPr>
            <a:r>
              <a:rPr lang="en-US" sz="2000" dirty="0" smtClean="0"/>
              <a:t> Comprised of 47 datasets 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61,622 spectrum IDs passing filters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15,712 unique peptides</a:t>
            </a:r>
          </a:p>
          <a:p>
            <a:pPr marL="857250" lvl="1" indent="-4763">
              <a:buFont typeface="Arial" charset="0"/>
              <a:buChar char="•"/>
            </a:pPr>
            <a:r>
              <a:rPr lang="en-US" sz="2000" dirty="0" smtClean="0"/>
              <a:t>  4,058 proteins identified (2,630 with two or more unique peptides)</a:t>
            </a:r>
          </a:p>
          <a:p>
            <a:pPr marL="1027113" lvl="1" indent="-166688">
              <a:buFont typeface="Arial" charset="0"/>
              <a:buChar char="•"/>
            </a:pPr>
            <a:r>
              <a:rPr lang="en-US" sz="2000" dirty="0" smtClean="0"/>
              <a:t>38.5% proteome coverage (10,528 CCMP1545 proteins, 3 </a:t>
            </a:r>
            <a:r>
              <a:rPr lang="en-US" sz="2000" dirty="0" err="1" smtClean="0"/>
              <a:t>miniproteome</a:t>
            </a:r>
            <a:r>
              <a:rPr lang="en-US" sz="2000" dirty="0" smtClean="0"/>
              <a:t> proteins, 7 </a:t>
            </a:r>
            <a:r>
              <a:rPr lang="en-US" sz="2000" dirty="0" err="1" smtClean="0"/>
              <a:t>trypsin</a:t>
            </a:r>
            <a:r>
              <a:rPr lang="en-US" sz="2000" dirty="0" smtClean="0"/>
              <a:t> proteins)</a:t>
            </a:r>
          </a:p>
          <a:p>
            <a:pPr marL="1027113" lvl="1" indent="-166688">
              <a:buFont typeface="Arial" charset="0"/>
              <a:buChar char="•"/>
            </a:pPr>
            <a:endParaRPr lang="en-US" sz="2000" dirty="0" smtClean="0"/>
          </a:p>
          <a:p>
            <a:pPr marL="461963">
              <a:buFont typeface="Arial" charset="0"/>
              <a:buChar char="•"/>
            </a:pPr>
            <a:r>
              <a:rPr lang="en-US" sz="2000" dirty="0" smtClean="0"/>
              <a:t> “Stop to stop” 6 frame translation</a:t>
            </a:r>
          </a:p>
          <a:p>
            <a:pPr marL="804863" lvl="1">
              <a:buFont typeface="Arial" charset="0"/>
              <a:buChar char="•"/>
            </a:pPr>
            <a:r>
              <a:rPr lang="en-US" sz="2000" dirty="0" smtClean="0"/>
              <a:t> 60,895 spectrum IDs passing filters</a:t>
            </a:r>
          </a:p>
          <a:p>
            <a:pPr marL="804863" lvl="1">
              <a:buFont typeface="Arial" charset="0"/>
              <a:buChar char="•"/>
            </a:pPr>
            <a:r>
              <a:rPr lang="en-US" sz="2000" dirty="0" smtClean="0"/>
              <a:t> 17,232 unique peptides</a:t>
            </a:r>
          </a:p>
          <a:p>
            <a:pPr marL="804863" lvl="1">
              <a:buFont typeface="Arial" charset="0"/>
              <a:buChar char="•"/>
            </a:pPr>
            <a:r>
              <a:rPr lang="en-US" sz="2000" dirty="0" smtClean="0"/>
              <a:t>  6,514 ORFs identified (3,342 with two or more unique peptides)</a:t>
            </a:r>
          </a:p>
          <a:p>
            <a:pPr marL="914400" lvl="1" indent="-109538">
              <a:buFont typeface="Arial" charset="0"/>
              <a:buChar char="•"/>
            </a:pPr>
            <a:r>
              <a:rPr lang="en-US" sz="2000" dirty="0" smtClean="0"/>
              <a:t>~2% ORF coverage (327,676 CCMP1545 ORFs, 3 </a:t>
            </a:r>
            <a:r>
              <a:rPr lang="en-US" sz="2000" dirty="0" err="1" smtClean="0"/>
              <a:t>miniproteome</a:t>
            </a:r>
            <a:r>
              <a:rPr lang="en-US" sz="2000" dirty="0" smtClean="0"/>
              <a:t> proteins, 7 </a:t>
            </a:r>
            <a:r>
              <a:rPr lang="en-US" sz="2000" dirty="0" err="1" smtClean="0"/>
              <a:t>trypsin</a:t>
            </a:r>
            <a:r>
              <a:rPr lang="en-US" sz="2000" dirty="0" smtClean="0"/>
              <a:t> proteins)</a:t>
            </a:r>
          </a:p>
          <a:p>
            <a:endParaRPr lang="en-US" sz="1600" dirty="0"/>
          </a:p>
          <a:p>
            <a:pPr>
              <a:buFont typeface="Arial" charset="0"/>
              <a:buChar char="•"/>
            </a:pPr>
            <a:endParaRPr lang="en-US" sz="1600" dirty="0" smtClean="0"/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14,013 unique peptides overlap (74%)</a:t>
            </a:r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</a:pPr>
            <a:endParaRPr lang="en-US" sz="2400" dirty="0" smtClean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Blip>
                <a:blip r:embed="rId3"/>
              </a:buBlip>
            </a:pPr>
            <a:endParaRPr lang="en-US" sz="20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</a:pPr>
            <a:endParaRPr lang="en-US" sz="22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69900" y="247650"/>
            <a:ext cx="8204200" cy="392113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Database Status – CCMP1545</a:t>
            </a:r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9504025-6F8C-40B9-A60D-C7830BA85320}" type="slidenum">
              <a:rPr lang="en-US"/>
              <a:pPr/>
              <a:t>17</a:t>
            </a:fld>
            <a:endParaRPr lang="en-US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295176" y="715635"/>
            <a:ext cx="8553450" cy="578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Blip>
                <a:blip r:embed="rId3"/>
              </a:buBlip>
            </a:pPr>
            <a:r>
              <a:rPr lang="en-US" sz="2400" dirty="0" smtClean="0"/>
              <a:t>Latest incarnation:</a:t>
            </a:r>
          </a:p>
          <a:p>
            <a:pPr marL="461963">
              <a:buFont typeface="Arial" charset="0"/>
              <a:buChar char="•"/>
            </a:pPr>
            <a:r>
              <a:rPr lang="en-US" sz="2000" dirty="0" smtClean="0"/>
              <a:t> Comprised of 145 datasets</a:t>
            </a:r>
          </a:p>
          <a:p>
            <a:pPr marL="857250" lvl="1" indent="-4763">
              <a:buFont typeface="Arial" charset="0"/>
              <a:buChar char="•"/>
            </a:pPr>
            <a:r>
              <a:rPr lang="en-US" sz="2000" dirty="0" smtClean="0"/>
              <a:t> 185,083 spectrum IDs passing filters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41,402 unique peptides</a:t>
            </a:r>
          </a:p>
          <a:p>
            <a:pPr marL="971550" lvl="1" indent="-111125">
              <a:buFont typeface="Arial" charset="0"/>
              <a:buChar char="•"/>
            </a:pPr>
            <a:r>
              <a:rPr lang="en-US" sz="2000" dirty="0" smtClean="0"/>
              <a:t> 6,850 proteins identified (5,034 with two or more peptides) (65% proteome coverage)</a:t>
            </a:r>
          </a:p>
          <a:p>
            <a:pPr marL="971550" lvl="1" indent="-111125">
              <a:buFont typeface="Arial" charset="0"/>
              <a:buChar char="•"/>
            </a:pPr>
            <a:endParaRPr lang="en-US" sz="2000" dirty="0" smtClean="0"/>
          </a:p>
          <a:p>
            <a:pPr lvl="1">
              <a:buFont typeface="Arial" charset="0"/>
              <a:buChar char="•"/>
            </a:pPr>
            <a:r>
              <a:rPr lang="en-US" sz="2000" dirty="0" smtClean="0"/>
              <a:t>“Stop to stop” 6 frame translation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216,079 spectrum IDs passing filters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46,536 unique peptides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12,622 ORFs identified (6,183 with two or more peptides) 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 ~4% ORF coverage</a:t>
            </a:r>
          </a:p>
          <a:p>
            <a:pPr marL="860425" lvl="1">
              <a:buFont typeface="Arial" charset="0"/>
              <a:buChar char="•"/>
            </a:pPr>
            <a:endParaRPr lang="en-US" sz="2000" dirty="0"/>
          </a:p>
          <a:p>
            <a:pPr marL="860425" lvl="1">
              <a:buFont typeface="Arial" charset="0"/>
              <a:buChar char="•"/>
            </a:pPr>
            <a:endParaRPr lang="en-US" sz="2000" dirty="0" smtClean="0"/>
          </a:p>
          <a:p>
            <a:pPr marL="461963">
              <a:buFont typeface="Arial" charset="0"/>
              <a:buChar char="•"/>
            </a:pPr>
            <a:r>
              <a:rPr lang="en-US" sz="2000" dirty="0" smtClean="0"/>
              <a:t> </a:t>
            </a:r>
            <a:r>
              <a:rPr lang="en-US" sz="2400" dirty="0" smtClean="0"/>
              <a:t>37,827 unique peptides overlap (75%)</a:t>
            </a:r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Blip>
                <a:blip r:embed="rId3"/>
              </a:buBlip>
            </a:pPr>
            <a:endParaRPr lang="en-US" sz="2400" dirty="0" smtClean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</a:pPr>
            <a:endParaRPr lang="en-US" sz="2400" dirty="0" smtClean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Blip>
                <a:blip r:embed="rId3"/>
              </a:buBlip>
            </a:pPr>
            <a:endParaRPr lang="en-US" sz="20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</a:pPr>
            <a:endParaRPr lang="en-US" sz="22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69900" y="247650"/>
            <a:ext cx="8204200" cy="392113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Database Status – RCC299</a:t>
            </a:r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9504025-6F8C-40B9-A60D-C7830BA85320}" type="slidenum">
              <a:rPr lang="en-US"/>
              <a:pPr/>
              <a:t>18</a:t>
            </a:fld>
            <a:endParaRPr lang="en-US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295176" y="715635"/>
            <a:ext cx="8553450" cy="578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Blip>
                <a:blip r:embed="rId3"/>
              </a:buBlip>
            </a:pPr>
            <a:r>
              <a:rPr lang="en-US" sz="2400" dirty="0" smtClean="0"/>
              <a:t>Latest incarnation:</a:t>
            </a:r>
          </a:p>
          <a:p>
            <a:pPr marL="461963">
              <a:buFont typeface="Arial" charset="0"/>
              <a:buChar char="•"/>
            </a:pPr>
            <a:r>
              <a:rPr lang="en-US" sz="2400" dirty="0" smtClean="0"/>
              <a:t> </a:t>
            </a:r>
            <a:r>
              <a:rPr lang="en-US" sz="2000" dirty="0" smtClean="0"/>
              <a:t>Comprised of 24 datasets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60,684 spectrum IDs passing filters</a:t>
            </a:r>
          </a:p>
          <a:p>
            <a:pPr marL="857250" lvl="1" indent="-4763">
              <a:buFont typeface="Arial" charset="0"/>
              <a:buChar char="•"/>
            </a:pPr>
            <a:r>
              <a:rPr lang="en-US" sz="2000" dirty="0" smtClean="0"/>
              <a:t> 30,249 unique peptides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5,076 proteins identified (3,494 with two or more peptides)</a:t>
            </a:r>
          </a:p>
          <a:p>
            <a:pPr marL="860425" lvl="1">
              <a:buFont typeface="Arial" charset="0"/>
              <a:buChar char="•"/>
            </a:pPr>
            <a:r>
              <a:rPr lang="en-US" sz="2000" dirty="0" smtClean="0"/>
              <a:t> 50% proteome coverage (10,159 RCC299 proteins, 3 miniproteome proteins, 7 trypsin proteins, 4 keratins)</a:t>
            </a:r>
          </a:p>
          <a:p>
            <a:endParaRPr lang="en-US" sz="2000" dirty="0" smtClean="0"/>
          </a:p>
          <a:p>
            <a:r>
              <a:rPr lang="en-US" sz="2000" dirty="0" smtClean="0"/>
              <a:t>	36 new searches to be imported once finished</a:t>
            </a:r>
          </a:p>
          <a:p>
            <a:r>
              <a:rPr lang="en-US" sz="2000" dirty="0" smtClean="0"/>
              <a:t>	MT database will be made once imported</a:t>
            </a:r>
          </a:p>
          <a:p>
            <a:pPr marL="461963">
              <a:buFont typeface="Arial" charset="0"/>
              <a:buChar char="•"/>
            </a:pPr>
            <a:endParaRPr lang="en-US" sz="2400" dirty="0" smtClean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</a:pPr>
            <a:endParaRPr lang="en-US" sz="2400" dirty="0" smtClean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Blip>
                <a:blip r:embed="rId3"/>
              </a:buBlip>
            </a:pPr>
            <a:endParaRPr lang="en-US" sz="20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</a:pPr>
            <a:endParaRPr lang="en-US" sz="2200" dirty="0"/>
          </a:p>
          <a:p>
            <a:pPr marL="800100" lvl="1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  <a:p>
            <a:pPr marL="1257300" lvl="2" indent="-342900">
              <a:lnSpc>
                <a:spcPct val="85000"/>
              </a:lnSpc>
              <a:spcBef>
                <a:spcPct val="30000"/>
              </a:spcBef>
              <a:buClr>
                <a:schemeClr val="tx2"/>
              </a:buClr>
              <a:buSzPct val="80000"/>
              <a:buFontTx/>
              <a:buBlip>
                <a:blip r:embed="rId4"/>
              </a:buBlip>
            </a:pP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477838" y="938213"/>
            <a:ext cx="8188325" cy="357505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More detailed information from this meeting as to:</a:t>
            </a:r>
          </a:p>
          <a:p>
            <a:pPr lvl="1" eaLnBrk="1" hangingPunct="1"/>
            <a:r>
              <a:rPr lang="en-US" dirty="0" smtClean="0">
                <a:ea typeface="ＭＳ Ｐゴシック" charset="-128"/>
              </a:rPr>
              <a:t>Biological expectations for these databases</a:t>
            </a:r>
          </a:p>
          <a:p>
            <a:pPr lvl="1" eaLnBrk="1" hangingPunct="1"/>
            <a:r>
              <a:rPr lang="en-US" dirty="0" smtClean="0">
                <a:ea typeface="ＭＳ Ｐゴシック" charset="-128"/>
              </a:rPr>
              <a:t>Experimental designs for quantitative comparisons using CCPM1545 (???) and RCC299</a:t>
            </a:r>
          </a:p>
          <a:p>
            <a:pPr lvl="1" eaLnBrk="1" hangingPunct="1"/>
            <a:r>
              <a:rPr lang="en-US" dirty="0" smtClean="0">
                <a:ea typeface="ＭＳ Ｐゴシック" charset="-128"/>
              </a:rPr>
              <a:t>Database construction for other organisms</a:t>
            </a:r>
          </a:p>
          <a:p>
            <a:pPr lvl="1" eaLnBrk="1" hangingPunct="1"/>
            <a:r>
              <a:rPr lang="en-US" dirty="0" smtClean="0">
                <a:ea typeface="ＭＳ Ｐゴシック" charset="-128"/>
              </a:rPr>
              <a:t>Use of datasets for re-annotation purposes</a:t>
            </a:r>
          </a:p>
          <a:p>
            <a:pPr lvl="1" eaLnBrk="1" hangingPunct="1"/>
            <a:r>
              <a:rPr lang="en-US" dirty="0" smtClean="0">
                <a:ea typeface="ＭＳ Ｐゴシック" charset="-128"/>
              </a:rPr>
              <a:t>Possible manuscripts</a:t>
            </a:r>
          </a:p>
          <a:p>
            <a:pPr lvl="1" eaLnBrk="1" hangingPunct="1"/>
            <a:endParaRPr lang="en-US" dirty="0" smtClean="0">
              <a:ea typeface="ＭＳ Ｐゴシック" charset="-128"/>
            </a:endParaRPr>
          </a:p>
          <a:p>
            <a:pPr lvl="1" eaLnBrk="1" hangingPunct="1"/>
            <a:r>
              <a:rPr lang="en-US" dirty="0" smtClean="0">
                <a:ea typeface="ＭＳ Ｐゴシック" charset="-128"/>
              </a:rPr>
              <a:t>Plans for upcoming GSP meeting (Abstracts due Feb. 15</a:t>
            </a:r>
            <a:r>
              <a:rPr lang="en-US" baseline="30000" dirty="0" smtClean="0">
                <a:ea typeface="ＭＳ Ｐゴシック" charset="-128"/>
              </a:rPr>
              <a:t>th</a:t>
            </a:r>
            <a:r>
              <a:rPr lang="en-US" dirty="0" smtClean="0">
                <a:ea typeface="ＭＳ Ｐゴシック" charset="-128"/>
              </a:rPr>
              <a:t>?)</a:t>
            </a:r>
          </a:p>
          <a:p>
            <a:pPr eaLnBrk="1" hangingPunct="1"/>
            <a:endParaRPr lang="en-US" dirty="0" smtClean="0">
              <a:ea typeface="ＭＳ Ｐゴシック" charset="-128"/>
            </a:endParaRP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EEEB472-80E6-4880-90A4-B7CB08C2646C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5837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69900" y="247650"/>
            <a:ext cx="8204200" cy="392113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Summary -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69900" y="141288"/>
            <a:ext cx="8204200" cy="987425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Proteomics approach developed at PNNL and being applied to </a:t>
            </a:r>
            <a:r>
              <a:rPr lang="en-US" i="1" smtClean="0">
                <a:ea typeface="ＭＳ Ｐゴシック" charset="-128"/>
              </a:rPr>
              <a:t>Micromonas</a:t>
            </a: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5207000" y="1317625"/>
            <a:ext cx="3386138" cy="3984625"/>
          </a:xfrm>
        </p:spPr>
        <p:txBody>
          <a:bodyPr/>
          <a:lstStyle/>
          <a:p>
            <a:pPr eaLnBrk="1" hangingPunct="1"/>
            <a:r>
              <a:rPr lang="en-US" sz="2000" smtClean="0">
                <a:ea typeface="ＭＳ Ｐゴシック" charset="-128"/>
              </a:rPr>
              <a:t>Key components:</a:t>
            </a:r>
          </a:p>
          <a:p>
            <a:pPr eaLnBrk="1" hangingPunct="1">
              <a:buFontTx/>
              <a:buAutoNum type="arabicPeriod"/>
            </a:pPr>
            <a:r>
              <a:rPr lang="en-US" sz="2000" smtClean="0">
                <a:ea typeface="ＭＳ Ｐゴシック" charset="-128"/>
              </a:rPr>
              <a:t>Preparation of samples for mass spectrometry analysis</a:t>
            </a:r>
          </a:p>
          <a:p>
            <a:pPr eaLnBrk="1" hangingPunct="1">
              <a:buFontTx/>
              <a:buAutoNum type="arabicPeriod"/>
            </a:pPr>
            <a:r>
              <a:rPr lang="en-US" sz="2000" smtClean="0">
                <a:ea typeface="ＭＳ Ｐゴシック" charset="-128"/>
              </a:rPr>
              <a:t>Mass spectrometry analysis and peptide identification</a:t>
            </a:r>
          </a:p>
          <a:p>
            <a:pPr eaLnBrk="1" hangingPunct="1">
              <a:buFontTx/>
              <a:buAutoNum type="arabicPeriod"/>
            </a:pPr>
            <a:r>
              <a:rPr lang="en-US" sz="2000" smtClean="0">
                <a:ea typeface="ＭＳ Ｐゴシック" charset="-128"/>
              </a:rPr>
              <a:t>Database construction for subsequent relative quantitative proteome comparisons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9FF4A5-F80E-4D34-AB61-9A8BBCF3D20B}" type="slidenum">
              <a:rPr lang="en-US"/>
              <a:pPr/>
              <a:t>2</a:t>
            </a:fld>
            <a:endParaRPr lang="en-US"/>
          </a:p>
        </p:txBody>
      </p:sp>
      <p:pic>
        <p:nvPicPr>
          <p:cNvPr id="25605" name="Picture 4" descr="AMTGraphic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3" y="996950"/>
            <a:ext cx="4935537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477838" y="740246"/>
            <a:ext cx="8188325" cy="5594566"/>
          </a:xfrm>
        </p:spPr>
        <p:txBody>
          <a:bodyPr/>
          <a:lstStyle/>
          <a:p>
            <a:pPr eaLnBrk="1" hangingPunct="1"/>
            <a:r>
              <a:rPr lang="en-US" sz="2000" dirty="0" err="1" smtClean="0">
                <a:ea typeface="ＭＳ Ｐゴシック" charset="-128"/>
              </a:rPr>
              <a:t>Janani</a:t>
            </a:r>
            <a:r>
              <a:rPr lang="en-US" sz="2000" dirty="0" smtClean="0">
                <a:ea typeface="ＭＳ Ｐゴシック" charset="-128"/>
              </a:rPr>
              <a:t> </a:t>
            </a:r>
            <a:r>
              <a:rPr lang="en-US" sz="2000" dirty="0" err="1" smtClean="0">
                <a:ea typeface="ＭＳ Ｐゴシック" charset="-128"/>
              </a:rPr>
              <a:t>Sutthanadan</a:t>
            </a:r>
            <a:endParaRPr lang="en-US" sz="2000" dirty="0" smtClean="0">
              <a:ea typeface="ＭＳ Ｐゴシック" charset="-128"/>
            </a:endParaRP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Charles </a:t>
            </a:r>
            <a:r>
              <a:rPr lang="en-US" sz="2000" dirty="0" err="1" smtClean="0">
                <a:ea typeface="ＭＳ Ｐゴシック" charset="-128"/>
              </a:rPr>
              <a:t>Ansong</a:t>
            </a:r>
            <a:endParaRPr lang="en-US" sz="2000" dirty="0" smtClean="0">
              <a:ea typeface="ＭＳ Ｐゴシック" charset="-128"/>
            </a:endParaRP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Sam Purvine</a:t>
            </a: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Ron Moore</a:t>
            </a: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Richard Smith</a:t>
            </a: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Biological Separations and Mass Spectrometry</a:t>
            </a: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Environmental Molecular Sciences Laboratory</a:t>
            </a: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Richard Smith</a:t>
            </a:r>
          </a:p>
          <a:p>
            <a:pPr eaLnBrk="1" hangingPunct="1"/>
            <a:endParaRPr lang="en-US" sz="2000" dirty="0" smtClean="0">
              <a:ea typeface="ＭＳ Ｐゴシック" charset="-128"/>
            </a:endParaRP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Emily </a:t>
            </a:r>
            <a:r>
              <a:rPr lang="en-US" sz="2000" dirty="0" err="1" smtClean="0">
                <a:ea typeface="ＭＳ Ｐゴシック" charset="-128"/>
              </a:rPr>
              <a:t>Reistetter</a:t>
            </a:r>
            <a:endParaRPr lang="en-US" sz="2000" dirty="0" smtClean="0">
              <a:ea typeface="ＭＳ Ｐゴシック" charset="-128"/>
            </a:endParaRP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Melinda </a:t>
            </a:r>
            <a:r>
              <a:rPr lang="en-US" sz="2000" dirty="0" err="1" smtClean="0">
                <a:ea typeface="ＭＳ Ｐゴシック" charset="-128"/>
              </a:rPr>
              <a:t>Simmon</a:t>
            </a:r>
            <a:endParaRPr lang="en-US" sz="2000" dirty="0" smtClean="0">
              <a:ea typeface="ＭＳ Ｐゴシック" charset="-128"/>
            </a:endParaRPr>
          </a:p>
          <a:p>
            <a:pPr eaLnBrk="1" hangingPunct="1"/>
            <a:r>
              <a:rPr lang="en-US" sz="2000" dirty="0" err="1" smtClean="0">
                <a:ea typeface="ＭＳ Ｐゴシック" charset="-128"/>
              </a:rPr>
              <a:t>Jetje</a:t>
            </a:r>
            <a:r>
              <a:rPr lang="en-US" sz="2000" dirty="0" smtClean="0">
                <a:ea typeface="ＭＳ Ｐゴシック" charset="-128"/>
              </a:rPr>
              <a:t> van </a:t>
            </a:r>
            <a:r>
              <a:rPr lang="en-US" sz="2000" dirty="0" err="1" smtClean="0">
                <a:ea typeface="ＭＳ Ｐゴシック" charset="-128"/>
              </a:rPr>
              <a:t>Baren</a:t>
            </a:r>
            <a:endParaRPr lang="en-US" sz="2000" dirty="0" smtClean="0">
              <a:ea typeface="ＭＳ Ｐゴシック" charset="-128"/>
            </a:endParaRPr>
          </a:p>
          <a:p>
            <a:pPr eaLnBrk="1" hangingPunct="1"/>
            <a:endParaRPr lang="en-US" sz="2000" dirty="0" smtClean="0">
              <a:ea typeface="ＭＳ Ｐゴシック" charset="-128"/>
            </a:endParaRP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Alex Worden</a:t>
            </a:r>
          </a:p>
          <a:p>
            <a:pPr eaLnBrk="1" hangingPunct="1"/>
            <a:endParaRPr lang="en-US" sz="2000" dirty="0" smtClean="0">
              <a:ea typeface="ＭＳ Ｐゴシック" charset="-128"/>
            </a:endParaRPr>
          </a:p>
          <a:p>
            <a:pPr eaLnBrk="1" hangingPunct="1"/>
            <a:r>
              <a:rPr lang="en-US" sz="2000" dirty="0" smtClean="0">
                <a:ea typeface="ＭＳ Ｐゴシック" charset="-128"/>
              </a:rPr>
              <a:t>DOE</a:t>
            </a:r>
          </a:p>
          <a:p>
            <a:pPr eaLnBrk="1" hangingPunct="1">
              <a:buNone/>
            </a:pPr>
            <a:endParaRPr lang="en-US" sz="2000" dirty="0" smtClean="0">
              <a:ea typeface="ＭＳ Ｐゴシック" charset="-128"/>
            </a:endParaRPr>
          </a:p>
          <a:p>
            <a:pPr eaLnBrk="1" hangingPunct="1">
              <a:buNone/>
            </a:pPr>
            <a:endParaRPr lang="en-US" sz="2000" dirty="0" smtClean="0">
              <a:ea typeface="ＭＳ Ｐゴシック" charset="-128"/>
            </a:endParaRPr>
          </a:p>
          <a:p>
            <a:pPr eaLnBrk="1" hangingPunct="1">
              <a:buNone/>
            </a:pPr>
            <a:endParaRPr lang="en-US" sz="2000" dirty="0" smtClean="0">
              <a:ea typeface="ＭＳ Ｐゴシック" charset="-128"/>
            </a:endParaRPr>
          </a:p>
          <a:p>
            <a:pPr eaLnBrk="1" hangingPunct="1"/>
            <a:endParaRPr lang="en-US" dirty="0" smtClean="0">
              <a:ea typeface="ＭＳ Ｐゴシック" charset="-128"/>
            </a:endParaRPr>
          </a:p>
          <a:p>
            <a:pPr eaLnBrk="1" hangingPunct="1">
              <a:buNone/>
            </a:pPr>
            <a:endParaRPr lang="en-US" dirty="0" smtClean="0">
              <a:ea typeface="ＭＳ Ｐゴシック" charset="-128"/>
            </a:endParaRP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EEEB472-80E6-4880-90A4-B7CB08C2646C}" type="slidenum">
              <a:rPr lang="en-US"/>
              <a:pPr/>
              <a:t>20</a:t>
            </a:fld>
            <a:endParaRPr lang="en-US"/>
          </a:p>
        </p:txBody>
      </p:sp>
      <p:sp>
        <p:nvSpPr>
          <p:cNvPr id="5837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69900" y="247650"/>
            <a:ext cx="8204200" cy="392113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Participants -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196850"/>
            <a:ext cx="8204200" cy="458788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Samples received for CCMP1545</a:t>
            </a:r>
            <a:br>
              <a:rPr lang="en-US" smtClean="0">
                <a:ea typeface="ＭＳ Ｐゴシック" charset="-128"/>
              </a:rPr>
            </a:br>
            <a:endParaRPr lang="en-US" smtClean="0">
              <a:ea typeface="ＭＳ Ｐゴシック" charset="-128"/>
            </a:endParaRPr>
          </a:p>
        </p:txBody>
      </p:sp>
      <p:sp>
        <p:nvSpPr>
          <p:cNvPr id="27651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477838" y="773113"/>
            <a:ext cx="8188325" cy="5141912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Three sets of samples</a:t>
            </a:r>
          </a:p>
          <a:p>
            <a:pPr lvl="1" eaLnBrk="1" hangingPunct="1"/>
            <a:r>
              <a:rPr lang="en-US" smtClean="0">
                <a:ea typeface="ＭＳ Ｐゴシック" charset="-128"/>
              </a:rPr>
              <a:t>Light/Dark cycle growth on F/2 seawater-based media (amended)</a:t>
            </a:r>
          </a:p>
          <a:p>
            <a:pPr lvl="2" eaLnBrk="1" hangingPunct="1"/>
            <a:r>
              <a:rPr lang="en-US" smtClean="0">
                <a:ea typeface="ＭＳ Ｐゴシック" charset="-128"/>
              </a:rPr>
              <a:t>500 ml harvested from each triplicate culture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T0 (8 PM -Dark)	2.7x10</a:t>
            </a:r>
            <a:r>
              <a:rPr lang="en-US" baseline="30000" smtClean="0">
                <a:ea typeface="ＭＳ Ｐゴシック" charset="-128"/>
              </a:rPr>
              <a:t>8</a:t>
            </a:r>
            <a:r>
              <a:rPr lang="en-US" smtClean="0">
                <a:ea typeface="ＭＳ Ｐゴシック" charset="-128"/>
              </a:rPr>
              <a:t> to 6.3x10</a:t>
            </a:r>
            <a:r>
              <a:rPr lang="en-US" baseline="30000" smtClean="0">
                <a:ea typeface="ＭＳ Ｐゴシック" charset="-128"/>
              </a:rPr>
              <a:t>8</a:t>
            </a:r>
            <a:r>
              <a:rPr lang="en-US" smtClean="0">
                <a:ea typeface="ＭＳ Ｐゴシック" charset="-128"/>
              </a:rPr>
              <a:t> cells per replicate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T1 (7 AM - Dark)	1.6x10</a:t>
            </a:r>
            <a:r>
              <a:rPr lang="en-US" baseline="30000" smtClean="0">
                <a:ea typeface="ＭＳ Ｐゴシック" charset="-128"/>
              </a:rPr>
              <a:t>8</a:t>
            </a:r>
            <a:r>
              <a:rPr lang="en-US" smtClean="0">
                <a:ea typeface="ＭＳ Ｐゴシック" charset="-128"/>
              </a:rPr>
              <a:t> to 2.1x10</a:t>
            </a:r>
            <a:r>
              <a:rPr lang="en-US" baseline="30000" smtClean="0">
                <a:ea typeface="ＭＳ Ｐゴシック" charset="-128"/>
              </a:rPr>
              <a:t>8</a:t>
            </a:r>
            <a:r>
              <a:rPr lang="en-US" smtClean="0">
                <a:ea typeface="ＭＳ Ｐゴシック" charset="-128"/>
              </a:rPr>
              <a:t> cells 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T2 (11 AM - Light)	1.7x10</a:t>
            </a:r>
            <a:r>
              <a:rPr lang="en-US" baseline="30000" smtClean="0">
                <a:ea typeface="ＭＳ Ｐゴシック" charset="-128"/>
              </a:rPr>
              <a:t>8</a:t>
            </a:r>
            <a:r>
              <a:rPr lang="en-US" smtClean="0">
                <a:ea typeface="ＭＳ Ｐゴシック" charset="-128"/>
              </a:rPr>
              <a:t> to 2.1x10</a:t>
            </a:r>
            <a:r>
              <a:rPr lang="en-US" baseline="30000" smtClean="0">
                <a:ea typeface="ＭＳ Ｐゴシック" charset="-128"/>
              </a:rPr>
              <a:t>8</a:t>
            </a:r>
            <a:r>
              <a:rPr lang="en-US" smtClean="0">
                <a:ea typeface="ＭＳ Ｐゴシック" charset="-128"/>
              </a:rPr>
              <a:t> cells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T4 (3 PM - Light)	2.7x10</a:t>
            </a:r>
            <a:r>
              <a:rPr lang="en-US" baseline="30000" smtClean="0">
                <a:ea typeface="ＭＳ Ｐゴシック" charset="-128"/>
              </a:rPr>
              <a:t>8</a:t>
            </a:r>
            <a:r>
              <a:rPr lang="en-US" smtClean="0">
                <a:ea typeface="ＭＳ Ｐゴシック" charset="-128"/>
              </a:rPr>
              <a:t> cells</a:t>
            </a:r>
          </a:p>
          <a:p>
            <a:pPr lvl="2" eaLnBrk="1" hangingPunct="1"/>
            <a:r>
              <a:rPr lang="en-US" smtClean="0">
                <a:ea typeface="ＭＳ Ｐゴシック" charset="-128"/>
              </a:rPr>
              <a:t>Lights on 8 AM, off 6:45 PM</a:t>
            </a:r>
          </a:p>
          <a:p>
            <a:pPr lvl="1" eaLnBrk="1" hangingPunct="1"/>
            <a:r>
              <a:rPr lang="en-US" smtClean="0">
                <a:ea typeface="ＭＳ Ｐゴシック" charset="-128"/>
              </a:rPr>
              <a:t>Titration experiment</a:t>
            </a:r>
          </a:p>
          <a:p>
            <a:pPr lvl="2" eaLnBrk="1" hangingPunct="1"/>
            <a:r>
              <a:rPr lang="en-US" smtClean="0">
                <a:ea typeface="ＭＳ Ｐゴシック" charset="-128"/>
              </a:rPr>
              <a:t>Cells sorted by flow cytometry (Influx)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3 tubes – 1.0x10</a:t>
            </a:r>
            <a:r>
              <a:rPr lang="en-US" baseline="30000" smtClean="0">
                <a:ea typeface="ＭＳ Ｐゴシック" charset="-128"/>
              </a:rPr>
              <a:t>5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3 tubes – 1.0x10</a:t>
            </a:r>
            <a:r>
              <a:rPr lang="en-US" baseline="30000" smtClean="0">
                <a:ea typeface="ＭＳ Ｐゴシック" charset="-128"/>
              </a:rPr>
              <a:t>4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3 tubes – 1.0x10</a:t>
            </a:r>
            <a:r>
              <a:rPr lang="en-US" baseline="30000" smtClean="0">
                <a:ea typeface="ＭＳ Ｐゴシック" charset="-128"/>
              </a:rPr>
              <a:t>3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3 tubes – 1.0x10</a:t>
            </a:r>
            <a:r>
              <a:rPr lang="en-US" baseline="30000" smtClean="0">
                <a:ea typeface="ＭＳ Ｐゴシック" charset="-128"/>
              </a:rPr>
              <a:t>2</a:t>
            </a:r>
            <a:endParaRPr lang="en-US" smtClean="0">
              <a:ea typeface="ＭＳ Ｐゴシック" charset="-128"/>
            </a:endParaRPr>
          </a:p>
          <a:p>
            <a:pPr lvl="1" eaLnBrk="1" hangingPunct="1"/>
            <a:r>
              <a:rPr lang="en-US" smtClean="0">
                <a:ea typeface="ＭＳ Ｐゴシック" charset="-128"/>
              </a:rPr>
              <a:t>CCMP1545; AGIII:02; 12Jun09</a:t>
            </a:r>
            <a:endParaRPr lang="en-US" baseline="30000" smtClean="0">
              <a:ea typeface="ＭＳ Ｐゴシック" charset="-128"/>
            </a:endParaRPr>
          </a:p>
          <a:p>
            <a:pPr lvl="3" eaLnBrk="1" hangingPunct="1"/>
            <a:endParaRPr lang="en-US" smtClean="0">
              <a:ea typeface="ＭＳ Ｐゴシック" charset="-128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4E80A1-19FD-4A09-91B2-02C506ECB9F5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169863"/>
            <a:ext cx="8204200" cy="4445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Samples received for RCC299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477838" y="782638"/>
            <a:ext cx="8188325" cy="5141912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Two sets of samples</a:t>
            </a:r>
          </a:p>
          <a:p>
            <a:pPr lvl="1" eaLnBrk="1" hangingPunct="1"/>
            <a:r>
              <a:rPr lang="en-US" smtClean="0">
                <a:ea typeface="ＭＳ Ｐゴシック" charset="-128"/>
              </a:rPr>
              <a:t>Single culture, artificial seawater (amended), light/dark cycle (14:10)</a:t>
            </a:r>
          </a:p>
          <a:p>
            <a:pPr lvl="2" eaLnBrk="1" hangingPunct="1"/>
            <a:r>
              <a:rPr lang="en-US" smtClean="0">
                <a:ea typeface="ＭＳ Ｐゴシック" charset="-128"/>
              </a:rPr>
              <a:t>Different volumes harvested mid-exponential growth, cell counts TBD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400 ml	A and B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200 ml 	A and B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50 ml 	A to D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1 ml 	A to G</a:t>
            </a:r>
          </a:p>
          <a:p>
            <a:pPr lvl="1" eaLnBrk="1" hangingPunct="1"/>
            <a:r>
              <a:rPr lang="en-US" smtClean="0">
                <a:ea typeface="ＭＳ Ｐゴシック" charset="-128"/>
              </a:rPr>
              <a:t>Light/Dark cycle time course, similar conditions as above</a:t>
            </a:r>
          </a:p>
          <a:p>
            <a:pPr lvl="2" eaLnBrk="1" hangingPunct="1"/>
            <a:r>
              <a:rPr lang="en-US" smtClean="0">
                <a:ea typeface="ＭＳ Ｐゴシック" charset="-128"/>
              </a:rPr>
              <a:t>400 ml harvested from each triplicate culture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T1 (3 PM – Light)	4.6x10</a:t>
            </a:r>
            <a:r>
              <a:rPr lang="en-US" baseline="30000" smtClean="0">
                <a:ea typeface="ＭＳ Ｐゴシック" charset="-128"/>
              </a:rPr>
              <a:t>6</a:t>
            </a:r>
            <a:r>
              <a:rPr lang="en-US" smtClean="0">
                <a:ea typeface="ＭＳ Ｐゴシック" charset="-128"/>
              </a:rPr>
              <a:t> to 5.9x10</a:t>
            </a:r>
            <a:r>
              <a:rPr lang="en-US" baseline="30000" smtClean="0">
                <a:ea typeface="ＭＳ Ｐゴシック" charset="-128"/>
              </a:rPr>
              <a:t>6</a:t>
            </a:r>
            <a:r>
              <a:rPr lang="en-US" smtClean="0">
                <a:ea typeface="ＭＳ Ｐゴシック" charset="-128"/>
              </a:rPr>
              <a:t> cells/replicate</a:t>
            </a:r>
          </a:p>
          <a:p>
            <a:pPr lvl="3" eaLnBrk="1" hangingPunct="1"/>
            <a:r>
              <a:rPr lang="en-US" smtClean="0">
                <a:ea typeface="ＭＳ Ｐゴシック" charset="-128"/>
              </a:rPr>
              <a:t>T2 (7 PM – Light)	9.8x10</a:t>
            </a:r>
            <a:r>
              <a:rPr lang="en-US" baseline="30000" smtClean="0">
                <a:ea typeface="ＭＳ Ｐゴシック" charset="-128"/>
              </a:rPr>
              <a:t>6</a:t>
            </a:r>
            <a:r>
              <a:rPr lang="en-US" smtClean="0">
                <a:ea typeface="ＭＳ Ｐゴシック" charset="-128"/>
              </a:rPr>
              <a:t> to 1.2x10</a:t>
            </a:r>
            <a:r>
              <a:rPr lang="en-US" baseline="30000" smtClean="0">
                <a:ea typeface="ＭＳ Ｐゴシック" charset="-128"/>
              </a:rPr>
              <a:t>7</a:t>
            </a:r>
            <a:endParaRPr lang="en-US" smtClean="0">
              <a:ea typeface="ＭＳ Ｐゴシック" charset="-128"/>
            </a:endParaRPr>
          </a:p>
          <a:p>
            <a:pPr lvl="3" eaLnBrk="1" hangingPunct="1"/>
            <a:r>
              <a:rPr lang="en-US" smtClean="0">
                <a:ea typeface="ＭＳ Ｐゴシック" charset="-128"/>
              </a:rPr>
              <a:t>T3 (5 AM – Dark)	9.6x10</a:t>
            </a:r>
            <a:r>
              <a:rPr lang="en-US" baseline="30000" smtClean="0">
                <a:ea typeface="ＭＳ Ｐゴシック" charset="-128"/>
              </a:rPr>
              <a:t>6</a:t>
            </a:r>
            <a:r>
              <a:rPr lang="en-US" smtClean="0">
                <a:ea typeface="ＭＳ Ｐゴシック" charset="-128"/>
              </a:rPr>
              <a:t> to 1.2x10</a:t>
            </a:r>
            <a:r>
              <a:rPr lang="en-US" baseline="30000" smtClean="0">
                <a:ea typeface="ＭＳ Ｐゴシック" charset="-128"/>
              </a:rPr>
              <a:t>7</a:t>
            </a:r>
            <a:endParaRPr lang="en-US" smtClean="0">
              <a:ea typeface="ＭＳ Ｐゴシック" charset="-128"/>
            </a:endParaRPr>
          </a:p>
          <a:p>
            <a:pPr lvl="3" eaLnBrk="1" hangingPunct="1"/>
            <a:r>
              <a:rPr lang="en-US" smtClean="0">
                <a:ea typeface="ＭＳ Ｐゴシック" charset="-128"/>
              </a:rPr>
              <a:t>T4 (8 AM – Light)	9.6x10</a:t>
            </a:r>
            <a:r>
              <a:rPr lang="en-US" baseline="30000" smtClean="0">
                <a:ea typeface="ＭＳ Ｐゴシック" charset="-128"/>
              </a:rPr>
              <a:t>6</a:t>
            </a:r>
            <a:r>
              <a:rPr lang="en-US" smtClean="0">
                <a:ea typeface="ＭＳ Ｐゴシック" charset="-128"/>
              </a:rPr>
              <a:t> to 1.2x10</a:t>
            </a:r>
            <a:r>
              <a:rPr lang="en-US" baseline="30000" smtClean="0">
                <a:ea typeface="ＭＳ Ｐゴシック" charset="-128"/>
              </a:rPr>
              <a:t>7</a:t>
            </a:r>
          </a:p>
          <a:p>
            <a:pPr lvl="2" eaLnBrk="1" hangingPunct="1"/>
            <a:r>
              <a:rPr lang="en-US" smtClean="0">
                <a:ea typeface="ＭＳ Ｐゴシック" charset="-128"/>
              </a:rPr>
              <a:t>Lights on 7 AM, off 9 PM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718D76A-DF4B-4DC3-85DD-E73EC2D383B8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196850"/>
            <a:ext cx="8204200" cy="442913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Protein Extraction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214313" y="669925"/>
            <a:ext cx="5087937" cy="412750"/>
          </a:xfrm>
        </p:spPr>
        <p:txBody>
          <a:bodyPr/>
          <a:lstStyle/>
          <a:p>
            <a:pPr eaLnBrk="1" hangingPunct="1"/>
            <a:r>
              <a:rPr lang="en-US" sz="1800" smtClean="0">
                <a:ea typeface="ＭＳ Ｐゴシック" charset="-128"/>
              </a:rPr>
              <a:t>Protein Extraction for CCMP1545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83B0BFC-7177-459F-805F-12EFDB9B7EEF}" type="slidenum">
              <a:rPr lang="en-US"/>
              <a:pPr/>
              <a:t>5</a:t>
            </a:fld>
            <a:endParaRPr lang="en-US"/>
          </a:p>
        </p:txBody>
      </p:sp>
      <p:sp>
        <p:nvSpPr>
          <p:cNvPr id="62" name="Rectangle 7"/>
          <p:cNvSpPr txBox="1">
            <a:spLocks noChangeArrowheads="1"/>
          </p:cNvSpPr>
          <p:nvPr/>
        </p:nvSpPr>
        <p:spPr bwMode="auto">
          <a:xfrm>
            <a:off x="273050" y="3652838"/>
            <a:ext cx="357981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  <a:defRPr/>
            </a:pPr>
            <a:r>
              <a:rPr lang="en-US" kern="0" dirty="0">
                <a:latin typeface="+mn-lt"/>
                <a:cs typeface="ＭＳ Ｐゴシック" charset="-128"/>
              </a:rPr>
              <a:t>Protein Extraction for RCC299</a:t>
            </a:r>
          </a:p>
        </p:txBody>
      </p:sp>
      <p:grpSp>
        <p:nvGrpSpPr>
          <p:cNvPr id="31750" name="Group 136"/>
          <p:cNvGrpSpPr>
            <a:grpSpLocks/>
          </p:cNvGrpSpPr>
          <p:nvPr/>
        </p:nvGrpSpPr>
        <p:grpSpPr bwMode="auto">
          <a:xfrm>
            <a:off x="230188" y="928688"/>
            <a:ext cx="8478837" cy="2405062"/>
            <a:chOff x="0" y="980175"/>
            <a:chExt cx="8479137" cy="2404316"/>
          </a:xfrm>
        </p:grpSpPr>
        <p:pic>
          <p:nvPicPr>
            <p:cNvPr id="31790" name="Picture 6" descr="microcentrifuge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6843" y="1299857"/>
              <a:ext cx="540478" cy="592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270060" y="1355198"/>
              <a:ext cx="349479" cy="1227344"/>
            </a:xfrm>
            <a:prstGeom prst="rect">
              <a:avLst/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401032" y="1755789"/>
              <a:ext cx="375051" cy="417638"/>
            </a:xfrm>
            <a:prstGeom prst="rect">
              <a:avLst/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408528" y="2547417"/>
              <a:ext cx="375051" cy="417638"/>
            </a:xfrm>
            <a:prstGeom prst="rect">
              <a:avLst/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391477" y="1251902"/>
              <a:ext cx="375051" cy="417638"/>
            </a:xfrm>
            <a:prstGeom prst="rect">
              <a:avLst/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rot="16200000" flipH="1">
              <a:off x="612960" y="1850339"/>
              <a:ext cx="810497" cy="773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43" name="Straight Arrow Connector 42"/>
            <p:cNvCxnSpPr>
              <a:cxnSpLocks noChangeShapeType="1"/>
            </p:cNvCxnSpPr>
            <p:nvPr/>
          </p:nvCxnSpPr>
          <p:spPr bwMode="auto">
            <a:xfrm>
              <a:off x="1014343" y="2275706"/>
              <a:ext cx="238668" cy="158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72" name="Straight Connector 71"/>
            <p:cNvCxnSpPr>
              <a:cxnSpLocks noChangeShapeType="1"/>
            </p:cNvCxnSpPr>
            <p:nvPr/>
          </p:nvCxnSpPr>
          <p:spPr bwMode="auto">
            <a:xfrm>
              <a:off x="1611015" y="2292753"/>
              <a:ext cx="937628" cy="17046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31798" name="TextBox 91"/>
            <p:cNvSpPr txBox="1">
              <a:spLocks noChangeArrowheads="1"/>
            </p:cNvSpPr>
            <p:nvPr/>
          </p:nvSpPr>
          <p:spPr bwMode="auto">
            <a:xfrm>
              <a:off x="1508730" y="1860259"/>
              <a:ext cx="10910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Ultra-centrifuge</a:t>
              </a:r>
            </a:p>
          </p:txBody>
        </p:sp>
        <p:sp>
          <p:nvSpPr>
            <p:cNvPr id="31799" name="TextBox 96"/>
            <p:cNvSpPr txBox="1">
              <a:spLocks noChangeArrowheads="1"/>
            </p:cNvSpPr>
            <p:nvPr/>
          </p:nvSpPr>
          <p:spPr bwMode="auto">
            <a:xfrm>
              <a:off x="2325991" y="1701396"/>
              <a:ext cx="12359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Soluble</a:t>
              </a:r>
            </a:p>
          </p:txBody>
        </p:sp>
        <p:sp>
          <p:nvSpPr>
            <p:cNvPr id="31800" name="TextBox 97"/>
            <p:cNvSpPr txBox="1">
              <a:spLocks noChangeArrowheads="1"/>
            </p:cNvSpPr>
            <p:nvPr/>
          </p:nvSpPr>
          <p:spPr bwMode="auto">
            <a:xfrm>
              <a:off x="2342008" y="2429127"/>
              <a:ext cx="12359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Insoluble</a:t>
              </a:r>
            </a:p>
          </p:txBody>
        </p:sp>
        <p:cxnSp>
          <p:nvCxnSpPr>
            <p:cNvPr id="107" name="Straight Connector 106"/>
            <p:cNvCxnSpPr>
              <a:cxnSpLocks noChangeShapeType="1"/>
            </p:cNvCxnSpPr>
            <p:nvPr/>
          </p:nvCxnSpPr>
          <p:spPr bwMode="auto">
            <a:xfrm rot="5400000">
              <a:off x="2165098" y="2318323"/>
              <a:ext cx="784141" cy="17046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15" name="Straight Arrow Connector 114"/>
            <p:cNvCxnSpPr>
              <a:cxnSpLocks noChangeShapeType="1"/>
            </p:cNvCxnSpPr>
            <p:nvPr/>
          </p:nvCxnSpPr>
          <p:spPr bwMode="auto">
            <a:xfrm>
              <a:off x="2574215" y="2718491"/>
              <a:ext cx="784196" cy="894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16" name="Straight Arrow Connector 115"/>
            <p:cNvCxnSpPr>
              <a:cxnSpLocks noChangeShapeType="1"/>
            </p:cNvCxnSpPr>
            <p:nvPr/>
          </p:nvCxnSpPr>
          <p:spPr bwMode="auto">
            <a:xfrm>
              <a:off x="2590231" y="1950407"/>
              <a:ext cx="784196" cy="894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28" name="Straight Arrow Connector 127"/>
            <p:cNvCxnSpPr>
              <a:cxnSpLocks noChangeShapeType="1"/>
            </p:cNvCxnSpPr>
            <p:nvPr/>
          </p:nvCxnSpPr>
          <p:spPr bwMode="auto">
            <a:xfrm flipV="1">
              <a:off x="1636586" y="1466000"/>
              <a:ext cx="1730349" cy="17046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31805" name="TextBox 128"/>
            <p:cNvSpPr txBox="1">
              <a:spLocks noChangeArrowheads="1"/>
            </p:cNvSpPr>
            <p:nvPr/>
          </p:nvSpPr>
          <p:spPr bwMode="auto">
            <a:xfrm>
              <a:off x="1696254" y="980175"/>
              <a:ext cx="13638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Whole cell (global) lysate</a:t>
              </a:r>
            </a:p>
          </p:txBody>
        </p:sp>
        <p:sp>
          <p:nvSpPr>
            <p:cNvPr id="31806" name="TextBox 135"/>
            <p:cNvSpPr txBox="1">
              <a:spLocks noChangeArrowheads="1"/>
            </p:cNvSpPr>
            <p:nvPr/>
          </p:nvSpPr>
          <p:spPr bwMode="auto">
            <a:xfrm>
              <a:off x="0" y="1976375"/>
              <a:ext cx="115072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100mM Ammonium Bicarb</a:t>
              </a:r>
            </a:p>
          </p:txBody>
        </p:sp>
        <p:cxnSp>
          <p:nvCxnSpPr>
            <p:cNvPr id="139" name="Straight Arrow Connector 138"/>
            <p:cNvCxnSpPr>
              <a:cxnSpLocks noChangeShapeType="1"/>
            </p:cNvCxnSpPr>
            <p:nvPr/>
          </p:nvCxnSpPr>
          <p:spPr bwMode="auto">
            <a:xfrm>
              <a:off x="690435" y="1448953"/>
              <a:ext cx="545529" cy="852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146" name="TextBox 145"/>
            <p:cNvSpPr txBox="1"/>
            <p:nvPr/>
          </p:nvSpPr>
          <p:spPr>
            <a:xfrm rot="16200000" flipV="1">
              <a:off x="3923233" y="1945021"/>
              <a:ext cx="2202767" cy="30798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cs typeface="ＭＳ Ｐゴシック" charset="-128"/>
                </a:rPr>
                <a:t>Denaturing and Alkylation</a:t>
              </a:r>
            </a:p>
          </p:txBody>
        </p:sp>
        <p:sp>
          <p:nvSpPr>
            <p:cNvPr id="31809" name="TextBox 149"/>
            <p:cNvSpPr txBox="1">
              <a:spLocks noChangeArrowheads="1"/>
            </p:cNvSpPr>
            <p:nvPr/>
          </p:nvSpPr>
          <p:spPr bwMode="auto">
            <a:xfrm>
              <a:off x="7309232" y="1687598"/>
              <a:ext cx="1169905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/>
                <a:t>To off-line fractionation or to LC-MS</a:t>
              </a:r>
            </a:p>
          </p:txBody>
        </p:sp>
        <p:sp>
          <p:nvSpPr>
            <p:cNvPr id="31810" name="TextBox 150"/>
            <p:cNvSpPr txBox="1">
              <a:spLocks noChangeArrowheads="1"/>
            </p:cNvSpPr>
            <p:nvPr/>
          </p:nvSpPr>
          <p:spPr bwMode="auto">
            <a:xfrm>
              <a:off x="895009" y="2559634"/>
              <a:ext cx="111662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High pressure lysis</a:t>
              </a:r>
            </a:p>
          </p:txBody>
        </p:sp>
        <p:cxnSp>
          <p:nvCxnSpPr>
            <p:cNvPr id="71" name="Straight Arrow Connector 70"/>
            <p:cNvCxnSpPr>
              <a:cxnSpLocks noChangeShapeType="1"/>
              <a:stCxn id="11" idx="2"/>
            </p:cNvCxnSpPr>
            <p:nvPr/>
          </p:nvCxnSpPr>
          <p:spPr bwMode="auto">
            <a:xfrm rot="16200000" flipH="1">
              <a:off x="3459682" y="3101427"/>
              <a:ext cx="273771" cy="1026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 type="arrow" w="med" len="med"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74" name="Straight Connector 73"/>
            <p:cNvCxnSpPr>
              <a:cxnSpLocks noChangeShapeType="1"/>
            </p:cNvCxnSpPr>
            <p:nvPr/>
          </p:nvCxnSpPr>
          <p:spPr bwMode="auto">
            <a:xfrm rot="10800000">
              <a:off x="3145314" y="3221780"/>
              <a:ext cx="451766" cy="8523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31813" name="TextBox 74"/>
            <p:cNvSpPr txBox="1">
              <a:spLocks noChangeArrowheads="1"/>
            </p:cNvSpPr>
            <p:nvPr/>
          </p:nvSpPr>
          <p:spPr bwMode="auto">
            <a:xfrm>
              <a:off x="2318497" y="2922826"/>
              <a:ext cx="85239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1% CHAPS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 rot="16200000" flipV="1">
              <a:off x="4912280" y="1968827"/>
              <a:ext cx="2202767" cy="30798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cs typeface="ＭＳ Ｐゴシック" charset="-128"/>
                </a:rPr>
                <a:t>Digestion (</a:t>
              </a:r>
              <a:r>
                <a:rPr lang="en-US" sz="1400" dirty="0" err="1">
                  <a:cs typeface="ＭＳ Ｐゴシック" charset="-128"/>
                </a:rPr>
                <a:t>Trypsin</a:t>
              </a:r>
              <a:r>
                <a:rPr lang="en-US" sz="1400" dirty="0">
                  <a:cs typeface="ＭＳ Ｐゴシック" charset="-128"/>
                </a:rPr>
                <a:t>) 1:50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 rot="16200000" flipV="1">
              <a:off x="5704471" y="1968827"/>
              <a:ext cx="2202767" cy="30798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cs typeface="ＭＳ Ｐゴシック" charset="-128"/>
                </a:rPr>
                <a:t>SPE or SCX Clean-up</a:t>
              </a:r>
            </a:p>
          </p:txBody>
        </p:sp>
        <p:cxnSp>
          <p:nvCxnSpPr>
            <p:cNvPr id="79" name="Straight Arrow Connector 78"/>
            <p:cNvCxnSpPr>
              <a:cxnSpLocks noChangeShapeType="1"/>
              <a:stCxn id="12" idx="3"/>
            </p:cNvCxnSpPr>
            <p:nvPr/>
          </p:nvCxnSpPr>
          <p:spPr bwMode="auto">
            <a:xfrm>
              <a:off x="3766528" y="1460721"/>
              <a:ext cx="1057992" cy="527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80" name="Straight Arrow Connector 79"/>
            <p:cNvCxnSpPr>
              <a:cxnSpLocks noChangeShapeType="1"/>
            </p:cNvCxnSpPr>
            <p:nvPr/>
          </p:nvCxnSpPr>
          <p:spPr bwMode="auto">
            <a:xfrm>
              <a:off x="3799593" y="1954050"/>
              <a:ext cx="1057992" cy="527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81" name="Straight Arrow Connector 80"/>
            <p:cNvCxnSpPr>
              <a:cxnSpLocks noChangeShapeType="1"/>
            </p:cNvCxnSpPr>
            <p:nvPr/>
          </p:nvCxnSpPr>
          <p:spPr bwMode="auto">
            <a:xfrm>
              <a:off x="3798563" y="2754215"/>
              <a:ext cx="1057992" cy="527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31819" name="TextBox 140"/>
            <p:cNvSpPr txBox="1">
              <a:spLocks noChangeArrowheads="1"/>
            </p:cNvSpPr>
            <p:nvPr/>
          </p:nvSpPr>
          <p:spPr bwMode="auto">
            <a:xfrm>
              <a:off x="3767559" y="2019819"/>
              <a:ext cx="106548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8 M urea,    5 mM DTT,     40 mM IAA</a:t>
              </a:r>
            </a:p>
          </p:txBody>
        </p:sp>
        <p:sp>
          <p:nvSpPr>
            <p:cNvPr id="31820" name="TextBox 95"/>
            <p:cNvSpPr txBox="1">
              <a:spLocks noChangeArrowheads="1"/>
            </p:cNvSpPr>
            <p:nvPr/>
          </p:nvSpPr>
          <p:spPr bwMode="auto">
            <a:xfrm>
              <a:off x="5096254" y="2098351"/>
              <a:ext cx="81080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Dilution + 1 mM CaCl</a:t>
              </a:r>
              <a:r>
                <a:rPr lang="en-US" sz="1200" baseline="-25000"/>
                <a:t>2</a:t>
              </a:r>
            </a:p>
          </p:txBody>
        </p:sp>
        <p:cxnSp>
          <p:nvCxnSpPr>
            <p:cNvPr id="100" name="Straight Arrow Connector 99"/>
            <p:cNvCxnSpPr>
              <a:cxnSpLocks noChangeShapeType="1"/>
            </p:cNvCxnSpPr>
            <p:nvPr/>
          </p:nvCxnSpPr>
          <p:spPr bwMode="auto">
            <a:xfrm>
              <a:off x="5191047" y="1465995"/>
              <a:ext cx="664864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01" name="Straight Arrow Connector 100"/>
            <p:cNvCxnSpPr>
              <a:cxnSpLocks noChangeShapeType="1"/>
            </p:cNvCxnSpPr>
            <p:nvPr/>
          </p:nvCxnSpPr>
          <p:spPr bwMode="auto">
            <a:xfrm>
              <a:off x="5198541" y="1967847"/>
              <a:ext cx="664864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02" name="Straight Arrow Connector 101"/>
            <p:cNvCxnSpPr>
              <a:cxnSpLocks noChangeShapeType="1"/>
            </p:cNvCxnSpPr>
            <p:nvPr/>
          </p:nvCxnSpPr>
          <p:spPr bwMode="auto">
            <a:xfrm>
              <a:off x="5180463" y="2750965"/>
              <a:ext cx="664864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04" name="Straight Arrow Connector 103"/>
            <p:cNvCxnSpPr>
              <a:cxnSpLocks noChangeShapeType="1"/>
            </p:cNvCxnSpPr>
            <p:nvPr/>
          </p:nvCxnSpPr>
          <p:spPr bwMode="auto">
            <a:xfrm>
              <a:off x="6179818" y="1431902"/>
              <a:ext cx="460290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05" name="Straight Arrow Connector 104"/>
            <p:cNvCxnSpPr>
              <a:cxnSpLocks noChangeShapeType="1"/>
            </p:cNvCxnSpPr>
            <p:nvPr/>
          </p:nvCxnSpPr>
          <p:spPr bwMode="auto">
            <a:xfrm>
              <a:off x="6161741" y="1976370"/>
              <a:ext cx="460290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06" name="Straight Arrow Connector 105"/>
            <p:cNvCxnSpPr>
              <a:cxnSpLocks noChangeShapeType="1"/>
            </p:cNvCxnSpPr>
            <p:nvPr/>
          </p:nvCxnSpPr>
          <p:spPr bwMode="auto">
            <a:xfrm>
              <a:off x="6194807" y="2759489"/>
              <a:ext cx="460290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10" name="Straight Arrow Connector 109"/>
            <p:cNvCxnSpPr>
              <a:cxnSpLocks noChangeShapeType="1"/>
            </p:cNvCxnSpPr>
            <p:nvPr/>
          </p:nvCxnSpPr>
          <p:spPr bwMode="auto">
            <a:xfrm>
              <a:off x="6981064" y="1440425"/>
              <a:ext cx="340955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11" name="Straight Arrow Connector 110"/>
            <p:cNvCxnSpPr>
              <a:cxnSpLocks noChangeShapeType="1"/>
            </p:cNvCxnSpPr>
            <p:nvPr/>
          </p:nvCxnSpPr>
          <p:spPr bwMode="auto">
            <a:xfrm>
              <a:off x="6980034" y="2001940"/>
              <a:ext cx="340955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12" name="Straight Arrow Connector 111"/>
            <p:cNvCxnSpPr>
              <a:cxnSpLocks noChangeShapeType="1"/>
            </p:cNvCxnSpPr>
            <p:nvPr/>
          </p:nvCxnSpPr>
          <p:spPr bwMode="auto">
            <a:xfrm>
              <a:off x="6979004" y="2793582"/>
              <a:ext cx="340955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</p:grpSp>
      <p:grpSp>
        <p:nvGrpSpPr>
          <p:cNvPr id="31751" name="Group 151"/>
          <p:cNvGrpSpPr>
            <a:grpSpLocks/>
          </p:cNvGrpSpPr>
          <p:nvPr/>
        </p:nvGrpSpPr>
        <p:grpSpPr bwMode="auto">
          <a:xfrm>
            <a:off x="101600" y="3817938"/>
            <a:ext cx="8828088" cy="2890837"/>
            <a:chOff x="0" y="3842763"/>
            <a:chExt cx="8827586" cy="2891992"/>
          </a:xfrm>
        </p:grpSpPr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1226410" y="4533330"/>
              <a:ext cx="349479" cy="1227344"/>
            </a:xfrm>
            <a:prstGeom prst="rect">
              <a:avLst/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992532" y="4549359"/>
              <a:ext cx="349479" cy="1227344"/>
            </a:xfrm>
            <a:prstGeom prst="rect">
              <a:avLst/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pic>
          <p:nvPicPr>
            <p:cNvPr id="31756" name="Picture 14" descr="microcentrifuge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3310" y="4562200"/>
              <a:ext cx="540478" cy="592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613744" y="4812560"/>
              <a:ext cx="349479" cy="719005"/>
            </a:xfrm>
            <a:prstGeom prst="rect">
              <a:avLst/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cxnSp>
          <p:nvCxnSpPr>
            <p:cNvPr id="18" name="Straight Connector 17"/>
            <p:cNvCxnSpPr>
              <a:cxnSpLocks noChangeShapeType="1"/>
              <a:stCxn id="16" idx="2"/>
            </p:cNvCxnSpPr>
            <p:nvPr/>
          </p:nvCxnSpPr>
          <p:spPr bwMode="auto">
            <a:xfrm rot="5400000">
              <a:off x="2400091" y="5918786"/>
              <a:ext cx="775614" cy="1173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20" name="Straight Connector 19"/>
            <p:cNvCxnSpPr>
              <a:cxnSpLocks noChangeShapeType="1"/>
            </p:cNvCxnSpPr>
            <p:nvPr/>
          </p:nvCxnSpPr>
          <p:spPr bwMode="auto">
            <a:xfrm rot="10800000">
              <a:off x="1457585" y="6273086"/>
              <a:ext cx="1321202" cy="8523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23" name="Straight Arrow Connector 22"/>
            <p:cNvCxnSpPr>
              <a:cxnSpLocks noChangeShapeType="1"/>
            </p:cNvCxnSpPr>
            <p:nvPr/>
          </p:nvCxnSpPr>
          <p:spPr bwMode="auto">
            <a:xfrm rot="5400000" flipH="1" flipV="1">
              <a:off x="1202995" y="6015264"/>
              <a:ext cx="495365" cy="323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25" name="Straight Arrow Connector 24"/>
            <p:cNvCxnSpPr>
              <a:cxnSpLocks noChangeShapeType="1"/>
              <a:stCxn id="13" idx="3"/>
              <a:endCxn id="14" idx="1"/>
            </p:cNvCxnSpPr>
            <p:nvPr/>
          </p:nvCxnSpPr>
          <p:spPr bwMode="auto">
            <a:xfrm>
              <a:off x="1575889" y="5147002"/>
              <a:ext cx="416643" cy="16029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31" name="Straight Arrow Connector 30"/>
            <p:cNvCxnSpPr>
              <a:cxnSpLocks noChangeShapeType="1"/>
              <a:endCxn id="16" idx="1"/>
            </p:cNvCxnSpPr>
            <p:nvPr/>
          </p:nvCxnSpPr>
          <p:spPr bwMode="auto">
            <a:xfrm flipV="1">
              <a:off x="2378165" y="5172063"/>
              <a:ext cx="235579" cy="1535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31763" name="TextBox 33"/>
            <p:cNvSpPr txBox="1">
              <a:spLocks noChangeArrowheads="1"/>
            </p:cNvSpPr>
            <p:nvPr/>
          </p:nvSpPr>
          <p:spPr bwMode="auto">
            <a:xfrm>
              <a:off x="1116624" y="6273090"/>
              <a:ext cx="194344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Pellet suspended in fresh lysis buffer</a:t>
              </a: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3269054" y="4811542"/>
              <a:ext cx="349479" cy="719005"/>
            </a:xfrm>
            <a:prstGeom prst="rect">
              <a:avLst/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cxnSp>
          <p:nvCxnSpPr>
            <p:cNvPr id="50" name="Straight Connector 49"/>
            <p:cNvCxnSpPr>
              <a:cxnSpLocks noChangeShapeType="1"/>
              <a:stCxn id="16" idx="0"/>
            </p:cNvCxnSpPr>
            <p:nvPr/>
          </p:nvCxnSpPr>
          <p:spPr bwMode="auto">
            <a:xfrm rot="16200000" flipV="1">
              <a:off x="2653054" y="4677129"/>
              <a:ext cx="269689" cy="1173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52" name="Straight Connector 51"/>
            <p:cNvCxnSpPr>
              <a:cxnSpLocks noChangeShapeType="1"/>
            </p:cNvCxnSpPr>
            <p:nvPr/>
          </p:nvCxnSpPr>
          <p:spPr bwMode="auto">
            <a:xfrm>
              <a:off x="2787311" y="4525824"/>
              <a:ext cx="656339" cy="1588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54" name="Straight Arrow Connector 53"/>
            <p:cNvCxnSpPr>
              <a:cxnSpLocks noChangeShapeType="1"/>
              <a:endCxn id="48" idx="0"/>
            </p:cNvCxnSpPr>
            <p:nvPr/>
          </p:nvCxnSpPr>
          <p:spPr bwMode="auto">
            <a:xfrm rot="16200000" flipH="1">
              <a:off x="3305125" y="4672873"/>
              <a:ext cx="277194" cy="14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56" name="Straight Arrow Connector 55"/>
            <p:cNvCxnSpPr>
              <a:cxnSpLocks noChangeShapeType="1"/>
            </p:cNvCxnSpPr>
            <p:nvPr/>
          </p:nvCxnSpPr>
          <p:spPr bwMode="auto">
            <a:xfrm rot="16200000" flipH="1">
              <a:off x="3311540" y="4351098"/>
              <a:ext cx="255696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31769" name="TextBox 56"/>
            <p:cNvSpPr txBox="1">
              <a:spLocks noChangeArrowheads="1"/>
            </p:cNvSpPr>
            <p:nvPr/>
          </p:nvSpPr>
          <p:spPr bwMode="auto">
            <a:xfrm>
              <a:off x="2804354" y="5625324"/>
              <a:ext cx="130415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Protein precipitation</a:t>
              </a:r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4384659" y="4827570"/>
              <a:ext cx="349479" cy="719005"/>
            </a:xfrm>
            <a:prstGeom prst="rect">
              <a:avLst/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cxnSp>
          <p:nvCxnSpPr>
            <p:cNvPr id="60" name="Straight Arrow Connector 59"/>
            <p:cNvCxnSpPr>
              <a:cxnSpLocks noChangeShapeType="1"/>
              <a:stCxn id="48" idx="3"/>
              <a:endCxn id="58" idx="1"/>
            </p:cNvCxnSpPr>
            <p:nvPr/>
          </p:nvCxnSpPr>
          <p:spPr bwMode="auto">
            <a:xfrm>
              <a:off x="3618533" y="5171045"/>
              <a:ext cx="766126" cy="1602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31772" name="TextBox 62"/>
            <p:cNvSpPr txBox="1">
              <a:spLocks noChangeArrowheads="1"/>
            </p:cNvSpPr>
            <p:nvPr/>
          </p:nvSpPr>
          <p:spPr bwMode="auto">
            <a:xfrm>
              <a:off x="4004646" y="5556123"/>
              <a:ext cx="111765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Dissolved in 100mM Ammonium Bicarb</a:t>
              </a:r>
            </a:p>
          </p:txBody>
        </p:sp>
        <p:sp>
          <p:nvSpPr>
            <p:cNvPr id="31773" name="TextBox 129"/>
            <p:cNvSpPr txBox="1">
              <a:spLocks noChangeArrowheads="1"/>
            </p:cNvSpPr>
            <p:nvPr/>
          </p:nvSpPr>
          <p:spPr bwMode="auto">
            <a:xfrm>
              <a:off x="2753214" y="3991521"/>
              <a:ext cx="130415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15% TCA</a:t>
              </a:r>
            </a:p>
          </p:txBody>
        </p:sp>
        <p:sp>
          <p:nvSpPr>
            <p:cNvPr id="31774" name="TextBox 130"/>
            <p:cNvSpPr txBox="1">
              <a:spLocks noChangeArrowheads="1"/>
            </p:cNvSpPr>
            <p:nvPr/>
          </p:nvSpPr>
          <p:spPr bwMode="auto">
            <a:xfrm>
              <a:off x="3452173" y="4703796"/>
              <a:ext cx="111130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Acetone Wash</a:t>
              </a:r>
            </a:p>
          </p:txBody>
        </p:sp>
        <p:sp>
          <p:nvSpPr>
            <p:cNvPr id="31775" name="TextBox 133"/>
            <p:cNvSpPr txBox="1">
              <a:spLocks noChangeArrowheads="1"/>
            </p:cNvSpPr>
            <p:nvPr/>
          </p:nvSpPr>
          <p:spPr bwMode="auto">
            <a:xfrm>
              <a:off x="0" y="5062787"/>
              <a:ext cx="127005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2% SDS, 1% DTT in H</a:t>
              </a:r>
              <a:r>
                <a:rPr lang="en-US" sz="1200" baseline="-25000"/>
                <a:t>2</a:t>
              </a:r>
              <a:r>
                <a:rPr lang="en-US" sz="1200"/>
                <a:t>O</a:t>
              </a:r>
            </a:p>
          </p:txBody>
        </p:sp>
        <p:sp>
          <p:nvSpPr>
            <p:cNvPr id="31776" name="TextBox 81"/>
            <p:cNvSpPr txBox="1">
              <a:spLocks noChangeArrowheads="1"/>
            </p:cNvSpPr>
            <p:nvPr/>
          </p:nvSpPr>
          <p:spPr bwMode="auto">
            <a:xfrm>
              <a:off x="1661131" y="3896763"/>
              <a:ext cx="100684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High pressure lysis</a:t>
              </a:r>
            </a:p>
          </p:txBody>
        </p:sp>
        <p:sp>
          <p:nvSpPr>
            <p:cNvPr id="31777" name="TextBox 82"/>
            <p:cNvSpPr txBox="1">
              <a:spLocks noChangeArrowheads="1"/>
            </p:cNvSpPr>
            <p:nvPr/>
          </p:nvSpPr>
          <p:spPr bwMode="auto">
            <a:xfrm>
              <a:off x="782137" y="4168491"/>
              <a:ext cx="111662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Sonication</a:t>
              </a:r>
            </a:p>
          </p:txBody>
        </p:sp>
        <p:cxnSp>
          <p:nvCxnSpPr>
            <p:cNvPr id="88" name="Straight Arrow Connector 87"/>
            <p:cNvCxnSpPr>
              <a:cxnSpLocks noChangeShapeType="1"/>
            </p:cNvCxnSpPr>
            <p:nvPr/>
          </p:nvCxnSpPr>
          <p:spPr bwMode="auto">
            <a:xfrm>
              <a:off x="693788" y="4858353"/>
              <a:ext cx="542176" cy="8409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31779" name="TextBox 88"/>
            <p:cNvSpPr txBox="1">
              <a:spLocks noChangeArrowheads="1"/>
            </p:cNvSpPr>
            <p:nvPr/>
          </p:nvSpPr>
          <p:spPr bwMode="auto">
            <a:xfrm>
              <a:off x="4022209" y="3842763"/>
              <a:ext cx="106548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8 M urea,    5 mM DTT,     40 mM IAA</a:t>
              </a:r>
            </a:p>
          </p:txBody>
        </p:sp>
        <p:cxnSp>
          <p:nvCxnSpPr>
            <p:cNvPr id="95" name="Straight Arrow Connector 94"/>
            <p:cNvCxnSpPr>
              <a:cxnSpLocks noChangeShapeType="1"/>
              <a:stCxn id="31779" idx="2"/>
            </p:cNvCxnSpPr>
            <p:nvPr/>
          </p:nvCxnSpPr>
          <p:spPr bwMode="auto">
            <a:xfrm rot="16200000" flipH="1">
              <a:off x="4395951" y="4648095"/>
              <a:ext cx="335051" cy="1704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113" name="TextBox 112"/>
            <p:cNvSpPr txBox="1"/>
            <p:nvPr/>
          </p:nvSpPr>
          <p:spPr>
            <a:xfrm rot="16200000" flipV="1">
              <a:off x="4270423" y="4961673"/>
              <a:ext cx="2204330" cy="30637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cs typeface="ＭＳ Ｐゴシック" charset="-128"/>
                </a:rPr>
                <a:t>Denaturing and Alkylation</a:t>
              </a:r>
            </a:p>
          </p:txBody>
        </p:sp>
        <p:sp>
          <p:nvSpPr>
            <p:cNvPr id="31782" name="TextBox 113"/>
            <p:cNvSpPr txBox="1">
              <a:spLocks noChangeArrowheads="1"/>
            </p:cNvSpPr>
            <p:nvPr/>
          </p:nvSpPr>
          <p:spPr bwMode="auto">
            <a:xfrm>
              <a:off x="7657681" y="4763457"/>
              <a:ext cx="1169905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/>
                <a:t>To off-line fractionation or to LC-MS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 rot="16200000" flipV="1">
              <a:off x="5260967" y="4985496"/>
              <a:ext cx="2202743" cy="30795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cs typeface="ＭＳ Ｐゴシック" charset="-128"/>
                </a:rPr>
                <a:t>Digestion (</a:t>
              </a:r>
              <a:r>
                <a:rPr lang="en-US" sz="1400" dirty="0" err="1">
                  <a:cs typeface="ＭＳ Ｐゴシック" charset="-128"/>
                </a:rPr>
                <a:t>Trypsin</a:t>
              </a:r>
              <a:r>
                <a:rPr lang="en-US" sz="1400" dirty="0">
                  <a:cs typeface="ＭＳ Ｐゴシック" charset="-128"/>
                </a:rPr>
                <a:t>) 1:50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 rot="16200000" flipV="1">
              <a:off x="6053085" y="4983907"/>
              <a:ext cx="2202742" cy="30795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cs typeface="ＭＳ Ｐゴシック" charset="-128"/>
                </a:rPr>
                <a:t>SPE or SCX Clean-up</a:t>
              </a:r>
            </a:p>
          </p:txBody>
        </p:sp>
        <p:sp>
          <p:nvSpPr>
            <p:cNvPr id="31785" name="TextBox 120"/>
            <p:cNvSpPr txBox="1">
              <a:spLocks noChangeArrowheads="1"/>
            </p:cNvSpPr>
            <p:nvPr/>
          </p:nvSpPr>
          <p:spPr bwMode="auto">
            <a:xfrm>
              <a:off x="5444703" y="5250917"/>
              <a:ext cx="81080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/>
                <a:t>Dilution + 1mM CaCl</a:t>
              </a:r>
              <a:r>
                <a:rPr lang="en-US" sz="1200" baseline="-25000"/>
                <a:t>2</a:t>
              </a:r>
            </a:p>
          </p:txBody>
        </p:sp>
        <p:cxnSp>
          <p:nvCxnSpPr>
            <p:cNvPr id="123" name="Straight Arrow Connector 122"/>
            <p:cNvCxnSpPr>
              <a:cxnSpLocks noChangeShapeType="1"/>
            </p:cNvCxnSpPr>
            <p:nvPr/>
          </p:nvCxnSpPr>
          <p:spPr bwMode="auto">
            <a:xfrm>
              <a:off x="5546990" y="5180074"/>
              <a:ext cx="664864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26" name="Straight Arrow Connector 125"/>
            <p:cNvCxnSpPr>
              <a:cxnSpLocks noChangeShapeType="1"/>
            </p:cNvCxnSpPr>
            <p:nvPr/>
          </p:nvCxnSpPr>
          <p:spPr bwMode="auto">
            <a:xfrm>
              <a:off x="6510190" y="5154505"/>
              <a:ext cx="460290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33" name="Straight Arrow Connector 132"/>
            <p:cNvCxnSpPr>
              <a:cxnSpLocks noChangeShapeType="1"/>
            </p:cNvCxnSpPr>
            <p:nvPr/>
          </p:nvCxnSpPr>
          <p:spPr bwMode="auto">
            <a:xfrm>
              <a:off x="7328483" y="5145983"/>
              <a:ext cx="340955" cy="85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40" name="Straight Arrow Connector 139"/>
            <p:cNvCxnSpPr>
              <a:cxnSpLocks noChangeShapeType="1"/>
              <a:stCxn id="58" idx="3"/>
            </p:cNvCxnSpPr>
            <p:nvPr/>
          </p:nvCxnSpPr>
          <p:spPr bwMode="auto">
            <a:xfrm>
              <a:off x="4734138" y="5187073"/>
              <a:ext cx="431338" cy="1209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</p:grpSp>
      <p:sp>
        <p:nvSpPr>
          <p:cNvPr id="154" name="Rectangle 153"/>
          <p:cNvSpPr>
            <a:spLocks noChangeArrowheads="1"/>
          </p:cNvSpPr>
          <p:nvPr/>
        </p:nvSpPr>
        <p:spPr bwMode="auto">
          <a:xfrm>
            <a:off x="50800" y="614363"/>
            <a:ext cx="9010650" cy="2754312"/>
          </a:xfrm>
          <a:prstGeom prst="rect">
            <a:avLst/>
          </a:prstGeom>
          <a:noFill/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55" name="Rectangle 154"/>
          <p:cNvSpPr>
            <a:spLocks noChangeArrowheads="1"/>
          </p:cNvSpPr>
          <p:nvPr/>
        </p:nvSpPr>
        <p:spPr bwMode="auto">
          <a:xfrm>
            <a:off x="66675" y="3552825"/>
            <a:ext cx="9010650" cy="3211513"/>
          </a:xfrm>
          <a:prstGeom prst="rect">
            <a:avLst/>
          </a:prstGeom>
          <a:noFill/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269875" y="204788"/>
            <a:ext cx="8204200" cy="442912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Protein Extraction Results for CCMP1545</a:t>
            </a:r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A9504CE-C1B9-4A9B-A234-9E0F88AC3130}" type="slidenum">
              <a:rPr lang="en-US"/>
              <a:pPr/>
              <a:t>6</a:t>
            </a:fld>
            <a:endParaRPr lang="en-US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246063" y="712788"/>
            <a:ext cx="865187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 dirty="0"/>
              <a:t>Light/Dark Cycle</a:t>
            </a:r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 dirty="0"/>
              <a:t>120 </a:t>
            </a:r>
            <a:r>
              <a:rPr lang="en-US" sz="2400" dirty="0">
                <a:latin typeface="Symbol" charset="2"/>
              </a:rPr>
              <a:t>m</a:t>
            </a:r>
            <a:r>
              <a:rPr lang="en-US" sz="2400" dirty="0"/>
              <a:t>g to 760 </a:t>
            </a:r>
            <a:r>
              <a:rPr lang="en-US" sz="2400" dirty="0">
                <a:latin typeface="Symbol" charset="2"/>
              </a:rPr>
              <a:t>m</a:t>
            </a:r>
            <a:r>
              <a:rPr lang="en-US" sz="2400" dirty="0"/>
              <a:t>g protein extracted</a:t>
            </a:r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 dirty="0"/>
              <a:t>37 </a:t>
            </a:r>
            <a:r>
              <a:rPr lang="en-US" sz="2400" dirty="0">
                <a:latin typeface="Symbol" charset="2"/>
              </a:rPr>
              <a:t>m</a:t>
            </a:r>
            <a:r>
              <a:rPr lang="en-US" sz="2400" dirty="0"/>
              <a:t>g to 220 </a:t>
            </a:r>
            <a:r>
              <a:rPr lang="en-US" sz="2400" dirty="0">
                <a:latin typeface="Symbol" charset="2"/>
              </a:rPr>
              <a:t>m</a:t>
            </a:r>
            <a:r>
              <a:rPr lang="en-US" sz="2400" dirty="0"/>
              <a:t>g of </a:t>
            </a:r>
            <a:r>
              <a:rPr lang="en-US" sz="2400" dirty="0" smtClean="0"/>
              <a:t>peptide</a:t>
            </a: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 dirty="0"/>
              <a:t>300 </a:t>
            </a:r>
            <a:r>
              <a:rPr lang="en-US" sz="2400" dirty="0">
                <a:latin typeface="Symbol" charset="2"/>
              </a:rPr>
              <a:t>m</a:t>
            </a:r>
            <a:r>
              <a:rPr lang="en-US" sz="2400" dirty="0"/>
              <a:t>g to 500 </a:t>
            </a:r>
            <a:r>
              <a:rPr lang="en-US" sz="2400" dirty="0">
                <a:latin typeface="Symbol" charset="2"/>
              </a:rPr>
              <a:t>m</a:t>
            </a:r>
            <a:r>
              <a:rPr lang="en-US" sz="2400" dirty="0"/>
              <a:t>g of peptides are considered optimum for off-line fractionation</a:t>
            </a:r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 dirty="0"/>
          </a:p>
        </p:txBody>
      </p:sp>
      <p:pic>
        <p:nvPicPr>
          <p:cNvPr id="33797" name="Picture 7" descr="micromonas time series peptide concentrations (2).pdf"/>
          <p:cNvPicPr>
            <a:picLocks noChangeAspect="1"/>
          </p:cNvPicPr>
          <p:nvPr/>
        </p:nvPicPr>
        <p:blipFill>
          <a:blip r:embed="rId4" cstate="print"/>
          <a:srcRect l="6189" t="5966" r="6149" b="56500"/>
          <a:stretch>
            <a:fillRect/>
          </a:stretch>
        </p:blipFill>
        <p:spPr bwMode="auto">
          <a:xfrm>
            <a:off x="1485900" y="1082675"/>
            <a:ext cx="61722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204788"/>
            <a:ext cx="8204200" cy="442912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Protein extraction results for RCC299</a:t>
            </a:r>
          </a:p>
        </p:txBody>
      </p:sp>
      <p:sp>
        <p:nvSpPr>
          <p:cNvPr id="35843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246063" y="712788"/>
            <a:ext cx="8651875" cy="455612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Volume study</a:t>
            </a: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r>
              <a:rPr lang="en-US" smtClean="0">
                <a:ea typeface="ＭＳ Ｐゴシック" charset="-128"/>
              </a:rPr>
              <a:t>Time Course</a:t>
            </a: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lang="en-US" smtClean="0">
              <a:ea typeface="ＭＳ Ｐゴシック" charset="-128"/>
            </a:endParaRPr>
          </a:p>
          <a:p>
            <a:pPr eaLnBrk="1" hangingPunct="1"/>
            <a:endParaRPr lang="en-US" smtClean="0">
              <a:ea typeface="ＭＳ Ｐゴシック" charset="-128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D52C455-BA03-4A3B-A299-D36AE5C7A4A7}" type="slidenum">
              <a:rPr lang="en-US"/>
              <a:pPr/>
              <a:t>7</a:t>
            </a:fld>
            <a:endParaRPr lang="en-US"/>
          </a:p>
        </p:txBody>
      </p:sp>
      <p:pic>
        <p:nvPicPr>
          <p:cNvPr id="35845" name="Picture 14" descr="Micromonas RCC299 various volume study(2).pdf"/>
          <p:cNvPicPr>
            <a:picLocks noChangeAspect="1"/>
          </p:cNvPicPr>
          <p:nvPr/>
        </p:nvPicPr>
        <p:blipFill>
          <a:blip r:embed="rId3" cstate="print"/>
          <a:srcRect l="6833" t="5801" r="28185" b="30650"/>
          <a:stretch>
            <a:fillRect/>
          </a:stretch>
        </p:blipFill>
        <p:spPr bwMode="auto">
          <a:xfrm>
            <a:off x="511175" y="1038225"/>
            <a:ext cx="4060825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>
            <a:off x="4330700" y="1601788"/>
            <a:ext cx="519113" cy="1587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5847" name="TextBox 17"/>
          <p:cNvSpPr txBox="1">
            <a:spLocks noChangeArrowheads="1"/>
          </p:cNvSpPr>
          <p:nvPr/>
        </p:nvSpPr>
        <p:spPr bwMode="auto">
          <a:xfrm>
            <a:off x="4910138" y="1423988"/>
            <a:ext cx="3468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Used for off-line fractionation</a:t>
            </a:r>
          </a:p>
        </p:txBody>
      </p:sp>
      <p:sp>
        <p:nvSpPr>
          <p:cNvPr id="21" name="Right Brace 20"/>
          <p:cNvSpPr>
            <a:spLocks/>
          </p:cNvSpPr>
          <p:nvPr/>
        </p:nvSpPr>
        <p:spPr bwMode="auto">
          <a:xfrm>
            <a:off x="4406900" y="4005263"/>
            <a:ext cx="511175" cy="409575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849" name="TextBox 21"/>
          <p:cNvSpPr txBox="1">
            <a:spLocks noChangeArrowheads="1"/>
          </p:cNvSpPr>
          <p:nvPr/>
        </p:nvSpPr>
        <p:spPr bwMode="auto">
          <a:xfrm>
            <a:off x="4943475" y="3765550"/>
            <a:ext cx="34686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Peptides from triplicates for each time point were pooled for off-line fractionation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161925"/>
            <a:ext cx="8204200" cy="392113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Off-line Fractionation</a:t>
            </a:r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F190552-251B-4380-ADA1-0E3B7C328ADE}" type="slidenum">
              <a:rPr lang="en-US"/>
              <a:pPr/>
              <a:t>8</a:t>
            </a:fld>
            <a:endParaRPr lang="en-US"/>
          </a:p>
        </p:txBody>
      </p:sp>
      <p:pic>
        <p:nvPicPr>
          <p:cNvPr id="37892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3" y="1125538"/>
            <a:ext cx="8054975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46063" y="712788"/>
            <a:ext cx="865187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r>
              <a:rPr lang="en-US" sz="2400" dirty="0"/>
              <a:t>Reverse phase, high pH, fractionation of RCC299 T4pooled</a:t>
            </a:r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r>
              <a:rPr lang="en-US" sz="2400" dirty="0"/>
              <a:t>96 fractions are collected into a 96-well plate over </a:t>
            </a:r>
            <a:r>
              <a:rPr lang="en-US" sz="2400" dirty="0" smtClean="0"/>
              <a:t>~100 </a:t>
            </a:r>
            <a:r>
              <a:rPr lang="en-US" sz="2400" dirty="0"/>
              <a:t>minutes</a:t>
            </a:r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</a:pP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4"/>
              </a:buBlip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74663" y="161925"/>
            <a:ext cx="8204200" cy="392113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</a:rPr>
              <a:t>Off-line Fractionation</a:t>
            </a:r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2516788-008C-44EF-9199-73C7930040B8}" type="slidenum">
              <a:rPr lang="en-US"/>
              <a:pPr/>
              <a:t>9</a:t>
            </a:fld>
            <a:endParaRPr lang="en-US"/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46063" y="712788"/>
            <a:ext cx="865187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sz="2400"/>
              <a:t>Collected fractions are systematically combined into 24 fractions</a:t>
            </a:r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</a:pPr>
            <a:endParaRPr lang="en-US" sz="2400"/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Clr>
                <a:schemeClr val="folHlink"/>
              </a:buClr>
              <a:buFontTx/>
              <a:buBlip>
                <a:blip r:embed="rId3"/>
              </a:buBlip>
            </a:pPr>
            <a:endParaRPr lang="en-US" sz="2400"/>
          </a:p>
        </p:txBody>
      </p:sp>
      <p:pic>
        <p:nvPicPr>
          <p:cNvPr id="39941" name="Pictur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925" y="1322388"/>
            <a:ext cx="5722938" cy="490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NNL_PowerPoint_Template_20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NNL_Presentati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NNL_Presentation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NNL_Presentation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resentation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resentation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resentation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resentation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resentation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resentation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resentation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resentation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resentation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PNNL_PowerPoint_Template_2003</Template>
  <TotalTime>15008</TotalTime>
  <Words>1197</Words>
  <Application>Microsoft Office PowerPoint</Application>
  <PresentationFormat>On-screen Show (4:3)</PresentationFormat>
  <Paragraphs>327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PNNL_PowerPoint_Template_2003</vt:lpstr>
      <vt:lpstr>Office Theme</vt:lpstr>
      <vt:lpstr>STEPHEN CALLISTER, Charles Ansong, Sam Purvine</vt:lpstr>
      <vt:lpstr>Proteomics approach developed at PNNL and being applied to Micromonas</vt:lpstr>
      <vt:lpstr>Samples received for CCMP1545 </vt:lpstr>
      <vt:lpstr>Samples received for RCC299</vt:lpstr>
      <vt:lpstr>Protein Extraction</vt:lpstr>
      <vt:lpstr>Protein Extraction Results for CCMP1545</vt:lpstr>
      <vt:lpstr>Protein extraction results for RCC299</vt:lpstr>
      <vt:lpstr>Off-line Fractionation</vt:lpstr>
      <vt:lpstr>Off-line Fractionation</vt:lpstr>
      <vt:lpstr>Off-line Fractionation</vt:lpstr>
      <vt:lpstr>Instrument Analysis</vt:lpstr>
      <vt:lpstr>Instrument Analysis</vt:lpstr>
      <vt:lpstr>BPI Plots for CCMP1545 Cell Count</vt:lpstr>
      <vt:lpstr>Dataset Summary</vt:lpstr>
      <vt:lpstr>Database Construction</vt:lpstr>
      <vt:lpstr>Database Status – CCMP1545</vt:lpstr>
      <vt:lpstr>Database Status – CCMP1545</vt:lpstr>
      <vt:lpstr>Database Status – RCC299</vt:lpstr>
      <vt:lpstr>Summary - </vt:lpstr>
      <vt:lpstr>Participants - </vt:lpstr>
    </vt:vector>
  </TitlesOfParts>
  <Company>Pacific Northwest Versions panel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Staff</dc:creator>
  <cp:lastModifiedBy>Staff</cp:lastModifiedBy>
  <cp:revision>100</cp:revision>
  <cp:lastPrinted>2011-01-17T23:29:36Z</cp:lastPrinted>
  <dcterms:created xsi:type="dcterms:W3CDTF">2011-01-11T20:12:08Z</dcterms:created>
  <dcterms:modified xsi:type="dcterms:W3CDTF">2011-01-24T19:50:32Z</dcterms:modified>
</cp:coreProperties>
</file>