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3" r:id="rId2"/>
  </p:sldMasterIdLst>
  <p:notesMasterIdLst>
    <p:notesMasterId r:id="rId47"/>
  </p:notesMasterIdLst>
  <p:handoutMasterIdLst>
    <p:handoutMasterId r:id="rId48"/>
  </p:handoutMasterIdLst>
  <p:sldIdLst>
    <p:sldId id="1087" r:id="rId3"/>
    <p:sldId id="1010" r:id="rId4"/>
    <p:sldId id="897" r:id="rId5"/>
    <p:sldId id="900" r:id="rId6"/>
    <p:sldId id="1318" r:id="rId7"/>
    <p:sldId id="1321" r:id="rId8"/>
    <p:sldId id="1312" r:id="rId9"/>
    <p:sldId id="1319" r:id="rId10"/>
    <p:sldId id="1320" r:id="rId11"/>
    <p:sldId id="655" r:id="rId12"/>
    <p:sldId id="1314" r:id="rId13"/>
    <p:sldId id="642" r:id="rId14"/>
    <p:sldId id="1317" r:id="rId15"/>
    <p:sldId id="611" r:id="rId16"/>
    <p:sldId id="553" r:id="rId17"/>
    <p:sldId id="616" r:id="rId18"/>
    <p:sldId id="609" r:id="rId19"/>
    <p:sldId id="540" r:id="rId20"/>
    <p:sldId id="1092" r:id="rId21"/>
    <p:sldId id="1021" r:id="rId22"/>
    <p:sldId id="1323" r:id="rId23"/>
    <p:sldId id="1322" r:id="rId24"/>
    <p:sldId id="1120" r:id="rId25"/>
    <p:sldId id="587" r:id="rId26"/>
    <p:sldId id="694" r:id="rId27"/>
    <p:sldId id="1100" r:id="rId28"/>
    <p:sldId id="1121" r:id="rId29"/>
    <p:sldId id="1122" r:id="rId30"/>
    <p:sldId id="1125" r:id="rId31"/>
    <p:sldId id="1126" r:id="rId32"/>
    <p:sldId id="1094" r:id="rId33"/>
    <p:sldId id="946" r:id="rId34"/>
    <p:sldId id="1316" r:id="rId35"/>
    <p:sldId id="1268" r:id="rId36"/>
    <p:sldId id="1243" r:id="rId37"/>
    <p:sldId id="1231" r:id="rId38"/>
    <p:sldId id="1233" r:id="rId39"/>
    <p:sldId id="1234" r:id="rId40"/>
    <p:sldId id="1235" r:id="rId41"/>
    <p:sldId id="1269" r:id="rId42"/>
    <p:sldId id="1016" r:id="rId43"/>
    <p:sldId id="1069" r:id="rId44"/>
    <p:sldId id="667" r:id="rId45"/>
    <p:sldId id="1324" r:id="rId46"/>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ep Jaitl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FF"/>
    <a:srgbClr val="CC0000"/>
    <a:srgbClr val="008000"/>
    <a:srgbClr val="FF0000"/>
    <a:srgbClr val="00CC00"/>
    <a:srgbClr val="009900"/>
    <a:srgbClr val="111111"/>
    <a:srgbClr val="96969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3" autoAdjust="0"/>
    <p:restoredTop sz="89054" autoAdjust="0"/>
  </p:normalViewPr>
  <p:slideViewPr>
    <p:cSldViewPr>
      <p:cViewPr varScale="1">
        <p:scale>
          <a:sx n="100" d="100"/>
          <a:sy n="100" d="100"/>
        </p:scale>
        <p:origin x="-67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2154"/>
    </p:cViewPr>
  </p:sorterViewPr>
  <p:notesViewPr>
    <p:cSldViewPr>
      <p:cViewPr varScale="1">
        <p:scale>
          <a:sx n="76" d="100"/>
          <a:sy n="76" d="100"/>
        </p:scale>
        <p:origin x="-2040" y="-90"/>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9298" name="Rectangle 2"/>
          <p:cNvSpPr>
            <a:spLocks noGrp="1" noChangeArrowheads="1"/>
          </p:cNvSpPr>
          <p:nvPr>
            <p:ph type="hdr" sz="quarter"/>
          </p:nvPr>
        </p:nvSpPr>
        <p:spPr bwMode="auto">
          <a:xfrm>
            <a:off x="0" y="0"/>
            <a:ext cx="3033713" cy="463550"/>
          </a:xfrm>
          <a:prstGeom prst="rect">
            <a:avLst/>
          </a:prstGeom>
          <a:noFill/>
          <a:ln w="9525">
            <a:noFill/>
            <a:miter lim="800000"/>
            <a:headEnd/>
            <a:tailEnd/>
          </a:ln>
          <a:effectLst/>
        </p:spPr>
        <p:txBody>
          <a:bodyPr vert="horz" wrap="square" lIns="87992" tIns="43996" rIns="87992" bIns="43996" numCol="1" anchor="t" anchorCtr="0" compatLnSpc="1">
            <a:prstTxWarp prst="textNoShape">
              <a:avLst/>
            </a:prstTxWarp>
          </a:bodyPr>
          <a:lstStyle>
            <a:lvl1pPr defTabSz="879475">
              <a:defRPr sz="1200"/>
            </a:lvl1pPr>
          </a:lstStyle>
          <a:p>
            <a:endParaRPr lang="en-US"/>
          </a:p>
        </p:txBody>
      </p:sp>
      <p:sp>
        <p:nvSpPr>
          <p:cNvPr id="1079299" name="Rectangle 3"/>
          <p:cNvSpPr>
            <a:spLocks noGrp="1" noChangeArrowheads="1"/>
          </p:cNvSpPr>
          <p:nvPr>
            <p:ph type="dt" sz="quarter" idx="1"/>
          </p:nvPr>
        </p:nvSpPr>
        <p:spPr bwMode="auto">
          <a:xfrm>
            <a:off x="3962400" y="0"/>
            <a:ext cx="3033713" cy="463550"/>
          </a:xfrm>
          <a:prstGeom prst="rect">
            <a:avLst/>
          </a:prstGeom>
          <a:noFill/>
          <a:ln w="9525">
            <a:noFill/>
            <a:miter lim="800000"/>
            <a:headEnd/>
            <a:tailEnd/>
          </a:ln>
          <a:effectLst/>
        </p:spPr>
        <p:txBody>
          <a:bodyPr vert="horz" wrap="square" lIns="87992" tIns="43996" rIns="87992" bIns="43996" numCol="1" anchor="t" anchorCtr="0" compatLnSpc="1">
            <a:prstTxWarp prst="textNoShape">
              <a:avLst/>
            </a:prstTxWarp>
          </a:bodyPr>
          <a:lstStyle>
            <a:lvl1pPr algn="r" defTabSz="879475">
              <a:defRPr sz="1200"/>
            </a:lvl1pPr>
          </a:lstStyle>
          <a:p>
            <a:endParaRPr lang="en-US"/>
          </a:p>
        </p:txBody>
      </p:sp>
      <p:sp>
        <p:nvSpPr>
          <p:cNvPr id="1079300" name="Rectangle 4"/>
          <p:cNvSpPr>
            <a:spLocks noGrp="1" noChangeArrowheads="1"/>
          </p:cNvSpPr>
          <p:nvPr>
            <p:ph type="ftr" sz="quarter" idx="2"/>
          </p:nvPr>
        </p:nvSpPr>
        <p:spPr bwMode="auto">
          <a:xfrm>
            <a:off x="0" y="8818563"/>
            <a:ext cx="3033713" cy="463550"/>
          </a:xfrm>
          <a:prstGeom prst="rect">
            <a:avLst/>
          </a:prstGeom>
          <a:noFill/>
          <a:ln w="9525">
            <a:noFill/>
            <a:miter lim="800000"/>
            <a:headEnd/>
            <a:tailEnd/>
          </a:ln>
          <a:effectLst/>
        </p:spPr>
        <p:txBody>
          <a:bodyPr vert="horz" wrap="square" lIns="87992" tIns="43996" rIns="87992" bIns="43996" numCol="1" anchor="b" anchorCtr="0" compatLnSpc="1">
            <a:prstTxWarp prst="textNoShape">
              <a:avLst/>
            </a:prstTxWarp>
          </a:bodyPr>
          <a:lstStyle>
            <a:lvl1pPr defTabSz="879475">
              <a:defRPr sz="1200"/>
            </a:lvl1pPr>
          </a:lstStyle>
          <a:p>
            <a:endParaRPr lang="en-US"/>
          </a:p>
        </p:txBody>
      </p:sp>
      <p:sp>
        <p:nvSpPr>
          <p:cNvPr id="1079301" name="Rectangle 5"/>
          <p:cNvSpPr>
            <a:spLocks noGrp="1" noChangeArrowheads="1"/>
          </p:cNvSpPr>
          <p:nvPr>
            <p:ph type="sldNum" sz="quarter" idx="3"/>
          </p:nvPr>
        </p:nvSpPr>
        <p:spPr bwMode="auto">
          <a:xfrm>
            <a:off x="3962400" y="8818563"/>
            <a:ext cx="3033713" cy="463550"/>
          </a:xfrm>
          <a:prstGeom prst="rect">
            <a:avLst/>
          </a:prstGeom>
          <a:noFill/>
          <a:ln w="9525">
            <a:noFill/>
            <a:miter lim="800000"/>
            <a:headEnd/>
            <a:tailEnd/>
          </a:ln>
          <a:effectLst/>
        </p:spPr>
        <p:txBody>
          <a:bodyPr vert="horz" wrap="square" lIns="87992" tIns="43996" rIns="87992" bIns="43996" numCol="1" anchor="b" anchorCtr="0" compatLnSpc="1">
            <a:prstTxWarp prst="textNoShape">
              <a:avLst/>
            </a:prstTxWarp>
          </a:bodyPr>
          <a:lstStyle>
            <a:lvl1pPr algn="r" defTabSz="879475">
              <a:defRPr sz="1200"/>
            </a:lvl1pPr>
          </a:lstStyle>
          <a:p>
            <a:fld id="{67C61722-394D-458A-97A2-AAE3DBA69BC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33713" cy="463550"/>
          </a:xfrm>
          <a:prstGeom prst="rect">
            <a:avLst/>
          </a:prstGeom>
          <a:noFill/>
          <a:ln w="9525">
            <a:noFill/>
            <a:miter lim="800000"/>
            <a:headEnd/>
            <a:tailEnd/>
          </a:ln>
          <a:effectLst/>
        </p:spPr>
        <p:txBody>
          <a:bodyPr vert="horz" wrap="square" lIns="93014" tIns="46506" rIns="93014" bIns="46506" numCol="1" anchor="t" anchorCtr="0" compatLnSpc="1">
            <a:prstTxWarp prst="textNoShape">
              <a:avLst/>
            </a:prstTxWarp>
          </a:bodyPr>
          <a:lstStyle>
            <a:lvl1pPr defTabSz="930275">
              <a:defRPr sz="1200"/>
            </a:lvl1pPr>
          </a:lstStyle>
          <a:p>
            <a:endParaRPr lang="en-US"/>
          </a:p>
        </p:txBody>
      </p:sp>
      <p:sp>
        <p:nvSpPr>
          <p:cNvPr id="14339" name="Rectangle 3"/>
          <p:cNvSpPr>
            <a:spLocks noGrp="1" noChangeArrowheads="1"/>
          </p:cNvSpPr>
          <p:nvPr>
            <p:ph type="dt" idx="1"/>
          </p:nvPr>
        </p:nvSpPr>
        <p:spPr bwMode="auto">
          <a:xfrm>
            <a:off x="3962400" y="0"/>
            <a:ext cx="3033713" cy="463550"/>
          </a:xfrm>
          <a:prstGeom prst="rect">
            <a:avLst/>
          </a:prstGeom>
          <a:noFill/>
          <a:ln w="9525">
            <a:noFill/>
            <a:miter lim="800000"/>
            <a:headEnd/>
            <a:tailEnd/>
          </a:ln>
          <a:effectLst/>
        </p:spPr>
        <p:txBody>
          <a:bodyPr vert="horz" wrap="square" lIns="93014" tIns="46506" rIns="93014" bIns="46506" numCol="1" anchor="t" anchorCtr="0" compatLnSpc="1">
            <a:prstTxWarp prst="textNoShape">
              <a:avLst/>
            </a:prstTxWarp>
          </a:bodyPr>
          <a:lstStyle>
            <a:lvl1pPr algn="r" defTabSz="930275">
              <a:defRPr sz="1200"/>
            </a:lvl1pPr>
          </a:lstStyle>
          <a:p>
            <a:endParaRPr lang="en-US"/>
          </a:p>
        </p:txBody>
      </p:sp>
      <p:sp>
        <p:nvSpPr>
          <p:cNvPr id="14340"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434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14" tIns="46506" rIns="93014" bIns="4650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342" name="Rectangle 6"/>
          <p:cNvSpPr>
            <a:spLocks noGrp="1" noChangeArrowheads="1"/>
          </p:cNvSpPr>
          <p:nvPr>
            <p:ph type="ftr" sz="quarter" idx="4"/>
          </p:nvPr>
        </p:nvSpPr>
        <p:spPr bwMode="auto">
          <a:xfrm>
            <a:off x="0" y="8818563"/>
            <a:ext cx="3033713" cy="463550"/>
          </a:xfrm>
          <a:prstGeom prst="rect">
            <a:avLst/>
          </a:prstGeom>
          <a:noFill/>
          <a:ln w="9525">
            <a:noFill/>
            <a:miter lim="800000"/>
            <a:headEnd/>
            <a:tailEnd/>
          </a:ln>
          <a:effectLst/>
        </p:spPr>
        <p:txBody>
          <a:bodyPr vert="horz" wrap="square" lIns="93014" tIns="46506" rIns="93014" bIns="46506" numCol="1" anchor="b" anchorCtr="0" compatLnSpc="1">
            <a:prstTxWarp prst="textNoShape">
              <a:avLst/>
            </a:prstTxWarp>
          </a:bodyPr>
          <a:lstStyle>
            <a:lvl1pPr defTabSz="930275">
              <a:defRPr sz="1200"/>
            </a:lvl1pPr>
          </a:lstStyle>
          <a:p>
            <a:endParaRPr lang="en-US"/>
          </a:p>
        </p:txBody>
      </p:sp>
      <p:sp>
        <p:nvSpPr>
          <p:cNvPr id="14343" name="Rectangle 7"/>
          <p:cNvSpPr>
            <a:spLocks noGrp="1" noChangeArrowheads="1"/>
          </p:cNvSpPr>
          <p:nvPr>
            <p:ph type="sldNum" sz="quarter" idx="5"/>
          </p:nvPr>
        </p:nvSpPr>
        <p:spPr bwMode="auto">
          <a:xfrm>
            <a:off x="3962400" y="8818563"/>
            <a:ext cx="3033713" cy="463550"/>
          </a:xfrm>
          <a:prstGeom prst="rect">
            <a:avLst/>
          </a:prstGeom>
          <a:noFill/>
          <a:ln w="9525">
            <a:noFill/>
            <a:miter lim="800000"/>
            <a:headEnd/>
            <a:tailEnd/>
          </a:ln>
          <a:effectLst/>
        </p:spPr>
        <p:txBody>
          <a:bodyPr vert="horz" wrap="square" lIns="93014" tIns="46506" rIns="93014" bIns="46506" numCol="1" anchor="b" anchorCtr="0" compatLnSpc="1">
            <a:prstTxWarp prst="textNoShape">
              <a:avLst/>
            </a:prstTxWarp>
          </a:bodyPr>
          <a:lstStyle>
            <a:lvl1pPr algn="r" defTabSz="930275">
              <a:defRPr sz="1200"/>
            </a:lvl1pPr>
          </a:lstStyle>
          <a:p>
            <a:fld id="{D11345AA-E291-4B75-9C3F-22E030DFD06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02005A-A714-40AE-BFD4-12BB0EADA855}" type="slidenum">
              <a:rPr lang="en-US"/>
              <a:pPr/>
              <a:t>1</a:t>
            </a:fld>
            <a:endParaRPr lang="en-US"/>
          </a:p>
        </p:txBody>
      </p:sp>
      <p:sp>
        <p:nvSpPr>
          <p:cNvPr id="2136066" name="Rectangle 2"/>
          <p:cNvSpPr>
            <a:spLocks noGrp="1" noRot="1" noChangeAspect="1" noChangeArrowheads="1" noTextEdit="1"/>
          </p:cNvSpPr>
          <p:nvPr>
            <p:ph type="sldImg"/>
          </p:nvPr>
        </p:nvSpPr>
        <p:spPr>
          <a:ln/>
        </p:spPr>
      </p:sp>
      <p:sp>
        <p:nvSpPr>
          <p:cNvPr id="213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3EB7AD-DC27-4FD6-A865-5862B6D958E8}" type="slidenum">
              <a:rPr lang="en-US"/>
              <a:pPr/>
              <a:t>16</a:t>
            </a:fld>
            <a:endParaRPr lang="en-US"/>
          </a:p>
        </p:txBody>
      </p:sp>
      <p:sp>
        <p:nvSpPr>
          <p:cNvPr id="705538" name="Rectangle 2"/>
          <p:cNvSpPr>
            <a:spLocks noGrp="1" noRot="1" noChangeAspect="1" noChangeArrowheads="1" noTextEdit="1"/>
          </p:cNvSpPr>
          <p:nvPr>
            <p:ph type="sldImg"/>
          </p:nvPr>
        </p:nvSpPr>
        <p:spPr>
          <a:ln/>
        </p:spPr>
      </p:sp>
      <p:sp>
        <p:nvSpPr>
          <p:cNvPr id="705539" name="Rectangle 3"/>
          <p:cNvSpPr>
            <a:spLocks noGrp="1" noChangeArrowheads="1"/>
          </p:cNvSpPr>
          <p:nvPr>
            <p:ph type="body" idx="1"/>
          </p:nvPr>
        </p:nvSpPr>
        <p:spPr/>
        <p:txBody>
          <a:bodyPr/>
          <a:lstStyle/>
          <a:p>
            <a:r>
              <a:rPr lang="en-US" sz="1200" kern="1200" baseline="0" dirty="0" smtClean="0">
                <a:solidFill>
                  <a:schemeClr val="tx1"/>
                </a:solidFill>
                <a:latin typeface="Arial" pitchFamily="34" charset="0"/>
                <a:ea typeface="+mn-ea"/>
                <a:cs typeface="+mn-cs"/>
              </a:rPr>
              <a:t>Normalize each LCMS/MS analysis (i.e. dataset) independently by regressing the observed peptide elution times in a given analysis against the predicted NET for each identified peptide</a:t>
            </a:r>
            <a:endParaRPr lang="en-US" dirty="0" smtClean="0"/>
          </a:p>
          <a:p>
            <a:r>
              <a:rPr lang="en-US" dirty="0" smtClean="0"/>
              <a:t>Example </a:t>
            </a:r>
            <a:r>
              <a:rPr lang="en-US" dirty="0"/>
              <a:t>from MT_S_Typhimurium_X347, job </a:t>
            </a:r>
            <a:r>
              <a:rPr lang="en-US" dirty="0">
                <a:latin typeface="Courier New" pitchFamily="49" charset="0"/>
              </a:rPr>
              <a:t>206386</a:t>
            </a:r>
            <a:r>
              <a:rPr lang="en-US" dirty="0"/>
              <a:t>: AID_STM_019_110804_19_LTQ_16Dec04_Earth_1004-10</a:t>
            </a:r>
          </a:p>
          <a:p>
            <a:r>
              <a:rPr lang="en-US" dirty="0"/>
              <a:t>Filter on </a:t>
            </a:r>
            <a:r>
              <a:rPr lang="en-US" dirty="0" err="1"/>
              <a:t>Log_EValue</a:t>
            </a:r>
            <a:r>
              <a:rPr lang="en-US" dirty="0"/>
              <a:t> &lt;= -4 and </a:t>
            </a:r>
            <a:r>
              <a:rPr lang="en-US" dirty="0" err="1"/>
              <a:t>T_Peptides.Max_Obs_Area_In_Job</a:t>
            </a:r>
            <a:r>
              <a:rPr lang="en-US" dirty="0"/>
              <a:t>  = 1</a:t>
            </a:r>
          </a:p>
          <a:p>
            <a:pPr lvl="3"/>
            <a:endParaRPr lang="en-US" dirty="0"/>
          </a:p>
          <a:p>
            <a:pPr lvl="3"/>
            <a:endParaRPr lang="en-US" dirty="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36419D-43C3-46C6-A801-9A264B0FB42E}" type="slidenum">
              <a:rPr lang="en-US"/>
              <a:pPr/>
              <a:t>17</a:t>
            </a:fld>
            <a:endParaRPr lang="en-US"/>
          </a:p>
        </p:txBody>
      </p:sp>
      <p:sp>
        <p:nvSpPr>
          <p:cNvPr id="686082" name="Rectangle 2"/>
          <p:cNvSpPr>
            <a:spLocks noGrp="1" noRot="1" noChangeAspect="1" noChangeArrowheads="1" noTextEdit="1"/>
          </p:cNvSpPr>
          <p:nvPr>
            <p:ph type="sldImg"/>
          </p:nvPr>
        </p:nvSpPr>
        <p:spPr>
          <a:ln/>
        </p:spPr>
      </p:sp>
      <p:sp>
        <p:nvSpPr>
          <p:cNvPr id="686083" name="Rectangle 3"/>
          <p:cNvSpPr>
            <a:spLocks noGrp="1" noChangeArrowheads="1"/>
          </p:cNvSpPr>
          <p:nvPr>
            <p:ph type="body" idx="1"/>
          </p:nvPr>
        </p:nvSpPr>
        <p:spPr/>
        <p:txBody>
          <a:bodyPr/>
          <a:lstStyle/>
          <a:p>
            <a:r>
              <a:rPr lang="en-US"/>
              <a:t>Data from S_Typhimurium_X347</a:t>
            </a:r>
          </a:p>
          <a:p>
            <a:r>
              <a:rPr lang="en-US">
                <a:latin typeface="Courier New" pitchFamily="49" charset="0"/>
              </a:rPr>
              <a:t>Dataset	Analysis_ID	Scan_Number	Charge_State	Hyperscore	GANET_Obs</a:t>
            </a:r>
          </a:p>
          <a:p>
            <a:r>
              <a:rPr lang="en-US">
                <a:latin typeface="Courier New" pitchFamily="49" charset="0"/>
              </a:rPr>
              <a:t>AID_STM_019_110804_19_LTQ_16Dec04_Earth_1004-10	206386	11195	3	80.2	0.3026899</a:t>
            </a:r>
          </a:p>
          <a:p>
            <a:r>
              <a:rPr lang="en-US">
                <a:latin typeface="Courier New" pitchFamily="49" charset="0"/>
              </a:rPr>
              <a:t>AID_STM_019_110804_20_LTQ_16Dec04_Earth_1004-9	206387	9945	3	69.2	0.2975482</a:t>
            </a:r>
          </a:p>
          <a:p>
            <a:r>
              <a:rPr lang="en-US">
                <a:latin typeface="Courier New" pitchFamily="49" charset="0"/>
              </a:rPr>
              <a:t>AID_STM_019_110804_21_LTQ_16Dec04_Earth_1004-10	206388	10905	2	74	0.3015467</a:t>
            </a:r>
          </a:p>
          <a:p>
            <a:r>
              <a:rPr lang="en-US">
                <a:latin typeface="Courier New" pitchFamily="49" charset="0"/>
              </a:rPr>
              <a:t>AID_STM_019_110804_22_LTQ_16Dec04_Earth_1004-9	206389	9667	2	77.2	0.3017883</a:t>
            </a:r>
          </a:p>
          <a:p>
            <a:r>
              <a:rPr lang="en-US">
                <a:latin typeface="Courier New" pitchFamily="49" charset="0"/>
              </a:rPr>
              <a:t>AID_STM_019_110804_23_LTQ_16Dec04_Earth_1004-10	206390	9118	2	69	0.303174</a:t>
            </a:r>
          </a:p>
          <a:p>
            <a:r>
              <a:rPr lang="en-US">
                <a:latin typeface="Courier New" pitchFamily="49" charset="0"/>
              </a:rPr>
              <a:t>AID_STM_019_110804_24_LTQ_17Dec04_Earth_1004-9	206391	9159	2	78	0.3026771</a:t>
            </a:r>
          </a:p>
          <a:p>
            <a:r>
              <a:rPr lang="en-US">
                <a:latin typeface="Courier New" pitchFamily="49" charset="0"/>
              </a:rPr>
              <a:t>AID_STM_019_110804_25_LTQ_17Dec04_Earth_1004-10	206392	9421	2	60.3	0.3049607</a:t>
            </a:r>
          </a:p>
          <a:p>
            <a:r>
              <a:rPr lang="en-US"/>
              <a:t>					</a:t>
            </a:r>
          </a:p>
          <a:p>
            <a:r>
              <a:rPr lang="en-US"/>
              <a:t>For the spectra, opened in Xcalibur, then chose Edit-&gt;Copy Special and specified size 5 inches by 3 inches.  Pasted into PSP, reduced to 3 colors, and saved as a .GIF file</a:t>
            </a:r>
          </a:p>
          <a:p>
            <a:endParaRPr lang="en-US"/>
          </a:p>
          <a:p>
            <a:r>
              <a:rPr lang="en-US"/>
              <a:t>--Use MT_S_Typhimurium_X347</a:t>
            </a:r>
          </a:p>
          <a:p>
            <a:r>
              <a:rPr lang="en-US"/>
              <a:t>SELECT AD.Dataset, Pep.Analysis_ID, Pep.Scan_Number, </a:t>
            </a:r>
          </a:p>
          <a:p>
            <a:r>
              <a:rPr lang="en-US"/>
              <a:t>    Pep.Charge_State, XT.Hyperscore, Pep.GANET_Obs, </a:t>
            </a:r>
          </a:p>
          <a:p>
            <a:r>
              <a:rPr lang="en-US"/>
              <a:t>    MTN.Avg_GANET, MTN.Cnt_GANET, Pep.Peptide, </a:t>
            </a:r>
          </a:p>
          <a:p>
            <a:r>
              <a:rPr lang="en-US"/>
              <a:t>    AD.Vol_Client + AD.Storage_Path + AD.Dataset_Folder + '\' AS DataFilePath</a:t>
            </a:r>
          </a:p>
          <a:p>
            <a:r>
              <a:rPr lang="en-US"/>
              <a:t>FROM T_Mass_Tags MT INNER JOIN</a:t>
            </a:r>
          </a:p>
          <a:p>
            <a:r>
              <a:rPr lang="en-US"/>
              <a:t>    T_Peptides Pep ON MT.Mass_Tag_ID = Pep.Mass_Tag_ID INNER JOIN</a:t>
            </a:r>
          </a:p>
          <a:p>
            <a:r>
              <a:rPr lang="en-US"/>
              <a:t>    T_Mass_Tags_NET MTN ON MT.Mass_Tag_ID = MTN.Mass_Tag_ID INNER JOIN</a:t>
            </a:r>
          </a:p>
          <a:p>
            <a:r>
              <a:rPr lang="en-US"/>
              <a:t>    T_Analysis_Description AD ON Pep.Analysis_ID = AD.Job INNER JOIN</a:t>
            </a:r>
          </a:p>
          <a:p>
            <a:r>
              <a:rPr lang="en-US"/>
              <a:t>    T_Score_XTandem XT ON Pep.Peptide_ID = XT.Peptide_ID</a:t>
            </a:r>
          </a:p>
          <a:p>
            <a:r>
              <a:rPr lang="en-US"/>
              <a:t>WHERE (MT.Peptide = 'VKHPSEIVNVGDEINVK') AND (Pep.Max_Obs_Area_In_Job = 1)</a:t>
            </a:r>
          </a:p>
          <a:p>
            <a:r>
              <a:rPr lang="en-US"/>
              <a:t>ORDER BY AD.Dataset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5616A2-0921-44B1-A0E1-341D4B43734F}" type="slidenum">
              <a:rPr lang="en-US"/>
              <a:pPr/>
              <a:t>18</a:t>
            </a:fld>
            <a:endParaRPr lang="en-US"/>
          </a:p>
        </p:txBody>
      </p:sp>
      <p:sp>
        <p:nvSpPr>
          <p:cNvPr id="564226" name="Rectangle 2"/>
          <p:cNvSpPr>
            <a:spLocks noGrp="1" noRot="1" noChangeAspect="1" noChangeArrowheads="1" noTextEdit="1"/>
          </p:cNvSpPr>
          <p:nvPr>
            <p:ph type="sldImg"/>
          </p:nvPr>
        </p:nvSpPr>
        <p:spPr>
          <a:ln/>
        </p:spPr>
      </p:sp>
      <p:sp>
        <p:nvSpPr>
          <p:cNvPr id="564227" name="Rectangle 3"/>
          <p:cNvSpPr>
            <a:spLocks noGrp="1" noChangeArrowheads="1"/>
          </p:cNvSpPr>
          <p:nvPr>
            <p:ph type="body" idx="1"/>
          </p:nvPr>
        </p:nvSpPr>
        <p:spPr/>
        <p:txBody>
          <a:bodyPr/>
          <a:lstStyle/>
          <a:p>
            <a:r>
              <a:rPr lang="en-US"/>
              <a:t>--Use MT_S_Typhimurium_X347</a:t>
            </a:r>
          </a:p>
          <a:p>
            <a:r>
              <a:rPr lang="en-US"/>
              <a:t>SELECT MT.Mass_Tag_ID, MT.Peptide, MTN.Cnt_GANET, </a:t>
            </a:r>
          </a:p>
          <a:p>
            <a:r>
              <a:rPr lang="en-US"/>
              <a:t>    MT.Monoisotopic_Mass, MTN.Avg_GANET, MTN.StD_GANET</a:t>
            </a:r>
          </a:p>
          <a:p>
            <a:r>
              <a:rPr lang="en-US"/>
              <a:t>FROM T_Mass_Tags MT INNER JOIN</a:t>
            </a:r>
          </a:p>
          <a:p>
            <a:r>
              <a:rPr lang="en-US"/>
              <a:t>    T_Mass_Tags_NET MTN ON MT.Mass_Tag_ID = MTN.Mass_Tag_ID</a:t>
            </a:r>
          </a:p>
          <a:p>
            <a:r>
              <a:rPr lang="en-US"/>
              <a:t>WHERE (MT.PMT_Quality_Score &gt;= 1)</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1F7842-0EC6-4B0E-B314-F4AA8BA8CD4D}" type="slidenum">
              <a:rPr lang="en-US"/>
              <a:pPr/>
              <a:t>20</a:t>
            </a:fld>
            <a:endParaRPr lang="en-US"/>
          </a:p>
        </p:txBody>
      </p:sp>
      <p:sp>
        <p:nvSpPr>
          <p:cNvPr id="1478658" name="Rectangle 2"/>
          <p:cNvSpPr>
            <a:spLocks noGrp="1" noRot="1" noChangeAspect="1" noChangeArrowheads="1" noTextEdit="1"/>
          </p:cNvSpPr>
          <p:nvPr>
            <p:ph type="sldImg"/>
          </p:nvPr>
        </p:nvSpPr>
        <p:spPr>
          <a:ln/>
        </p:spPr>
      </p:sp>
      <p:sp>
        <p:nvSpPr>
          <p:cNvPr id="1478659" name="Rectangle 3"/>
          <p:cNvSpPr>
            <a:spLocks noGrp="1" noChangeArrowheads="1"/>
          </p:cNvSpPr>
          <p:nvPr>
            <p:ph type="body" idx="1"/>
          </p:nvPr>
        </p:nvSpPr>
        <p:spPr/>
        <p:txBody>
          <a:bodyPr/>
          <a:lstStyle/>
          <a:p>
            <a:pPr>
              <a:spcBef>
                <a:spcPct val="50000"/>
              </a:spcBef>
            </a:pPr>
            <a:r>
              <a:rPr lang="en-US" dirty="0" smtClean="0"/>
              <a:t>In an LC-MS</a:t>
            </a:r>
            <a:r>
              <a:rPr lang="en-US" baseline="0" dirty="0" smtClean="0"/>
              <a:t> </a:t>
            </a:r>
            <a:r>
              <a:rPr lang="en-US" baseline="0" dirty="0" err="1" smtClean="0"/>
              <a:t>expt</a:t>
            </a:r>
            <a:endParaRPr lang="en-US" dirty="0" smtClean="0"/>
          </a:p>
          <a:p>
            <a:pPr>
              <a:spcBef>
                <a:spcPct val="50000"/>
              </a:spcBef>
            </a:pPr>
            <a:endParaRPr lang="en-US" dirty="0" smtClean="0"/>
          </a:p>
          <a:p>
            <a:pPr>
              <a:spcBef>
                <a:spcPct val="50000"/>
              </a:spcBef>
            </a:pPr>
            <a:r>
              <a:rPr lang="en-US" dirty="0" smtClean="0"/>
              <a:t>QC </a:t>
            </a:r>
            <a:r>
              <a:rPr lang="en-US" dirty="0"/>
              <a:t>standards run from October 2004</a:t>
            </a:r>
          </a:p>
          <a:p>
            <a:endParaRPr lang="en-US" dirty="0"/>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4E33AE-AA72-4964-963D-B414C592EA30}" type="slidenum">
              <a:rPr lang="en-US"/>
              <a:pPr/>
              <a:t>21</a:t>
            </a:fld>
            <a:endParaRPr lang="en-US"/>
          </a:p>
        </p:txBody>
      </p:sp>
      <p:sp>
        <p:nvSpPr>
          <p:cNvPr id="2123778" name="Rectangle 2"/>
          <p:cNvSpPr>
            <a:spLocks noGrp="1" noRot="1" noChangeAspect="1" noChangeArrowheads="1" noTextEdit="1"/>
          </p:cNvSpPr>
          <p:nvPr>
            <p:ph type="sldImg"/>
          </p:nvPr>
        </p:nvSpPr>
        <p:spPr>
          <a:ln/>
        </p:spPr>
      </p:sp>
      <p:sp>
        <p:nvSpPr>
          <p:cNvPr id="2123779" name="Rectangle 3"/>
          <p:cNvSpPr>
            <a:spLocks noGrp="1" noChangeArrowheads="1"/>
          </p:cNvSpPr>
          <p:nvPr>
            <p:ph type="body" idx="1"/>
          </p:nvPr>
        </p:nvSpPr>
        <p:spPr/>
        <p:txBody>
          <a:bodyPr/>
          <a:lstStyle/>
          <a:p>
            <a:r>
              <a:rPr lang="en-US"/>
              <a:t>Salmonella Typhimurium dataset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DCA544-CA8D-4C4A-9F9A-431E3FE2BD5D}" type="slidenum">
              <a:rPr lang="en-US"/>
              <a:pPr/>
              <a:t>22</a:t>
            </a:fld>
            <a:endParaRPr lang="en-US"/>
          </a:p>
        </p:txBody>
      </p:sp>
      <p:sp>
        <p:nvSpPr>
          <p:cNvPr id="799746" name="Rectangle 2"/>
          <p:cNvSpPr>
            <a:spLocks noGrp="1" noRot="1" noChangeAspect="1" noChangeArrowheads="1" noTextEdit="1"/>
          </p:cNvSpPr>
          <p:nvPr>
            <p:ph type="sldImg"/>
          </p:nvPr>
        </p:nvSpPr>
        <p:spPr>
          <a:ln/>
        </p:spPr>
      </p:sp>
      <p:sp>
        <p:nvSpPr>
          <p:cNvPr id="799747" name="Rectangle 3"/>
          <p:cNvSpPr>
            <a:spLocks noGrp="1" noChangeArrowheads="1"/>
          </p:cNvSpPr>
          <p:nvPr>
            <p:ph type="body" idx="1"/>
          </p:nvPr>
        </p:nvSpPr>
        <p:spPr/>
        <p:txBody>
          <a:bodyPr/>
          <a:lstStyle/>
          <a:p>
            <a:r>
              <a:rPr lang="en-US" dirty="0" smtClean="0"/>
              <a:t>This slide shows a detailed view of three LC-MS</a:t>
            </a:r>
            <a:r>
              <a:rPr lang="en-US" baseline="0" dirty="0" smtClean="0"/>
              <a:t> </a:t>
            </a:r>
            <a:r>
              <a:rPr lang="en-US" dirty="0" smtClean="0"/>
              <a:t>features each spot represents a</a:t>
            </a:r>
            <a:r>
              <a:rPr lang="en-US" baseline="0" dirty="0" smtClean="0"/>
              <a:t> chemical </a:t>
            </a:r>
            <a:r>
              <a:rPr lang="en-US" baseline="0" dirty="0" err="1" smtClean="0"/>
              <a:t>cpd</a:t>
            </a:r>
            <a:r>
              <a:rPr lang="en-US" baseline="0" dirty="0" smtClean="0"/>
              <a:t> eluting in sequential spectra</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step in the pipelin</a:t>
            </a:r>
            <a:r>
              <a:rPr lang="en-US" baseline="0" dirty="0" smtClean="0"/>
              <a:t>e is to match features in an LC-MS dataset to a database of peptides previously…………</a:t>
            </a:r>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9B1403-D792-49FF-8CFB-270044A62D14}" type="slidenum">
              <a:rPr lang="en-US"/>
              <a:pPr/>
              <a:t>24</a:t>
            </a:fld>
            <a:endParaRPr lang="en-US"/>
          </a:p>
        </p:txBody>
      </p:sp>
      <p:sp>
        <p:nvSpPr>
          <p:cNvPr id="645122" name="Rectangle 2"/>
          <p:cNvSpPr>
            <a:spLocks noGrp="1" noRot="1" noChangeAspect="1" noChangeArrowheads="1" noTextEdit="1"/>
          </p:cNvSpPr>
          <p:nvPr>
            <p:ph type="sldImg"/>
          </p:nvPr>
        </p:nvSpPr>
        <p:spPr>
          <a:ln/>
        </p:spPr>
      </p:sp>
      <p:sp>
        <p:nvSpPr>
          <p:cNvPr id="645123" name="Rectangle 3"/>
          <p:cNvSpPr>
            <a:spLocks noGrp="1" noChangeArrowheads="1"/>
          </p:cNvSpPr>
          <p:nvPr>
            <p:ph type="body" idx="1"/>
          </p:nvPr>
        </p:nvSpPr>
        <p:spPr/>
        <p:txBody>
          <a:bodyPr/>
          <a:lstStyle/>
          <a:p>
            <a:endParaRPr lang="en-US" dirty="0" smtClean="0"/>
          </a:p>
          <a:p>
            <a:endParaRPr lang="en-US" dirty="0" smtClean="0"/>
          </a:p>
          <a:p>
            <a:r>
              <a:rPr lang="en-US" dirty="0" smtClean="0"/>
              <a:t>MT_S_Typhimurium_X347</a:t>
            </a:r>
            <a:r>
              <a:rPr lang="en-US" dirty="0"/>
              <a:t>: Job 208791</a:t>
            </a:r>
          </a:p>
          <a:p>
            <a:r>
              <a:rPr lang="en-US" dirty="0"/>
              <a:t>\\proto-5\11t_dms9\AID_STM019c_29Apr05_0305-06\DLS200702151806_Auto208791\AID_STM019c_29Apr05_0305-06_isos.csv</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a:t>
            </a:r>
            <a:r>
              <a:rPr lang="en-US" baseline="0" dirty="0" smtClean="0"/>
              <a:t> at the 2 plots below there are certain conserved local patterns that can be used to facilitate the global alignment </a:t>
            </a:r>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8C511D-1408-437A-A5AA-8BE94B11F66E}" type="slidenum">
              <a:rPr lang="en-US"/>
              <a:pPr/>
              <a:t>26</a:t>
            </a:fld>
            <a:endParaRPr lang="en-US"/>
          </a:p>
        </p:txBody>
      </p:sp>
      <p:sp>
        <p:nvSpPr>
          <p:cNvPr id="1701890" name="Rectangle 2"/>
          <p:cNvSpPr>
            <a:spLocks noGrp="1" noRot="1" noChangeAspect="1" noChangeArrowheads="1" noTextEdit="1"/>
          </p:cNvSpPr>
          <p:nvPr>
            <p:ph type="sldImg"/>
          </p:nvPr>
        </p:nvSpPr>
        <p:spPr>
          <a:xfrm>
            <a:off x="1179513" y="696913"/>
            <a:ext cx="4641850" cy="3481387"/>
          </a:xfrm>
          <a:ln/>
        </p:spPr>
      </p:sp>
      <p:sp>
        <p:nvSpPr>
          <p:cNvPr id="1701891" name="Rectangle 3"/>
          <p:cNvSpPr>
            <a:spLocks noGrp="1" noChangeArrowheads="1"/>
          </p:cNvSpPr>
          <p:nvPr>
            <p:ph type="body" idx="1"/>
          </p:nvPr>
        </p:nvSpPr>
        <p:spPr/>
        <p:txBody>
          <a:bodyPr/>
          <a:lstStyle/>
          <a:p>
            <a:pPr>
              <a:spcBef>
                <a:spcPct val="0"/>
              </a:spcBef>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6568EA-CC2C-4CCB-9744-94FFB1E86F50}" type="slidenum">
              <a:rPr lang="en-US"/>
              <a:pPr/>
              <a:t>4</a:t>
            </a:fld>
            <a:endParaRPr lang="en-US"/>
          </a:p>
        </p:txBody>
      </p:sp>
      <p:sp>
        <p:nvSpPr>
          <p:cNvPr id="1256450" name="Rectangle 2"/>
          <p:cNvSpPr>
            <a:spLocks noGrp="1" noRot="1" noChangeAspect="1" noChangeArrowheads="1" noTextEdit="1"/>
          </p:cNvSpPr>
          <p:nvPr>
            <p:ph type="sldImg"/>
          </p:nvPr>
        </p:nvSpPr>
        <p:spPr>
          <a:xfrm>
            <a:off x="1412875" y="561975"/>
            <a:ext cx="4230688" cy="3173413"/>
          </a:xfrm>
          <a:ln/>
        </p:spPr>
      </p:sp>
      <p:sp>
        <p:nvSpPr>
          <p:cNvPr id="1256451" name="Rectangle 3"/>
          <p:cNvSpPr>
            <a:spLocks noGrp="1" noChangeArrowheads="1"/>
          </p:cNvSpPr>
          <p:nvPr>
            <p:ph type="body" idx="1"/>
          </p:nvPr>
        </p:nvSpPr>
        <p:spPr>
          <a:xfrm>
            <a:off x="544513" y="4076700"/>
            <a:ext cx="5908675" cy="4189413"/>
          </a:xfrm>
        </p:spPr>
        <p:txBody>
          <a:bodyPr/>
          <a:lstStyle/>
          <a:p>
            <a:r>
              <a:rPr lang="en-US" altLang="en-US"/>
              <a:t>Pacific Northwest National Laboratory is a U.S. Department of Energy Office of Science multiprogram laboratory located in Richland, Washington.  Research facilities, administrative offices and warehouses make up the park-like Richland campus (lower half of aerial photo), the hub of PNNL activity.  There also are PNNL facilities within the Hanford Site’s 300 Area, about a mile north and adjacent to the Columbia River.  PNNL is operated for DOE by Battelle, a research organization headquartered in Columbus, Ohio.</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Current Method for Assessing and Controlling Rate of Random Matches</a:t>
            </a:r>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is to generate quantitative …… that will lead to some</a:t>
            </a:r>
            <a:r>
              <a:rPr lang="en-US" baseline="0" dirty="0" smtClean="0"/>
              <a:t> biological insight</a:t>
            </a:r>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32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B9EED40-36AA-45B9-BB81-BD1F58E00731}" type="slidenum">
              <a:rPr lang="en-US"/>
              <a:pPr/>
              <a:t>33</a:t>
            </a:fld>
            <a:endParaRPr lang="en-US"/>
          </a:p>
        </p:txBody>
      </p:sp>
      <p:sp>
        <p:nvSpPr>
          <p:cNvPr id="1914882"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B85CF7BD-6A9E-47B6-AB28-2DF51D600302}" type="slidenum">
              <a:rPr lang="en-US" sz="1200">
                <a:ea typeface="MS PGothic" pitchFamily="34" charset="-128"/>
              </a:rPr>
              <a:pPr algn="r" defTabSz="912813"/>
              <a:t>33</a:t>
            </a:fld>
            <a:endParaRPr lang="en-US" sz="1200">
              <a:ea typeface="MS PGothic" pitchFamily="34" charset="-128"/>
            </a:endParaRPr>
          </a:p>
        </p:txBody>
      </p:sp>
      <p:sp>
        <p:nvSpPr>
          <p:cNvPr id="1914883" name="Rectangle 2"/>
          <p:cNvSpPr>
            <a:spLocks noGrp="1" noRot="1" noChangeAspect="1" noChangeArrowheads="1" noTextEdit="1"/>
          </p:cNvSpPr>
          <p:nvPr>
            <p:ph type="sldImg"/>
          </p:nvPr>
        </p:nvSpPr>
        <p:spPr>
          <a:ln/>
        </p:spPr>
      </p:sp>
      <p:sp>
        <p:nvSpPr>
          <p:cNvPr id="1914884" name="Rectangle 3"/>
          <p:cNvSpPr>
            <a:spLocks noGrp="1" noChangeArrowheads="1"/>
          </p:cNvSpPr>
          <p:nvPr>
            <p:ph type="body" idx="1"/>
          </p:nvPr>
        </p:nvSpPr>
        <p:spPr/>
        <p:txBody>
          <a:bodyPr lIns="91429" tIns="45715" rIns="91429" bIns="45715"/>
          <a:lstStyle/>
          <a:p>
            <a:r>
              <a:rPr lang="en-US"/>
              <a:t>DAnTE is designed to address these issues that are common in bottom-up shotgun proteomics data.</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AC1D1D-FB4F-4FE9-8F09-34EB51FC8929}" type="slidenum">
              <a:rPr lang="en-US"/>
              <a:pPr/>
              <a:t>34</a:t>
            </a:fld>
            <a:endParaRPr lang="en-US"/>
          </a:p>
        </p:txBody>
      </p:sp>
      <p:sp>
        <p:nvSpPr>
          <p:cNvPr id="2046978" name="Rectangle 2"/>
          <p:cNvSpPr>
            <a:spLocks noGrp="1" noRot="1" noChangeAspect="1" noChangeArrowheads="1" noTextEdit="1"/>
          </p:cNvSpPr>
          <p:nvPr>
            <p:ph type="sldImg"/>
          </p:nvPr>
        </p:nvSpPr>
        <p:spPr>
          <a:ln/>
        </p:spPr>
      </p:sp>
      <p:sp>
        <p:nvSpPr>
          <p:cNvPr id="2046979" name="Rectangle 3"/>
          <p:cNvSpPr>
            <a:spLocks noGrp="1" noChangeArrowheads="1"/>
          </p:cNvSpPr>
          <p:nvPr>
            <p:ph type="body" idx="1"/>
          </p:nvPr>
        </p:nvSpPr>
        <p:spPr/>
        <p:txBody>
          <a:bodyPr/>
          <a:lstStyle/>
          <a:p>
            <a:r>
              <a:rPr lang="en-US" dirty="0"/>
              <a:t>What does this tool try to address?</a:t>
            </a:r>
          </a:p>
          <a:p>
            <a:r>
              <a:rPr lang="en-US" dirty="0"/>
              <a:t>A typical AMT tag experiment would result in few thousands of peptides for each sample. We would be interested in not all of them, perhaps only the significant ones that are strong candidates to be biomarkers and their behavior (trends).</a:t>
            </a:r>
          </a:p>
          <a:p>
            <a:r>
              <a:rPr lang="en-US" dirty="0"/>
              <a:t>If you go into details, there are more specifics that need to be addressed.</a:t>
            </a:r>
          </a:p>
          <a:p>
            <a:r>
              <a:rPr lang="en-US" dirty="0"/>
              <a:t>- Sometimes we do see bad runs due to a sample processing error or an instrument problem etc. These are outliers that if left as they are, may skew results.</a:t>
            </a:r>
          </a:p>
          <a:p>
            <a:r>
              <a:rPr lang="en-US" dirty="0"/>
              <a:t>- There might be unavoidable systematic variations in sample processing as well as instrument performance from run to run. We need to account for those – Normalization.</a:t>
            </a:r>
          </a:p>
          <a:p>
            <a:r>
              <a:rPr lang="en-US" dirty="0"/>
              <a:t>- We need to obtain protein abundances from the available peptide abundances.</a:t>
            </a:r>
          </a:p>
          <a:p>
            <a:r>
              <a:rPr lang="en-US" dirty="0"/>
              <a:t>- Then, look for significant features (biomarkers) and see how they behave across different conditions.</a:t>
            </a:r>
          </a:p>
          <a:p>
            <a:endParaRPr lang="en-US" dirty="0"/>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AA6AA6F-0034-45CB-866A-90F08ADB4872}" type="slidenum">
              <a:rPr lang="en-US"/>
              <a:pPr/>
              <a:t>36</a:t>
            </a:fld>
            <a:endParaRPr lang="en-US"/>
          </a:p>
        </p:txBody>
      </p:sp>
      <p:sp>
        <p:nvSpPr>
          <p:cNvPr id="1941506"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70919C50-5904-4E97-8312-015CFC3D1613}" type="slidenum">
              <a:rPr lang="en-US" sz="1200">
                <a:ea typeface="MS PGothic" pitchFamily="34" charset="-128"/>
              </a:rPr>
              <a:pPr algn="r" defTabSz="912813"/>
              <a:t>36</a:t>
            </a:fld>
            <a:endParaRPr lang="en-US" sz="1200">
              <a:ea typeface="MS PGothic" pitchFamily="34" charset="-128"/>
            </a:endParaRPr>
          </a:p>
        </p:txBody>
      </p:sp>
      <p:sp>
        <p:nvSpPr>
          <p:cNvPr id="1941507" name="Rectangle 2"/>
          <p:cNvSpPr>
            <a:spLocks noGrp="1" noRot="1" noChangeAspect="1" noChangeArrowheads="1" noTextEdit="1"/>
          </p:cNvSpPr>
          <p:nvPr>
            <p:ph type="sldImg"/>
          </p:nvPr>
        </p:nvSpPr>
        <p:spPr>
          <a:ln/>
        </p:spPr>
      </p:sp>
      <p:sp>
        <p:nvSpPr>
          <p:cNvPr id="1941508" name="Rectangle 3"/>
          <p:cNvSpPr>
            <a:spLocks noGrp="1" noChangeArrowheads="1"/>
          </p:cNvSpPr>
          <p:nvPr>
            <p:ph type="body" idx="1"/>
          </p:nvPr>
        </p:nvSpPr>
        <p:spPr/>
        <p:txBody>
          <a:bodyPr lIns="91429" tIns="45715" rIns="91429" bIns="45715"/>
          <a:lstStyle/>
          <a:p>
            <a:r>
              <a:rPr lang="en-US"/>
              <a:t>This plot shows how well the datasets correlates with one another. You would expect the technical replicates to correlate best (as you can see from the plot). You could detect outliers from this plot.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61E2287-CE5F-4A44-A2CC-4184191D08A1}" type="slidenum">
              <a:rPr lang="en-US"/>
              <a:pPr/>
              <a:t>37</a:t>
            </a:fld>
            <a:endParaRPr lang="en-US"/>
          </a:p>
        </p:txBody>
      </p:sp>
      <p:sp>
        <p:nvSpPr>
          <p:cNvPr id="1945602"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37C90CB5-D475-4376-8ED7-B224F6D953B6}" type="slidenum">
              <a:rPr lang="en-US" sz="1200">
                <a:ea typeface="MS PGothic" pitchFamily="34" charset="-128"/>
              </a:rPr>
              <a:pPr algn="r" defTabSz="912813"/>
              <a:t>37</a:t>
            </a:fld>
            <a:endParaRPr lang="en-US" sz="1200">
              <a:ea typeface="MS PGothic" pitchFamily="34" charset="-128"/>
            </a:endParaRPr>
          </a:p>
        </p:txBody>
      </p:sp>
      <p:sp>
        <p:nvSpPr>
          <p:cNvPr id="1945603" name="Rectangle 2"/>
          <p:cNvSpPr>
            <a:spLocks noGrp="1" noRot="1" noChangeAspect="1" noChangeArrowheads="1" noTextEdit="1"/>
          </p:cNvSpPr>
          <p:nvPr>
            <p:ph type="sldImg"/>
          </p:nvPr>
        </p:nvSpPr>
        <p:spPr>
          <a:ln/>
        </p:spPr>
      </p:sp>
      <p:sp>
        <p:nvSpPr>
          <p:cNvPr id="1945604" name="Rectangle 3"/>
          <p:cNvSpPr>
            <a:spLocks noGrp="1" noChangeArrowheads="1"/>
          </p:cNvSpPr>
          <p:nvPr>
            <p:ph type="body" idx="1"/>
          </p:nvPr>
        </p:nvSpPr>
        <p:spPr/>
        <p:txBody>
          <a:bodyPr lIns="91429" tIns="45715" rIns="91429" bIns="45715"/>
          <a:lstStyle/>
          <a:p>
            <a:r>
              <a:rPr lang="en-US"/>
              <a:t>We often see a systematic bias among datasets. This can be corrected by the Loess method which fits a locally weighted regression line as shown. The corrected data is shown on the bottom panels.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D769FAF-31C0-4455-884B-0ED69C340B9B}" type="slidenum">
              <a:rPr lang="en-US"/>
              <a:pPr/>
              <a:t>38</a:t>
            </a:fld>
            <a:endParaRPr lang="en-US"/>
          </a:p>
        </p:txBody>
      </p:sp>
      <p:sp>
        <p:nvSpPr>
          <p:cNvPr id="1947650"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CE8B1ECF-7773-4237-8172-7B7D59B575C1}" type="slidenum">
              <a:rPr lang="en-US" sz="1200">
                <a:ea typeface="MS PGothic" pitchFamily="34" charset="-128"/>
              </a:rPr>
              <a:pPr algn="r" defTabSz="912813"/>
              <a:t>38</a:t>
            </a:fld>
            <a:endParaRPr lang="en-US" sz="1200">
              <a:ea typeface="MS PGothic" pitchFamily="34" charset="-128"/>
            </a:endParaRPr>
          </a:p>
        </p:txBody>
      </p:sp>
      <p:sp>
        <p:nvSpPr>
          <p:cNvPr id="1947651" name="Rectangle 2"/>
          <p:cNvSpPr>
            <a:spLocks noGrp="1" noRot="1" noChangeAspect="1" noChangeArrowheads="1" noTextEdit="1"/>
          </p:cNvSpPr>
          <p:nvPr>
            <p:ph type="sldImg"/>
          </p:nvPr>
        </p:nvSpPr>
        <p:spPr>
          <a:ln/>
        </p:spPr>
      </p:sp>
      <p:sp>
        <p:nvSpPr>
          <p:cNvPr id="1947652" name="Rectangle 3"/>
          <p:cNvSpPr>
            <a:spLocks noGrp="1" noChangeArrowheads="1"/>
          </p:cNvSpPr>
          <p:nvPr>
            <p:ph type="body" idx="1"/>
          </p:nvPr>
        </p:nvSpPr>
        <p:spPr/>
        <p:txBody>
          <a:bodyPr lIns="91429" tIns="45715" rIns="91429" bIns="45715"/>
          <a:lstStyle/>
          <a:p>
            <a:r>
              <a:rPr lang="en-US" dirty="0" err="1" smtClean="0"/>
              <a:t>DAnTE</a:t>
            </a:r>
            <a:r>
              <a:rPr lang="en-US" dirty="0" smtClean="0"/>
              <a:t> features three algorithms for peptides to protein rollup. </a:t>
            </a:r>
          </a:p>
          <a:p>
            <a:r>
              <a:rPr lang="en-US" dirty="0" smtClean="0"/>
              <a:t>Ideally, you’d expect all peptides that belong to a certain protein to have similar abundances. But in reality, as you can see from the top panel there can be discrepancies in the peptide abundances due to the effects from digestion efficiency, </a:t>
            </a:r>
            <a:r>
              <a:rPr lang="en-US" dirty="0" err="1" smtClean="0"/>
              <a:t>electrospray</a:t>
            </a:r>
            <a:r>
              <a:rPr lang="en-US" dirty="0" smtClean="0"/>
              <a:t> ionization efficiency etc.</a:t>
            </a:r>
          </a:p>
          <a:p>
            <a:r>
              <a:rPr lang="en-US" dirty="0" smtClean="0"/>
              <a:t>Bottom panel shows how we handle this in the </a:t>
            </a:r>
            <a:r>
              <a:rPr lang="en-US" dirty="0" err="1" smtClean="0"/>
              <a:t>RRollup</a:t>
            </a:r>
            <a:r>
              <a:rPr lang="en-US" dirty="0" smtClean="0"/>
              <a:t> method where you fist select a reference peptide and scale others that belong to the same protein accordingly so that they better agree with each other. We also look for any outliers that could skew the results. Protein abundance is the median of the scaled peptide abundances. </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399BFC7-57C6-44B0-A989-1504F86EB2B6}" type="slidenum">
              <a:rPr lang="en-US"/>
              <a:pPr/>
              <a:t>39</a:t>
            </a:fld>
            <a:endParaRPr lang="en-US"/>
          </a:p>
        </p:txBody>
      </p:sp>
      <p:sp>
        <p:nvSpPr>
          <p:cNvPr id="1949698"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320BE949-2033-4918-94C0-F3647E0BAAF5}" type="slidenum">
              <a:rPr lang="en-US" sz="1200">
                <a:ea typeface="MS PGothic" pitchFamily="34" charset="-128"/>
              </a:rPr>
              <a:pPr algn="r" defTabSz="912813"/>
              <a:t>39</a:t>
            </a:fld>
            <a:endParaRPr lang="en-US" sz="1200">
              <a:ea typeface="MS PGothic" pitchFamily="34" charset="-128"/>
            </a:endParaRPr>
          </a:p>
        </p:txBody>
      </p:sp>
      <p:sp>
        <p:nvSpPr>
          <p:cNvPr id="1949699" name="Rectangle 2"/>
          <p:cNvSpPr>
            <a:spLocks noGrp="1" noRot="1" noChangeAspect="1" noChangeArrowheads="1" noTextEdit="1"/>
          </p:cNvSpPr>
          <p:nvPr>
            <p:ph type="sldImg"/>
          </p:nvPr>
        </p:nvSpPr>
        <p:spPr>
          <a:ln/>
        </p:spPr>
      </p:sp>
      <p:sp>
        <p:nvSpPr>
          <p:cNvPr id="1949700" name="Rectangle 3"/>
          <p:cNvSpPr>
            <a:spLocks noGrp="1" noChangeArrowheads="1"/>
          </p:cNvSpPr>
          <p:nvPr>
            <p:ph type="body" idx="1"/>
          </p:nvPr>
        </p:nvSpPr>
        <p:spPr/>
        <p:txBody>
          <a:bodyPr lIns="91429" tIns="45715" rIns="91429" bIns="45715"/>
          <a:lstStyle/>
          <a:p>
            <a:r>
              <a:rPr lang="en-US"/>
              <a:t>Running an ANOVA across the four conditions will give 196 proteins as significant for a FDR cutoff of 0.5. </a:t>
            </a:r>
          </a:p>
          <a:p>
            <a:r>
              <a:rPr lang="en-US"/>
              <a:t>The hierarchical cluster heatmap shows some of the abundance patterns in these proteins.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E504D2F-B04E-4CAB-9034-67B8F6C31FC2}" type="slidenum">
              <a:rPr lang="en-US"/>
              <a:pPr/>
              <a:t>40</a:t>
            </a:fld>
            <a:endParaRPr lang="en-US"/>
          </a:p>
        </p:txBody>
      </p:sp>
      <p:sp>
        <p:nvSpPr>
          <p:cNvPr id="2052098" name="Rectangle 7"/>
          <p:cNvSpPr txBox="1">
            <a:spLocks noGrp="1" noChangeArrowheads="1"/>
          </p:cNvSpPr>
          <p:nvPr/>
        </p:nvSpPr>
        <p:spPr bwMode="auto">
          <a:xfrm>
            <a:off x="3962400" y="8818563"/>
            <a:ext cx="3033713" cy="463550"/>
          </a:xfrm>
          <a:prstGeom prst="rect">
            <a:avLst/>
          </a:prstGeom>
          <a:noFill/>
          <a:ln w="9525">
            <a:noFill/>
            <a:miter lim="800000"/>
            <a:headEnd/>
            <a:tailEnd/>
          </a:ln>
        </p:spPr>
        <p:txBody>
          <a:bodyPr lIns="91429" tIns="45715" rIns="91429" bIns="45715" anchor="b"/>
          <a:lstStyle/>
          <a:p>
            <a:pPr algn="r" defTabSz="912813"/>
            <a:fld id="{D3BDECCD-51FC-4599-A1F7-05C7AEA3077F}" type="slidenum">
              <a:rPr lang="en-US" sz="1200">
                <a:ea typeface="MS PGothic" pitchFamily="34" charset="-128"/>
              </a:rPr>
              <a:pPr algn="r" defTabSz="912813"/>
              <a:t>40</a:t>
            </a:fld>
            <a:endParaRPr lang="en-US" sz="1200">
              <a:ea typeface="MS PGothic" pitchFamily="34" charset="-128"/>
            </a:endParaRPr>
          </a:p>
        </p:txBody>
      </p:sp>
      <p:sp>
        <p:nvSpPr>
          <p:cNvPr id="2052099" name="Rectangle 2"/>
          <p:cNvSpPr>
            <a:spLocks noGrp="1" noRot="1" noChangeAspect="1" noChangeArrowheads="1" noTextEdit="1"/>
          </p:cNvSpPr>
          <p:nvPr>
            <p:ph type="sldImg"/>
          </p:nvPr>
        </p:nvSpPr>
        <p:spPr>
          <a:ln/>
        </p:spPr>
      </p:sp>
      <p:sp>
        <p:nvSpPr>
          <p:cNvPr id="2052100" name="Rectangle 3"/>
          <p:cNvSpPr>
            <a:spLocks noGrp="1" noChangeArrowheads="1"/>
          </p:cNvSpPr>
          <p:nvPr>
            <p:ph type="body" idx="1"/>
          </p:nvPr>
        </p:nvSpPr>
        <p:spPr/>
        <p:txBody>
          <a:bodyPr lIns="91429" tIns="45715" rIns="91429" bIns="45715"/>
          <a:lstStyle/>
          <a:p>
            <a:r>
              <a:rPr lang="en-US"/>
              <a:t>Here’s the complete feature list. There is a help file distributed with the package that has more information these methods.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EED2D8-A99E-4C0C-AC9F-44E141F200D8}" type="slidenum">
              <a:rPr lang="en-US"/>
              <a:pPr/>
              <a:t>42</a:t>
            </a:fld>
            <a:endParaRPr lang="en-US"/>
          </a:p>
        </p:txBody>
      </p:sp>
      <p:sp>
        <p:nvSpPr>
          <p:cNvPr id="1596418" name="Rectangle 2"/>
          <p:cNvSpPr>
            <a:spLocks noGrp="1" noRot="1" noChangeAspect="1" noChangeArrowheads="1" noTextEdit="1"/>
          </p:cNvSpPr>
          <p:nvPr>
            <p:ph type="sldImg"/>
          </p:nvPr>
        </p:nvSpPr>
        <p:spPr>
          <a:ln/>
        </p:spPr>
      </p:sp>
      <p:sp>
        <p:nvSpPr>
          <p:cNvPr id="1596419" name="Rectangle 3"/>
          <p:cNvSpPr>
            <a:spLocks noGrp="1" noChangeArrowheads="1"/>
          </p:cNvSpPr>
          <p:nvPr>
            <p:ph type="body" idx="1"/>
          </p:nvPr>
        </p:nvSpPr>
        <p:spPr/>
        <p:txBody>
          <a:bodyPr/>
          <a:lstStyle/>
          <a:p>
            <a:r>
              <a:rPr lang="en-US"/>
              <a:t>Rolling up peptide abundances to protein abundances is a difficult problem. DAnTE offers three different algorithms. Here’s how one algorithm performs on a certain protein. Raw peptide abundances are scaled appropriately and their median value gives the protein abundance in this case.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8E7D79-A0D4-4211-9279-F000C9EED1EF}" type="slidenum">
              <a:rPr lang="en-US"/>
              <a:pPr/>
              <a:t>5</a:t>
            </a:fld>
            <a:endParaRPr lang="en-US"/>
          </a:p>
        </p:txBody>
      </p:sp>
      <p:sp>
        <p:nvSpPr>
          <p:cNvPr id="560130" name="Rectangle 2"/>
          <p:cNvSpPr>
            <a:spLocks noGrp="1" noRot="1" noChangeAspect="1" noChangeArrowheads="1" noTextEdit="1"/>
          </p:cNvSpPr>
          <p:nvPr>
            <p:ph type="sldImg"/>
          </p:nvPr>
        </p:nvSpPr>
        <p:spPr>
          <a:ln/>
        </p:spPr>
      </p:sp>
      <p:sp>
        <p:nvSpPr>
          <p:cNvPr id="560131" name="Rectangle 3"/>
          <p:cNvSpPr>
            <a:spLocks noGrp="1" noChangeArrowheads="1"/>
          </p:cNvSpPr>
          <p:nvPr>
            <p:ph type="body" idx="1"/>
          </p:nvPr>
        </p:nvSpPr>
        <p:spPr/>
        <p:txBody>
          <a:bodyPr/>
          <a:lstStyle/>
          <a:p>
            <a:r>
              <a:rPr lang="en-US" dirty="0" smtClean="0"/>
              <a:t>In  a traditional  tandem MS-based</a:t>
            </a:r>
            <a:r>
              <a:rPr lang="en-US" baseline="0" dirty="0" smtClean="0"/>
              <a:t> proteomics approach following protein recovery from organism of interest</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DCA544-CA8D-4C4A-9F9A-431E3FE2BD5D}" type="slidenum">
              <a:rPr lang="en-US"/>
              <a:pPr/>
              <a:t>43</a:t>
            </a:fld>
            <a:endParaRPr lang="en-US"/>
          </a:p>
        </p:txBody>
      </p:sp>
      <p:sp>
        <p:nvSpPr>
          <p:cNvPr id="799746" name="Rectangle 2"/>
          <p:cNvSpPr>
            <a:spLocks noGrp="1" noRot="1" noChangeAspect="1" noChangeArrowheads="1" noTextEdit="1"/>
          </p:cNvSpPr>
          <p:nvPr>
            <p:ph type="sldImg"/>
          </p:nvPr>
        </p:nvSpPr>
        <p:spPr>
          <a:ln/>
        </p:spPr>
      </p:sp>
      <p:sp>
        <p:nvSpPr>
          <p:cNvPr id="799747" name="Rectangle 3"/>
          <p:cNvSpPr>
            <a:spLocks noGrp="1" noChangeArrowheads="1"/>
          </p:cNvSpPr>
          <p:nvPr>
            <p:ph type="body" idx="1"/>
          </p:nvPr>
        </p:nvSpPr>
        <p:spPr/>
        <p:txBody>
          <a:bodyPr/>
          <a:lstStyle/>
          <a:p>
            <a:r>
              <a:rPr lang="en-US"/>
              <a:t>MT_S_Typhimurium_X347: Job 208791</a:t>
            </a:r>
          </a:p>
          <a:p>
            <a:r>
              <a:rPr lang="en-US"/>
              <a:t>\\proto-5\11t_dms9\AID_STM019c_29Apr05_0305-06\DLS200702151806_Auto208791\AID_STM019c_29Apr05_0305-06_isos.csv</a:t>
            </a:r>
          </a:p>
          <a:p>
            <a:r>
              <a:rPr lang="en-US"/>
              <a:t>.gel file at \\albert\mtd_Peak_Matching\results\MT_S_typhimurium_X347\11T\MT_S_typhimurium_X347_Job208791_auto_pm_5\Job208791.gel</a:t>
            </a:r>
          </a:p>
          <a:p>
            <a:r>
              <a:rPr lang="en-US"/>
              <a:t>Zoom range: Scan 1740 to 1790, MW 1904.85 to 1905.05; Graph Auto-size multiplier is 2</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State that</a:t>
            </a:r>
            <a:r>
              <a:rPr lang="en-US" baseline="0" dirty="0" smtClean="0"/>
              <a:t> multiple is ~ 25 runs</a:t>
            </a:r>
          </a:p>
          <a:p>
            <a:endParaRPr lang="en-US" baseline="0" dirty="0" smtClean="0"/>
          </a:p>
          <a:p>
            <a:r>
              <a:rPr lang="en-US" baseline="0" dirty="0" smtClean="0"/>
              <a:t>Both plots appear to have a similar level of information content and thus if peptide assignments can be made for a significant fraction of the chemical species observed based only on the measured mass and elution time…one can achieve substantial gains in throughput, dynamic range and sensitivity</a:t>
            </a:r>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….which is an MS-based approach for high throughput proteomics analysis. AMT</a:t>
            </a:r>
            <a:r>
              <a:rPr lang="en-US" sz="1200" baseline="0" dirty="0" smtClean="0"/>
              <a:t> tag approach involves 2 stages</a:t>
            </a:r>
            <a:endParaRPr lang="en-US"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smtClean="0"/>
          </a:p>
          <a:p>
            <a:r>
              <a:rPr lang="en-US" dirty="0" smtClean="0"/>
              <a:t>Using this approach we are able to analyze multiple replicates/</a:t>
            </a:r>
            <a:r>
              <a:rPr lang="en-US" dirty="0" err="1" smtClean="0"/>
              <a:t>timecourses</a:t>
            </a:r>
            <a:r>
              <a:rPr lang="en-US" dirty="0" smtClean="0"/>
              <a:t>/conditions without need for repeated time consuming LC-MS/MS analyses. For example (next slide)</a:t>
            </a:r>
          </a:p>
          <a:p>
            <a:endParaRPr lang="en-US" dirty="0" smtClean="0"/>
          </a:p>
          <a:p>
            <a:r>
              <a:rPr lang="en-US" dirty="0" smtClean="0"/>
              <a:t>Throughput, sensitivity, and sampling efficiency</a:t>
            </a:r>
            <a:r>
              <a:rPr lang="en-US" baseline="0" dirty="0" smtClean="0"/>
              <a:t> improvements </a:t>
            </a:r>
            <a:r>
              <a:rPr lang="en-US" sz="2400" dirty="0" smtClean="0"/>
              <a:t>Compared to LC-MS/MS based approaches</a:t>
            </a:r>
          </a:p>
          <a:p>
            <a:endParaRPr lang="en-US" dirty="0"/>
          </a:p>
        </p:txBody>
      </p:sp>
      <p:sp>
        <p:nvSpPr>
          <p:cNvPr id="4" name="Slide Number Placeholder 3"/>
          <p:cNvSpPr>
            <a:spLocks noGrp="1"/>
          </p:cNvSpPr>
          <p:nvPr>
            <p:ph type="sldNum" sz="quarter" idx="10"/>
          </p:nvPr>
        </p:nvSpPr>
        <p:spPr/>
        <p:txBody>
          <a:bodyPr/>
          <a:lstStyle/>
          <a:p>
            <a:fld id="{D11345AA-E291-4B75-9C3F-22E030DFD069}"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ADF817-CE1F-4C7E-9FF9-1226F613AB75}" type="slidenum">
              <a:rPr lang="en-US"/>
              <a:pPr/>
              <a:t>10</a:t>
            </a:fld>
            <a:endParaRPr lang="en-US"/>
          </a:p>
        </p:txBody>
      </p:sp>
      <p:sp>
        <p:nvSpPr>
          <p:cNvPr id="777218" name="Rectangle 2"/>
          <p:cNvSpPr>
            <a:spLocks noGrp="1" noRot="1" noChangeAspect="1" noChangeArrowheads="1" noTextEdit="1"/>
          </p:cNvSpPr>
          <p:nvPr>
            <p:ph type="sldImg"/>
          </p:nvPr>
        </p:nvSpPr>
        <p:spPr>
          <a:ln/>
        </p:spPr>
      </p:sp>
      <p:sp>
        <p:nvSpPr>
          <p:cNvPr id="777219" name="Rectangle 3"/>
          <p:cNvSpPr>
            <a:spLocks noGrp="1" noChangeArrowheads="1"/>
          </p:cNvSpPr>
          <p:nvPr>
            <p:ph type="body" idx="1"/>
          </p:nvPr>
        </p:nvSpPr>
        <p:spPr/>
        <p:txBody>
          <a:bodyPr/>
          <a:lstStyle/>
          <a:p>
            <a:r>
              <a:rPr lang="en-US" dirty="0" smtClean="0"/>
              <a:t>…..enabled by </a:t>
            </a:r>
          </a:p>
          <a:p>
            <a:r>
              <a:rPr lang="en-US" dirty="0" smtClean="0"/>
              <a:t>Use </a:t>
            </a:r>
            <a:r>
              <a:rPr lang="en-US" dirty="0"/>
              <a:t>both pipelines if sufficient amount of sample is available</a:t>
            </a:r>
          </a:p>
          <a:p>
            <a:r>
              <a:rPr lang="en-US" dirty="0"/>
              <a:t>If limited sample quantity, can simply use LTQ-FT or LTQ-</a:t>
            </a:r>
            <a:r>
              <a:rPr lang="en-US" dirty="0" err="1"/>
              <a:t>Orbitrap</a:t>
            </a:r>
            <a:r>
              <a:rPr lang="en-US" dirty="0"/>
              <a:t> analyses (alternate between high resolution MS1 spectra and MS/MS in the ion trap)</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8E7D79-A0D4-4211-9279-F000C9EED1EF}" type="slidenum">
              <a:rPr lang="en-US"/>
              <a:pPr/>
              <a:t>13</a:t>
            </a:fld>
            <a:endParaRPr lang="en-US"/>
          </a:p>
        </p:txBody>
      </p:sp>
      <p:sp>
        <p:nvSpPr>
          <p:cNvPr id="560130" name="Rectangle 2"/>
          <p:cNvSpPr>
            <a:spLocks noGrp="1" noRot="1" noChangeAspect="1" noChangeArrowheads="1" noTextEdit="1"/>
          </p:cNvSpPr>
          <p:nvPr>
            <p:ph type="sldImg"/>
          </p:nvPr>
        </p:nvSpPr>
        <p:spPr>
          <a:ln/>
        </p:spPr>
      </p:sp>
      <p:sp>
        <p:nvSpPr>
          <p:cNvPr id="560131" name="Rectangle 3"/>
          <p:cNvSpPr>
            <a:spLocks noGrp="1" noChangeArrowheads="1"/>
          </p:cNvSpPr>
          <p:nvPr>
            <p:ph type="body" idx="1"/>
          </p:nvPr>
        </p:nvSpPr>
        <p:spPr/>
        <p:txBody>
          <a:bodyPr/>
          <a:lstStyle/>
          <a:p>
            <a:r>
              <a:rPr lang="en-US"/>
              <a:t>\\Proto-6\LTQ_2_DMS2\AID_STM_019_110804_12_LTQ_15Dec04_Earth_1004-9\SIC200511081455_Auto94354</a:t>
            </a:r>
          </a:p>
          <a:p>
            <a:r>
              <a:rPr lang="en-US"/>
              <a:t>BPI plot from Xcalibur; Edit-&gt;Copy Special, size 7x4 inches. Paste in PSP, reduce to 16 colors, and save as .GIF</a:t>
            </a:r>
          </a:p>
          <a:p>
            <a:r>
              <a:rPr lang="en-US"/>
              <a:t>MS/MS spectra from Xcalibur; Edit-&gt;Copy special, size 5x3 inches. Paste in PSP, reduce to 16 colors, and save as .GIF</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0C544C-9B37-4986-A008-9F89D6C13AD3}" type="slidenum">
              <a:rPr lang="en-US"/>
              <a:pPr/>
              <a:t>14</a:t>
            </a:fld>
            <a:endParaRPr lang="en-US"/>
          </a:p>
        </p:txBody>
      </p:sp>
      <p:sp>
        <p:nvSpPr>
          <p:cNvPr id="689154" name="Rectangle 2"/>
          <p:cNvSpPr>
            <a:spLocks noGrp="1" noRot="1" noChangeAspect="1" noChangeArrowheads="1" noTextEdit="1"/>
          </p:cNvSpPr>
          <p:nvPr>
            <p:ph type="sldImg"/>
          </p:nvPr>
        </p:nvSpPr>
        <p:spPr>
          <a:ln/>
        </p:spPr>
      </p:sp>
      <p:sp>
        <p:nvSpPr>
          <p:cNvPr id="689155" name="Rectangle 3"/>
          <p:cNvSpPr>
            <a:spLocks noGrp="1" noChangeArrowheads="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dirty="0" smtClean="0"/>
              <a:t>Start: A</a:t>
            </a:r>
            <a:r>
              <a:rPr lang="en-US" sz="1200" kern="1200" dirty="0" smtClean="0">
                <a:solidFill>
                  <a:schemeClr val="tx1"/>
                </a:solidFill>
                <a:latin typeface="Arial" pitchFamily="34" charset="0"/>
                <a:ea typeface="+mn-ea"/>
                <a:cs typeface="+mn-cs"/>
              </a:rPr>
              <a:t>MT tag databases are generally created by combining peptide observations from multiple (and often extensive sets of) LC-MS/MS analyses of appropriately related </a:t>
            </a:r>
            <a:r>
              <a:rPr lang="en-US" sz="1200" kern="1200" smtClean="0">
                <a:solidFill>
                  <a:schemeClr val="tx1"/>
                </a:solidFill>
                <a:latin typeface="Arial" pitchFamily="34" charset="0"/>
                <a:ea typeface="+mn-ea"/>
                <a:cs typeface="+mn-cs"/>
              </a:rPr>
              <a:t>samples </a:t>
            </a:r>
            <a:r>
              <a:rPr lang="en-US" sz="1400" kern="1200" dirty="0" smtClean="0">
                <a:solidFill>
                  <a:schemeClr val="tx1"/>
                </a:solidFill>
                <a:latin typeface="Arial" pitchFamily="34" charset="0"/>
                <a:ea typeface="+mn-ea"/>
                <a:cs typeface="+mn-cs"/>
              </a:rPr>
              <a:t>f</a:t>
            </a:r>
            <a:r>
              <a:rPr lang="en-US" sz="1400" smtClean="0">
                <a:ea typeface="+mn-ea"/>
                <a:cs typeface="+mn-cs"/>
              </a:rPr>
              <a:t>or </a:t>
            </a:r>
            <a:r>
              <a:rPr lang="en-US" sz="1400" dirty="0" smtClean="0">
                <a:ea typeface="+mn-ea"/>
                <a:cs typeface="+mn-cs"/>
              </a:rPr>
              <a:t>example 25 SCX fractions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pitchFamily="34"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Courier New" pitchFamily="49" charset="0"/>
              </a:rPr>
              <a:t>So how do we go about generating</a:t>
            </a:r>
            <a:r>
              <a:rPr lang="en-US" baseline="0" dirty="0" smtClean="0">
                <a:latin typeface="Courier New" pitchFamily="49" charset="0"/>
              </a:rPr>
              <a:t> observed NETs (then move to next slide)</a:t>
            </a:r>
            <a:r>
              <a:rPr lang="en-US" dirty="0" smtClean="0">
                <a:latin typeface="Courier New" pitchFamily="49" charset="0"/>
              </a:rPr>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latin typeface="Courier New" pitchFamily="49"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Courier New" pitchFamily="49" charset="0"/>
              </a:rPr>
              <a:t>Job 206386: AID_STM_019_110804_19_LTQ_16Dec04_Earth_1004-10</a:t>
            </a:r>
          </a:p>
          <a:p>
            <a:endParaRPr lang="en-US" dirty="0">
              <a:latin typeface="Courier New" pitchFamily="49"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84A97A-D52B-4722-8BB0-4A701A7A3AA4}" type="slidenum">
              <a:rPr lang="en-US"/>
              <a:pPr/>
              <a:t>15</a:t>
            </a:fld>
            <a:endParaRPr lang="en-US"/>
          </a:p>
        </p:txBody>
      </p:sp>
      <p:sp>
        <p:nvSpPr>
          <p:cNvPr id="582658" name="Rectangle 2"/>
          <p:cNvSpPr>
            <a:spLocks noGrp="1" noRot="1" noChangeAspect="1" noChangeArrowheads="1" noTextEdit="1"/>
          </p:cNvSpPr>
          <p:nvPr>
            <p:ph type="sldImg"/>
          </p:nvPr>
        </p:nvSpPr>
        <p:spPr>
          <a:ln/>
        </p:spPr>
      </p:sp>
      <p:sp>
        <p:nvSpPr>
          <p:cNvPr id="582659" name="Rectangle 3"/>
          <p:cNvSpPr>
            <a:spLocks noGrp="1" noChangeArrowheads="1"/>
          </p:cNvSpPr>
          <p:nvPr>
            <p:ph type="body" idx="1"/>
          </p:nvPr>
        </p:nvSpPr>
        <p:spPr/>
        <p:txBody>
          <a:bodyPr/>
          <a:lstStyle/>
          <a:p>
            <a:r>
              <a:rPr lang="en-US" sz="1200" kern="1200" baseline="0" dirty="0" smtClean="0">
                <a:solidFill>
                  <a:schemeClr val="tx1"/>
                </a:solidFill>
                <a:latin typeface="Arial" pitchFamily="34" charset="0"/>
                <a:ea typeface="+mn-ea"/>
                <a:cs typeface="+mn-cs"/>
              </a:rPr>
              <a:t>Predicted peptide NET values referred to above were determined by employing a neural network-based model that was developed from training data for 20 species that included over 140,000 different high confidence peptide identifications</a:t>
            </a:r>
          </a:p>
          <a:p>
            <a:endParaRPr lang="en-US" dirty="0" smtClean="0"/>
          </a:p>
          <a:p>
            <a:r>
              <a:rPr lang="en-US" dirty="0" smtClean="0"/>
              <a:t>Example </a:t>
            </a:r>
            <a:r>
              <a:rPr lang="en-US" dirty="0"/>
              <a:t>from MT_S_Typhimurium_X347, job </a:t>
            </a:r>
            <a:r>
              <a:rPr lang="en-US" dirty="0">
                <a:latin typeface="Courier New" pitchFamily="49" charset="0"/>
              </a:rPr>
              <a:t>206386</a:t>
            </a:r>
            <a:r>
              <a:rPr lang="en-US" dirty="0"/>
              <a:t>: AID_STM_019_110804_19_LTQ_16Dec04_Earth_1004-10</a:t>
            </a:r>
          </a:p>
          <a:p>
            <a:r>
              <a:rPr lang="en-US" dirty="0"/>
              <a:t>Filter on </a:t>
            </a:r>
            <a:r>
              <a:rPr lang="en-US" dirty="0" err="1"/>
              <a:t>Log_EValue</a:t>
            </a:r>
            <a:r>
              <a:rPr lang="en-US" dirty="0"/>
              <a:t> &lt;= -4 and </a:t>
            </a:r>
            <a:r>
              <a:rPr lang="en-US" dirty="0" err="1"/>
              <a:t>T_Peptides.Max_Obs_Area_In_Job</a:t>
            </a:r>
            <a:r>
              <a:rPr lang="en-US" dirty="0"/>
              <a:t>  = 1</a:t>
            </a:r>
          </a:p>
          <a:p>
            <a:pPr lvl="3"/>
            <a:endParaRPr lang="en-US" dirty="0"/>
          </a:p>
          <a:p>
            <a:pPr lvl="3"/>
            <a:endParaRPr lang="en-US" dirty="0"/>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4175" y="1295400"/>
            <a:ext cx="2079625" cy="39560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2125" y="1295400"/>
            <a:ext cx="6089650" cy="39560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4B74A39C-C8E9-49EC-8378-ED280D892FBE}" type="slidenum">
              <a:rPr lang="en-US"/>
              <a:pPr/>
              <a:t>‹#›</a:t>
            </a:fld>
            <a:endParaRPr lang="en-US"/>
          </a:p>
        </p:txBody>
      </p:sp>
      <p:sp>
        <p:nvSpPr>
          <p:cNvPr id="5" name="Date Placeholder 4"/>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617A32B-81B5-4748-AE80-7C78880A24AE}" type="slidenum">
              <a:rPr lang="en-US"/>
              <a:pPr/>
              <a:t>‹#›</a:t>
            </a:fld>
            <a:endParaRPr lang="en-US"/>
          </a:p>
        </p:txBody>
      </p:sp>
      <p:sp>
        <p:nvSpPr>
          <p:cNvPr id="5" name="Date Placeholder 4"/>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31831ED-79F9-435C-8B21-14825944D24F}" type="slidenum">
              <a:rPr lang="en-US"/>
              <a:pPr/>
              <a:t>‹#›</a:t>
            </a:fld>
            <a:endParaRPr lang="en-US"/>
          </a:p>
        </p:txBody>
      </p:sp>
      <p:sp>
        <p:nvSpPr>
          <p:cNvPr id="5" name="Date Placeholder 4"/>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2125" y="1057275"/>
            <a:ext cx="4016375" cy="5343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0900" y="1057275"/>
            <a:ext cx="4017963" cy="5343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1820744D-B9C0-4C3C-9F64-AFEA896C1743}" type="slidenum">
              <a:rPr lang="en-US"/>
              <a:pPr/>
              <a:t>‹#›</a:t>
            </a:fld>
            <a:endParaRPr lang="en-US"/>
          </a:p>
        </p:txBody>
      </p:sp>
      <p:sp>
        <p:nvSpPr>
          <p:cNvPr id="6" name="Date Placeholder 5"/>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A4A2CFD2-503D-4CFD-9492-7DF76CF0F94D}" type="slidenum">
              <a:rPr lang="en-US"/>
              <a:pPr/>
              <a:t>‹#›</a:t>
            </a:fld>
            <a:endParaRPr lang="en-US"/>
          </a:p>
        </p:txBody>
      </p:sp>
      <p:sp>
        <p:nvSpPr>
          <p:cNvPr id="8" name="Date Placeholder 7"/>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532CCD8-6B23-4F06-A19D-3DBE30C642FB}" type="slidenum">
              <a:rPr lang="en-US"/>
              <a:pPr/>
              <a:t>‹#›</a:t>
            </a:fld>
            <a:endParaRPr lang="en-US"/>
          </a:p>
        </p:txBody>
      </p:sp>
      <p:sp>
        <p:nvSpPr>
          <p:cNvPr id="4" name="Date Placeholder 3"/>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30D5EF2C-8F32-4F79-87EC-A74D330A6E03}" type="slidenum">
              <a:rPr lang="en-US"/>
              <a:pPr/>
              <a:t>‹#›</a:t>
            </a:fld>
            <a:endParaRPr lang="en-US"/>
          </a:p>
        </p:txBody>
      </p:sp>
      <p:sp>
        <p:nvSpPr>
          <p:cNvPr id="3" name="Date Placeholder 2"/>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536F5D2-9C6E-45B7-863A-8BC98DCD4C50}" type="slidenum">
              <a:rPr lang="en-US"/>
              <a:pPr/>
              <a:t>‹#›</a:t>
            </a:fld>
            <a:endParaRPr lang="en-US"/>
          </a:p>
        </p:txBody>
      </p:sp>
      <p:sp>
        <p:nvSpPr>
          <p:cNvPr id="6" name="Date Placeholder 5"/>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A628A2A-E1B2-4378-B2BF-463491169A3D}" type="slidenum">
              <a:rPr lang="en-US"/>
              <a:pPr/>
              <a:t>‹#›</a:t>
            </a:fld>
            <a:endParaRPr lang="en-US"/>
          </a:p>
        </p:txBody>
      </p:sp>
      <p:sp>
        <p:nvSpPr>
          <p:cNvPr id="6" name="Date Placeholder 5"/>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535EC91-1B92-4BB5-8950-A538D39D99C7}" type="slidenum">
              <a:rPr lang="en-US"/>
              <a:pPr/>
              <a:t>‹#›</a:t>
            </a:fld>
            <a:endParaRPr lang="en-US"/>
          </a:p>
        </p:txBody>
      </p:sp>
      <p:sp>
        <p:nvSpPr>
          <p:cNvPr id="5" name="Date Placeholder 4"/>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250825"/>
            <a:ext cx="2051050" cy="6149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4663" y="250825"/>
            <a:ext cx="6000750" cy="6149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54B4F3D-8251-4CF5-BFB3-483DF7053DAF}" type="slidenum">
              <a:rPr lang="en-US"/>
              <a:pPr/>
              <a:t>‹#›</a:t>
            </a:fld>
            <a:endParaRPr lang="en-US"/>
          </a:p>
        </p:txBody>
      </p:sp>
      <p:sp>
        <p:nvSpPr>
          <p:cNvPr id="5" name="Date Placeholder 4"/>
          <p:cNvSpPr>
            <a:spLocks noGrp="1"/>
          </p:cNvSpPr>
          <p:nvPr>
            <p:ph type="dt" sz="quarter" idx="11"/>
          </p:nvPr>
        </p:nvSpPr>
        <p:spPr/>
        <p:txBody>
          <a:bodyPr/>
          <a:lstStyle>
            <a:lvl1pPr>
              <a:defRPr/>
            </a:lvl1p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74663" y="250825"/>
            <a:ext cx="8204200" cy="6159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92125" y="1057275"/>
            <a:ext cx="4016375" cy="2595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60900" y="1057275"/>
            <a:ext cx="4017963" cy="2595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92125" y="3805238"/>
            <a:ext cx="4016375" cy="259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0900" y="3805238"/>
            <a:ext cx="4017963" cy="259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6553200" y="6553200"/>
            <a:ext cx="2133600" cy="304800"/>
          </a:xfrm>
        </p:spPr>
        <p:txBody>
          <a:bodyPr/>
          <a:lstStyle>
            <a:lvl1pPr>
              <a:defRPr/>
            </a:lvl1pPr>
          </a:lstStyle>
          <a:p>
            <a:fld id="{DA5FAE13-C1EC-4E20-AE63-794E84981F0C}" type="slidenum">
              <a:rPr lang="en-US"/>
              <a:pPr/>
              <a:t>‹#›</a:t>
            </a:fld>
            <a:endParaRPr lang="en-US"/>
          </a:p>
        </p:txBody>
      </p:sp>
      <p:sp>
        <p:nvSpPr>
          <p:cNvPr id="8" name="Date Placeholder 7"/>
          <p:cNvSpPr>
            <a:spLocks noGrp="1"/>
          </p:cNvSpPr>
          <p:nvPr>
            <p:ph type="dt" sz="quarter" idx="11"/>
          </p:nvPr>
        </p:nvSpPr>
        <p:spPr>
          <a:xfrm>
            <a:off x="457200" y="6553200"/>
            <a:ext cx="2133600" cy="300038"/>
          </a:xfrm>
        </p:spPr>
        <p:txBody>
          <a:bodyPr/>
          <a:lstStyle>
            <a:lvl1pPr>
              <a:defRPr/>
            </a:lvl1p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74663" y="250825"/>
            <a:ext cx="8204200" cy="6159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92125" y="1057275"/>
            <a:ext cx="4016375" cy="5343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60900" y="1057275"/>
            <a:ext cx="4017963" cy="2595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60900" y="3805238"/>
            <a:ext cx="4017963" cy="259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553200" y="6553200"/>
            <a:ext cx="2133600" cy="304800"/>
          </a:xfrm>
        </p:spPr>
        <p:txBody>
          <a:bodyPr/>
          <a:lstStyle>
            <a:lvl1pPr>
              <a:defRPr/>
            </a:lvl1pPr>
          </a:lstStyle>
          <a:p>
            <a:fld id="{649E81F8-0F81-493E-AF69-8D3533828C29}" type="slidenum">
              <a:rPr lang="en-US"/>
              <a:pPr/>
              <a:t>‹#›</a:t>
            </a:fld>
            <a:endParaRPr lang="en-US"/>
          </a:p>
        </p:txBody>
      </p:sp>
      <p:sp>
        <p:nvSpPr>
          <p:cNvPr id="7" name="Date Placeholder 6"/>
          <p:cNvSpPr>
            <a:spLocks noGrp="1"/>
          </p:cNvSpPr>
          <p:nvPr>
            <p:ph type="dt" sz="quarter" idx="11"/>
          </p:nvPr>
        </p:nvSpPr>
        <p:spPr>
          <a:xfrm>
            <a:off x="457200" y="6553200"/>
            <a:ext cx="2133600" cy="300038"/>
          </a:xfrm>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2125" y="2971800"/>
            <a:ext cx="4016375" cy="2279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0900" y="2971800"/>
            <a:ext cx="4017963" cy="2279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8.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7.png"/><Relationship Id="rId2" Type="http://schemas.openxmlformats.org/officeDocument/2006/relationships/slideLayout" Target="../slideLayouts/slideLayout13.xml"/><Relationship Id="rId16"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45572" name="Picture 4" descr="Title_Background.png"/>
          <p:cNvPicPr>
            <a:picLocks noChangeAspect="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pic>
        <p:nvPicPr>
          <p:cNvPr id="1645573" name="Picture 6" descr="Title_Footer.png"/>
          <p:cNvPicPr>
            <a:picLocks noChangeAspect="1"/>
          </p:cNvPicPr>
          <p:nvPr userDrawn="1"/>
        </p:nvPicPr>
        <p:blipFill>
          <a:blip r:embed="rId14" cstate="print"/>
          <a:srcRect/>
          <a:stretch>
            <a:fillRect/>
          </a:stretch>
        </p:blipFill>
        <p:spPr bwMode="auto">
          <a:xfrm>
            <a:off x="0" y="5143500"/>
            <a:ext cx="9144000" cy="1714500"/>
          </a:xfrm>
          <a:prstGeom prst="rect">
            <a:avLst/>
          </a:prstGeom>
          <a:noFill/>
          <a:ln w="9525">
            <a:noFill/>
            <a:miter lim="800000"/>
            <a:headEnd/>
            <a:tailEnd/>
          </a:ln>
        </p:spPr>
      </p:pic>
      <p:pic>
        <p:nvPicPr>
          <p:cNvPr id="1645574" name="Picture 8" descr="PNNL_Logo.png"/>
          <p:cNvPicPr>
            <a:picLocks noChangeAspect="1"/>
          </p:cNvPicPr>
          <p:nvPr userDrawn="1"/>
        </p:nvPicPr>
        <p:blipFill>
          <a:blip r:embed="rId15" cstate="print"/>
          <a:srcRect/>
          <a:stretch>
            <a:fillRect/>
          </a:stretch>
        </p:blipFill>
        <p:spPr bwMode="auto">
          <a:xfrm>
            <a:off x="6492875" y="5670550"/>
            <a:ext cx="2651125" cy="731838"/>
          </a:xfrm>
          <a:prstGeom prst="rect">
            <a:avLst/>
          </a:prstGeom>
          <a:noFill/>
          <a:ln w="9525">
            <a:noFill/>
            <a:miter lim="800000"/>
            <a:headEnd/>
            <a:tailEnd/>
          </a:ln>
        </p:spPr>
      </p:pic>
      <p:pic>
        <p:nvPicPr>
          <p:cNvPr id="1645575" name="Picture 8" descr="Proudly_Operated_by_Battelle_Onyx.png"/>
          <p:cNvPicPr>
            <a:picLocks noChangeAspect="1"/>
          </p:cNvPicPr>
          <p:nvPr userDrawn="1"/>
        </p:nvPicPr>
        <p:blipFill>
          <a:blip r:embed="rId16" cstate="print"/>
          <a:srcRect/>
          <a:stretch>
            <a:fillRect/>
          </a:stretch>
        </p:blipFill>
        <p:spPr bwMode="auto">
          <a:xfrm>
            <a:off x="6492875" y="6400800"/>
            <a:ext cx="2651125" cy="457200"/>
          </a:xfrm>
          <a:prstGeom prst="rect">
            <a:avLst/>
          </a:prstGeom>
          <a:noFill/>
          <a:ln w="9525">
            <a:noFill/>
            <a:miter lim="800000"/>
            <a:headEnd/>
            <a:tailEnd/>
          </a:ln>
        </p:spPr>
      </p:pic>
      <p:sp>
        <p:nvSpPr>
          <p:cNvPr id="1645570" name="Rectangle 2"/>
          <p:cNvSpPr>
            <a:spLocks noGrp="1" noChangeArrowheads="1"/>
          </p:cNvSpPr>
          <p:nvPr>
            <p:ph type="title"/>
          </p:nvPr>
        </p:nvSpPr>
        <p:spPr bwMode="auto">
          <a:xfrm>
            <a:off x="609600" y="1295400"/>
            <a:ext cx="8204200" cy="1447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645571" name="Rectangle 3"/>
          <p:cNvSpPr>
            <a:spLocks noGrp="1" noChangeArrowheads="1"/>
          </p:cNvSpPr>
          <p:nvPr>
            <p:ph type="body" idx="1"/>
          </p:nvPr>
        </p:nvSpPr>
        <p:spPr bwMode="auto">
          <a:xfrm>
            <a:off x="492125" y="2971800"/>
            <a:ext cx="8186738" cy="22796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dt="0"/>
  <p:txStyles>
    <p:titleStyle>
      <a:lvl1pPr algn="ctr" rtl="0" fontAlgn="base">
        <a:lnSpc>
          <a:spcPct val="85000"/>
        </a:lnSpc>
        <a:spcBef>
          <a:spcPct val="0"/>
        </a:spcBef>
        <a:spcAft>
          <a:spcPct val="0"/>
        </a:spcAft>
        <a:defRPr sz="4000" b="1">
          <a:solidFill>
            <a:srgbClr val="CB7023"/>
          </a:solidFill>
          <a:latin typeface="+mj-lt"/>
          <a:ea typeface="+mj-ea"/>
          <a:cs typeface="+mj-cs"/>
        </a:defRPr>
      </a:lvl1pPr>
      <a:lvl2pPr algn="ctr" rtl="0" fontAlgn="base">
        <a:lnSpc>
          <a:spcPct val="85000"/>
        </a:lnSpc>
        <a:spcBef>
          <a:spcPct val="0"/>
        </a:spcBef>
        <a:spcAft>
          <a:spcPct val="0"/>
        </a:spcAft>
        <a:defRPr sz="4000" b="1">
          <a:solidFill>
            <a:srgbClr val="CB7023"/>
          </a:solidFill>
          <a:latin typeface="Arial" pitchFamily="34" charset="0"/>
        </a:defRPr>
      </a:lvl2pPr>
      <a:lvl3pPr algn="ctr" rtl="0" fontAlgn="base">
        <a:lnSpc>
          <a:spcPct val="85000"/>
        </a:lnSpc>
        <a:spcBef>
          <a:spcPct val="0"/>
        </a:spcBef>
        <a:spcAft>
          <a:spcPct val="0"/>
        </a:spcAft>
        <a:defRPr sz="4000" b="1">
          <a:solidFill>
            <a:srgbClr val="CB7023"/>
          </a:solidFill>
          <a:latin typeface="Arial" pitchFamily="34" charset="0"/>
        </a:defRPr>
      </a:lvl3pPr>
      <a:lvl4pPr algn="ctr" rtl="0" fontAlgn="base">
        <a:lnSpc>
          <a:spcPct val="85000"/>
        </a:lnSpc>
        <a:spcBef>
          <a:spcPct val="0"/>
        </a:spcBef>
        <a:spcAft>
          <a:spcPct val="0"/>
        </a:spcAft>
        <a:defRPr sz="4000" b="1">
          <a:solidFill>
            <a:srgbClr val="CB7023"/>
          </a:solidFill>
          <a:latin typeface="Arial" pitchFamily="34" charset="0"/>
        </a:defRPr>
      </a:lvl4pPr>
      <a:lvl5pPr algn="ctr" rtl="0" fontAlgn="base">
        <a:lnSpc>
          <a:spcPct val="85000"/>
        </a:lnSpc>
        <a:spcBef>
          <a:spcPct val="0"/>
        </a:spcBef>
        <a:spcAft>
          <a:spcPct val="0"/>
        </a:spcAft>
        <a:defRPr sz="4000" b="1">
          <a:solidFill>
            <a:srgbClr val="CB7023"/>
          </a:solidFill>
          <a:latin typeface="Arial" pitchFamily="34" charset="0"/>
        </a:defRPr>
      </a:lvl5pPr>
      <a:lvl6pPr marL="457200" algn="ctr" rtl="0" fontAlgn="base">
        <a:lnSpc>
          <a:spcPct val="85000"/>
        </a:lnSpc>
        <a:spcBef>
          <a:spcPct val="0"/>
        </a:spcBef>
        <a:spcAft>
          <a:spcPct val="0"/>
        </a:spcAft>
        <a:defRPr sz="4000" b="1">
          <a:solidFill>
            <a:srgbClr val="CB7023"/>
          </a:solidFill>
          <a:latin typeface="Arial" pitchFamily="34" charset="0"/>
        </a:defRPr>
      </a:lvl6pPr>
      <a:lvl7pPr marL="914400" algn="ctr" rtl="0" fontAlgn="base">
        <a:lnSpc>
          <a:spcPct val="85000"/>
        </a:lnSpc>
        <a:spcBef>
          <a:spcPct val="0"/>
        </a:spcBef>
        <a:spcAft>
          <a:spcPct val="0"/>
        </a:spcAft>
        <a:defRPr sz="4000" b="1">
          <a:solidFill>
            <a:srgbClr val="CB7023"/>
          </a:solidFill>
          <a:latin typeface="Arial" pitchFamily="34" charset="0"/>
        </a:defRPr>
      </a:lvl7pPr>
      <a:lvl8pPr marL="1371600" algn="ctr" rtl="0" fontAlgn="base">
        <a:lnSpc>
          <a:spcPct val="85000"/>
        </a:lnSpc>
        <a:spcBef>
          <a:spcPct val="0"/>
        </a:spcBef>
        <a:spcAft>
          <a:spcPct val="0"/>
        </a:spcAft>
        <a:defRPr sz="4000" b="1">
          <a:solidFill>
            <a:srgbClr val="CB7023"/>
          </a:solidFill>
          <a:latin typeface="Arial" pitchFamily="34" charset="0"/>
        </a:defRPr>
      </a:lvl8pPr>
      <a:lvl9pPr marL="1828800" algn="ctr" rtl="0" fontAlgn="base">
        <a:lnSpc>
          <a:spcPct val="85000"/>
        </a:lnSpc>
        <a:spcBef>
          <a:spcPct val="0"/>
        </a:spcBef>
        <a:spcAft>
          <a:spcPct val="0"/>
        </a:spcAft>
        <a:defRPr sz="4000" b="1">
          <a:solidFill>
            <a:srgbClr val="CB7023"/>
          </a:solidFill>
          <a:latin typeface="Arial" pitchFamily="34" charset="0"/>
        </a:defRPr>
      </a:lvl9pPr>
    </p:titleStyle>
    <p:bodyStyle>
      <a:lvl1pPr marL="342900" indent="-342900" algn="ctr" rtl="0" fontAlgn="base">
        <a:lnSpc>
          <a:spcPct val="85000"/>
        </a:lnSpc>
        <a:spcBef>
          <a:spcPct val="30000"/>
        </a:spcBef>
        <a:spcAft>
          <a:spcPct val="0"/>
        </a:spcAft>
        <a:buClr>
          <a:schemeClr val="folHlink"/>
        </a:buClr>
        <a:defRPr sz="2800">
          <a:solidFill>
            <a:schemeClr val="tx1"/>
          </a:solidFill>
          <a:latin typeface="+mn-lt"/>
          <a:ea typeface="+mn-ea"/>
          <a:cs typeface="+mn-cs"/>
        </a:defRPr>
      </a:lvl1pPr>
      <a:lvl2pPr marL="742950" indent="-285750" algn="l" rtl="0" fontAlgn="base">
        <a:lnSpc>
          <a:spcPct val="85000"/>
        </a:lnSpc>
        <a:spcBef>
          <a:spcPct val="30000"/>
        </a:spcBef>
        <a:spcAft>
          <a:spcPct val="0"/>
        </a:spcAft>
        <a:buClr>
          <a:schemeClr val="tx2"/>
        </a:buClr>
        <a:buSzPct val="80000"/>
        <a:defRPr sz="2800">
          <a:solidFill>
            <a:schemeClr val="tx1"/>
          </a:solidFill>
          <a:latin typeface="+mn-lt"/>
        </a:defRPr>
      </a:lvl2pPr>
      <a:lvl3pPr marL="1143000" indent="-228600" algn="l" rtl="0" fontAlgn="base">
        <a:lnSpc>
          <a:spcPct val="85000"/>
        </a:lnSpc>
        <a:spcBef>
          <a:spcPct val="30000"/>
        </a:spcBef>
        <a:spcAft>
          <a:spcPct val="0"/>
        </a:spcAft>
        <a:buClr>
          <a:srgbClr val="737373"/>
        </a:buClr>
        <a:buSzPct val="60000"/>
        <a:defRPr sz="2800">
          <a:solidFill>
            <a:schemeClr val="tx1"/>
          </a:solidFill>
          <a:latin typeface="+mn-lt"/>
        </a:defRPr>
      </a:lvl3pPr>
      <a:lvl4pPr marL="1600200" indent="-228600" algn="l" rtl="0" fontAlgn="base">
        <a:lnSpc>
          <a:spcPct val="85000"/>
        </a:lnSpc>
        <a:spcBef>
          <a:spcPct val="30000"/>
        </a:spcBef>
        <a:spcAft>
          <a:spcPct val="0"/>
        </a:spcAft>
        <a:defRPr sz="2000">
          <a:solidFill>
            <a:schemeClr val="tx1"/>
          </a:solidFill>
          <a:latin typeface="+mn-lt"/>
        </a:defRPr>
      </a:lvl4pPr>
      <a:lvl5pPr marL="2057400" indent="-228600" algn="l" rtl="0" fontAlgn="base">
        <a:spcBef>
          <a:spcPct val="20000"/>
        </a:spcBef>
        <a:spcAft>
          <a:spcPct val="0"/>
        </a:spcAft>
        <a:defRPr>
          <a:solidFill>
            <a:schemeClr val="tx1"/>
          </a:solidFill>
          <a:latin typeface="+mn-lt"/>
        </a:defRPr>
      </a:lvl5pPr>
      <a:lvl6pPr marL="2514600" indent="-228600" algn="l" rtl="0" fontAlgn="base">
        <a:spcBef>
          <a:spcPct val="20000"/>
        </a:spcBef>
        <a:spcAft>
          <a:spcPct val="0"/>
        </a:spcAft>
        <a:defRPr>
          <a:solidFill>
            <a:schemeClr val="tx1"/>
          </a:solidFill>
          <a:latin typeface="+mn-lt"/>
        </a:defRPr>
      </a:lvl6pPr>
      <a:lvl7pPr marL="2971800" indent="-228600" algn="l" rtl="0" fontAlgn="base">
        <a:spcBef>
          <a:spcPct val="20000"/>
        </a:spcBef>
        <a:spcAft>
          <a:spcPct val="0"/>
        </a:spcAft>
        <a:defRPr>
          <a:solidFill>
            <a:schemeClr val="tx1"/>
          </a:solidFill>
          <a:latin typeface="+mn-lt"/>
        </a:defRPr>
      </a:lvl7pPr>
      <a:lvl8pPr marL="3429000" indent="-228600" algn="l" rtl="0" fontAlgn="base">
        <a:spcBef>
          <a:spcPct val="20000"/>
        </a:spcBef>
        <a:spcAft>
          <a:spcPct val="0"/>
        </a:spcAft>
        <a:defRPr>
          <a:solidFill>
            <a:schemeClr val="tx1"/>
          </a:solidFill>
          <a:latin typeface="+mn-lt"/>
        </a:defRPr>
      </a:lvl8pPr>
      <a:lvl9pPr marL="3886200" indent="-228600" algn="l" rtl="0" fontAlgn="base">
        <a:spcBef>
          <a:spcPct val="20000"/>
        </a:spcBef>
        <a:spcAft>
          <a:spcPct val="0"/>
        </a:spcAft>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46595" name="Rectangle 2"/>
          <p:cNvSpPr>
            <a:spLocks noGrp="1" noChangeArrowheads="1"/>
          </p:cNvSpPr>
          <p:nvPr>
            <p:ph type="title"/>
          </p:nvPr>
        </p:nvSpPr>
        <p:spPr bwMode="auto">
          <a:xfrm>
            <a:off x="474663" y="250825"/>
            <a:ext cx="8204200" cy="6159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1646596" name="Rectangle 3"/>
          <p:cNvSpPr>
            <a:spLocks noGrp="1" noChangeArrowheads="1"/>
          </p:cNvSpPr>
          <p:nvPr>
            <p:ph type="body" idx="1"/>
          </p:nvPr>
        </p:nvSpPr>
        <p:spPr bwMode="auto">
          <a:xfrm>
            <a:off x="492125" y="1057275"/>
            <a:ext cx="8186738" cy="53435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46597" name="Line 5"/>
          <p:cNvSpPr>
            <a:spLocks noChangeShapeType="1"/>
          </p:cNvSpPr>
          <p:nvPr/>
        </p:nvSpPr>
        <p:spPr bwMode="auto">
          <a:xfrm>
            <a:off x="457200" y="915988"/>
            <a:ext cx="8534400" cy="0"/>
          </a:xfrm>
          <a:prstGeom prst="line">
            <a:avLst/>
          </a:prstGeom>
          <a:noFill/>
          <a:ln w="28575">
            <a:solidFill>
              <a:schemeClr val="accent2"/>
            </a:solidFill>
            <a:round/>
            <a:headEnd/>
            <a:tailEnd/>
          </a:ln>
          <a:effectLst/>
        </p:spPr>
        <p:txBody>
          <a:bodyPr/>
          <a:lstStyle/>
          <a:p>
            <a:endParaRPr lang="en-US"/>
          </a:p>
        </p:txBody>
      </p:sp>
      <p:sp>
        <p:nvSpPr>
          <p:cNvPr id="1646598" name="Rectangle 6"/>
          <p:cNvSpPr>
            <a:spLocks noGrp="1" noChangeArrowheads="1"/>
          </p:cNvSpPr>
          <p:nvPr>
            <p:ph type="sldNum" sz="quarter" idx="4"/>
          </p:nvPr>
        </p:nvSpPr>
        <p:spPr bwMode="auto">
          <a:xfrm>
            <a:off x="6553200" y="6553200"/>
            <a:ext cx="2133600" cy="3048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rgbClr val="777777"/>
                </a:solidFill>
              </a:defRPr>
            </a:lvl1pPr>
          </a:lstStyle>
          <a:p>
            <a:fld id="{E0254863-9F2C-496D-BE45-4E37ACB48419}" type="slidenum">
              <a:rPr lang="en-US"/>
              <a:pPr/>
              <a:t>‹#›</a:t>
            </a:fld>
            <a:endParaRPr lang="en-US"/>
          </a:p>
        </p:txBody>
      </p:sp>
      <p:sp>
        <p:nvSpPr>
          <p:cNvPr id="1646599" name="Rectangle 7"/>
          <p:cNvSpPr>
            <a:spLocks noGrp="1" noChangeArrowheads="1"/>
          </p:cNvSpPr>
          <p:nvPr>
            <p:ph type="dt" sz="quarter" idx="2"/>
          </p:nvPr>
        </p:nvSpPr>
        <p:spPr bwMode="auto">
          <a:xfrm>
            <a:off x="457200" y="6553200"/>
            <a:ext cx="2133600" cy="30003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a:defRPr sz="900">
                <a:solidFill>
                  <a:srgbClr val="777777"/>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hf sldNum="0" hdr="0" dt="0"/>
  <p:txStyles>
    <p:titleStyle>
      <a:lvl1pPr algn="l" rtl="0" eaLnBrk="0" fontAlgn="base" hangingPunct="0">
        <a:lnSpc>
          <a:spcPct val="85000"/>
        </a:lnSpc>
        <a:spcBef>
          <a:spcPct val="0"/>
        </a:spcBef>
        <a:spcAft>
          <a:spcPct val="0"/>
        </a:spcAft>
        <a:defRPr sz="3000" b="1">
          <a:solidFill>
            <a:srgbClr val="CB7023"/>
          </a:solidFill>
          <a:latin typeface="+mj-lt"/>
          <a:ea typeface="+mj-ea"/>
          <a:cs typeface="+mj-cs"/>
        </a:defRPr>
      </a:lvl1pPr>
      <a:lvl2pPr algn="l" rtl="0" eaLnBrk="0" fontAlgn="base" hangingPunct="0">
        <a:lnSpc>
          <a:spcPct val="85000"/>
        </a:lnSpc>
        <a:spcBef>
          <a:spcPct val="0"/>
        </a:spcBef>
        <a:spcAft>
          <a:spcPct val="0"/>
        </a:spcAft>
        <a:defRPr sz="3000" b="1">
          <a:solidFill>
            <a:srgbClr val="CB7023"/>
          </a:solidFill>
          <a:latin typeface="Arial" pitchFamily="34" charset="0"/>
        </a:defRPr>
      </a:lvl2pPr>
      <a:lvl3pPr algn="l" rtl="0" eaLnBrk="0" fontAlgn="base" hangingPunct="0">
        <a:lnSpc>
          <a:spcPct val="85000"/>
        </a:lnSpc>
        <a:spcBef>
          <a:spcPct val="0"/>
        </a:spcBef>
        <a:spcAft>
          <a:spcPct val="0"/>
        </a:spcAft>
        <a:defRPr sz="3000" b="1">
          <a:solidFill>
            <a:srgbClr val="CB7023"/>
          </a:solidFill>
          <a:latin typeface="Arial" pitchFamily="34" charset="0"/>
        </a:defRPr>
      </a:lvl3pPr>
      <a:lvl4pPr algn="l" rtl="0" eaLnBrk="0" fontAlgn="base" hangingPunct="0">
        <a:lnSpc>
          <a:spcPct val="85000"/>
        </a:lnSpc>
        <a:spcBef>
          <a:spcPct val="0"/>
        </a:spcBef>
        <a:spcAft>
          <a:spcPct val="0"/>
        </a:spcAft>
        <a:defRPr sz="3000" b="1">
          <a:solidFill>
            <a:srgbClr val="CB7023"/>
          </a:solidFill>
          <a:latin typeface="Arial" pitchFamily="34" charset="0"/>
        </a:defRPr>
      </a:lvl4pPr>
      <a:lvl5pPr algn="l" rtl="0" eaLnBrk="0" fontAlgn="base" hangingPunct="0">
        <a:lnSpc>
          <a:spcPct val="85000"/>
        </a:lnSpc>
        <a:spcBef>
          <a:spcPct val="0"/>
        </a:spcBef>
        <a:spcAft>
          <a:spcPct val="0"/>
        </a:spcAft>
        <a:defRPr sz="3000" b="1">
          <a:solidFill>
            <a:srgbClr val="CB7023"/>
          </a:solidFill>
          <a:latin typeface="Arial" pitchFamily="34" charset="0"/>
        </a:defRPr>
      </a:lvl5pPr>
      <a:lvl6pPr marL="457200" algn="l" rtl="0" eaLnBrk="0" fontAlgn="base" hangingPunct="0">
        <a:lnSpc>
          <a:spcPct val="85000"/>
        </a:lnSpc>
        <a:spcBef>
          <a:spcPct val="0"/>
        </a:spcBef>
        <a:spcAft>
          <a:spcPct val="0"/>
        </a:spcAft>
        <a:defRPr sz="3000" b="1">
          <a:solidFill>
            <a:srgbClr val="CB7023"/>
          </a:solidFill>
          <a:latin typeface="Arial" pitchFamily="34" charset="0"/>
        </a:defRPr>
      </a:lvl6pPr>
      <a:lvl7pPr marL="914400" algn="l" rtl="0" eaLnBrk="0" fontAlgn="base" hangingPunct="0">
        <a:lnSpc>
          <a:spcPct val="85000"/>
        </a:lnSpc>
        <a:spcBef>
          <a:spcPct val="0"/>
        </a:spcBef>
        <a:spcAft>
          <a:spcPct val="0"/>
        </a:spcAft>
        <a:defRPr sz="3000" b="1">
          <a:solidFill>
            <a:srgbClr val="CB7023"/>
          </a:solidFill>
          <a:latin typeface="Arial" pitchFamily="34" charset="0"/>
        </a:defRPr>
      </a:lvl7pPr>
      <a:lvl8pPr marL="1371600" algn="l" rtl="0" eaLnBrk="0" fontAlgn="base" hangingPunct="0">
        <a:lnSpc>
          <a:spcPct val="85000"/>
        </a:lnSpc>
        <a:spcBef>
          <a:spcPct val="0"/>
        </a:spcBef>
        <a:spcAft>
          <a:spcPct val="0"/>
        </a:spcAft>
        <a:defRPr sz="3000" b="1">
          <a:solidFill>
            <a:srgbClr val="CB7023"/>
          </a:solidFill>
          <a:latin typeface="Arial" pitchFamily="34" charset="0"/>
        </a:defRPr>
      </a:lvl8pPr>
      <a:lvl9pPr marL="1828800" algn="l" rtl="0" eaLnBrk="0" fontAlgn="base" hangingPunct="0">
        <a:lnSpc>
          <a:spcPct val="85000"/>
        </a:lnSpc>
        <a:spcBef>
          <a:spcPct val="0"/>
        </a:spcBef>
        <a:spcAft>
          <a:spcPct val="0"/>
        </a:spcAft>
        <a:defRPr sz="3000" b="1">
          <a:solidFill>
            <a:srgbClr val="CB7023"/>
          </a:solidFill>
          <a:latin typeface="Arial" pitchFamily="34" charset="0"/>
        </a:defRPr>
      </a:lvl9pPr>
    </p:titleStyle>
    <p:bodyStyle>
      <a:lvl1pPr marL="342900" indent="-342900" algn="l" rtl="0" eaLnBrk="0" fontAlgn="base" hangingPunct="0">
        <a:lnSpc>
          <a:spcPct val="85000"/>
        </a:lnSpc>
        <a:spcBef>
          <a:spcPct val="30000"/>
        </a:spcBef>
        <a:spcAft>
          <a:spcPct val="0"/>
        </a:spcAft>
        <a:buClr>
          <a:schemeClr val="folHlink"/>
        </a:buClr>
        <a:buBlip>
          <a:blip r:embed="rId15"/>
        </a:buBlip>
        <a:defRPr sz="2400">
          <a:solidFill>
            <a:schemeClr val="tx1"/>
          </a:solidFill>
          <a:latin typeface="+mn-lt"/>
          <a:ea typeface="+mn-ea"/>
          <a:cs typeface="+mn-cs"/>
        </a:defRPr>
      </a:lvl1pPr>
      <a:lvl2pPr marL="742950" indent="-285750" algn="l" rtl="0" eaLnBrk="0" fontAlgn="base" hangingPunct="0">
        <a:lnSpc>
          <a:spcPct val="85000"/>
        </a:lnSpc>
        <a:spcBef>
          <a:spcPct val="30000"/>
        </a:spcBef>
        <a:spcAft>
          <a:spcPct val="0"/>
        </a:spcAft>
        <a:buClr>
          <a:schemeClr val="tx2"/>
        </a:buClr>
        <a:buSzPct val="80000"/>
        <a:buBlip>
          <a:blip r:embed="rId16"/>
        </a:buBlip>
        <a:defRPr sz="2000">
          <a:solidFill>
            <a:schemeClr val="tx1"/>
          </a:solidFill>
          <a:latin typeface="+mn-lt"/>
        </a:defRPr>
      </a:lvl2pPr>
      <a:lvl3pPr marL="1143000" indent="-228600" algn="l" rtl="0" eaLnBrk="0" fontAlgn="base" hangingPunct="0">
        <a:lnSpc>
          <a:spcPct val="85000"/>
        </a:lnSpc>
        <a:spcBef>
          <a:spcPct val="30000"/>
        </a:spcBef>
        <a:spcAft>
          <a:spcPct val="0"/>
        </a:spcAft>
        <a:buClr>
          <a:srgbClr val="737373"/>
        </a:buClr>
        <a:buSzPct val="60000"/>
        <a:buBlip>
          <a:blip r:embed="rId17"/>
        </a:buBlip>
        <a:defRPr sz="2000">
          <a:solidFill>
            <a:schemeClr val="tx1"/>
          </a:solidFill>
          <a:latin typeface="+mn-lt"/>
        </a:defRPr>
      </a:lvl3pPr>
      <a:lvl4pPr marL="1600200" indent="-228600" algn="l" rtl="0" eaLnBrk="0" fontAlgn="base" hangingPunct="0">
        <a:lnSpc>
          <a:spcPct val="85000"/>
        </a:lnSpc>
        <a:spcBef>
          <a:spcPct val="30000"/>
        </a:spcBef>
        <a:spcAft>
          <a:spcPct val="0"/>
        </a:spcAft>
        <a:buBlip>
          <a:blip r:embed="rId18"/>
        </a:buBlip>
        <a:defRPr sz="1600">
          <a:solidFill>
            <a:schemeClr val="tx1"/>
          </a:solidFill>
          <a:latin typeface="+mn-lt"/>
        </a:defRPr>
      </a:lvl4pPr>
      <a:lvl5pPr marL="2057400" indent="-228600" algn="l" rtl="0" eaLnBrk="0" fontAlgn="base" hangingPunct="0">
        <a:spcBef>
          <a:spcPct val="20000"/>
        </a:spcBef>
        <a:spcAft>
          <a:spcPct val="0"/>
        </a:spcAft>
        <a:buBlip>
          <a:blip r:embed="rId15"/>
        </a:buBlip>
        <a:defRPr sz="1400">
          <a:solidFill>
            <a:schemeClr val="tx1"/>
          </a:solidFill>
          <a:latin typeface="+mn-lt"/>
        </a:defRPr>
      </a:lvl5pPr>
      <a:lvl6pPr marL="2514600" indent="-228600" algn="l" rtl="0" eaLnBrk="0" fontAlgn="base" hangingPunct="0">
        <a:spcBef>
          <a:spcPct val="20000"/>
        </a:spcBef>
        <a:spcAft>
          <a:spcPct val="0"/>
        </a:spcAft>
        <a:buBlip>
          <a:blip r:embed="rId15"/>
        </a:buBlip>
        <a:defRPr sz="1400">
          <a:solidFill>
            <a:schemeClr val="tx1"/>
          </a:solidFill>
          <a:latin typeface="+mn-lt"/>
        </a:defRPr>
      </a:lvl6pPr>
      <a:lvl7pPr marL="2971800" indent="-228600" algn="l" rtl="0" eaLnBrk="0" fontAlgn="base" hangingPunct="0">
        <a:spcBef>
          <a:spcPct val="20000"/>
        </a:spcBef>
        <a:spcAft>
          <a:spcPct val="0"/>
        </a:spcAft>
        <a:buBlip>
          <a:blip r:embed="rId15"/>
        </a:buBlip>
        <a:defRPr sz="1400">
          <a:solidFill>
            <a:schemeClr val="tx1"/>
          </a:solidFill>
          <a:latin typeface="+mn-lt"/>
        </a:defRPr>
      </a:lvl7pPr>
      <a:lvl8pPr marL="3429000" indent="-228600" algn="l" rtl="0" eaLnBrk="0" fontAlgn="base" hangingPunct="0">
        <a:spcBef>
          <a:spcPct val="20000"/>
        </a:spcBef>
        <a:spcAft>
          <a:spcPct val="0"/>
        </a:spcAft>
        <a:buBlip>
          <a:blip r:embed="rId15"/>
        </a:buBlip>
        <a:defRPr sz="1400">
          <a:solidFill>
            <a:schemeClr val="tx1"/>
          </a:solidFill>
          <a:latin typeface="+mn-lt"/>
        </a:defRPr>
      </a:lvl8pPr>
      <a:lvl9pPr marL="3886200" indent="-228600" algn="l" rtl="0" eaLnBrk="0" fontAlgn="base" hangingPunct="0">
        <a:spcBef>
          <a:spcPct val="20000"/>
        </a:spcBef>
        <a:spcAft>
          <a:spcPct val="0"/>
        </a:spcAft>
        <a:buBlip>
          <a:blip r:embed="rId15"/>
        </a:buBlip>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3.xml"/><Relationship Id="rId7" Type="http://schemas.openxmlformats.org/officeDocument/2006/relationships/image" Target="../media/image34.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oleObject" Target="../embeddings/Microsoft_Office_Excel_97-2003_Worksheet1.xls"/></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 Id="rId4" Type="http://schemas.openxmlformats.org/officeDocument/2006/relationships/image" Target="../media/image59.png"/></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67.png"/><Relationship Id="rId5" Type="http://schemas.openxmlformats.org/officeDocument/2006/relationships/image" Target="../media/image70.png"/><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8.jpeg"/><Relationship Id="rId5" Type="http://schemas.openxmlformats.org/officeDocument/2006/relationships/image" Target="../media/image11.png"/><Relationship Id="rId4" Type="http://schemas.openxmlformats.org/officeDocument/2006/relationships/image" Target="../media/image17.jpeg"/></Relationships>
</file>

<file path=ppt/slides/_rels/slide4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5.png"/><Relationship Id="rId7"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png"/><Relationship Id="rId10" Type="http://schemas.openxmlformats.org/officeDocument/2006/relationships/image" Target="../media/image75.png"/><Relationship Id="rId4" Type="http://schemas.openxmlformats.org/officeDocument/2006/relationships/image" Target="../media/image6.png"/><Relationship Id="rId9" Type="http://schemas.openxmlformats.org/officeDocument/2006/relationships/image" Target="../media/image74.png"/></Relationships>
</file>

<file path=ppt/slides/_rels/slide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4786" name="Rectangle 2"/>
          <p:cNvSpPr>
            <a:spLocks noGrp="1" noChangeArrowheads="1"/>
          </p:cNvSpPr>
          <p:nvPr>
            <p:ph type="title"/>
          </p:nvPr>
        </p:nvSpPr>
        <p:spPr/>
        <p:txBody>
          <a:bodyPr/>
          <a:lstStyle/>
          <a:p>
            <a:r>
              <a:rPr lang="en-US" dirty="0" smtClean="0"/>
              <a:t>LC-MS </a:t>
            </a:r>
            <a:r>
              <a:rPr lang="en-US" dirty="0"/>
              <a:t>Based </a:t>
            </a:r>
            <a:r>
              <a:rPr lang="en-US" dirty="0" smtClean="0"/>
              <a:t>Proteomics at PNNL </a:t>
            </a:r>
            <a:endParaRPr lang="en-US" dirty="0"/>
          </a:p>
        </p:txBody>
      </p:sp>
      <p:sp>
        <p:nvSpPr>
          <p:cNvPr id="1654787" name="Rectangle 3"/>
          <p:cNvSpPr>
            <a:spLocks noGrp="1" noChangeArrowheads="1"/>
          </p:cNvSpPr>
          <p:nvPr>
            <p:ph type="body" idx="1"/>
          </p:nvPr>
        </p:nvSpPr>
        <p:spPr/>
        <p:txBody>
          <a:bodyPr/>
          <a:lstStyle/>
          <a:p>
            <a:pPr>
              <a:lnSpc>
                <a:spcPct val="90000"/>
              </a:lnSpc>
            </a:pPr>
            <a:r>
              <a:rPr lang="en-US" dirty="0" smtClean="0"/>
              <a:t>Charles </a:t>
            </a:r>
            <a:r>
              <a:rPr lang="en-US" smtClean="0"/>
              <a:t>Ansong, Sam Purvine, </a:t>
            </a:r>
            <a:r>
              <a:rPr lang="en-US" dirty="0"/>
              <a:t/>
            </a:r>
            <a:br>
              <a:rPr lang="en-US" dirty="0"/>
            </a:br>
            <a:r>
              <a:rPr lang="en-US" dirty="0" smtClean="0"/>
              <a:t>and Stephen Callister</a:t>
            </a:r>
            <a:endParaRPr lang="en-US" baseline="30000" dirty="0"/>
          </a:p>
          <a:p>
            <a:pPr>
              <a:lnSpc>
                <a:spcPct val="90000"/>
              </a:lnSpc>
            </a:pPr>
            <a:endParaRPr lang="en-US" sz="1600" baseline="30000" dirty="0"/>
          </a:p>
          <a:p>
            <a:pPr>
              <a:lnSpc>
                <a:spcPct val="90000"/>
              </a:lnSpc>
            </a:pPr>
            <a:r>
              <a:rPr lang="en-US" sz="2000" dirty="0"/>
              <a:t>Pacific Northwest National Laboratory, Richland, WA 99354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212" name="Rectangle 20"/>
          <p:cNvSpPr>
            <a:spLocks noGrp="1" noChangeArrowheads="1"/>
          </p:cNvSpPr>
          <p:nvPr>
            <p:ph type="title"/>
          </p:nvPr>
        </p:nvSpPr>
        <p:spPr/>
        <p:txBody>
          <a:bodyPr/>
          <a:lstStyle/>
          <a:p>
            <a:r>
              <a:rPr lang="en-US" sz="2600" dirty="0"/>
              <a:t>Accurate Mass and Time (AMT) Tag Data Processing Pipeline</a:t>
            </a:r>
          </a:p>
        </p:txBody>
      </p:sp>
      <p:grpSp>
        <p:nvGrpSpPr>
          <p:cNvPr id="776214" name="Group 22"/>
          <p:cNvGrpSpPr>
            <a:grpSpLocks/>
          </p:cNvGrpSpPr>
          <p:nvPr/>
        </p:nvGrpSpPr>
        <p:grpSpPr bwMode="auto">
          <a:xfrm>
            <a:off x="4448175" y="4522788"/>
            <a:ext cx="165100" cy="76200"/>
            <a:chOff x="2700" y="2750"/>
            <a:chExt cx="104" cy="48"/>
          </a:xfrm>
        </p:grpSpPr>
        <p:sp>
          <p:nvSpPr>
            <p:cNvPr id="776215" name="Rectangle 23"/>
            <p:cNvSpPr>
              <a:spLocks noChangeArrowheads="1"/>
            </p:cNvSpPr>
            <p:nvPr/>
          </p:nvSpPr>
          <p:spPr bwMode="auto">
            <a:xfrm>
              <a:off x="2756" y="2750"/>
              <a:ext cx="48" cy="48"/>
            </a:xfrm>
            <a:prstGeom prst="rect">
              <a:avLst/>
            </a:prstGeom>
            <a:solidFill>
              <a:srgbClr val="CCCC00"/>
            </a:solidFill>
            <a:ln w="9525">
              <a:noFill/>
              <a:miter lim="800000"/>
              <a:headEnd/>
              <a:tailEnd/>
            </a:ln>
            <a:effectLst/>
          </p:spPr>
          <p:txBody>
            <a:bodyPr wrap="none" anchor="ctr"/>
            <a:lstStyle/>
            <a:p>
              <a:endParaRPr lang="en-US"/>
            </a:p>
          </p:txBody>
        </p:sp>
        <p:sp>
          <p:nvSpPr>
            <p:cNvPr id="776216" name="Rectangle 24"/>
            <p:cNvSpPr>
              <a:spLocks noChangeArrowheads="1"/>
            </p:cNvSpPr>
            <p:nvPr/>
          </p:nvSpPr>
          <p:spPr bwMode="auto">
            <a:xfrm>
              <a:off x="2700" y="2750"/>
              <a:ext cx="48" cy="48"/>
            </a:xfrm>
            <a:prstGeom prst="rect">
              <a:avLst/>
            </a:prstGeom>
            <a:solidFill>
              <a:srgbClr val="CCCC00"/>
            </a:solidFill>
            <a:ln w="9525">
              <a:noFill/>
              <a:miter lim="800000"/>
              <a:headEnd/>
              <a:tailEnd/>
            </a:ln>
            <a:effectLst/>
          </p:spPr>
          <p:txBody>
            <a:bodyPr wrap="none" anchor="ctr"/>
            <a:lstStyle/>
            <a:p>
              <a:endParaRPr lang="en-US"/>
            </a:p>
          </p:txBody>
        </p:sp>
      </p:grpSp>
      <p:sp>
        <p:nvSpPr>
          <p:cNvPr id="776217" name="AutoShape 25"/>
          <p:cNvSpPr>
            <a:spLocks noChangeArrowheads="1"/>
          </p:cNvSpPr>
          <p:nvPr/>
        </p:nvSpPr>
        <p:spPr bwMode="auto">
          <a:xfrm>
            <a:off x="7515225" y="1531938"/>
            <a:ext cx="1323975" cy="4089400"/>
          </a:xfrm>
          <a:prstGeom prst="roundRect">
            <a:avLst>
              <a:gd name="adj" fmla="val 8449"/>
            </a:avLst>
          </a:prstGeom>
          <a:gradFill rotWithShape="1">
            <a:gsLst>
              <a:gs pos="0">
                <a:srgbClr val="DDDDDD">
                  <a:gamma/>
                  <a:tint val="0"/>
                  <a:invGamma/>
                </a:srgbClr>
              </a:gs>
              <a:gs pos="100000">
                <a:srgbClr val="DDDDDD"/>
              </a:gs>
            </a:gsLst>
            <a:lin ang="2700000" scaled="1"/>
          </a:gradFill>
          <a:ln w="38100">
            <a:solidFill>
              <a:srgbClr val="4D4D4D"/>
            </a:solidFill>
            <a:round/>
            <a:headEnd/>
            <a:tailEnd/>
          </a:ln>
          <a:effectLst>
            <a:outerShdw dist="53882" dir="2700000" algn="ctr" rotWithShape="0">
              <a:schemeClr val="bg2">
                <a:alpha val="50000"/>
              </a:schemeClr>
            </a:outerShdw>
          </a:effectLst>
        </p:spPr>
        <p:txBody>
          <a:bodyPr wrap="none" anchor="ctr"/>
          <a:lstStyle/>
          <a:p>
            <a:endParaRPr lang="en-US"/>
          </a:p>
        </p:txBody>
      </p:sp>
      <p:sp>
        <p:nvSpPr>
          <p:cNvPr id="776218" name="AutoShape 26"/>
          <p:cNvSpPr>
            <a:spLocks noChangeArrowheads="1"/>
          </p:cNvSpPr>
          <p:nvPr/>
        </p:nvSpPr>
        <p:spPr bwMode="auto">
          <a:xfrm>
            <a:off x="1520825" y="3663950"/>
            <a:ext cx="5762625" cy="1974850"/>
          </a:xfrm>
          <a:prstGeom prst="roundRect">
            <a:avLst>
              <a:gd name="adj" fmla="val 3074"/>
            </a:avLst>
          </a:prstGeom>
          <a:gradFill rotWithShape="1">
            <a:gsLst>
              <a:gs pos="0">
                <a:srgbClr val="DDDDDD"/>
              </a:gs>
              <a:gs pos="100000">
                <a:srgbClr val="DDDDDD">
                  <a:gamma/>
                  <a:tint val="0"/>
                  <a:invGamma/>
                </a:srgbClr>
              </a:gs>
            </a:gsLst>
            <a:lin ang="2700000" scaled="1"/>
          </a:gradFill>
          <a:ln w="38100">
            <a:solidFill>
              <a:srgbClr val="4D4D4D"/>
            </a:solidFill>
            <a:round/>
            <a:headEnd/>
            <a:tailEnd/>
          </a:ln>
          <a:effectLst>
            <a:outerShdw dist="53882" dir="2700000" algn="ctr" rotWithShape="0">
              <a:schemeClr val="bg2">
                <a:alpha val="50000"/>
              </a:schemeClr>
            </a:outerShdw>
          </a:effectLst>
        </p:spPr>
        <p:txBody>
          <a:bodyPr wrap="none" anchor="ctr"/>
          <a:lstStyle/>
          <a:p>
            <a:endParaRPr lang="en-US"/>
          </a:p>
        </p:txBody>
      </p:sp>
      <p:sp>
        <p:nvSpPr>
          <p:cNvPr id="776219" name="AutoShape 27"/>
          <p:cNvSpPr>
            <a:spLocks noChangeArrowheads="1"/>
          </p:cNvSpPr>
          <p:nvPr/>
        </p:nvSpPr>
        <p:spPr bwMode="auto">
          <a:xfrm>
            <a:off x="1520825" y="1531938"/>
            <a:ext cx="5762625" cy="1976437"/>
          </a:xfrm>
          <a:prstGeom prst="roundRect">
            <a:avLst>
              <a:gd name="adj" fmla="val 3074"/>
            </a:avLst>
          </a:prstGeom>
          <a:gradFill rotWithShape="1">
            <a:gsLst>
              <a:gs pos="0">
                <a:srgbClr val="DDDDDD"/>
              </a:gs>
              <a:gs pos="100000">
                <a:srgbClr val="DDDDDD">
                  <a:gamma/>
                  <a:tint val="0"/>
                  <a:invGamma/>
                </a:srgbClr>
              </a:gs>
            </a:gsLst>
            <a:lin ang="2700000" scaled="1"/>
          </a:gradFill>
          <a:ln w="38100">
            <a:solidFill>
              <a:srgbClr val="4D4D4D"/>
            </a:solidFill>
            <a:round/>
            <a:headEnd/>
            <a:tailEnd/>
          </a:ln>
          <a:effectLst>
            <a:outerShdw dist="53882" dir="2700000" algn="ctr" rotWithShape="0">
              <a:schemeClr val="bg2">
                <a:alpha val="50000"/>
              </a:schemeClr>
            </a:outerShdw>
          </a:effectLst>
        </p:spPr>
        <p:txBody>
          <a:bodyPr wrap="none" anchor="ctr"/>
          <a:lstStyle/>
          <a:p>
            <a:endParaRPr lang="en-US"/>
          </a:p>
        </p:txBody>
      </p:sp>
      <p:sp>
        <p:nvSpPr>
          <p:cNvPr id="776220" name="AutoShape 28"/>
          <p:cNvSpPr>
            <a:spLocks noChangeArrowheads="1"/>
          </p:cNvSpPr>
          <p:nvPr/>
        </p:nvSpPr>
        <p:spPr bwMode="auto">
          <a:xfrm>
            <a:off x="2974975" y="1954213"/>
            <a:ext cx="831850" cy="525462"/>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LC-MS/MS</a:t>
            </a:r>
            <a:br>
              <a:rPr lang="en-US" sz="1000" b="1"/>
            </a:br>
            <a:r>
              <a:rPr lang="en-US" sz="1000" b="1"/>
              <a:t>Datasets</a:t>
            </a:r>
          </a:p>
        </p:txBody>
      </p:sp>
      <p:sp>
        <p:nvSpPr>
          <p:cNvPr id="776221" name="AutoShape 29"/>
          <p:cNvSpPr>
            <a:spLocks noChangeArrowheads="1"/>
          </p:cNvSpPr>
          <p:nvPr/>
        </p:nvSpPr>
        <p:spPr bwMode="auto">
          <a:xfrm>
            <a:off x="4110038" y="1954213"/>
            <a:ext cx="831850" cy="525462"/>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Peptide</a:t>
            </a:r>
            <a:br>
              <a:rPr lang="en-US" sz="1000" b="1"/>
            </a:br>
            <a:r>
              <a:rPr lang="en-US" sz="1000" b="1"/>
              <a:t>Identification</a:t>
            </a:r>
          </a:p>
        </p:txBody>
      </p:sp>
      <p:sp>
        <p:nvSpPr>
          <p:cNvPr id="776222" name="AutoShape 30"/>
          <p:cNvSpPr>
            <a:spLocks noChangeArrowheads="1"/>
          </p:cNvSpPr>
          <p:nvPr/>
        </p:nvSpPr>
        <p:spPr bwMode="auto">
          <a:xfrm>
            <a:off x="2974975" y="4071938"/>
            <a:ext cx="831850" cy="527050"/>
          </a:xfrm>
          <a:prstGeom prst="roundRect">
            <a:avLst>
              <a:gd name="adj" fmla="val 12843"/>
            </a:avLst>
          </a:prstGeom>
          <a:gradFill rotWithShape="1">
            <a:gsLst>
              <a:gs pos="0">
                <a:srgbClr val="6699FF">
                  <a:gamma/>
                  <a:tint val="47451"/>
                  <a:invGamma/>
                </a:srgbClr>
              </a:gs>
              <a:gs pos="100000">
                <a:srgbClr val="6699FF"/>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LC-MS</a:t>
            </a:r>
            <a:br>
              <a:rPr lang="en-US" sz="1000" b="1"/>
            </a:br>
            <a:r>
              <a:rPr lang="en-US" sz="1000" b="1"/>
              <a:t>Datasets</a:t>
            </a:r>
          </a:p>
        </p:txBody>
      </p:sp>
      <p:sp>
        <p:nvSpPr>
          <p:cNvPr id="776223" name="AutoShape 31"/>
          <p:cNvSpPr>
            <a:spLocks noChangeArrowheads="1"/>
          </p:cNvSpPr>
          <p:nvPr/>
        </p:nvSpPr>
        <p:spPr bwMode="auto">
          <a:xfrm>
            <a:off x="6197600" y="4071938"/>
            <a:ext cx="831850" cy="5270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Peak</a:t>
            </a:r>
          </a:p>
          <a:p>
            <a:pPr algn="ctr"/>
            <a:r>
              <a:rPr lang="en-US" sz="1000" b="1"/>
              <a:t>Matching</a:t>
            </a:r>
          </a:p>
        </p:txBody>
      </p:sp>
      <p:sp>
        <p:nvSpPr>
          <p:cNvPr id="776224" name="AutoShape 32"/>
          <p:cNvSpPr>
            <a:spLocks noChangeArrowheads="1"/>
          </p:cNvSpPr>
          <p:nvPr/>
        </p:nvSpPr>
        <p:spPr bwMode="auto">
          <a:xfrm>
            <a:off x="5249863" y="4027488"/>
            <a:ext cx="649287" cy="612775"/>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Masses</a:t>
            </a:r>
            <a:br>
              <a:rPr lang="en-US" sz="1000" b="1"/>
            </a:br>
            <a:r>
              <a:rPr lang="en-US" sz="1000" b="1"/>
              <a:t>and NETs</a:t>
            </a:r>
          </a:p>
        </p:txBody>
      </p:sp>
      <p:sp>
        <p:nvSpPr>
          <p:cNvPr id="776225" name="AutoShape 33"/>
          <p:cNvSpPr>
            <a:spLocks noChangeArrowheads="1"/>
          </p:cNvSpPr>
          <p:nvPr/>
        </p:nvSpPr>
        <p:spPr bwMode="auto">
          <a:xfrm>
            <a:off x="5254625" y="1911350"/>
            <a:ext cx="650875" cy="614363"/>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Peptide</a:t>
            </a:r>
            <a:br>
              <a:rPr lang="en-US" sz="1000" b="1"/>
            </a:br>
            <a:r>
              <a:rPr lang="en-US" sz="1000" b="1"/>
              <a:t>IDs</a:t>
            </a:r>
          </a:p>
        </p:txBody>
      </p:sp>
      <p:sp>
        <p:nvSpPr>
          <p:cNvPr id="776226" name="Oval 34"/>
          <p:cNvSpPr>
            <a:spLocks noChangeArrowheads="1"/>
          </p:cNvSpPr>
          <p:nvPr/>
        </p:nvSpPr>
        <p:spPr bwMode="auto">
          <a:xfrm>
            <a:off x="3567113" y="4764088"/>
            <a:ext cx="738187" cy="738187"/>
          </a:xfrm>
          <a:prstGeom prst="ellipse">
            <a:avLst/>
          </a:prstGeom>
          <a:gradFill rotWithShape="1">
            <a:gsLst>
              <a:gs pos="0">
                <a:srgbClr val="00B0AC">
                  <a:gamma/>
                  <a:tint val="47451"/>
                  <a:invGamma/>
                </a:srgbClr>
              </a:gs>
              <a:gs pos="100000">
                <a:srgbClr val="00B0AC"/>
              </a:gs>
            </a:gsLst>
            <a:path path="shape">
              <a:fillToRect l="50000" t="50000" r="50000" b="50000"/>
            </a:path>
          </a:gradFill>
          <a:ln w="9525">
            <a:solidFill>
              <a:schemeClr val="tx1"/>
            </a:solidFill>
            <a:round/>
            <a:headEnd/>
            <a:tailEnd/>
          </a:ln>
          <a:effectLst>
            <a:outerShdw dist="53882" dir="2700000" algn="ctr" rotWithShape="0">
              <a:schemeClr val="bg2">
                <a:alpha val="50000"/>
              </a:schemeClr>
            </a:outerShdw>
          </a:effectLst>
        </p:spPr>
        <p:txBody>
          <a:bodyPr wrap="none" anchor="ctr"/>
          <a:lstStyle/>
          <a:p>
            <a:pPr algn="ctr"/>
            <a:r>
              <a:rPr lang="en-US" sz="1000" b="1"/>
              <a:t>Deisotope</a:t>
            </a:r>
          </a:p>
        </p:txBody>
      </p:sp>
      <p:sp>
        <p:nvSpPr>
          <p:cNvPr id="776227" name="Oval 35"/>
          <p:cNvSpPr>
            <a:spLocks noChangeArrowheads="1"/>
          </p:cNvSpPr>
          <p:nvPr/>
        </p:nvSpPr>
        <p:spPr bwMode="auto">
          <a:xfrm>
            <a:off x="4725988" y="4764088"/>
            <a:ext cx="738187" cy="738187"/>
          </a:xfrm>
          <a:prstGeom prst="ellipse">
            <a:avLst/>
          </a:prstGeom>
          <a:gradFill rotWithShape="1">
            <a:gsLst>
              <a:gs pos="0">
                <a:srgbClr val="00B0AC">
                  <a:gamma/>
                  <a:tint val="47451"/>
                  <a:invGamma/>
                </a:srgbClr>
              </a:gs>
              <a:gs pos="100000">
                <a:srgbClr val="00B0AC"/>
              </a:gs>
            </a:gsLst>
            <a:path path="shape">
              <a:fillToRect l="50000" t="50000" r="50000" b="50000"/>
            </a:path>
          </a:gradFill>
          <a:ln w="9525">
            <a:solidFill>
              <a:schemeClr val="tx1"/>
            </a:solidFill>
            <a:round/>
            <a:headEnd/>
            <a:tailEnd/>
          </a:ln>
          <a:effectLst>
            <a:outerShdw dist="53882" dir="2700000" algn="ctr" rotWithShape="0">
              <a:schemeClr val="bg2">
                <a:alpha val="50000"/>
              </a:schemeClr>
            </a:outerShdw>
          </a:effectLst>
        </p:spPr>
        <p:txBody>
          <a:bodyPr wrap="none" anchor="ctr"/>
          <a:lstStyle/>
          <a:p>
            <a:pPr algn="ctr"/>
            <a:r>
              <a:rPr lang="en-US" sz="1000" b="1"/>
              <a:t>Find</a:t>
            </a:r>
            <a:br>
              <a:rPr lang="en-US" sz="1000" b="1"/>
            </a:br>
            <a:r>
              <a:rPr lang="en-US" sz="1000" b="1"/>
              <a:t>Features</a:t>
            </a:r>
          </a:p>
        </p:txBody>
      </p:sp>
      <p:sp>
        <p:nvSpPr>
          <p:cNvPr id="776228" name="AutoShape 36"/>
          <p:cNvSpPr>
            <a:spLocks noChangeArrowheads="1"/>
          </p:cNvSpPr>
          <p:nvPr/>
        </p:nvSpPr>
        <p:spPr bwMode="auto">
          <a:xfrm>
            <a:off x="1757363" y="1954213"/>
            <a:ext cx="903287" cy="525462"/>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LC-MS/MS</a:t>
            </a:r>
            <a:br>
              <a:rPr lang="en-US" sz="1000" b="1"/>
            </a:br>
            <a:r>
              <a:rPr lang="en-US" sz="1000" b="1"/>
              <a:t>Measurements</a:t>
            </a:r>
          </a:p>
        </p:txBody>
      </p:sp>
      <p:sp>
        <p:nvSpPr>
          <p:cNvPr id="776229" name="AutoShape 37"/>
          <p:cNvSpPr>
            <a:spLocks noChangeArrowheads="1"/>
          </p:cNvSpPr>
          <p:nvPr/>
        </p:nvSpPr>
        <p:spPr bwMode="auto">
          <a:xfrm>
            <a:off x="1757363" y="2735263"/>
            <a:ext cx="903287" cy="5270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Extensive</a:t>
            </a:r>
            <a:br>
              <a:rPr lang="en-US" sz="1000" b="1"/>
            </a:br>
            <a:r>
              <a:rPr lang="en-US" sz="1000" b="1"/>
              <a:t>Fractionation</a:t>
            </a:r>
          </a:p>
        </p:txBody>
      </p:sp>
      <p:sp>
        <p:nvSpPr>
          <p:cNvPr id="776230" name="AutoShape 38"/>
          <p:cNvSpPr>
            <a:spLocks noChangeArrowheads="1"/>
          </p:cNvSpPr>
          <p:nvPr/>
        </p:nvSpPr>
        <p:spPr bwMode="auto">
          <a:xfrm>
            <a:off x="1757363" y="4071938"/>
            <a:ext cx="903287" cy="5270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LC-MS</a:t>
            </a:r>
            <a:br>
              <a:rPr lang="en-US" sz="1000" b="1"/>
            </a:br>
            <a:r>
              <a:rPr lang="en-US" sz="1000" b="1"/>
              <a:t>Measurements</a:t>
            </a:r>
          </a:p>
        </p:txBody>
      </p:sp>
      <p:cxnSp>
        <p:nvCxnSpPr>
          <p:cNvPr id="776231" name="AutoShape 39"/>
          <p:cNvCxnSpPr>
            <a:cxnSpLocks noChangeShapeType="1"/>
            <a:stCxn id="776229" idx="0"/>
            <a:endCxn id="776228" idx="2"/>
          </p:cNvCxnSpPr>
          <p:nvPr/>
        </p:nvCxnSpPr>
        <p:spPr bwMode="auto">
          <a:xfrm flipV="1">
            <a:off x="2209800" y="2479675"/>
            <a:ext cx="0" cy="255588"/>
          </a:xfrm>
          <a:prstGeom prst="straightConnector1">
            <a:avLst/>
          </a:prstGeom>
          <a:noFill/>
          <a:ln w="12700">
            <a:solidFill>
              <a:schemeClr val="tx1"/>
            </a:solidFill>
            <a:round/>
            <a:headEnd/>
            <a:tailEnd type="triangle" w="med" len="med"/>
          </a:ln>
          <a:effectLst/>
        </p:spPr>
      </p:cxnSp>
      <p:sp>
        <p:nvSpPr>
          <p:cNvPr id="776232" name="Text Box 40"/>
          <p:cNvSpPr txBox="1">
            <a:spLocks noChangeArrowheads="1"/>
          </p:cNvSpPr>
          <p:nvPr/>
        </p:nvSpPr>
        <p:spPr bwMode="auto">
          <a:xfrm>
            <a:off x="1524000" y="5113338"/>
            <a:ext cx="600075" cy="3968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QA/QC</a:t>
            </a:r>
          </a:p>
          <a:p>
            <a:pPr algn="ctr" defTabSz="4702175"/>
            <a:r>
              <a:rPr lang="en-US" sz="1000" b="1">
                <a:solidFill>
                  <a:srgbClr val="990000"/>
                </a:solidFill>
              </a:rPr>
              <a:t>trends</a:t>
            </a:r>
          </a:p>
        </p:txBody>
      </p:sp>
      <p:sp>
        <p:nvSpPr>
          <p:cNvPr id="776233" name="Text Box 41"/>
          <p:cNvSpPr txBox="1">
            <a:spLocks noChangeArrowheads="1"/>
          </p:cNvSpPr>
          <p:nvPr/>
        </p:nvSpPr>
        <p:spPr bwMode="auto">
          <a:xfrm>
            <a:off x="2819400" y="5265738"/>
            <a:ext cx="803275" cy="2444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Decon2LS</a:t>
            </a:r>
          </a:p>
        </p:txBody>
      </p:sp>
      <p:sp>
        <p:nvSpPr>
          <p:cNvPr id="776234" name="AutoShape 42"/>
          <p:cNvSpPr>
            <a:spLocks noChangeArrowheads="1"/>
          </p:cNvSpPr>
          <p:nvPr/>
        </p:nvSpPr>
        <p:spPr bwMode="auto">
          <a:xfrm>
            <a:off x="4116388" y="4071938"/>
            <a:ext cx="830262" cy="5270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Peak Lists</a:t>
            </a:r>
          </a:p>
        </p:txBody>
      </p:sp>
      <p:cxnSp>
        <p:nvCxnSpPr>
          <p:cNvPr id="776235" name="AutoShape 43"/>
          <p:cNvCxnSpPr>
            <a:cxnSpLocks noChangeShapeType="1"/>
            <a:stCxn id="776236" idx="1"/>
            <a:endCxn id="776221" idx="2"/>
          </p:cNvCxnSpPr>
          <p:nvPr/>
        </p:nvCxnSpPr>
        <p:spPr bwMode="auto">
          <a:xfrm flipH="1" flipV="1">
            <a:off x="4525963" y="2479675"/>
            <a:ext cx="1587" cy="217488"/>
          </a:xfrm>
          <a:prstGeom prst="straightConnector1">
            <a:avLst/>
          </a:prstGeom>
          <a:noFill/>
          <a:ln w="12700">
            <a:solidFill>
              <a:schemeClr val="tx1"/>
            </a:solidFill>
            <a:round/>
            <a:headEnd/>
            <a:tailEnd type="triangle" w="med" len="med"/>
          </a:ln>
          <a:effectLst/>
        </p:spPr>
      </p:cxnSp>
      <p:sp>
        <p:nvSpPr>
          <p:cNvPr id="776236" name="AutoShape 44"/>
          <p:cNvSpPr>
            <a:spLocks noChangeArrowheads="1"/>
          </p:cNvSpPr>
          <p:nvPr/>
        </p:nvSpPr>
        <p:spPr bwMode="auto">
          <a:xfrm>
            <a:off x="4202113" y="2697163"/>
            <a:ext cx="649287" cy="614362"/>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Predicted</a:t>
            </a:r>
          </a:p>
          <a:p>
            <a:pPr algn="ctr"/>
            <a:r>
              <a:rPr lang="en-US" sz="1000" b="1"/>
              <a:t>Proteins</a:t>
            </a:r>
          </a:p>
          <a:p>
            <a:pPr algn="ctr"/>
            <a:endParaRPr lang="en-US" sz="1000" b="1"/>
          </a:p>
        </p:txBody>
      </p:sp>
      <p:cxnSp>
        <p:nvCxnSpPr>
          <p:cNvPr id="776237" name="AutoShape 45"/>
          <p:cNvCxnSpPr>
            <a:cxnSpLocks noChangeShapeType="1"/>
            <a:stCxn id="776238" idx="2"/>
            <a:endCxn id="776239" idx="1"/>
          </p:cNvCxnSpPr>
          <p:nvPr/>
        </p:nvCxnSpPr>
        <p:spPr bwMode="auto">
          <a:xfrm>
            <a:off x="6621463" y="2479675"/>
            <a:ext cx="1587" cy="217488"/>
          </a:xfrm>
          <a:prstGeom prst="straightConnector1">
            <a:avLst/>
          </a:prstGeom>
          <a:noFill/>
          <a:ln w="12700">
            <a:solidFill>
              <a:schemeClr val="tx1"/>
            </a:solidFill>
            <a:round/>
            <a:headEnd/>
            <a:tailEnd type="triangle" w="med" len="med"/>
          </a:ln>
          <a:effectLst/>
        </p:spPr>
      </p:cxnSp>
      <p:sp>
        <p:nvSpPr>
          <p:cNvPr id="776238" name="AutoShape 46"/>
          <p:cNvSpPr>
            <a:spLocks noChangeArrowheads="1"/>
          </p:cNvSpPr>
          <p:nvPr/>
        </p:nvSpPr>
        <p:spPr bwMode="auto">
          <a:xfrm>
            <a:off x="6205538" y="1954213"/>
            <a:ext cx="831850" cy="525462"/>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Peptide</a:t>
            </a:r>
            <a:br>
              <a:rPr lang="en-US" sz="1000" b="1"/>
            </a:br>
            <a:r>
              <a:rPr lang="en-US" sz="1000" b="1"/>
              <a:t>Filter</a:t>
            </a:r>
          </a:p>
        </p:txBody>
      </p:sp>
      <p:sp>
        <p:nvSpPr>
          <p:cNvPr id="776239" name="AutoShape 47"/>
          <p:cNvSpPr>
            <a:spLocks noChangeArrowheads="1"/>
          </p:cNvSpPr>
          <p:nvPr/>
        </p:nvSpPr>
        <p:spPr bwMode="auto">
          <a:xfrm>
            <a:off x="6297613" y="2697163"/>
            <a:ext cx="650875" cy="614362"/>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AMT tag</a:t>
            </a:r>
          </a:p>
          <a:p>
            <a:pPr algn="ctr"/>
            <a:r>
              <a:rPr lang="en-US" sz="1000" b="1"/>
              <a:t>Database</a:t>
            </a:r>
          </a:p>
        </p:txBody>
      </p:sp>
      <p:sp>
        <p:nvSpPr>
          <p:cNvPr id="776240" name="Text Box 48"/>
          <p:cNvSpPr txBox="1">
            <a:spLocks noChangeArrowheads="1"/>
          </p:cNvSpPr>
          <p:nvPr/>
        </p:nvSpPr>
        <p:spPr bwMode="auto">
          <a:xfrm>
            <a:off x="1571625" y="1589088"/>
            <a:ext cx="4246563" cy="244475"/>
          </a:xfrm>
          <a:prstGeom prst="rect">
            <a:avLst/>
          </a:prstGeom>
          <a:noFill/>
          <a:ln w="9525">
            <a:noFill/>
            <a:miter lim="800000"/>
            <a:headEnd/>
            <a:tailEnd/>
          </a:ln>
          <a:effectLst/>
        </p:spPr>
        <p:txBody>
          <a:bodyPr wrap="none">
            <a:spAutoFit/>
          </a:bodyPr>
          <a:lstStyle/>
          <a:p>
            <a:pPr defTabSz="4702175"/>
            <a:r>
              <a:rPr lang="en-US" sz="1000" b="1"/>
              <a:t>AMT tag Database Generation to Enable High Throughput Analysis </a:t>
            </a:r>
          </a:p>
        </p:txBody>
      </p:sp>
      <p:sp>
        <p:nvSpPr>
          <p:cNvPr id="776241" name="Text Box 49"/>
          <p:cNvSpPr txBox="1">
            <a:spLocks noChangeArrowheads="1"/>
          </p:cNvSpPr>
          <p:nvPr/>
        </p:nvSpPr>
        <p:spPr bwMode="auto">
          <a:xfrm>
            <a:off x="1571625" y="3703638"/>
            <a:ext cx="2528888" cy="244475"/>
          </a:xfrm>
          <a:prstGeom prst="rect">
            <a:avLst/>
          </a:prstGeom>
          <a:noFill/>
          <a:ln w="9525">
            <a:noFill/>
            <a:miter lim="800000"/>
            <a:headEnd/>
            <a:tailEnd/>
          </a:ln>
          <a:effectLst/>
        </p:spPr>
        <p:txBody>
          <a:bodyPr wrap="none">
            <a:spAutoFit/>
          </a:bodyPr>
          <a:lstStyle/>
          <a:p>
            <a:pPr defTabSz="4702175"/>
            <a:r>
              <a:rPr lang="en-US" sz="1000" b="1"/>
              <a:t>High Throughput Proteomics Analysis </a:t>
            </a:r>
          </a:p>
        </p:txBody>
      </p:sp>
      <p:cxnSp>
        <p:nvCxnSpPr>
          <p:cNvPr id="776242" name="AutoShape 50"/>
          <p:cNvCxnSpPr>
            <a:cxnSpLocks noChangeShapeType="1"/>
            <a:stCxn id="776223" idx="2"/>
            <a:endCxn id="776243" idx="1"/>
          </p:cNvCxnSpPr>
          <p:nvPr/>
        </p:nvCxnSpPr>
        <p:spPr bwMode="auto">
          <a:xfrm>
            <a:off x="6613525" y="4598988"/>
            <a:ext cx="9525" cy="234950"/>
          </a:xfrm>
          <a:prstGeom prst="straightConnector1">
            <a:avLst/>
          </a:prstGeom>
          <a:noFill/>
          <a:ln w="12700">
            <a:solidFill>
              <a:schemeClr val="tx1"/>
            </a:solidFill>
            <a:round/>
            <a:headEnd/>
            <a:tailEnd type="triangle" w="med" len="med"/>
          </a:ln>
          <a:effectLst/>
        </p:spPr>
      </p:cxnSp>
      <p:sp>
        <p:nvSpPr>
          <p:cNvPr id="776243" name="AutoShape 51"/>
          <p:cNvSpPr>
            <a:spLocks noChangeArrowheads="1"/>
          </p:cNvSpPr>
          <p:nvPr/>
        </p:nvSpPr>
        <p:spPr bwMode="auto">
          <a:xfrm>
            <a:off x="6297613" y="4833938"/>
            <a:ext cx="650875" cy="614362"/>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Detected</a:t>
            </a:r>
          </a:p>
          <a:p>
            <a:pPr algn="ctr"/>
            <a:r>
              <a:rPr lang="en-US" sz="1000" b="1"/>
              <a:t>Peptides</a:t>
            </a:r>
          </a:p>
        </p:txBody>
      </p:sp>
      <p:cxnSp>
        <p:nvCxnSpPr>
          <p:cNvPr id="776244" name="AutoShape 52"/>
          <p:cNvCxnSpPr>
            <a:cxnSpLocks noChangeShapeType="1"/>
            <a:stCxn id="776228" idx="3"/>
            <a:endCxn id="776220" idx="1"/>
          </p:cNvCxnSpPr>
          <p:nvPr/>
        </p:nvCxnSpPr>
        <p:spPr bwMode="auto">
          <a:xfrm>
            <a:off x="2660650" y="2217738"/>
            <a:ext cx="314325" cy="0"/>
          </a:xfrm>
          <a:prstGeom prst="straightConnector1">
            <a:avLst/>
          </a:prstGeom>
          <a:noFill/>
          <a:ln w="12700">
            <a:solidFill>
              <a:schemeClr val="tx1"/>
            </a:solidFill>
            <a:round/>
            <a:headEnd/>
            <a:tailEnd type="triangle" w="med" len="med"/>
          </a:ln>
          <a:effectLst/>
        </p:spPr>
      </p:cxnSp>
      <p:cxnSp>
        <p:nvCxnSpPr>
          <p:cNvPr id="776245" name="AutoShape 53"/>
          <p:cNvCxnSpPr>
            <a:cxnSpLocks noChangeShapeType="1"/>
            <a:stCxn id="776220" idx="3"/>
            <a:endCxn id="776221" idx="1"/>
          </p:cNvCxnSpPr>
          <p:nvPr/>
        </p:nvCxnSpPr>
        <p:spPr bwMode="auto">
          <a:xfrm>
            <a:off x="3806825" y="2217738"/>
            <a:ext cx="303213" cy="0"/>
          </a:xfrm>
          <a:prstGeom prst="straightConnector1">
            <a:avLst/>
          </a:prstGeom>
          <a:noFill/>
          <a:ln w="12700">
            <a:solidFill>
              <a:schemeClr val="tx1"/>
            </a:solidFill>
            <a:round/>
            <a:headEnd/>
            <a:tailEnd type="triangle" w="med" len="med"/>
          </a:ln>
          <a:effectLst/>
        </p:spPr>
      </p:cxnSp>
      <p:cxnSp>
        <p:nvCxnSpPr>
          <p:cNvPr id="776246" name="AutoShape 54"/>
          <p:cNvCxnSpPr>
            <a:cxnSpLocks noChangeShapeType="1"/>
            <a:stCxn id="776221" idx="3"/>
            <a:endCxn id="776225" idx="2"/>
          </p:cNvCxnSpPr>
          <p:nvPr/>
        </p:nvCxnSpPr>
        <p:spPr bwMode="auto">
          <a:xfrm>
            <a:off x="4941888" y="2217738"/>
            <a:ext cx="312737" cy="1587"/>
          </a:xfrm>
          <a:prstGeom prst="straightConnector1">
            <a:avLst/>
          </a:prstGeom>
          <a:noFill/>
          <a:ln w="12700">
            <a:solidFill>
              <a:schemeClr val="tx1"/>
            </a:solidFill>
            <a:round/>
            <a:headEnd/>
            <a:tailEnd type="triangle" w="med" len="med"/>
          </a:ln>
          <a:effectLst/>
        </p:spPr>
      </p:cxnSp>
      <p:cxnSp>
        <p:nvCxnSpPr>
          <p:cNvPr id="776247" name="AutoShape 55"/>
          <p:cNvCxnSpPr>
            <a:cxnSpLocks noChangeShapeType="1"/>
            <a:stCxn id="776230" idx="3"/>
            <a:endCxn id="776222" idx="1"/>
          </p:cNvCxnSpPr>
          <p:nvPr/>
        </p:nvCxnSpPr>
        <p:spPr bwMode="auto">
          <a:xfrm>
            <a:off x="2660650" y="4335463"/>
            <a:ext cx="314325" cy="0"/>
          </a:xfrm>
          <a:prstGeom prst="straightConnector1">
            <a:avLst/>
          </a:prstGeom>
          <a:noFill/>
          <a:ln w="12700">
            <a:solidFill>
              <a:schemeClr val="tx1"/>
            </a:solidFill>
            <a:round/>
            <a:headEnd/>
            <a:tailEnd type="triangle" w="med" len="med"/>
          </a:ln>
          <a:effectLst/>
        </p:spPr>
      </p:cxnSp>
      <p:cxnSp>
        <p:nvCxnSpPr>
          <p:cNvPr id="776248" name="AutoShape 56"/>
          <p:cNvCxnSpPr>
            <a:cxnSpLocks noChangeShapeType="1"/>
            <a:stCxn id="776224" idx="4"/>
            <a:endCxn id="776223" idx="1"/>
          </p:cNvCxnSpPr>
          <p:nvPr/>
        </p:nvCxnSpPr>
        <p:spPr bwMode="auto">
          <a:xfrm>
            <a:off x="5899150" y="4333875"/>
            <a:ext cx="298450" cy="1588"/>
          </a:xfrm>
          <a:prstGeom prst="straightConnector1">
            <a:avLst/>
          </a:prstGeom>
          <a:noFill/>
          <a:ln w="12700">
            <a:solidFill>
              <a:schemeClr val="tx1"/>
            </a:solidFill>
            <a:round/>
            <a:headEnd/>
            <a:tailEnd type="triangle" w="med" len="med"/>
          </a:ln>
          <a:effectLst/>
        </p:spPr>
      </p:cxnSp>
      <p:cxnSp>
        <p:nvCxnSpPr>
          <p:cNvPr id="776249" name="AutoShape 57"/>
          <p:cNvCxnSpPr>
            <a:cxnSpLocks noChangeShapeType="1"/>
            <a:stCxn id="776225" idx="4"/>
            <a:endCxn id="776238" idx="1"/>
          </p:cNvCxnSpPr>
          <p:nvPr/>
        </p:nvCxnSpPr>
        <p:spPr bwMode="auto">
          <a:xfrm flipV="1">
            <a:off x="5905500" y="2217738"/>
            <a:ext cx="300038" cy="1587"/>
          </a:xfrm>
          <a:prstGeom prst="straightConnector1">
            <a:avLst/>
          </a:prstGeom>
          <a:noFill/>
          <a:ln w="12700">
            <a:solidFill>
              <a:schemeClr val="tx1"/>
            </a:solidFill>
            <a:round/>
            <a:headEnd/>
            <a:tailEnd type="triangle" w="med" len="med"/>
          </a:ln>
          <a:effectLst/>
        </p:spPr>
      </p:cxnSp>
      <p:cxnSp>
        <p:nvCxnSpPr>
          <p:cNvPr id="776250" name="AutoShape 58"/>
          <p:cNvCxnSpPr>
            <a:cxnSpLocks noChangeShapeType="1"/>
            <a:stCxn id="776222" idx="2"/>
            <a:endCxn id="776226" idx="2"/>
          </p:cNvCxnSpPr>
          <p:nvPr/>
        </p:nvCxnSpPr>
        <p:spPr bwMode="auto">
          <a:xfrm rot="16200000" flipH="1">
            <a:off x="3211513" y="4778375"/>
            <a:ext cx="534987" cy="176213"/>
          </a:xfrm>
          <a:prstGeom prst="bentConnector2">
            <a:avLst/>
          </a:prstGeom>
          <a:noFill/>
          <a:ln w="12700">
            <a:solidFill>
              <a:schemeClr val="tx1"/>
            </a:solidFill>
            <a:miter lim="800000"/>
            <a:headEnd/>
            <a:tailEnd type="triangle" w="med" len="med"/>
          </a:ln>
          <a:effectLst/>
        </p:spPr>
      </p:cxnSp>
      <p:cxnSp>
        <p:nvCxnSpPr>
          <p:cNvPr id="776251" name="AutoShape 59"/>
          <p:cNvCxnSpPr>
            <a:cxnSpLocks noChangeShapeType="1"/>
            <a:stCxn id="776215" idx="2"/>
            <a:endCxn id="776227" idx="2"/>
          </p:cNvCxnSpPr>
          <p:nvPr/>
        </p:nvCxnSpPr>
        <p:spPr bwMode="auto">
          <a:xfrm rot="16200000" flipH="1">
            <a:off x="4383088" y="4791075"/>
            <a:ext cx="534987" cy="150813"/>
          </a:xfrm>
          <a:prstGeom prst="bentConnector2">
            <a:avLst/>
          </a:prstGeom>
          <a:noFill/>
          <a:ln w="12700">
            <a:solidFill>
              <a:schemeClr val="tx1"/>
            </a:solidFill>
            <a:miter lim="800000"/>
            <a:headEnd/>
            <a:tailEnd type="triangle" w="med" len="med"/>
          </a:ln>
          <a:effectLst/>
        </p:spPr>
      </p:cxnSp>
      <p:cxnSp>
        <p:nvCxnSpPr>
          <p:cNvPr id="776252" name="AutoShape 60"/>
          <p:cNvCxnSpPr>
            <a:cxnSpLocks noChangeShapeType="1"/>
            <a:stCxn id="776226" idx="6"/>
            <a:endCxn id="776216" idx="2"/>
          </p:cNvCxnSpPr>
          <p:nvPr/>
        </p:nvCxnSpPr>
        <p:spPr bwMode="auto">
          <a:xfrm flipV="1">
            <a:off x="4305300" y="4598988"/>
            <a:ext cx="180975" cy="534987"/>
          </a:xfrm>
          <a:prstGeom prst="bentConnector2">
            <a:avLst/>
          </a:prstGeom>
          <a:noFill/>
          <a:ln w="12700">
            <a:solidFill>
              <a:schemeClr val="tx1"/>
            </a:solidFill>
            <a:miter lim="800000"/>
            <a:headEnd/>
            <a:tailEnd type="triangle" w="med" len="med"/>
          </a:ln>
          <a:effectLst/>
        </p:spPr>
      </p:cxnSp>
      <p:cxnSp>
        <p:nvCxnSpPr>
          <p:cNvPr id="776253" name="AutoShape 61"/>
          <p:cNvCxnSpPr>
            <a:cxnSpLocks noChangeShapeType="1"/>
            <a:stCxn id="776227" idx="6"/>
            <a:endCxn id="776224" idx="3"/>
          </p:cNvCxnSpPr>
          <p:nvPr/>
        </p:nvCxnSpPr>
        <p:spPr bwMode="auto">
          <a:xfrm flipV="1">
            <a:off x="5464175" y="4640263"/>
            <a:ext cx="111125" cy="493712"/>
          </a:xfrm>
          <a:prstGeom prst="bentConnector2">
            <a:avLst/>
          </a:prstGeom>
          <a:noFill/>
          <a:ln w="12700">
            <a:solidFill>
              <a:schemeClr val="tx1"/>
            </a:solidFill>
            <a:miter lim="800000"/>
            <a:headEnd/>
            <a:tailEnd type="triangle" w="med" len="med"/>
          </a:ln>
          <a:effectLst/>
        </p:spPr>
      </p:cxnSp>
      <p:cxnSp>
        <p:nvCxnSpPr>
          <p:cNvPr id="776254" name="AutoShape 62"/>
          <p:cNvCxnSpPr>
            <a:cxnSpLocks noChangeShapeType="1"/>
            <a:stCxn id="776239" idx="3"/>
            <a:endCxn id="776223" idx="0"/>
          </p:cNvCxnSpPr>
          <p:nvPr/>
        </p:nvCxnSpPr>
        <p:spPr bwMode="auto">
          <a:xfrm flipH="1">
            <a:off x="6613525" y="3311525"/>
            <a:ext cx="9525" cy="760413"/>
          </a:xfrm>
          <a:prstGeom prst="straightConnector1">
            <a:avLst/>
          </a:prstGeom>
          <a:noFill/>
          <a:ln w="12700">
            <a:solidFill>
              <a:schemeClr val="tx1"/>
            </a:solidFill>
            <a:round/>
            <a:headEnd/>
            <a:tailEnd type="triangle" w="med" len="med"/>
          </a:ln>
          <a:effectLst/>
        </p:spPr>
      </p:cxnSp>
      <p:cxnSp>
        <p:nvCxnSpPr>
          <p:cNvPr id="776255" name="AutoShape 63"/>
          <p:cNvCxnSpPr>
            <a:cxnSpLocks noChangeShapeType="1"/>
            <a:stCxn id="776258" idx="2"/>
            <a:endCxn id="776259" idx="0"/>
          </p:cNvCxnSpPr>
          <p:nvPr/>
        </p:nvCxnSpPr>
        <p:spPr bwMode="auto">
          <a:xfrm flipH="1">
            <a:off x="671513" y="2698750"/>
            <a:ext cx="1587" cy="258763"/>
          </a:xfrm>
          <a:prstGeom prst="straightConnector1">
            <a:avLst/>
          </a:prstGeom>
          <a:noFill/>
          <a:ln w="12700">
            <a:solidFill>
              <a:schemeClr val="tx1"/>
            </a:solidFill>
            <a:round/>
            <a:headEnd/>
            <a:tailEnd type="triangle" w="med" len="med"/>
          </a:ln>
          <a:effectLst/>
        </p:spPr>
      </p:cxnSp>
      <p:cxnSp>
        <p:nvCxnSpPr>
          <p:cNvPr id="776256" name="AutoShape 64"/>
          <p:cNvCxnSpPr>
            <a:cxnSpLocks noChangeShapeType="1"/>
            <a:stCxn id="776257" idx="2"/>
            <a:endCxn id="776258" idx="0"/>
          </p:cNvCxnSpPr>
          <p:nvPr/>
        </p:nvCxnSpPr>
        <p:spPr bwMode="auto">
          <a:xfrm>
            <a:off x="671513" y="1912938"/>
            <a:ext cx="1587" cy="258762"/>
          </a:xfrm>
          <a:prstGeom prst="straightConnector1">
            <a:avLst/>
          </a:prstGeom>
          <a:noFill/>
          <a:ln w="12700">
            <a:solidFill>
              <a:schemeClr val="tx1"/>
            </a:solidFill>
            <a:round/>
            <a:headEnd/>
            <a:tailEnd type="triangle" w="med" len="med"/>
          </a:ln>
          <a:effectLst/>
        </p:spPr>
      </p:cxnSp>
      <p:sp>
        <p:nvSpPr>
          <p:cNvPr id="776257" name="AutoShape 65"/>
          <p:cNvSpPr>
            <a:spLocks noChangeArrowheads="1"/>
          </p:cNvSpPr>
          <p:nvPr/>
        </p:nvSpPr>
        <p:spPr bwMode="auto">
          <a:xfrm>
            <a:off x="257175" y="1387475"/>
            <a:ext cx="828675" cy="525463"/>
          </a:xfrm>
          <a:prstGeom prst="roundRect">
            <a:avLst>
              <a:gd name="adj" fmla="val 12843"/>
            </a:avLst>
          </a:prstGeom>
          <a:gradFill rotWithShape="1">
            <a:gsLst>
              <a:gs pos="0">
                <a:srgbClr val="FF5050">
                  <a:gamma/>
                  <a:tint val="50980"/>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Complex</a:t>
            </a:r>
            <a:br>
              <a:rPr lang="en-US" sz="1000" b="1"/>
            </a:br>
            <a:r>
              <a:rPr lang="en-US" sz="1000" b="1"/>
              <a:t>Protein</a:t>
            </a:r>
            <a:br>
              <a:rPr lang="en-US" sz="1000" b="1"/>
            </a:br>
            <a:r>
              <a:rPr lang="en-US" sz="1000" b="1"/>
              <a:t>Mixture</a:t>
            </a:r>
          </a:p>
        </p:txBody>
      </p:sp>
      <p:sp>
        <p:nvSpPr>
          <p:cNvPr id="776258" name="AutoShape 66"/>
          <p:cNvSpPr>
            <a:spLocks noChangeArrowheads="1"/>
          </p:cNvSpPr>
          <p:nvPr/>
        </p:nvSpPr>
        <p:spPr bwMode="auto">
          <a:xfrm>
            <a:off x="257175" y="2171700"/>
            <a:ext cx="831850" cy="527050"/>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Tryptic</a:t>
            </a:r>
            <a:br>
              <a:rPr lang="en-US" sz="1000" b="1"/>
            </a:br>
            <a:r>
              <a:rPr lang="en-US" sz="1000" b="1"/>
              <a:t>Digestion</a:t>
            </a:r>
          </a:p>
        </p:txBody>
      </p:sp>
      <p:sp>
        <p:nvSpPr>
          <p:cNvPr id="776259" name="AutoShape 67"/>
          <p:cNvSpPr>
            <a:spLocks noChangeArrowheads="1"/>
          </p:cNvSpPr>
          <p:nvPr/>
        </p:nvSpPr>
        <p:spPr bwMode="auto">
          <a:xfrm>
            <a:off x="255588" y="2957513"/>
            <a:ext cx="830262" cy="525462"/>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Peptide</a:t>
            </a:r>
            <a:br>
              <a:rPr lang="en-US" sz="1000" b="1"/>
            </a:br>
            <a:r>
              <a:rPr lang="en-US" sz="1000" b="1"/>
              <a:t>Mixture</a:t>
            </a:r>
          </a:p>
        </p:txBody>
      </p:sp>
      <p:cxnSp>
        <p:nvCxnSpPr>
          <p:cNvPr id="776260" name="AutoShape 68"/>
          <p:cNvCxnSpPr>
            <a:cxnSpLocks noChangeShapeType="1"/>
            <a:stCxn id="776259" idx="2"/>
            <a:endCxn id="776261" idx="0"/>
          </p:cNvCxnSpPr>
          <p:nvPr/>
        </p:nvCxnSpPr>
        <p:spPr bwMode="auto">
          <a:xfrm flipH="1">
            <a:off x="669925" y="3482975"/>
            <a:ext cx="1588" cy="184150"/>
          </a:xfrm>
          <a:prstGeom prst="straightConnector1">
            <a:avLst/>
          </a:prstGeom>
          <a:noFill/>
          <a:ln w="12700">
            <a:solidFill>
              <a:schemeClr val="tx1"/>
            </a:solidFill>
            <a:round/>
            <a:headEnd/>
            <a:tailEnd type="triangle" w="med" len="med"/>
          </a:ln>
          <a:effectLst/>
        </p:spPr>
      </p:cxnSp>
      <p:sp>
        <p:nvSpPr>
          <p:cNvPr id="776261" name="AutoShape 69"/>
          <p:cNvSpPr>
            <a:spLocks noChangeArrowheads="1"/>
          </p:cNvSpPr>
          <p:nvPr/>
        </p:nvSpPr>
        <p:spPr bwMode="auto">
          <a:xfrm>
            <a:off x="196850" y="3676650"/>
            <a:ext cx="946150" cy="731838"/>
          </a:xfrm>
          <a:prstGeom prst="flowChartDecision">
            <a:avLst/>
          </a:prstGeom>
          <a:solidFill>
            <a:schemeClr val="bg1"/>
          </a:solidFill>
          <a:ln w="19050">
            <a:solidFill>
              <a:schemeClr val="tx1"/>
            </a:solidFill>
            <a:miter lim="800000"/>
            <a:headEnd/>
            <a:tailEnd/>
          </a:ln>
          <a:effectLst/>
        </p:spPr>
        <p:txBody>
          <a:bodyPr wrap="none" anchor="ctr"/>
          <a:lstStyle/>
          <a:p>
            <a:pPr algn="ctr"/>
            <a:r>
              <a:rPr lang="en-US" sz="1000" b="1"/>
              <a:t>Select</a:t>
            </a:r>
            <a:br>
              <a:rPr lang="en-US" sz="1000" b="1"/>
            </a:br>
            <a:r>
              <a:rPr lang="en-US" sz="1000" b="1"/>
              <a:t>Appropriate</a:t>
            </a:r>
            <a:br>
              <a:rPr lang="en-US" sz="1000" b="1"/>
            </a:br>
            <a:r>
              <a:rPr lang="en-US" sz="1000" b="1"/>
              <a:t>Path</a:t>
            </a:r>
          </a:p>
        </p:txBody>
      </p:sp>
      <p:cxnSp>
        <p:nvCxnSpPr>
          <p:cNvPr id="776262" name="AutoShape 70"/>
          <p:cNvCxnSpPr>
            <a:cxnSpLocks noChangeShapeType="1"/>
            <a:stCxn id="776261" idx="2"/>
            <a:endCxn id="776230" idx="1"/>
          </p:cNvCxnSpPr>
          <p:nvPr/>
        </p:nvCxnSpPr>
        <p:spPr bwMode="auto">
          <a:xfrm rot="5400000" flipH="1" flipV="1">
            <a:off x="1172369" y="3833019"/>
            <a:ext cx="82550" cy="1087438"/>
          </a:xfrm>
          <a:prstGeom prst="bentConnector4">
            <a:avLst>
              <a:gd name="adj1" fmla="val -263463"/>
              <a:gd name="adj2" fmla="val 71824"/>
            </a:avLst>
          </a:prstGeom>
          <a:noFill/>
          <a:ln w="12700">
            <a:solidFill>
              <a:schemeClr val="tx1"/>
            </a:solidFill>
            <a:miter lim="800000"/>
            <a:headEnd/>
            <a:tailEnd type="triangle" w="med" len="med"/>
          </a:ln>
          <a:effectLst/>
        </p:spPr>
      </p:cxnSp>
      <p:sp>
        <p:nvSpPr>
          <p:cNvPr id="776263" name="Text Box 71"/>
          <p:cNvSpPr txBox="1">
            <a:spLocks noChangeArrowheads="1"/>
          </p:cNvSpPr>
          <p:nvPr/>
        </p:nvSpPr>
        <p:spPr bwMode="auto">
          <a:xfrm>
            <a:off x="7597775" y="1595438"/>
            <a:ext cx="1181100" cy="396875"/>
          </a:xfrm>
          <a:prstGeom prst="rect">
            <a:avLst/>
          </a:prstGeom>
          <a:noFill/>
          <a:ln w="9525">
            <a:noFill/>
            <a:miter lim="800000"/>
            <a:headEnd/>
            <a:tailEnd/>
          </a:ln>
          <a:effectLst/>
        </p:spPr>
        <p:txBody>
          <a:bodyPr>
            <a:spAutoFit/>
          </a:bodyPr>
          <a:lstStyle/>
          <a:p>
            <a:pPr algn="ctr" defTabSz="4702175"/>
            <a:r>
              <a:rPr lang="en-US" sz="1000" b="1"/>
              <a:t>Downstream </a:t>
            </a:r>
          </a:p>
          <a:p>
            <a:pPr algn="ctr" defTabSz="4702175"/>
            <a:r>
              <a:rPr lang="en-US" sz="1000" b="1"/>
              <a:t>Data Analysis</a:t>
            </a:r>
          </a:p>
        </p:txBody>
      </p:sp>
      <p:cxnSp>
        <p:nvCxnSpPr>
          <p:cNvPr id="776264" name="AutoShape 72"/>
          <p:cNvCxnSpPr>
            <a:cxnSpLocks noChangeShapeType="1"/>
            <a:stCxn id="776243" idx="4"/>
          </p:cNvCxnSpPr>
          <p:nvPr/>
        </p:nvCxnSpPr>
        <p:spPr bwMode="auto">
          <a:xfrm flipV="1">
            <a:off x="6948488" y="2133600"/>
            <a:ext cx="571500" cy="3008313"/>
          </a:xfrm>
          <a:prstGeom prst="bentConnector3">
            <a:avLst>
              <a:gd name="adj1" fmla="val 74796"/>
            </a:avLst>
          </a:prstGeom>
          <a:noFill/>
          <a:ln w="12700">
            <a:solidFill>
              <a:schemeClr val="tx1"/>
            </a:solidFill>
            <a:miter lim="800000"/>
            <a:headEnd/>
            <a:tailEnd type="triangle" w="med" len="med"/>
          </a:ln>
          <a:effectLst/>
        </p:spPr>
      </p:cxnSp>
      <p:cxnSp>
        <p:nvCxnSpPr>
          <p:cNvPr id="776265" name="AutoShape 73"/>
          <p:cNvCxnSpPr>
            <a:cxnSpLocks noChangeShapeType="1"/>
            <a:stCxn id="776261" idx="3"/>
            <a:endCxn id="776228" idx="1"/>
          </p:cNvCxnSpPr>
          <p:nvPr/>
        </p:nvCxnSpPr>
        <p:spPr bwMode="auto">
          <a:xfrm flipV="1">
            <a:off x="1152525" y="2217738"/>
            <a:ext cx="604838" cy="1825625"/>
          </a:xfrm>
          <a:prstGeom prst="bentConnector3">
            <a:avLst>
              <a:gd name="adj1" fmla="val 49083"/>
            </a:avLst>
          </a:prstGeom>
          <a:noFill/>
          <a:ln w="12700">
            <a:solidFill>
              <a:schemeClr val="tx1"/>
            </a:solidFill>
            <a:miter lim="800000"/>
            <a:headEnd/>
            <a:tailEnd type="triangle" w="med" len="med"/>
          </a:ln>
          <a:effectLst/>
        </p:spPr>
      </p:cxnSp>
      <p:grpSp>
        <p:nvGrpSpPr>
          <p:cNvPr id="776266" name="Group 74"/>
          <p:cNvGrpSpPr>
            <a:grpSpLocks/>
          </p:cNvGrpSpPr>
          <p:nvPr/>
        </p:nvGrpSpPr>
        <p:grpSpPr bwMode="auto">
          <a:xfrm>
            <a:off x="7629525" y="2141538"/>
            <a:ext cx="1096963" cy="1782762"/>
            <a:chOff x="4710" y="2207"/>
            <a:chExt cx="691" cy="1123"/>
          </a:xfrm>
        </p:grpSpPr>
        <p:sp>
          <p:nvSpPr>
            <p:cNvPr id="776267" name="AutoShape 75"/>
            <p:cNvSpPr>
              <a:spLocks noChangeArrowheads="1"/>
            </p:cNvSpPr>
            <p:nvPr/>
          </p:nvSpPr>
          <p:spPr bwMode="auto">
            <a:xfrm>
              <a:off x="4710" y="2207"/>
              <a:ext cx="691" cy="1123"/>
            </a:xfrm>
            <a:prstGeom prst="roundRect">
              <a:avLst>
                <a:gd name="adj" fmla="val 8449"/>
              </a:avLst>
            </a:prstGeom>
            <a:gradFill rotWithShape="1">
              <a:gsLst>
                <a:gs pos="0">
                  <a:schemeClr val="bg1">
                    <a:gamma/>
                    <a:tint val="784"/>
                    <a:invGamma/>
                  </a:schemeClr>
                </a:gs>
                <a:gs pos="100000">
                  <a:schemeClr val="bg1"/>
                </a:gs>
              </a:gsLst>
              <a:lin ang="2700000" scaled="1"/>
            </a:gradFill>
            <a:ln w="38100">
              <a:solidFill>
                <a:srgbClr val="4D4D4D"/>
              </a:solidFill>
              <a:round/>
              <a:headEnd/>
              <a:tailEnd/>
            </a:ln>
            <a:effectLst>
              <a:outerShdw dist="53882" dir="2700000" algn="ctr" rotWithShape="0">
                <a:schemeClr val="bg2">
                  <a:alpha val="50000"/>
                </a:schemeClr>
              </a:outerShdw>
            </a:effectLst>
          </p:spPr>
          <p:txBody>
            <a:bodyPr wrap="none" anchor="ctr"/>
            <a:lstStyle/>
            <a:p>
              <a:endParaRPr lang="en-US"/>
            </a:p>
          </p:txBody>
        </p:sp>
        <p:sp>
          <p:nvSpPr>
            <p:cNvPr id="776268" name="Rectangle 76"/>
            <p:cNvSpPr>
              <a:spLocks noChangeArrowheads="1"/>
            </p:cNvSpPr>
            <p:nvPr/>
          </p:nvSpPr>
          <p:spPr bwMode="auto">
            <a:xfrm>
              <a:off x="4791" y="2213"/>
              <a:ext cx="529" cy="154"/>
            </a:xfrm>
            <a:prstGeom prst="rect">
              <a:avLst/>
            </a:prstGeom>
            <a:noFill/>
            <a:ln w="9525">
              <a:noFill/>
              <a:miter lim="800000"/>
              <a:headEnd/>
              <a:tailEnd/>
            </a:ln>
            <a:effectLst/>
          </p:spPr>
          <p:txBody>
            <a:bodyPr>
              <a:spAutoFit/>
            </a:bodyPr>
            <a:lstStyle/>
            <a:p>
              <a:pPr algn="ctr">
                <a:spcBef>
                  <a:spcPct val="15000"/>
                </a:spcBef>
              </a:pPr>
              <a:r>
                <a:rPr lang="en-US" sz="1000" b="1">
                  <a:solidFill>
                    <a:srgbClr val="990000"/>
                  </a:solidFill>
                </a:rPr>
                <a:t>DAnTE</a:t>
              </a:r>
              <a:endParaRPr lang="en-US" sz="1000">
                <a:solidFill>
                  <a:srgbClr val="990000"/>
                </a:solidFill>
              </a:endParaRPr>
            </a:p>
          </p:txBody>
        </p:sp>
        <p:sp>
          <p:nvSpPr>
            <p:cNvPr id="776269" name="AutoShape 77"/>
            <p:cNvSpPr>
              <a:spLocks noChangeArrowheads="1"/>
            </p:cNvSpPr>
            <p:nvPr/>
          </p:nvSpPr>
          <p:spPr bwMode="auto">
            <a:xfrm>
              <a:off x="4767" y="2381"/>
              <a:ext cx="576" cy="25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Normalization</a:t>
              </a:r>
            </a:p>
          </p:txBody>
        </p:sp>
        <p:sp>
          <p:nvSpPr>
            <p:cNvPr id="776270" name="AutoShape 78"/>
            <p:cNvSpPr>
              <a:spLocks noChangeArrowheads="1"/>
            </p:cNvSpPr>
            <p:nvPr/>
          </p:nvSpPr>
          <p:spPr bwMode="auto">
            <a:xfrm>
              <a:off x="4767" y="2697"/>
              <a:ext cx="576" cy="25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Protein</a:t>
              </a:r>
              <a:br>
                <a:rPr lang="en-US" sz="1000" b="1"/>
              </a:br>
              <a:r>
                <a:rPr lang="en-US" sz="1000" b="1"/>
                <a:t>Rollup</a:t>
              </a:r>
            </a:p>
          </p:txBody>
        </p:sp>
        <p:sp>
          <p:nvSpPr>
            <p:cNvPr id="776271" name="AutoShape 79"/>
            <p:cNvSpPr>
              <a:spLocks noChangeArrowheads="1"/>
            </p:cNvSpPr>
            <p:nvPr/>
          </p:nvSpPr>
          <p:spPr bwMode="auto">
            <a:xfrm>
              <a:off x="4767" y="3013"/>
              <a:ext cx="576" cy="25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Diagnostic</a:t>
              </a:r>
              <a:br>
                <a:rPr lang="en-US" sz="1000" b="1"/>
              </a:br>
              <a:r>
                <a:rPr lang="en-US" sz="1000" b="1"/>
                <a:t>Plots</a:t>
              </a:r>
            </a:p>
          </p:txBody>
        </p:sp>
      </p:grpSp>
      <p:grpSp>
        <p:nvGrpSpPr>
          <p:cNvPr id="776272" name="Group 80"/>
          <p:cNvGrpSpPr>
            <a:grpSpLocks/>
          </p:cNvGrpSpPr>
          <p:nvPr/>
        </p:nvGrpSpPr>
        <p:grpSpPr bwMode="auto">
          <a:xfrm>
            <a:off x="7629525" y="4046538"/>
            <a:ext cx="1096963" cy="1474787"/>
            <a:chOff x="4688" y="1166"/>
            <a:chExt cx="691" cy="929"/>
          </a:xfrm>
        </p:grpSpPr>
        <p:sp>
          <p:nvSpPr>
            <p:cNvPr id="776273" name="AutoShape 81"/>
            <p:cNvSpPr>
              <a:spLocks noChangeArrowheads="1"/>
            </p:cNvSpPr>
            <p:nvPr/>
          </p:nvSpPr>
          <p:spPr bwMode="auto">
            <a:xfrm>
              <a:off x="4688" y="1166"/>
              <a:ext cx="691" cy="929"/>
            </a:xfrm>
            <a:prstGeom prst="roundRect">
              <a:avLst>
                <a:gd name="adj" fmla="val 8449"/>
              </a:avLst>
            </a:prstGeom>
            <a:gradFill rotWithShape="1">
              <a:gsLst>
                <a:gs pos="0">
                  <a:schemeClr val="bg1">
                    <a:gamma/>
                    <a:tint val="784"/>
                    <a:invGamma/>
                  </a:schemeClr>
                </a:gs>
                <a:gs pos="100000">
                  <a:schemeClr val="bg1"/>
                </a:gs>
              </a:gsLst>
              <a:lin ang="2700000" scaled="1"/>
            </a:gradFill>
            <a:ln w="38100">
              <a:solidFill>
                <a:srgbClr val="4D4D4D"/>
              </a:solidFill>
              <a:round/>
              <a:headEnd/>
              <a:tailEnd/>
            </a:ln>
            <a:effectLst>
              <a:outerShdw dist="53882" dir="2700000" algn="ctr" rotWithShape="0">
                <a:schemeClr val="bg2">
                  <a:alpha val="50000"/>
                </a:schemeClr>
              </a:outerShdw>
            </a:effectLst>
          </p:spPr>
          <p:txBody>
            <a:bodyPr wrap="none" anchor="ctr"/>
            <a:lstStyle/>
            <a:p>
              <a:endParaRPr lang="en-US"/>
            </a:p>
          </p:txBody>
        </p:sp>
        <p:sp>
          <p:nvSpPr>
            <p:cNvPr id="776274" name="Rectangle 82"/>
            <p:cNvSpPr>
              <a:spLocks noChangeArrowheads="1"/>
            </p:cNvSpPr>
            <p:nvPr/>
          </p:nvSpPr>
          <p:spPr bwMode="auto">
            <a:xfrm>
              <a:off x="4769" y="1187"/>
              <a:ext cx="529" cy="154"/>
            </a:xfrm>
            <a:prstGeom prst="rect">
              <a:avLst/>
            </a:prstGeom>
            <a:noFill/>
            <a:ln w="9525">
              <a:noFill/>
              <a:miter lim="800000"/>
              <a:headEnd/>
              <a:tailEnd/>
            </a:ln>
            <a:effectLst/>
          </p:spPr>
          <p:txBody>
            <a:bodyPr>
              <a:spAutoFit/>
            </a:bodyPr>
            <a:lstStyle/>
            <a:p>
              <a:pPr algn="ctr">
                <a:spcBef>
                  <a:spcPct val="15000"/>
                </a:spcBef>
              </a:pPr>
              <a:r>
                <a:rPr lang="en-US" sz="1000" b="1">
                  <a:solidFill>
                    <a:srgbClr val="990000"/>
                  </a:solidFill>
                </a:rPr>
                <a:t>MultiAlign</a:t>
              </a:r>
              <a:endParaRPr lang="en-US" sz="1000">
                <a:solidFill>
                  <a:srgbClr val="990000"/>
                </a:solidFill>
              </a:endParaRPr>
            </a:p>
          </p:txBody>
        </p:sp>
        <p:sp>
          <p:nvSpPr>
            <p:cNvPr id="776275" name="AutoShape 83"/>
            <p:cNvSpPr>
              <a:spLocks noChangeArrowheads="1"/>
            </p:cNvSpPr>
            <p:nvPr/>
          </p:nvSpPr>
          <p:spPr bwMode="auto">
            <a:xfrm>
              <a:off x="4745" y="1364"/>
              <a:ext cx="576" cy="311"/>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Alignment </a:t>
              </a:r>
              <a:br>
                <a:rPr lang="en-US" sz="1000" b="1"/>
              </a:br>
              <a:r>
                <a:rPr lang="en-US" sz="1000" b="1"/>
                <a:t>across</a:t>
              </a:r>
              <a:br>
                <a:rPr lang="en-US" sz="1000" b="1"/>
              </a:br>
              <a:r>
                <a:rPr lang="en-US" sz="1000" b="1"/>
                <a:t>samples</a:t>
              </a:r>
            </a:p>
          </p:txBody>
        </p:sp>
        <p:sp>
          <p:nvSpPr>
            <p:cNvPr id="776276" name="AutoShape 84"/>
            <p:cNvSpPr>
              <a:spLocks noChangeArrowheads="1"/>
            </p:cNvSpPr>
            <p:nvPr/>
          </p:nvSpPr>
          <p:spPr bwMode="auto">
            <a:xfrm>
              <a:off x="4747" y="1737"/>
              <a:ext cx="576" cy="311"/>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9525">
              <a:solidFill>
                <a:srgbClr val="4D4D4D"/>
              </a:solidFill>
              <a:round/>
              <a:headEnd/>
              <a:tailEnd/>
            </a:ln>
            <a:effectLst>
              <a:outerShdw dist="53882" dir="2700000" algn="ctr" rotWithShape="0">
                <a:schemeClr val="bg2">
                  <a:alpha val="50000"/>
                </a:schemeClr>
              </a:outerShdw>
            </a:effectLst>
          </p:spPr>
          <p:txBody>
            <a:bodyPr wrap="none" anchor="ctr"/>
            <a:lstStyle/>
            <a:p>
              <a:pPr algn="ctr"/>
              <a:r>
                <a:rPr lang="en-US" sz="1000" b="1"/>
                <a:t>Target </a:t>
              </a:r>
              <a:br>
                <a:rPr lang="en-US" sz="1000" b="1"/>
              </a:br>
              <a:r>
                <a:rPr lang="en-US" sz="1000" b="1"/>
                <a:t>unidentified </a:t>
              </a:r>
              <a:br>
                <a:rPr lang="en-US" sz="1000" b="1"/>
              </a:br>
              <a:r>
                <a:rPr lang="en-US" sz="1000" b="1"/>
                <a:t>features</a:t>
              </a:r>
            </a:p>
          </p:txBody>
        </p:sp>
      </p:grpSp>
      <p:sp>
        <p:nvSpPr>
          <p:cNvPr id="776277" name="Text Box 85"/>
          <p:cNvSpPr txBox="1">
            <a:spLocks noChangeArrowheads="1"/>
          </p:cNvSpPr>
          <p:nvPr/>
        </p:nvSpPr>
        <p:spPr bwMode="auto">
          <a:xfrm>
            <a:off x="5376863" y="5254625"/>
            <a:ext cx="563562" cy="2444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VIPER</a:t>
            </a:r>
          </a:p>
        </p:txBody>
      </p:sp>
      <p:sp>
        <p:nvSpPr>
          <p:cNvPr id="776278" name="Text Box 86"/>
          <p:cNvSpPr txBox="1">
            <a:spLocks noChangeArrowheads="1"/>
          </p:cNvSpPr>
          <p:nvPr/>
        </p:nvSpPr>
        <p:spPr bwMode="auto">
          <a:xfrm>
            <a:off x="6635750" y="5375275"/>
            <a:ext cx="636588" cy="2444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SMART</a:t>
            </a:r>
          </a:p>
        </p:txBody>
      </p:sp>
      <p:sp>
        <p:nvSpPr>
          <p:cNvPr id="776279" name="Text Box 87"/>
          <p:cNvSpPr txBox="1">
            <a:spLocks noChangeArrowheads="1"/>
          </p:cNvSpPr>
          <p:nvPr/>
        </p:nvSpPr>
        <p:spPr bwMode="auto">
          <a:xfrm>
            <a:off x="4884738" y="3678238"/>
            <a:ext cx="1466850" cy="3968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WARP net alignment/</a:t>
            </a:r>
          </a:p>
          <a:p>
            <a:pPr algn="ctr" defTabSz="4702175"/>
            <a:r>
              <a:rPr lang="en-US" sz="1000" b="1">
                <a:solidFill>
                  <a:srgbClr val="990000"/>
                </a:solidFill>
              </a:rPr>
              <a:t>mass calibration</a:t>
            </a:r>
          </a:p>
        </p:txBody>
      </p:sp>
      <p:sp>
        <p:nvSpPr>
          <p:cNvPr id="776280" name="Text Box 88"/>
          <p:cNvSpPr txBox="1">
            <a:spLocks noChangeArrowheads="1"/>
          </p:cNvSpPr>
          <p:nvPr/>
        </p:nvSpPr>
        <p:spPr bwMode="auto">
          <a:xfrm>
            <a:off x="3408363" y="2557463"/>
            <a:ext cx="839787" cy="854075"/>
          </a:xfrm>
          <a:prstGeom prst="rect">
            <a:avLst/>
          </a:prstGeom>
          <a:noFill/>
          <a:ln w="9525">
            <a:noFill/>
            <a:miter lim="800000"/>
            <a:headEnd/>
            <a:tailEnd/>
          </a:ln>
          <a:effectLst/>
        </p:spPr>
        <p:txBody>
          <a:bodyPr wrap="none">
            <a:spAutoFit/>
          </a:bodyPr>
          <a:lstStyle/>
          <a:p>
            <a:pPr algn="ctr" defTabSz="4702175"/>
            <a:r>
              <a:rPr lang="en-US" sz="1000" b="1">
                <a:solidFill>
                  <a:srgbClr val="990000"/>
                </a:solidFill>
              </a:rPr>
              <a:t>SEQUEST</a:t>
            </a:r>
          </a:p>
          <a:p>
            <a:pPr algn="ctr" defTabSz="4702175"/>
            <a:r>
              <a:rPr lang="en-US" sz="1000" b="1">
                <a:solidFill>
                  <a:srgbClr val="990000"/>
                </a:solidFill>
              </a:rPr>
              <a:t>X!Tandem</a:t>
            </a:r>
          </a:p>
          <a:p>
            <a:pPr algn="ctr" defTabSz="4702175"/>
            <a:r>
              <a:rPr lang="en-US" sz="1000" b="1">
                <a:solidFill>
                  <a:srgbClr val="990000"/>
                </a:solidFill>
              </a:rPr>
              <a:t>InsPecT</a:t>
            </a:r>
          </a:p>
          <a:p>
            <a:pPr algn="ctr" defTabSz="4702175"/>
            <a:r>
              <a:rPr lang="en-US" sz="1000" b="1">
                <a:solidFill>
                  <a:srgbClr val="990000"/>
                </a:solidFill>
              </a:rPr>
              <a:t>MASIC</a:t>
            </a:r>
          </a:p>
          <a:p>
            <a:pPr algn="ctr" defTabSz="4702175"/>
            <a:r>
              <a:rPr lang="en-US" sz="1000" b="1">
                <a:solidFill>
                  <a:srgbClr val="990000"/>
                </a:solidFill>
              </a:rPr>
              <a:t>DeconMSn</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7154" name="Rectangle 2"/>
          <p:cNvSpPr>
            <a:spLocks noGrp="1" noChangeArrowheads="1"/>
          </p:cNvSpPr>
          <p:nvPr>
            <p:ph type="title"/>
          </p:nvPr>
        </p:nvSpPr>
        <p:spPr/>
        <p:txBody>
          <a:bodyPr/>
          <a:lstStyle/>
          <a:p>
            <a:r>
              <a:rPr lang="en-US" dirty="0" smtClean="0"/>
              <a:t>Part II: AMT tag Database Generation</a:t>
            </a:r>
            <a:endParaRPr lang="en-US" dirty="0"/>
          </a:p>
        </p:txBody>
      </p:sp>
      <p:sp>
        <p:nvSpPr>
          <p:cNvPr id="1457155" name="Rectangle 3"/>
          <p:cNvSpPr>
            <a:spLocks noGrp="1" noChangeArrowheads="1"/>
          </p:cNvSpPr>
          <p:nvPr>
            <p:ph type="body" idx="1"/>
          </p:nvPr>
        </p:nvSpPr>
        <p:spPr>
          <a:xfrm>
            <a:off x="457200" y="990600"/>
            <a:ext cx="8229600" cy="5638800"/>
          </a:xfrm>
        </p:spPr>
        <p:txBody>
          <a:bodyPr/>
          <a:lstStyle/>
          <a:p>
            <a:pPr>
              <a:lnSpc>
                <a:spcPct val="95000"/>
              </a:lnSpc>
            </a:pPr>
            <a:r>
              <a:rPr lang="en-US" sz="2000" dirty="0"/>
              <a:t>Part I: Introduction and Overview </a:t>
            </a:r>
            <a:r>
              <a:rPr lang="en-US" sz="2000" dirty="0" smtClean="0"/>
              <a:t>of </a:t>
            </a:r>
            <a:r>
              <a:rPr lang="en-US" sz="2000" dirty="0"/>
              <a:t>Proteomics </a:t>
            </a:r>
            <a:endParaRPr lang="en-US" sz="1800" dirty="0"/>
          </a:p>
          <a:p>
            <a:pPr>
              <a:lnSpc>
                <a:spcPct val="95000"/>
              </a:lnSpc>
            </a:pPr>
            <a:r>
              <a:rPr lang="en-US" sz="2000" dirty="0" smtClean="0"/>
              <a:t>Part II: AMT tag Database Generation</a:t>
            </a:r>
          </a:p>
          <a:p>
            <a:pPr>
              <a:lnSpc>
                <a:spcPct val="95000"/>
              </a:lnSpc>
            </a:pPr>
            <a:r>
              <a:rPr lang="en-US" sz="2000" dirty="0" smtClean="0"/>
              <a:t>Part III: High Throughput Quantitative Proteomics Analysis</a:t>
            </a:r>
            <a:endParaRPr lang="en-US" sz="2000" dirty="0"/>
          </a:p>
          <a:p>
            <a:pPr>
              <a:lnSpc>
                <a:spcPct val="95000"/>
              </a:lnSpc>
            </a:pPr>
            <a:r>
              <a:rPr lang="en-US" sz="2000" dirty="0" smtClean="0"/>
              <a:t>Part IV: Downstream Quantitative Analysis</a:t>
            </a:r>
            <a:endParaRPr lang="en-US" sz="2000" dirty="0"/>
          </a:p>
          <a:p>
            <a:pPr>
              <a:lnSpc>
                <a:spcPct val="95000"/>
              </a:lnSpc>
              <a:buNone/>
            </a:pPr>
            <a:endParaRPr lang="en-US" sz="2000" dirty="0"/>
          </a:p>
        </p:txBody>
      </p:sp>
      <p:pic>
        <p:nvPicPr>
          <p:cNvPr id="1457156" name="Picture 8" descr="PNNL_Logo.png"/>
          <p:cNvPicPr>
            <a:picLocks noChangeAspect="1"/>
          </p:cNvPicPr>
          <p:nvPr/>
        </p:nvPicPr>
        <p:blipFill>
          <a:blip r:embed="rId2" cstate="print"/>
          <a:srcRect/>
          <a:stretch>
            <a:fillRect/>
          </a:stretch>
        </p:blipFill>
        <p:spPr bwMode="auto">
          <a:xfrm>
            <a:off x="6492875" y="5670550"/>
            <a:ext cx="2651125" cy="731838"/>
          </a:xfrm>
          <a:prstGeom prst="rect">
            <a:avLst/>
          </a:prstGeom>
          <a:noFill/>
          <a:ln w="9525">
            <a:noFill/>
            <a:miter lim="800000"/>
            <a:headEnd/>
            <a:tailEnd/>
          </a:ln>
        </p:spPr>
      </p:pic>
      <p:pic>
        <p:nvPicPr>
          <p:cNvPr id="1457157" name="Picture 8" descr="Proudly_Operated_by_Battelle_Onyx.png"/>
          <p:cNvPicPr>
            <a:picLocks noChangeAspect="1"/>
          </p:cNvPicPr>
          <p:nvPr/>
        </p:nvPicPr>
        <p:blipFill>
          <a:blip r:embed="rId3" cstate="print"/>
          <a:srcRect/>
          <a:stretch>
            <a:fillRect/>
          </a:stretch>
        </p:blipFill>
        <p:spPr bwMode="auto">
          <a:xfrm>
            <a:off x="6492875" y="6400800"/>
            <a:ext cx="2651125" cy="457200"/>
          </a:xfrm>
          <a:prstGeom prst="rect">
            <a:avLst/>
          </a:prstGeom>
          <a:noFill/>
          <a:ln w="9525">
            <a:noFill/>
            <a:miter lim="800000"/>
            <a:headEnd/>
            <a:tailEnd/>
          </a:ln>
        </p:spPr>
      </p:pic>
      <p:sp>
        <p:nvSpPr>
          <p:cNvPr id="6" name="Freeform 4"/>
          <p:cNvSpPr>
            <a:spLocks/>
          </p:cNvSpPr>
          <p:nvPr/>
        </p:nvSpPr>
        <p:spPr bwMode="auto">
          <a:xfrm>
            <a:off x="381000" y="941388"/>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rrowheads="1"/>
          </p:cNvSpPr>
          <p:nvPr>
            <p:ph type="body" idx="1"/>
          </p:nvPr>
        </p:nvSpPr>
        <p:spPr>
          <a:xfrm>
            <a:off x="492125" y="1058863"/>
            <a:ext cx="8229600" cy="5486400"/>
          </a:xfrm>
          <a:noFill/>
        </p:spPr>
        <p:txBody>
          <a:bodyPr/>
          <a:lstStyle/>
          <a:p>
            <a:r>
              <a:rPr lang="en-US" dirty="0"/>
              <a:t>Accurate Mass and Time (AMT) tag</a:t>
            </a:r>
          </a:p>
          <a:p>
            <a:pPr lvl="1"/>
            <a:r>
              <a:rPr lang="en-US" dirty="0"/>
              <a:t>Unique peptide sequence whose </a:t>
            </a:r>
            <a:r>
              <a:rPr lang="en-US" dirty="0" err="1"/>
              <a:t>monoisotopic</a:t>
            </a:r>
            <a:r>
              <a:rPr lang="en-US" dirty="0"/>
              <a:t> mass and normalized elution time are accurately known</a:t>
            </a:r>
          </a:p>
          <a:p>
            <a:pPr lvl="1"/>
            <a:r>
              <a:rPr lang="en-US" dirty="0"/>
              <a:t>AMT tags also track any modified residues in peptide</a:t>
            </a:r>
          </a:p>
          <a:p>
            <a:r>
              <a:rPr lang="en-US" dirty="0"/>
              <a:t>AMT tag DB</a:t>
            </a:r>
          </a:p>
          <a:p>
            <a:pPr lvl="1"/>
            <a:r>
              <a:rPr lang="en-US" dirty="0"/>
              <a:t>Collection of AMT tags</a:t>
            </a:r>
          </a:p>
          <a:p>
            <a:r>
              <a:rPr lang="en-US" dirty="0"/>
              <a:t>AMT tag approach articles</a:t>
            </a:r>
          </a:p>
          <a:p>
            <a:pPr lvl="1"/>
            <a:r>
              <a:rPr lang="en-US" dirty="0" smtClean="0"/>
              <a:t>J.S</a:t>
            </a:r>
            <a:r>
              <a:rPr lang="en-US" dirty="0"/>
              <a:t>. Zimmer, M.E. Monroe et. al., </a:t>
            </a:r>
            <a:r>
              <a:rPr lang="en-US" i="1" dirty="0"/>
              <a:t>Mass Spec. Reviews</a:t>
            </a:r>
            <a:r>
              <a:rPr lang="en-US" dirty="0"/>
              <a:t> </a:t>
            </a:r>
            <a:r>
              <a:rPr lang="en-US" b="1" dirty="0"/>
              <a:t>2006</a:t>
            </a:r>
            <a:r>
              <a:rPr lang="en-US" dirty="0"/>
              <a:t>, </a:t>
            </a:r>
            <a:r>
              <a:rPr lang="en-US" i="1" dirty="0"/>
              <a:t>25</a:t>
            </a:r>
            <a:r>
              <a:rPr lang="en-US" dirty="0"/>
              <a:t>, 450-482.</a:t>
            </a:r>
          </a:p>
          <a:p>
            <a:pPr lvl="1"/>
            <a:r>
              <a:rPr lang="en-US" dirty="0" smtClean="0"/>
              <a:t>C. Ansong, H. Yoon, </a:t>
            </a:r>
            <a:r>
              <a:rPr lang="en-US" dirty="0"/>
              <a:t>et. al., </a:t>
            </a:r>
            <a:r>
              <a:rPr lang="en-US" i="1" dirty="0" err="1" smtClean="0"/>
              <a:t>PLoS</a:t>
            </a:r>
            <a:r>
              <a:rPr lang="en-US" i="1" dirty="0" smtClean="0"/>
              <a:t> ONE.</a:t>
            </a:r>
            <a:r>
              <a:rPr lang="en-US" dirty="0" smtClean="0"/>
              <a:t> </a:t>
            </a:r>
            <a:r>
              <a:rPr lang="en-US" b="1" dirty="0" smtClean="0"/>
              <a:t>2009</a:t>
            </a:r>
            <a:r>
              <a:rPr lang="en-US" dirty="0" smtClean="0"/>
              <a:t>, </a:t>
            </a:r>
            <a:r>
              <a:rPr lang="en-US" i="1" dirty="0" smtClean="0"/>
              <a:t>4</a:t>
            </a:r>
            <a:r>
              <a:rPr lang="en-US" dirty="0" smtClean="0"/>
              <a:t>, e4809. </a:t>
            </a:r>
          </a:p>
          <a:p>
            <a:pPr lvl="1"/>
            <a:r>
              <a:rPr lang="en-US" dirty="0" smtClean="0"/>
              <a:t>R.G. Mercer, S.J. Callister et. al., </a:t>
            </a:r>
            <a:r>
              <a:rPr lang="en-US" i="1" dirty="0" smtClean="0"/>
              <a:t>J. </a:t>
            </a:r>
            <a:r>
              <a:rPr lang="en-US" i="1" dirty="0" err="1" smtClean="0"/>
              <a:t>Bac</a:t>
            </a:r>
            <a:r>
              <a:rPr lang="en-US" i="1" dirty="0" smtClean="0"/>
              <a:t>.</a:t>
            </a:r>
            <a:r>
              <a:rPr lang="en-US" dirty="0" smtClean="0"/>
              <a:t> </a:t>
            </a:r>
            <a:r>
              <a:rPr lang="en-US" b="1" dirty="0" smtClean="0"/>
              <a:t>2010</a:t>
            </a:r>
            <a:r>
              <a:rPr lang="en-US" dirty="0" smtClean="0"/>
              <a:t>, </a:t>
            </a:r>
            <a:r>
              <a:rPr lang="en-US" i="1" dirty="0" smtClean="0"/>
              <a:t>192</a:t>
            </a:r>
            <a:r>
              <a:rPr lang="en-US" dirty="0" smtClean="0"/>
              <a:t>, 2701-2710.</a:t>
            </a:r>
          </a:p>
          <a:p>
            <a:pPr lvl="1"/>
            <a:endParaRPr lang="en-US" dirty="0"/>
          </a:p>
        </p:txBody>
      </p:sp>
      <p:sp>
        <p:nvSpPr>
          <p:cNvPr id="747523" name="Rectangle 3"/>
          <p:cNvSpPr>
            <a:spLocks noGrp="1" noChangeArrowheads="1"/>
          </p:cNvSpPr>
          <p:nvPr>
            <p:ph type="title"/>
          </p:nvPr>
        </p:nvSpPr>
        <p:spPr/>
        <p:txBody>
          <a:bodyPr/>
          <a:lstStyle/>
          <a:p>
            <a:r>
              <a:rPr lang="en-US"/>
              <a:t>Assembling an AMT tag DB</a:t>
            </a:r>
          </a:p>
        </p:txBody>
      </p:sp>
      <p:grpSp>
        <p:nvGrpSpPr>
          <p:cNvPr id="747586" name="Group 66"/>
          <p:cNvGrpSpPr>
            <a:grpSpLocks/>
          </p:cNvGrpSpPr>
          <p:nvPr/>
        </p:nvGrpSpPr>
        <p:grpSpPr bwMode="auto">
          <a:xfrm>
            <a:off x="7734300" y="138113"/>
            <a:ext cx="1295400" cy="636587"/>
            <a:chOff x="4872" y="87"/>
            <a:chExt cx="816" cy="401"/>
          </a:xfrm>
        </p:grpSpPr>
        <p:sp>
          <p:nvSpPr>
            <p:cNvPr id="747530" name="AutoShape 10"/>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47531" name="AutoShape 11"/>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747532" name="AutoShape 12"/>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747533" name="AutoShape 13"/>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747534" name="AutoShape 14"/>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747535" name="AutoShape 15"/>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47536" name="AutoShape 16"/>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747537" name="AutoShape 17"/>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747538" name="AutoShape 18"/>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747539" name="Oval 19"/>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747540" name="Oval 20"/>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747541" name="AutoShape 21"/>
            <p:cNvSpPr>
              <a:spLocks noChangeArrowheads="1"/>
            </p:cNvSpPr>
            <p:nvPr/>
          </p:nvSpPr>
          <p:spPr bwMode="auto">
            <a:xfrm>
              <a:off x="5019" y="1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LC-MS/MS</a:t>
              </a:r>
            </a:p>
          </p:txBody>
        </p:sp>
        <p:sp>
          <p:nvSpPr>
            <p:cNvPr id="747542" name="AutoShape 22"/>
            <p:cNvSpPr>
              <a:spLocks noChangeArrowheads="1"/>
            </p:cNvSpPr>
            <p:nvPr/>
          </p:nvSpPr>
          <p:spPr bwMode="auto">
            <a:xfrm>
              <a:off x="5019" y="214"/>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Fractions</a:t>
              </a:r>
            </a:p>
          </p:txBody>
        </p:sp>
        <p:sp>
          <p:nvSpPr>
            <p:cNvPr id="747543" name="AutoShape 23"/>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747544" name="AutoShape 24"/>
            <p:cNvCxnSpPr>
              <a:cxnSpLocks noChangeShapeType="1"/>
              <a:stCxn id="747542" idx="0"/>
              <a:endCxn id="747541"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747545" name="AutoShape 25"/>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747546" name="AutoShape 26"/>
            <p:cNvCxnSpPr>
              <a:cxnSpLocks noChangeShapeType="1"/>
              <a:stCxn id="747547" idx="1"/>
              <a:endCxn id="747534"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747547" name="AutoShape 27"/>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747548" name="AutoShape 28"/>
            <p:cNvCxnSpPr>
              <a:cxnSpLocks noChangeShapeType="1"/>
              <a:stCxn id="747549" idx="2"/>
              <a:endCxn id="747550" idx="1"/>
            </p:cNvCxnSpPr>
            <p:nvPr/>
          </p:nvCxnSpPr>
          <p:spPr bwMode="auto">
            <a:xfrm>
              <a:off x="5479" y="190"/>
              <a:ext cx="0" cy="21"/>
            </a:xfrm>
            <a:prstGeom prst="straightConnector1">
              <a:avLst/>
            </a:prstGeom>
            <a:noFill/>
            <a:ln w="3175">
              <a:solidFill>
                <a:schemeClr val="tx1"/>
              </a:solidFill>
              <a:round/>
              <a:headEnd/>
              <a:tailEnd/>
            </a:ln>
            <a:effectLst/>
          </p:spPr>
        </p:cxnSp>
        <p:sp>
          <p:nvSpPr>
            <p:cNvPr id="747549" name="AutoShape 29"/>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747550" name="AutoShape 30"/>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747551" name="Text Box 31"/>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747552" name="Text Box 32"/>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747553" name="AutoShape 33"/>
            <p:cNvCxnSpPr>
              <a:cxnSpLocks noChangeShapeType="1"/>
              <a:stCxn id="747536" idx="2"/>
              <a:endCxn id="747554" idx="1"/>
            </p:cNvCxnSpPr>
            <p:nvPr/>
          </p:nvCxnSpPr>
          <p:spPr bwMode="auto">
            <a:xfrm>
              <a:off x="5478" y="390"/>
              <a:ext cx="1" cy="22"/>
            </a:xfrm>
            <a:prstGeom prst="straightConnector1">
              <a:avLst/>
            </a:prstGeom>
            <a:noFill/>
            <a:ln w="3175">
              <a:solidFill>
                <a:srgbClr val="969696"/>
              </a:solidFill>
              <a:round/>
              <a:headEnd/>
              <a:tailEnd/>
            </a:ln>
            <a:effectLst/>
          </p:spPr>
        </p:cxnSp>
        <p:sp>
          <p:nvSpPr>
            <p:cNvPr id="747554" name="AutoShape 34"/>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747555" name="AutoShape 35"/>
            <p:cNvCxnSpPr>
              <a:cxnSpLocks noChangeShapeType="1"/>
              <a:stCxn id="747541" idx="3"/>
              <a:endCxn id="747533"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747556" name="AutoShape 36"/>
            <p:cNvCxnSpPr>
              <a:cxnSpLocks noChangeShapeType="1"/>
              <a:stCxn id="747533" idx="3"/>
              <a:endCxn id="747534"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747557" name="AutoShape 37"/>
            <p:cNvCxnSpPr>
              <a:cxnSpLocks noChangeShapeType="1"/>
              <a:stCxn id="747534" idx="3"/>
              <a:endCxn id="747538"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747558" name="AutoShape 38"/>
            <p:cNvCxnSpPr>
              <a:cxnSpLocks noChangeShapeType="1"/>
              <a:stCxn id="747543" idx="3"/>
              <a:endCxn id="747535"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747559" name="AutoShape 39"/>
            <p:cNvCxnSpPr>
              <a:cxnSpLocks noChangeShapeType="1"/>
              <a:stCxn id="747537" idx="4"/>
              <a:endCxn id="747536"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747560" name="AutoShape 40"/>
            <p:cNvCxnSpPr>
              <a:cxnSpLocks noChangeShapeType="1"/>
              <a:stCxn id="747538" idx="4"/>
              <a:endCxn id="747549"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747561" name="AutoShape 41"/>
            <p:cNvCxnSpPr>
              <a:cxnSpLocks noChangeShapeType="1"/>
              <a:stCxn id="747535" idx="2"/>
              <a:endCxn id="747539"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747562" name="AutoShape 42"/>
            <p:cNvCxnSpPr>
              <a:cxnSpLocks noChangeShapeType="1"/>
              <a:endCxn id="747540"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747563" name="AutoShape 43"/>
            <p:cNvCxnSpPr>
              <a:cxnSpLocks noChangeShapeType="1"/>
              <a:stCxn id="747539"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747564" name="AutoShape 44"/>
            <p:cNvCxnSpPr>
              <a:cxnSpLocks noChangeShapeType="1"/>
              <a:stCxn id="747540" idx="6"/>
              <a:endCxn id="747537"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747565" name="AutoShape 45"/>
            <p:cNvCxnSpPr>
              <a:cxnSpLocks noChangeShapeType="1"/>
              <a:stCxn id="747550" idx="3"/>
              <a:endCxn id="747536"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747566" name="AutoShape 46"/>
            <p:cNvCxnSpPr>
              <a:cxnSpLocks noChangeShapeType="1"/>
              <a:stCxn id="747569" idx="2"/>
              <a:endCxn id="747570" idx="0"/>
            </p:cNvCxnSpPr>
            <p:nvPr/>
          </p:nvCxnSpPr>
          <p:spPr bwMode="auto">
            <a:xfrm flipH="1">
              <a:off x="4917" y="211"/>
              <a:ext cx="0" cy="24"/>
            </a:xfrm>
            <a:prstGeom prst="straightConnector1">
              <a:avLst/>
            </a:prstGeom>
            <a:noFill/>
            <a:ln w="3175">
              <a:solidFill>
                <a:schemeClr val="tx1"/>
              </a:solidFill>
              <a:round/>
              <a:headEnd/>
              <a:tailEnd type="none" w="sm" len="sm"/>
            </a:ln>
            <a:effectLst/>
          </p:spPr>
        </p:cxnSp>
        <p:cxnSp>
          <p:nvCxnSpPr>
            <p:cNvPr id="747567" name="AutoShape 47"/>
            <p:cNvCxnSpPr>
              <a:cxnSpLocks noChangeShapeType="1"/>
              <a:stCxn id="747568" idx="2"/>
              <a:endCxn id="747569" idx="0"/>
            </p:cNvCxnSpPr>
            <p:nvPr/>
          </p:nvCxnSpPr>
          <p:spPr bwMode="auto">
            <a:xfrm>
              <a:off x="4917" y="137"/>
              <a:ext cx="0" cy="24"/>
            </a:xfrm>
            <a:prstGeom prst="straightConnector1">
              <a:avLst/>
            </a:prstGeom>
            <a:noFill/>
            <a:ln w="3175">
              <a:solidFill>
                <a:schemeClr val="tx1"/>
              </a:solidFill>
              <a:round/>
              <a:headEnd/>
              <a:tailEnd type="none" w="sm" len="sm"/>
            </a:ln>
            <a:effectLst/>
          </p:spPr>
        </p:cxnSp>
        <p:sp>
          <p:nvSpPr>
            <p:cNvPr id="747568" name="AutoShape 48"/>
            <p:cNvSpPr>
              <a:spLocks noChangeArrowheads="1"/>
            </p:cNvSpPr>
            <p:nvPr/>
          </p:nvSpPr>
          <p:spPr bwMode="auto">
            <a:xfrm>
              <a:off x="4878" y="87"/>
              <a:ext cx="78" cy="50"/>
            </a:xfrm>
            <a:prstGeom prst="roundRect">
              <a:avLst>
                <a:gd name="adj" fmla="val 12843"/>
              </a:avLst>
            </a:prstGeom>
            <a:gradFill rotWithShape="1">
              <a:gsLst>
                <a:gs pos="0">
                  <a:srgbClr val="FF5050">
                    <a:gamma/>
                    <a:tint val="50980"/>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Proteins</a:t>
              </a:r>
            </a:p>
          </p:txBody>
        </p:sp>
        <p:sp>
          <p:nvSpPr>
            <p:cNvPr id="747569" name="AutoShape 49"/>
            <p:cNvSpPr>
              <a:spLocks noChangeArrowheads="1"/>
            </p:cNvSpPr>
            <p:nvPr/>
          </p:nvSpPr>
          <p:spPr bwMode="auto">
            <a:xfrm>
              <a:off x="4878" y="161"/>
              <a:ext cx="78" cy="50"/>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Digest</a:t>
              </a:r>
            </a:p>
          </p:txBody>
        </p:sp>
        <p:sp>
          <p:nvSpPr>
            <p:cNvPr id="747570" name="AutoShape 50"/>
            <p:cNvSpPr>
              <a:spLocks noChangeArrowheads="1"/>
            </p:cNvSpPr>
            <p:nvPr/>
          </p:nvSpPr>
          <p:spPr bwMode="auto">
            <a:xfrm>
              <a:off x="4878" y="235"/>
              <a:ext cx="78" cy="50"/>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Peptides</a:t>
              </a:r>
            </a:p>
          </p:txBody>
        </p:sp>
        <p:cxnSp>
          <p:nvCxnSpPr>
            <p:cNvPr id="747571" name="AutoShape 51"/>
            <p:cNvCxnSpPr>
              <a:cxnSpLocks noChangeShapeType="1"/>
              <a:stCxn id="747570" idx="2"/>
              <a:endCxn id="747572" idx="0"/>
            </p:cNvCxnSpPr>
            <p:nvPr/>
          </p:nvCxnSpPr>
          <p:spPr bwMode="auto">
            <a:xfrm flipH="1">
              <a:off x="4917" y="285"/>
              <a:ext cx="0" cy="18"/>
            </a:xfrm>
            <a:prstGeom prst="straightConnector1">
              <a:avLst/>
            </a:prstGeom>
            <a:noFill/>
            <a:ln w="3175">
              <a:solidFill>
                <a:schemeClr val="tx1"/>
              </a:solidFill>
              <a:round/>
              <a:headEnd/>
              <a:tailEnd type="none" w="sm" len="sm"/>
            </a:ln>
            <a:effectLst/>
          </p:spPr>
        </p:cxnSp>
        <p:sp>
          <p:nvSpPr>
            <p:cNvPr id="747572" name="AutoShape 52"/>
            <p:cNvSpPr>
              <a:spLocks noChangeArrowheads="1"/>
            </p:cNvSpPr>
            <p:nvPr/>
          </p:nvSpPr>
          <p:spPr bwMode="auto">
            <a:xfrm>
              <a:off x="4872" y="303"/>
              <a:ext cx="89" cy="69"/>
            </a:xfrm>
            <a:prstGeom prst="flowChartDecision">
              <a:avLst/>
            </a:prstGeom>
            <a:solidFill>
              <a:schemeClr val="bg1"/>
            </a:solidFill>
            <a:ln w="6350">
              <a:solidFill>
                <a:schemeClr val="tx1"/>
              </a:solidFill>
              <a:miter lim="800000"/>
              <a:headEnd/>
              <a:tailEnd/>
            </a:ln>
            <a:effectLst/>
          </p:spPr>
          <p:txBody>
            <a:bodyPr wrap="none" anchor="ctr"/>
            <a:lstStyle/>
            <a:p>
              <a:pPr algn="ctr"/>
              <a:r>
                <a:rPr lang="en-US" sz="200"/>
                <a:t>Path</a:t>
              </a:r>
            </a:p>
          </p:txBody>
        </p:sp>
        <p:cxnSp>
          <p:nvCxnSpPr>
            <p:cNvPr id="747573" name="AutoShape 53"/>
            <p:cNvCxnSpPr>
              <a:cxnSpLocks noChangeShapeType="1"/>
              <a:stCxn id="747572" idx="2"/>
              <a:endCxn id="747543"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747574" name="AutoShape 54"/>
            <p:cNvCxnSpPr>
              <a:cxnSpLocks noChangeShapeType="1"/>
              <a:stCxn id="747554"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747575" name="AutoShape 55"/>
            <p:cNvCxnSpPr>
              <a:cxnSpLocks noChangeShapeType="1"/>
              <a:stCxn id="747572" idx="3"/>
              <a:endCxn id="747541"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747577" name="AutoShape 57"/>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47578" name="AutoShape 58"/>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747579" name="AutoShape 59"/>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747580" name="AutoShape 60"/>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47581" name="AutoShape 61"/>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747582" name="Group 62"/>
            <p:cNvGrpSpPr>
              <a:grpSpLocks/>
            </p:cNvGrpSpPr>
            <p:nvPr/>
          </p:nvGrpSpPr>
          <p:grpSpPr bwMode="auto">
            <a:xfrm>
              <a:off x="5582" y="353"/>
              <a:ext cx="87" cy="109"/>
              <a:chOff x="5462" y="3419"/>
              <a:chExt cx="87" cy="109"/>
            </a:xfrm>
          </p:grpSpPr>
          <p:sp>
            <p:nvSpPr>
              <p:cNvPr id="747583" name="AutoShape 63"/>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47584" name="AutoShape 64"/>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47585" name="Rectangle 65"/>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a:t>Assembling an AMT tag DB</a:t>
            </a:r>
          </a:p>
        </p:txBody>
      </p:sp>
      <p:sp>
        <p:nvSpPr>
          <p:cNvPr id="551939" name="Rectangle 3"/>
          <p:cNvSpPr>
            <a:spLocks noGrp="1" noChangeArrowheads="1"/>
          </p:cNvSpPr>
          <p:nvPr>
            <p:ph type="body" idx="1"/>
          </p:nvPr>
        </p:nvSpPr>
        <p:spPr>
          <a:xfrm>
            <a:off x="492125" y="1057275"/>
            <a:ext cx="8186738" cy="3249613"/>
          </a:xfrm>
        </p:spPr>
        <p:txBody>
          <a:bodyPr/>
          <a:lstStyle/>
          <a:p>
            <a:r>
              <a:rPr lang="en-US" dirty="0"/>
              <a:t>Characterizing AMT tags</a:t>
            </a:r>
          </a:p>
          <a:p>
            <a:pPr lvl="1"/>
            <a:r>
              <a:rPr lang="en-US" dirty="0"/>
              <a:t>Analyze samples by LC-MS/MS</a:t>
            </a:r>
          </a:p>
          <a:p>
            <a:pPr lvl="2"/>
            <a:r>
              <a:rPr lang="en-US" sz="1800" dirty="0" smtClean="0"/>
              <a:t>Typically 100 </a:t>
            </a:r>
            <a:r>
              <a:rPr lang="en-US" sz="1800" dirty="0"/>
              <a:t>minute LC separations</a:t>
            </a:r>
          </a:p>
          <a:p>
            <a:pPr lvl="2"/>
            <a:r>
              <a:rPr lang="en-US" sz="1800" dirty="0"/>
              <a:t>Obtain 1000's of MS/MS fragmentation spectra for each sample</a:t>
            </a:r>
          </a:p>
          <a:p>
            <a:pPr lvl="1"/>
            <a:r>
              <a:rPr lang="en-US" dirty="0"/>
              <a:t>Analyze spectra </a:t>
            </a:r>
            <a:r>
              <a:rPr lang="en-US" dirty="0" smtClean="0"/>
              <a:t>to identify peptides</a:t>
            </a:r>
          </a:p>
          <a:p>
            <a:pPr lvl="2"/>
            <a:r>
              <a:rPr lang="en-US" sz="1800" dirty="0" smtClean="0"/>
              <a:t>Compare MS/MS spectrum to spectra for set of possible peptides predicted from genome</a:t>
            </a:r>
            <a:endParaRPr lang="en-US" sz="1800" dirty="0"/>
          </a:p>
          <a:p>
            <a:pPr lvl="2">
              <a:lnSpc>
                <a:spcPct val="75000"/>
              </a:lnSpc>
            </a:pPr>
            <a:r>
              <a:rPr lang="en-US" sz="1800" dirty="0"/>
              <a:t>SEQUEST: http://www.thermo.com/bioworks/ </a:t>
            </a:r>
          </a:p>
          <a:p>
            <a:pPr lvl="1"/>
            <a:r>
              <a:rPr lang="en-US" dirty="0"/>
              <a:t>Collate results</a:t>
            </a:r>
          </a:p>
        </p:txBody>
      </p:sp>
      <p:grpSp>
        <p:nvGrpSpPr>
          <p:cNvPr id="2" name="Group 848"/>
          <p:cNvGrpSpPr>
            <a:grpSpLocks/>
          </p:cNvGrpSpPr>
          <p:nvPr/>
        </p:nvGrpSpPr>
        <p:grpSpPr bwMode="auto">
          <a:xfrm>
            <a:off x="6781800" y="4667250"/>
            <a:ext cx="2057400" cy="1371600"/>
            <a:chOff x="4368" y="3078"/>
            <a:chExt cx="1296" cy="864"/>
          </a:xfrm>
        </p:grpSpPr>
        <p:sp>
          <p:nvSpPr>
            <p:cNvPr id="552785" name="Rectangle 849"/>
            <p:cNvSpPr>
              <a:spLocks noChangeArrowheads="1"/>
            </p:cNvSpPr>
            <p:nvPr/>
          </p:nvSpPr>
          <p:spPr bwMode="auto">
            <a:xfrm>
              <a:off x="4752" y="3078"/>
              <a:ext cx="912" cy="864"/>
            </a:xfrm>
            <a:prstGeom prst="rect">
              <a:avLst/>
            </a:prstGeom>
            <a:gradFill rotWithShape="1">
              <a:gsLst>
                <a:gs pos="0">
                  <a:srgbClr val="E4F3F4"/>
                </a:gs>
                <a:gs pos="100000">
                  <a:srgbClr val="E4F3F4">
                    <a:gamma/>
                    <a:shade val="95294"/>
                    <a:invGamma/>
                  </a:srgbClr>
                </a:gs>
              </a:gsLst>
              <a:lin ang="5400000" scaled="1"/>
            </a:gradFill>
            <a:ln w="9525">
              <a:solidFill>
                <a:schemeClr val="tx1"/>
              </a:solidFill>
              <a:miter lim="800000"/>
              <a:headEnd/>
              <a:tailEnd/>
            </a:ln>
            <a:effectLst/>
          </p:spPr>
          <p:txBody>
            <a:bodyPr wrap="none" anchor="ctr"/>
            <a:lstStyle/>
            <a:p>
              <a:pPr algn="ctr">
                <a:spcBef>
                  <a:spcPct val="50000"/>
                </a:spcBef>
              </a:pPr>
              <a:r>
                <a:rPr lang="en-US"/>
                <a:t>List of </a:t>
              </a:r>
              <a:br>
                <a:rPr lang="en-US"/>
              </a:br>
              <a:r>
                <a:rPr lang="en-US"/>
                <a:t>peptide</a:t>
              </a:r>
              <a:br>
                <a:rPr lang="en-US"/>
              </a:br>
              <a:r>
                <a:rPr lang="en-US"/>
                <a:t>and protein</a:t>
              </a:r>
              <a:br>
                <a:rPr lang="en-US"/>
              </a:br>
              <a:r>
                <a:rPr lang="en-US"/>
                <a:t>matches</a:t>
              </a:r>
            </a:p>
          </p:txBody>
        </p:sp>
        <p:sp>
          <p:nvSpPr>
            <p:cNvPr id="552786" name="AutoShape 850"/>
            <p:cNvSpPr>
              <a:spLocks noChangeArrowheads="1"/>
            </p:cNvSpPr>
            <p:nvPr/>
          </p:nvSpPr>
          <p:spPr bwMode="auto">
            <a:xfrm>
              <a:off x="4368" y="3414"/>
              <a:ext cx="240" cy="192"/>
            </a:xfrm>
            <a:prstGeom prst="rightArrow">
              <a:avLst>
                <a:gd name="adj1" fmla="val 50000"/>
                <a:gd name="adj2" fmla="val 54688"/>
              </a:avLst>
            </a:prstGeom>
            <a:solidFill>
              <a:srgbClr val="00CC00"/>
            </a:solidFill>
            <a:ln w="9525">
              <a:solidFill>
                <a:schemeClr val="tx1"/>
              </a:solidFill>
              <a:miter lim="800000"/>
              <a:headEnd/>
              <a:tailEnd/>
            </a:ln>
            <a:effectLst/>
          </p:spPr>
          <p:txBody>
            <a:bodyPr wrap="none" anchor="ctr"/>
            <a:lstStyle/>
            <a:p>
              <a:endParaRPr lang="en-US"/>
            </a:p>
          </p:txBody>
        </p:sp>
      </p:grpSp>
      <p:sp>
        <p:nvSpPr>
          <p:cNvPr id="750419" name="AutoShape 1875"/>
          <p:cNvSpPr>
            <a:spLocks noChangeArrowheads="1"/>
          </p:cNvSpPr>
          <p:nvPr/>
        </p:nvSpPr>
        <p:spPr bwMode="auto">
          <a:xfrm>
            <a:off x="3886200" y="5162550"/>
            <a:ext cx="381000" cy="304800"/>
          </a:xfrm>
          <a:prstGeom prst="rightArrow">
            <a:avLst>
              <a:gd name="adj1" fmla="val 50000"/>
              <a:gd name="adj2" fmla="val 54688"/>
            </a:avLst>
          </a:prstGeom>
          <a:solidFill>
            <a:srgbClr val="00CC00"/>
          </a:solidFill>
          <a:ln w="9525">
            <a:solidFill>
              <a:schemeClr val="tx1"/>
            </a:solidFill>
            <a:miter lim="800000"/>
            <a:headEnd/>
            <a:tailEnd/>
          </a:ln>
          <a:effectLst/>
        </p:spPr>
        <p:txBody>
          <a:bodyPr wrap="none" anchor="ctr"/>
          <a:lstStyle/>
          <a:p>
            <a:endParaRPr lang="en-US"/>
          </a:p>
        </p:txBody>
      </p:sp>
      <p:grpSp>
        <p:nvGrpSpPr>
          <p:cNvPr id="3" name="Group 2340"/>
          <p:cNvGrpSpPr>
            <a:grpSpLocks/>
          </p:cNvGrpSpPr>
          <p:nvPr/>
        </p:nvGrpSpPr>
        <p:grpSpPr bwMode="auto">
          <a:xfrm>
            <a:off x="4333875" y="4052888"/>
            <a:ext cx="2085975" cy="2728912"/>
            <a:chOff x="2730" y="2553"/>
            <a:chExt cx="1314" cy="1719"/>
          </a:xfrm>
        </p:grpSpPr>
        <p:pic>
          <p:nvPicPr>
            <p:cNvPr id="752927" name="Picture 2335" descr="Job206379_Scan11783"/>
            <p:cNvPicPr>
              <a:picLocks noChangeAspect="1" noChangeArrowheads="1"/>
            </p:cNvPicPr>
            <p:nvPr/>
          </p:nvPicPr>
          <p:blipFill>
            <a:blip r:embed="rId3" cstate="print"/>
            <a:srcRect/>
            <a:stretch>
              <a:fillRect/>
            </a:stretch>
          </p:blipFill>
          <p:spPr bwMode="auto">
            <a:xfrm>
              <a:off x="2874" y="3136"/>
              <a:ext cx="930" cy="560"/>
            </a:xfrm>
            <a:prstGeom prst="rect">
              <a:avLst/>
            </a:prstGeom>
            <a:noFill/>
          </p:spPr>
        </p:pic>
        <p:pic>
          <p:nvPicPr>
            <p:cNvPr id="752928" name="Picture 2336" descr="Job206379_Scan11782"/>
            <p:cNvPicPr>
              <a:picLocks noChangeAspect="1" noChangeArrowheads="1"/>
            </p:cNvPicPr>
            <p:nvPr/>
          </p:nvPicPr>
          <p:blipFill>
            <a:blip r:embed="rId4" cstate="print"/>
            <a:srcRect/>
            <a:stretch>
              <a:fillRect/>
            </a:stretch>
          </p:blipFill>
          <p:spPr bwMode="auto">
            <a:xfrm>
              <a:off x="2730" y="2553"/>
              <a:ext cx="942" cy="567"/>
            </a:xfrm>
            <a:prstGeom prst="rect">
              <a:avLst/>
            </a:prstGeom>
            <a:noFill/>
          </p:spPr>
        </p:pic>
        <p:pic>
          <p:nvPicPr>
            <p:cNvPr id="752929" name="Picture 2337" descr="Job206379_Scan11784"/>
            <p:cNvPicPr>
              <a:picLocks noChangeAspect="1" noChangeArrowheads="1"/>
            </p:cNvPicPr>
            <p:nvPr/>
          </p:nvPicPr>
          <p:blipFill>
            <a:blip r:embed="rId5" cstate="print"/>
            <a:srcRect/>
            <a:stretch>
              <a:fillRect/>
            </a:stretch>
          </p:blipFill>
          <p:spPr bwMode="auto">
            <a:xfrm>
              <a:off x="3114" y="3712"/>
              <a:ext cx="930" cy="560"/>
            </a:xfrm>
            <a:prstGeom prst="rect">
              <a:avLst/>
            </a:prstGeom>
            <a:noFill/>
          </p:spPr>
        </p:pic>
      </p:grpSp>
      <p:pic>
        <p:nvPicPr>
          <p:cNvPr id="752931" name="Picture 2339" descr="Job206379_BPI"/>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85800" y="4419600"/>
            <a:ext cx="3048000" cy="2192338"/>
          </a:xfrm>
          <a:prstGeom prst="rect">
            <a:avLst/>
          </a:prstGeom>
          <a:noFill/>
        </p:spPr>
      </p:pic>
      <p:grpSp>
        <p:nvGrpSpPr>
          <p:cNvPr id="4" name="Group 2397"/>
          <p:cNvGrpSpPr>
            <a:grpSpLocks/>
          </p:cNvGrpSpPr>
          <p:nvPr/>
        </p:nvGrpSpPr>
        <p:grpSpPr bwMode="auto">
          <a:xfrm>
            <a:off x="7734300" y="138113"/>
            <a:ext cx="1295400" cy="636587"/>
            <a:chOff x="4872" y="87"/>
            <a:chExt cx="816" cy="401"/>
          </a:xfrm>
        </p:grpSpPr>
        <p:sp>
          <p:nvSpPr>
            <p:cNvPr id="752990" name="AutoShape 2398"/>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52991" name="AutoShape 2399"/>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752992" name="AutoShape 2400"/>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752993" name="AutoShape 2401"/>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752994" name="AutoShape 2402"/>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752995" name="AutoShape 2403"/>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52996" name="AutoShape 2404"/>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752997" name="AutoShape 2405"/>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752998" name="AutoShape 2406"/>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752999" name="Oval 2407"/>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753000" name="Oval 2408"/>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753001" name="AutoShape 2409"/>
            <p:cNvSpPr>
              <a:spLocks noChangeArrowheads="1"/>
            </p:cNvSpPr>
            <p:nvPr/>
          </p:nvSpPr>
          <p:spPr bwMode="auto">
            <a:xfrm>
              <a:off x="5019" y="1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LC-MS/MS</a:t>
              </a:r>
            </a:p>
          </p:txBody>
        </p:sp>
        <p:sp>
          <p:nvSpPr>
            <p:cNvPr id="753002" name="AutoShape 2410"/>
            <p:cNvSpPr>
              <a:spLocks noChangeArrowheads="1"/>
            </p:cNvSpPr>
            <p:nvPr/>
          </p:nvSpPr>
          <p:spPr bwMode="auto">
            <a:xfrm>
              <a:off x="5019" y="214"/>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Fractions</a:t>
              </a:r>
            </a:p>
          </p:txBody>
        </p:sp>
        <p:sp>
          <p:nvSpPr>
            <p:cNvPr id="753003" name="AutoShape 2411"/>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753004" name="AutoShape 2412"/>
            <p:cNvCxnSpPr>
              <a:cxnSpLocks noChangeShapeType="1"/>
              <a:stCxn id="753002" idx="0"/>
              <a:endCxn id="753001"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753005" name="AutoShape 2413"/>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753006" name="AutoShape 2414"/>
            <p:cNvCxnSpPr>
              <a:cxnSpLocks noChangeShapeType="1"/>
              <a:stCxn id="753007" idx="1"/>
              <a:endCxn id="752994"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753007" name="AutoShape 2415"/>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753008" name="AutoShape 2416"/>
            <p:cNvCxnSpPr>
              <a:cxnSpLocks noChangeShapeType="1"/>
              <a:stCxn id="753009" idx="2"/>
              <a:endCxn id="753010" idx="1"/>
            </p:cNvCxnSpPr>
            <p:nvPr/>
          </p:nvCxnSpPr>
          <p:spPr bwMode="auto">
            <a:xfrm>
              <a:off x="5479" y="190"/>
              <a:ext cx="0" cy="21"/>
            </a:xfrm>
            <a:prstGeom prst="straightConnector1">
              <a:avLst/>
            </a:prstGeom>
            <a:noFill/>
            <a:ln w="3175">
              <a:solidFill>
                <a:schemeClr val="tx1"/>
              </a:solidFill>
              <a:round/>
              <a:headEnd/>
              <a:tailEnd/>
            </a:ln>
            <a:effectLst/>
          </p:spPr>
        </p:cxnSp>
        <p:sp>
          <p:nvSpPr>
            <p:cNvPr id="753009" name="AutoShape 2417"/>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753010" name="AutoShape 2418"/>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753011" name="Text Box 2419"/>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753012" name="Text Box 2420"/>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753013" name="AutoShape 2421"/>
            <p:cNvCxnSpPr>
              <a:cxnSpLocks noChangeShapeType="1"/>
              <a:stCxn id="752996" idx="2"/>
              <a:endCxn id="753014" idx="1"/>
            </p:cNvCxnSpPr>
            <p:nvPr/>
          </p:nvCxnSpPr>
          <p:spPr bwMode="auto">
            <a:xfrm>
              <a:off x="5478" y="390"/>
              <a:ext cx="1" cy="22"/>
            </a:xfrm>
            <a:prstGeom prst="straightConnector1">
              <a:avLst/>
            </a:prstGeom>
            <a:noFill/>
            <a:ln w="3175">
              <a:solidFill>
                <a:srgbClr val="969696"/>
              </a:solidFill>
              <a:round/>
              <a:headEnd/>
              <a:tailEnd/>
            </a:ln>
            <a:effectLst/>
          </p:spPr>
        </p:cxnSp>
        <p:sp>
          <p:nvSpPr>
            <p:cNvPr id="753014" name="AutoShape 2422"/>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753015" name="AutoShape 2423"/>
            <p:cNvCxnSpPr>
              <a:cxnSpLocks noChangeShapeType="1"/>
              <a:stCxn id="753001" idx="3"/>
              <a:endCxn id="752993"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753016" name="AutoShape 2424"/>
            <p:cNvCxnSpPr>
              <a:cxnSpLocks noChangeShapeType="1"/>
              <a:stCxn id="752993" idx="3"/>
              <a:endCxn id="752994"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753017" name="AutoShape 2425"/>
            <p:cNvCxnSpPr>
              <a:cxnSpLocks noChangeShapeType="1"/>
              <a:stCxn id="752994" idx="3"/>
              <a:endCxn id="752998"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753018" name="AutoShape 2426"/>
            <p:cNvCxnSpPr>
              <a:cxnSpLocks noChangeShapeType="1"/>
              <a:stCxn id="753003" idx="3"/>
              <a:endCxn id="752995"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753019" name="AutoShape 2427"/>
            <p:cNvCxnSpPr>
              <a:cxnSpLocks noChangeShapeType="1"/>
              <a:stCxn id="752997" idx="4"/>
              <a:endCxn id="752996"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753020" name="AutoShape 2428"/>
            <p:cNvCxnSpPr>
              <a:cxnSpLocks noChangeShapeType="1"/>
              <a:stCxn id="752998" idx="4"/>
              <a:endCxn id="753009"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753021" name="AutoShape 2429"/>
            <p:cNvCxnSpPr>
              <a:cxnSpLocks noChangeShapeType="1"/>
              <a:stCxn id="752995" idx="2"/>
              <a:endCxn id="752999"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753022" name="AutoShape 2430"/>
            <p:cNvCxnSpPr>
              <a:cxnSpLocks noChangeShapeType="1"/>
              <a:endCxn id="753000"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753023" name="AutoShape 2431"/>
            <p:cNvCxnSpPr>
              <a:cxnSpLocks noChangeShapeType="1"/>
              <a:stCxn id="752999"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753024" name="AutoShape 2432"/>
            <p:cNvCxnSpPr>
              <a:cxnSpLocks noChangeShapeType="1"/>
              <a:stCxn id="753000" idx="6"/>
              <a:endCxn id="752997"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753025" name="AutoShape 2433"/>
            <p:cNvCxnSpPr>
              <a:cxnSpLocks noChangeShapeType="1"/>
              <a:stCxn id="753010" idx="3"/>
              <a:endCxn id="752996"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753026" name="AutoShape 2434"/>
            <p:cNvCxnSpPr>
              <a:cxnSpLocks noChangeShapeType="1"/>
              <a:stCxn id="753029" idx="2"/>
              <a:endCxn id="753030" idx="0"/>
            </p:cNvCxnSpPr>
            <p:nvPr/>
          </p:nvCxnSpPr>
          <p:spPr bwMode="auto">
            <a:xfrm flipH="1">
              <a:off x="4917" y="211"/>
              <a:ext cx="0" cy="24"/>
            </a:xfrm>
            <a:prstGeom prst="straightConnector1">
              <a:avLst/>
            </a:prstGeom>
            <a:noFill/>
            <a:ln w="3175">
              <a:solidFill>
                <a:schemeClr val="tx1"/>
              </a:solidFill>
              <a:round/>
              <a:headEnd/>
              <a:tailEnd type="none" w="sm" len="sm"/>
            </a:ln>
            <a:effectLst/>
          </p:spPr>
        </p:cxnSp>
        <p:cxnSp>
          <p:nvCxnSpPr>
            <p:cNvPr id="753027" name="AutoShape 2435"/>
            <p:cNvCxnSpPr>
              <a:cxnSpLocks noChangeShapeType="1"/>
              <a:stCxn id="753028" idx="2"/>
              <a:endCxn id="753029" idx="0"/>
            </p:cNvCxnSpPr>
            <p:nvPr/>
          </p:nvCxnSpPr>
          <p:spPr bwMode="auto">
            <a:xfrm>
              <a:off x="4917" y="137"/>
              <a:ext cx="0" cy="24"/>
            </a:xfrm>
            <a:prstGeom prst="straightConnector1">
              <a:avLst/>
            </a:prstGeom>
            <a:noFill/>
            <a:ln w="3175">
              <a:solidFill>
                <a:schemeClr val="tx1"/>
              </a:solidFill>
              <a:round/>
              <a:headEnd/>
              <a:tailEnd type="none" w="sm" len="sm"/>
            </a:ln>
            <a:effectLst/>
          </p:spPr>
        </p:cxnSp>
        <p:sp>
          <p:nvSpPr>
            <p:cNvPr id="753028" name="AutoShape 2436"/>
            <p:cNvSpPr>
              <a:spLocks noChangeArrowheads="1"/>
            </p:cNvSpPr>
            <p:nvPr/>
          </p:nvSpPr>
          <p:spPr bwMode="auto">
            <a:xfrm>
              <a:off x="4878" y="87"/>
              <a:ext cx="78" cy="50"/>
            </a:xfrm>
            <a:prstGeom prst="roundRect">
              <a:avLst>
                <a:gd name="adj" fmla="val 12843"/>
              </a:avLst>
            </a:prstGeom>
            <a:gradFill rotWithShape="1">
              <a:gsLst>
                <a:gs pos="0">
                  <a:srgbClr val="FF5050">
                    <a:gamma/>
                    <a:tint val="50980"/>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Proteins</a:t>
              </a:r>
            </a:p>
          </p:txBody>
        </p:sp>
        <p:sp>
          <p:nvSpPr>
            <p:cNvPr id="753029" name="AutoShape 2437"/>
            <p:cNvSpPr>
              <a:spLocks noChangeArrowheads="1"/>
            </p:cNvSpPr>
            <p:nvPr/>
          </p:nvSpPr>
          <p:spPr bwMode="auto">
            <a:xfrm>
              <a:off x="4878" y="161"/>
              <a:ext cx="78" cy="50"/>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Digest</a:t>
              </a:r>
            </a:p>
          </p:txBody>
        </p:sp>
        <p:sp>
          <p:nvSpPr>
            <p:cNvPr id="753030" name="AutoShape 2438"/>
            <p:cNvSpPr>
              <a:spLocks noChangeArrowheads="1"/>
            </p:cNvSpPr>
            <p:nvPr/>
          </p:nvSpPr>
          <p:spPr bwMode="auto">
            <a:xfrm>
              <a:off x="4878" y="235"/>
              <a:ext cx="78" cy="50"/>
            </a:xfrm>
            <a:prstGeom prst="roundRect">
              <a:avLst>
                <a:gd name="adj" fmla="val 12843"/>
              </a:avLst>
            </a:prstGeom>
            <a:gradFill rotWithShape="1">
              <a:gsLst>
                <a:gs pos="0">
                  <a:srgbClr val="FF5050">
                    <a:gamma/>
                    <a:tint val="41176"/>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Peptides</a:t>
              </a:r>
            </a:p>
          </p:txBody>
        </p:sp>
        <p:cxnSp>
          <p:nvCxnSpPr>
            <p:cNvPr id="753031" name="AutoShape 2439"/>
            <p:cNvCxnSpPr>
              <a:cxnSpLocks noChangeShapeType="1"/>
              <a:stCxn id="753030" idx="2"/>
              <a:endCxn id="753032" idx="0"/>
            </p:cNvCxnSpPr>
            <p:nvPr/>
          </p:nvCxnSpPr>
          <p:spPr bwMode="auto">
            <a:xfrm flipH="1">
              <a:off x="4917" y="285"/>
              <a:ext cx="0" cy="18"/>
            </a:xfrm>
            <a:prstGeom prst="straightConnector1">
              <a:avLst/>
            </a:prstGeom>
            <a:noFill/>
            <a:ln w="3175">
              <a:solidFill>
                <a:schemeClr val="tx1"/>
              </a:solidFill>
              <a:round/>
              <a:headEnd/>
              <a:tailEnd type="none" w="sm" len="sm"/>
            </a:ln>
            <a:effectLst/>
          </p:spPr>
        </p:cxnSp>
        <p:sp>
          <p:nvSpPr>
            <p:cNvPr id="753032" name="AutoShape 2440"/>
            <p:cNvSpPr>
              <a:spLocks noChangeArrowheads="1"/>
            </p:cNvSpPr>
            <p:nvPr/>
          </p:nvSpPr>
          <p:spPr bwMode="auto">
            <a:xfrm>
              <a:off x="4872" y="303"/>
              <a:ext cx="89" cy="69"/>
            </a:xfrm>
            <a:prstGeom prst="flowChartDecision">
              <a:avLst/>
            </a:prstGeom>
            <a:solidFill>
              <a:schemeClr val="bg1"/>
            </a:solidFill>
            <a:ln w="6350">
              <a:solidFill>
                <a:schemeClr val="tx1"/>
              </a:solidFill>
              <a:miter lim="800000"/>
              <a:headEnd/>
              <a:tailEnd/>
            </a:ln>
            <a:effectLst/>
          </p:spPr>
          <p:txBody>
            <a:bodyPr wrap="none" anchor="ctr"/>
            <a:lstStyle/>
            <a:p>
              <a:pPr algn="ctr"/>
              <a:r>
                <a:rPr lang="en-US" sz="200"/>
                <a:t>Path</a:t>
              </a:r>
            </a:p>
          </p:txBody>
        </p:sp>
        <p:cxnSp>
          <p:nvCxnSpPr>
            <p:cNvPr id="753033" name="AutoShape 2441"/>
            <p:cNvCxnSpPr>
              <a:cxnSpLocks noChangeShapeType="1"/>
              <a:stCxn id="753032" idx="2"/>
              <a:endCxn id="753003"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753034" name="AutoShape 2442"/>
            <p:cNvCxnSpPr>
              <a:cxnSpLocks noChangeShapeType="1"/>
              <a:stCxn id="753014"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753035" name="AutoShape 2443"/>
            <p:cNvCxnSpPr>
              <a:cxnSpLocks noChangeShapeType="1"/>
              <a:stCxn id="753032" idx="3"/>
              <a:endCxn id="753001"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753036" name="AutoShape 2444"/>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53037" name="AutoShape 2445"/>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753038" name="AutoShape 2446"/>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753039" name="AutoShape 2447"/>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53040" name="AutoShape 2448"/>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5" name="Group 2449"/>
            <p:cNvGrpSpPr>
              <a:grpSpLocks/>
            </p:cNvGrpSpPr>
            <p:nvPr/>
          </p:nvGrpSpPr>
          <p:grpSpPr bwMode="auto">
            <a:xfrm>
              <a:off x="5582" y="353"/>
              <a:ext cx="87" cy="109"/>
              <a:chOff x="5462" y="3419"/>
              <a:chExt cx="87" cy="109"/>
            </a:xfrm>
          </p:grpSpPr>
          <p:sp>
            <p:nvSpPr>
              <p:cNvPr id="753042" name="AutoShape 2450"/>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53043" name="AutoShape 2451"/>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53044" name="Rectangle 2452"/>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1" name="Rectangle 3"/>
          <p:cNvSpPr>
            <a:spLocks noGrp="1" noChangeArrowheads="1"/>
          </p:cNvSpPr>
          <p:nvPr>
            <p:ph type="title"/>
          </p:nvPr>
        </p:nvSpPr>
        <p:spPr/>
        <p:txBody>
          <a:bodyPr/>
          <a:lstStyle/>
          <a:p>
            <a:r>
              <a:rPr lang="en-US"/>
              <a:t>Assembling an AMT tag DB</a:t>
            </a:r>
          </a:p>
        </p:txBody>
      </p:sp>
      <p:sp>
        <p:nvSpPr>
          <p:cNvPr id="688132" name="Rectangle 4"/>
          <p:cNvSpPr>
            <a:spLocks noGrp="1" noChangeArrowheads="1"/>
          </p:cNvSpPr>
          <p:nvPr>
            <p:ph type="body" idx="1"/>
          </p:nvPr>
        </p:nvSpPr>
        <p:spPr>
          <a:xfrm>
            <a:off x="492125" y="1057275"/>
            <a:ext cx="8186738" cy="4200525"/>
          </a:xfrm>
        </p:spPr>
        <p:txBody>
          <a:bodyPr/>
          <a:lstStyle/>
          <a:p>
            <a:pPr lvl="1">
              <a:buNone/>
            </a:pPr>
            <a:endParaRPr lang="en-US" sz="1400" dirty="0" smtClean="0"/>
          </a:p>
          <a:p>
            <a:r>
              <a:rPr lang="en-US" sz="1600" dirty="0" smtClean="0">
                <a:solidFill>
                  <a:schemeClr val="tx1"/>
                </a:solidFill>
                <a:latin typeface="+mn-lt"/>
                <a:ea typeface="+mn-ea"/>
                <a:cs typeface="+mn-cs"/>
              </a:rPr>
              <a:t>Because </a:t>
            </a:r>
            <a:r>
              <a:rPr lang="en-US" sz="1600" dirty="0">
                <a:solidFill>
                  <a:schemeClr val="tx1"/>
                </a:solidFill>
                <a:latin typeface="+mn-lt"/>
                <a:ea typeface="+mn-ea"/>
                <a:cs typeface="+mn-cs"/>
              </a:rPr>
              <a:t>a peptide is often observed in several </a:t>
            </a:r>
            <a:r>
              <a:rPr lang="en-US" sz="1600" dirty="0" smtClean="0">
                <a:solidFill>
                  <a:schemeClr val="tx1"/>
                </a:solidFill>
                <a:latin typeface="+mn-lt"/>
                <a:ea typeface="+mn-ea"/>
                <a:cs typeface="+mn-cs"/>
              </a:rPr>
              <a:t>different analyses </a:t>
            </a:r>
            <a:r>
              <a:rPr lang="en-US" sz="1600" dirty="0">
                <a:solidFill>
                  <a:schemeClr val="tx1"/>
                </a:solidFill>
                <a:latin typeface="+mn-lt"/>
                <a:ea typeface="+mn-ea"/>
                <a:cs typeface="+mn-cs"/>
              </a:rPr>
              <a:t>with similar, but slightly different elution times or </a:t>
            </a:r>
            <a:r>
              <a:rPr lang="en-US" sz="1600" dirty="0" smtClean="0">
                <a:solidFill>
                  <a:schemeClr val="tx1"/>
                </a:solidFill>
                <a:latin typeface="+mn-lt"/>
                <a:ea typeface="+mn-ea"/>
                <a:cs typeface="+mn-cs"/>
              </a:rPr>
              <a:t>peak profiles </a:t>
            </a:r>
            <a:r>
              <a:rPr lang="en-US" sz="1600" dirty="0">
                <a:solidFill>
                  <a:schemeClr val="tx1"/>
                </a:solidFill>
                <a:latin typeface="+mn-lt"/>
                <a:ea typeface="+mn-ea"/>
                <a:cs typeface="+mn-cs"/>
              </a:rPr>
              <a:t>(e.g., due to a variation in separation speed), the </a:t>
            </a:r>
            <a:r>
              <a:rPr lang="en-US" sz="1600" dirty="0" smtClean="0">
                <a:solidFill>
                  <a:schemeClr val="tx1"/>
                </a:solidFill>
                <a:latin typeface="+mn-lt"/>
                <a:ea typeface="+mn-ea"/>
                <a:cs typeface="+mn-cs"/>
              </a:rPr>
              <a:t>observed LC </a:t>
            </a:r>
            <a:r>
              <a:rPr lang="en-US" sz="1600" dirty="0">
                <a:solidFill>
                  <a:schemeClr val="tx1"/>
                </a:solidFill>
                <a:latin typeface="+mn-lt"/>
                <a:ea typeface="+mn-ea"/>
                <a:cs typeface="+mn-cs"/>
              </a:rPr>
              <a:t>elution time data for each separate analysis must </a:t>
            </a:r>
            <a:r>
              <a:rPr lang="en-US" sz="1600" dirty="0" smtClean="0">
                <a:solidFill>
                  <a:schemeClr val="tx1"/>
                </a:solidFill>
                <a:latin typeface="+mn-lt"/>
                <a:ea typeface="+mn-ea"/>
                <a:cs typeface="+mn-cs"/>
              </a:rPr>
              <a:t>be normalized </a:t>
            </a:r>
            <a:r>
              <a:rPr lang="en-US" sz="1600" dirty="0">
                <a:solidFill>
                  <a:schemeClr val="tx1"/>
                </a:solidFill>
                <a:latin typeface="+mn-lt"/>
                <a:ea typeface="+mn-ea"/>
                <a:cs typeface="+mn-cs"/>
              </a:rPr>
              <a:t>(aligned) to produce normalized elution </a:t>
            </a:r>
            <a:r>
              <a:rPr lang="en-US" sz="1600" dirty="0" smtClean="0">
                <a:solidFill>
                  <a:schemeClr val="tx1"/>
                </a:solidFill>
                <a:latin typeface="+mn-lt"/>
                <a:ea typeface="+mn-ea"/>
                <a:cs typeface="+mn-cs"/>
              </a:rPr>
              <a:t>time (NET</a:t>
            </a:r>
            <a:r>
              <a:rPr lang="en-US" sz="1600" dirty="0">
                <a:solidFill>
                  <a:schemeClr val="tx1"/>
                </a:solidFill>
                <a:latin typeface="+mn-lt"/>
                <a:ea typeface="+mn-ea"/>
                <a:cs typeface="+mn-cs"/>
              </a:rPr>
              <a:t>) values for each </a:t>
            </a:r>
            <a:r>
              <a:rPr lang="en-US" sz="1600" dirty="0" smtClean="0">
                <a:solidFill>
                  <a:schemeClr val="tx1"/>
                </a:solidFill>
                <a:latin typeface="+mn-lt"/>
                <a:ea typeface="+mn-ea"/>
                <a:cs typeface="+mn-cs"/>
              </a:rPr>
              <a:t>peptide</a:t>
            </a:r>
          </a:p>
          <a:p>
            <a:endParaRPr lang="en-US" sz="1600" dirty="0" smtClean="0"/>
          </a:p>
          <a:p>
            <a:r>
              <a:rPr lang="en-US" sz="1600" dirty="0" smtClean="0">
                <a:solidFill>
                  <a:schemeClr val="tx1"/>
                </a:solidFill>
                <a:latin typeface="+mn-lt"/>
                <a:ea typeface="+mn-ea"/>
                <a:cs typeface="+mn-cs"/>
              </a:rPr>
              <a:t>The </a:t>
            </a:r>
            <a:r>
              <a:rPr lang="en-US" sz="1600" dirty="0">
                <a:solidFill>
                  <a:schemeClr val="tx1"/>
                </a:solidFill>
                <a:latin typeface="+mn-lt"/>
                <a:ea typeface="+mn-ea"/>
                <a:cs typeface="+mn-cs"/>
              </a:rPr>
              <a:t>availability of NET </a:t>
            </a:r>
            <a:r>
              <a:rPr lang="en-US" sz="1600" dirty="0" smtClean="0">
                <a:solidFill>
                  <a:schemeClr val="tx1"/>
                </a:solidFill>
                <a:latin typeface="+mn-lt"/>
                <a:ea typeface="+mn-ea"/>
                <a:cs typeface="+mn-cs"/>
              </a:rPr>
              <a:t>values </a:t>
            </a:r>
          </a:p>
          <a:p>
            <a:pPr>
              <a:buNone/>
            </a:pPr>
            <a:r>
              <a:rPr lang="en-US" sz="1600" dirty="0" smtClean="0">
                <a:solidFill>
                  <a:schemeClr val="tx1"/>
                </a:solidFill>
                <a:latin typeface="+mn-lt"/>
                <a:ea typeface="+mn-ea"/>
                <a:cs typeface="+mn-cs"/>
              </a:rPr>
              <a:t>	provides </a:t>
            </a:r>
            <a:r>
              <a:rPr lang="en-US" sz="1600" dirty="0">
                <a:solidFill>
                  <a:schemeClr val="tx1"/>
                </a:solidFill>
                <a:latin typeface="+mn-lt"/>
                <a:ea typeface="+mn-ea"/>
                <a:cs typeface="+mn-cs"/>
              </a:rPr>
              <a:t>for effective comparison </a:t>
            </a:r>
            <a:endParaRPr lang="en-US" sz="1600" dirty="0" smtClean="0">
              <a:solidFill>
                <a:schemeClr val="tx1"/>
              </a:solidFill>
              <a:latin typeface="+mn-lt"/>
              <a:ea typeface="+mn-ea"/>
              <a:cs typeface="+mn-cs"/>
            </a:endParaRPr>
          </a:p>
          <a:p>
            <a:pPr>
              <a:buNone/>
            </a:pPr>
            <a:r>
              <a:rPr lang="en-US" sz="1600" dirty="0" smtClean="0">
                <a:solidFill>
                  <a:schemeClr val="tx1"/>
                </a:solidFill>
                <a:latin typeface="+mn-lt"/>
                <a:ea typeface="+mn-ea"/>
                <a:cs typeface="+mn-cs"/>
              </a:rPr>
              <a:t>	(</a:t>
            </a:r>
            <a:r>
              <a:rPr lang="en-US" sz="1600" dirty="0">
                <a:solidFill>
                  <a:schemeClr val="tx1"/>
                </a:solidFill>
                <a:latin typeface="+mn-lt"/>
                <a:ea typeface="+mn-ea"/>
                <a:cs typeface="+mn-cs"/>
              </a:rPr>
              <a:t>alignment) of </a:t>
            </a:r>
            <a:r>
              <a:rPr lang="en-US" sz="1600" dirty="0" smtClean="0">
                <a:solidFill>
                  <a:schemeClr val="tx1"/>
                </a:solidFill>
                <a:latin typeface="+mn-lt"/>
                <a:ea typeface="+mn-ea"/>
                <a:cs typeface="+mn-cs"/>
              </a:rPr>
              <a:t>multiple analyses </a:t>
            </a:r>
          </a:p>
          <a:p>
            <a:pPr>
              <a:buNone/>
            </a:pPr>
            <a:r>
              <a:rPr lang="en-US" sz="1600" dirty="0" smtClean="0">
                <a:solidFill>
                  <a:schemeClr val="tx1"/>
                </a:solidFill>
                <a:latin typeface="+mn-lt"/>
                <a:ea typeface="+mn-ea"/>
                <a:cs typeface="+mn-cs"/>
              </a:rPr>
              <a:t>	and </a:t>
            </a:r>
            <a:r>
              <a:rPr lang="en-US" sz="1600" dirty="0">
                <a:solidFill>
                  <a:schemeClr val="tx1"/>
                </a:solidFill>
                <a:latin typeface="+mn-lt"/>
                <a:ea typeface="+mn-ea"/>
                <a:cs typeface="+mn-cs"/>
              </a:rPr>
              <a:t>allows an average NET value </a:t>
            </a:r>
            <a:endParaRPr lang="en-US" sz="1600" dirty="0" smtClean="0">
              <a:solidFill>
                <a:schemeClr val="tx1"/>
              </a:solidFill>
              <a:latin typeface="+mn-lt"/>
              <a:ea typeface="+mn-ea"/>
              <a:cs typeface="+mn-cs"/>
            </a:endParaRPr>
          </a:p>
          <a:p>
            <a:pPr>
              <a:buNone/>
            </a:pPr>
            <a:r>
              <a:rPr lang="en-US" sz="1600" dirty="0" smtClean="0">
                <a:solidFill>
                  <a:schemeClr val="tx1"/>
                </a:solidFill>
                <a:latin typeface="+mn-lt"/>
                <a:ea typeface="+mn-ea"/>
                <a:cs typeface="+mn-cs"/>
              </a:rPr>
              <a:t>	to </a:t>
            </a:r>
            <a:r>
              <a:rPr lang="en-US" sz="1600" dirty="0">
                <a:solidFill>
                  <a:schemeClr val="tx1"/>
                </a:solidFill>
                <a:latin typeface="+mn-lt"/>
                <a:ea typeface="+mn-ea"/>
                <a:cs typeface="+mn-cs"/>
              </a:rPr>
              <a:t>be computed </a:t>
            </a:r>
            <a:r>
              <a:rPr lang="en-US" sz="1600" dirty="0" smtClean="0">
                <a:solidFill>
                  <a:schemeClr val="tx1"/>
                </a:solidFill>
                <a:latin typeface="+mn-lt"/>
                <a:ea typeface="+mn-ea"/>
                <a:cs typeface="+mn-cs"/>
              </a:rPr>
              <a:t>for each </a:t>
            </a:r>
            <a:r>
              <a:rPr lang="en-US" sz="1600" dirty="0">
                <a:solidFill>
                  <a:schemeClr val="tx1"/>
                </a:solidFill>
                <a:latin typeface="+mn-lt"/>
                <a:ea typeface="+mn-ea"/>
                <a:cs typeface="+mn-cs"/>
              </a:rPr>
              <a:t>observed </a:t>
            </a:r>
            <a:endParaRPr lang="en-US" sz="1600" dirty="0" smtClean="0">
              <a:solidFill>
                <a:schemeClr val="tx1"/>
              </a:solidFill>
              <a:latin typeface="+mn-lt"/>
              <a:ea typeface="+mn-ea"/>
              <a:cs typeface="+mn-cs"/>
            </a:endParaRPr>
          </a:p>
          <a:p>
            <a:pPr>
              <a:buNone/>
            </a:pPr>
            <a:r>
              <a:rPr lang="en-US" sz="1600" dirty="0" smtClean="0">
                <a:solidFill>
                  <a:schemeClr val="tx1"/>
                </a:solidFill>
                <a:latin typeface="+mn-lt"/>
                <a:ea typeface="+mn-ea"/>
                <a:cs typeface="+mn-cs"/>
              </a:rPr>
              <a:t>	peptide</a:t>
            </a:r>
            <a:endParaRPr lang="en-US" sz="1600" dirty="0" smtClean="0"/>
          </a:p>
          <a:p>
            <a:endParaRPr lang="en-US" sz="1600" dirty="0"/>
          </a:p>
        </p:txBody>
      </p:sp>
      <p:grpSp>
        <p:nvGrpSpPr>
          <p:cNvPr id="688311" name="Group 183"/>
          <p:cNvGrpSpPr>
            <a:grpSpLocks/>
          </p:cNvGrpSpPr>
          <p:nvPr/>
        </p:nvGrpSpPr>
        <p:grpSpPr bwMode="auto">
          <a:xfrm>
            <a:off x="7734300" y="138113"/>
            <a:ext cx="1295400" cy="636587"/>
            <a:chOff x="4872" y="87"/>
            <a:chExt cx="816" cy="401"/>
          </a:xfrm>
        </p:grpSpPr>
        <p:sp>
          <p:nvSpPr>
            <p:cNvPr id="688255" name="AutoShape 127"/>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88256" name="AutoShape 128"/>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688257" name="AutoShape 129"/>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688258" name="AutoShape 130"/>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688259" name="AutoShape 131"/>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688260" name="AutoShape 132"/>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688261" name="AutoShape 133"/>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688262" name="AutoShape 134"/>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688263" name="AutoShape 135"/>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688264" name="Oval 136"/>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688265" name="Oval 137"/>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688266" name="AutoShape 138"/>
            <p:cNvSpPr>
              <a:spLocks noChangeArrowheads="1"/>
            </p:cNvSpPr>
            <p:nvPr/>
          </p:nvSpPr>
          <p:spPr bwMode="auto">
            <a:xfrm>
              <a:off x="5019" y="1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LC-MS/MS</a:t>
              </a:r>
            </a:p>
          </p:txBody>
        </p:sp>
        <p:sp>
          <p:nvSpPr>
            <p:cNvPr id="688267" name="AutoShape 139"/>
            <p:cNvSpPr>
              <a:spLocks noChangeArrowheads="1"/>
            </p:cNvSpPr>
            <p:nvPr/>
          </p:nvSpPr>
          <p:spPr bwMode="auto">
            <a:xfrm>
              <a:off x="5019" y="214"/>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Fractions</a:t>
              </a:r>
            </a:p>
          </p:txBody>
        </p:sp>
        <p:sp>
          <p:nvSpPr>
            <p:cNvPr id="688268" name="AutoShape 140"/>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688269" name="AutoShape 141"/>
            <p:cNvCxnSpPr>
              <a:cxnSpLocks noChangeShapeType="1"/>
              <a:stCxn id="688267" idx="0"/>
              <a:endCxn id="688266"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688270" name="AutoShape 142"/>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688271" name="AutoShape 143"/>
            <p:cNvCxnSpPr>
              <a:cxnSpLocks noChangeShapeType="1"/>
              <a:stCxn id="688272" idx="1"/>
              <a:endCxn id="688259"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688272" name="AutoShape 144"/>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688273" name="AutoShape 145"/>
            <p:cNvCxnSpPr>
              <a:cxnSpLocks noChangeShapeType="1"/>
              <a:stCxn id="688274" idx="2"/>
              <a:endCxn id="688275" idx="1"/>
            </p:cNvCxnSpPr>
            <p:nvPr/>
          </p:nvCxnSpPr>
          <p:spPr bwMode="auto">
            <a:xfrm>
              <a:off x="5479" y="190"/>
              <a:ext cx="0" cy="21"/>
            </a:xfrm>
            <a:prstGeom prst="straightConnector1">
              <a:avLst/>
            </a:prstGeom>
            <a:noFill/>
            <a:ln w="3175">
              <a:solidFill>
                <a:schemeClr val="tx1"/>
              </a:solidFill>
              <a:round/>
              <a:headEnd/>
              <a:tailEnd/>
            </a:ln>
            <a:effectLst/>
          </p:spPr>
        </p:cxnSp>
        <p:sp>
          <p:nvSpPr>
            <p:cNvPr id="688274" name="AutoShape 146"/>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688275" name="AutoShape 147"/>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688276" name="Text Box 148"/>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688277" name="Text Box 149"/>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688278" name="AutoShape 150"/>
            <p:cNvCxnSpPr>
              <a:cxnSpLocks noChangeShapeType="1"/>
              <a:stCxn id="688261" idx="2"/>
              <a:endCxn id="688279" idx="1"/>
            </p:cNvCxnSpPr>
            <p:nvPr/>
          </p:nvCxnSpPr>
          <p:spPr bwMode="auto">
            <a:xfrm>
              <a:off x="5478" y="390"/>
              <a:ext cx="1" cy="22"/>
            </a:xfrm>
            <a:prstGeom prst="straightConnector1">
              <a:avLst/>
            </a:prstGeom>
            <a:noFill/>
            <a:ln w="3175">
              <a:solidFill>
                <a:srgbClr val="969696"/>
              </a:solidFill>
              <a:round/>
              <a:headEnd/>
              <a:tailEnd/>
            </a:ln>
            <a:effectLst/>
          </p:spPr>
        </p:cxnSp>
        <p:sp>
          <p:nvSpPr>
            <p:cNvPr id="688279" name="AutoShape 151"/>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688280" name="AutoShape 152"/>
            <p:cNvCxnSpPr>
              <a:cxnSpLocks noChangeShapeType="1"/>
              <a:stCxn id="688266" idx="3"/>
              <a:endCxn id="688258"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688281" name="AutoShape 153"/>
            <p:cNvCxnSpPr>
              <a:cxnSpLocks noChangeShapeType="1"/>
              <a:stCxn id="688258" idx="3"/>
              <a:endCxn id="688259"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688282" name="AutoShape 154"/>
            <p:cNvCxnSpPr>
              <a:cxnSpLocks noChangeShapeType="1"/>
              <a:stCxn id="688259" idx="3"/>
              <a:endCxn id="688263"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688283" name="AutoShape 155"/>
            <p:cNvCxnSpPr>
              <a:cxnSpLocks noChangeShapeType="1"/>
              <a:stCxn id="688268" idx="3"/>
              <a:endCxn id="688260"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688284" name="AutoShape 156"/>
            <p:cNvCxnSpPr>
              <a:cxnSpLocks noChangeShapeType="1"/>
              <a:stCxn id="688262" idx="4"/>
              <a:endCxn id="688261"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688285" name="AutoShape 157"/>
            <p:cNvCxnSpPr>
              <a:cxnSpLocks noChangeShapeType="1"/>
              <a:stCxn id="688263" idx="4"/>
              <a:endCxn id="688274"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688286" name="AutoShape 158"/>
            <p:cNvCxnSpPr>
              <a:cxnSpLocks noChangeShapeType="1"/>
              <a:stCxn id="688260" idx="2"/>
              <a:endCxn id="688264"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688287" name="AutoShape 159"/>
            <p:cNvCxnSpPr>
              <a:cxnSpLocks noChangeShapeType="1"/>
              <a:endCxn id="688265"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688288" name="AutoShape 160"/>
            <p:cNvCxnSpPr>
              <a:cxnSpLocks noChangeShapeType="1"/>
              <a:stCxn id="688264"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688289" name="AutoShape 161"/>
            <p:cNvCxnSpPr>
              <a:cxnSpLocks noChangeShapeType="1"/>
              <a:stCxn id="688265" idx="6"/>
              <a:endCxn id="688262"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688290" name="AutoShape 162"/>
            <p:cNvCxnSpPr>
              <a:cxnSpLocks noChangeShapeType="1"/>
              <a:stCxn id="688275" idx="3"/>
              <a:endCxn id="688261"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688291" name="AutoShape 163"/>
            <p:cNvCxnSpPr>
              <a:cxnSpLocks noChangeShapeType="1"/>
              <a:stCxn id="688294" idx="2"/>
              <a:endCxn id="688295"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688292" name="AutoShape 164"/>
            <p:cNvCxnSpPr>
              <a:cxnSpLocks noChangeShapeType="1"/>
              <a:stCxn id="688293" idx="2"/>
              <a:endCxn id="688294"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688293" name="AutoShape 165"/>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688294" name="AutoShape 166"/>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688295" name="AutoShape 167"/>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688296" name="AutoShape 168"/>
            <p:cNvCxnSpPr>
              <a:cxnSpLocks noChangeShapeType="1"/>
              <a:stCxn id="688295" idx="2"/>
              <a:endCxn id="688297"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688297" name="AutoShape 169"/>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688298" name="AutoShape 170"/>
            <p:cNvCxnSpPr>
              <a:cxnSpLocks noChangeShapeType="1"/>
              <a:stCxn id="688297" idx="2"/>
              <a:endCxn id="688268"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688299" name="AutoShape 171"/>
            <p:cNvCxnSpPr>
              <a:cxnSpLocks noChangeShapeType="1"/>
              <a:stCxn id="688279"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688300" name="AutoShape 172"/>
            <p:cNvCxnSpPr>
              <a:cxnSpLocks noChangeShapeType="1"/>
              <a:stCxn id="688297" idx="3"/>
              <a:endCxn id="688266"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688301" name="AutoShape 173"/>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88302" name="AutoShape 174"/>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688303" name="AutoShape 175"/>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688304" name="AutoShape 176"/>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688305" name="AutoShape 177"/>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688306" name="Group 178"/>
            <p:cNvGrpSpPr>
              <a:grpSpLocks/>
            </p:cNvGrpSpPr>
            <p:nvPr/>
          </p:nvGrpSpPr>
          <p:grpSpPr bwMode="auto">
            <a:xfrm>
              <a:off x="5582" y="353"/>
              <a:ext cx="87" cy="109"/>
              <a:chOff x="5462" y="3419"/>
              <a:chExt cx="87" cy="109"/>
            </a:xfrm>
          </p:grpSpPr>
          <p:sp>
            <p:nvSpPr>
              <p:cNvPr id="688307" name="AutoShape 179"/>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688308" name="AutoShape 180"/>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688309" name="Rectangle 181"/>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pic>
        <p:nvPicPr>
          <p:cNvPr id="95" name="Picture 94"/>
          <p:cNvPicPr>
            <a:picLocks noChangeAspect="1" noChangeArrowheads="1"/>
          </p:cNvPicPr>
          <p:nvPr/>
        </p:nvPicPr>
        <p:blipFill>
          <a:blip r:embed="rId3" cstate="print"/>
          <a:srcRect/>
          <a:stretch>
            <a:fillRect/>
          </a:stretch>
        </p:blipFill>
        <p:spPr bwMode="auto">
          <a:xfrm>
            <a:off x="4483696" y="2503486"/>
            <a:ext cx="4507904" cy="3211514"/>
          </a:xfrm>
          <a:prstGeom prst="rect">
            <a:avLst/>
          </a:prstGeom>
          <a:noFill/>
          <a:ln w="9525">
            <a:noFill/>
            <a:miter lim="800000"/>
            <a:headEnd/>
            <a:tailEnd/>
          </a:ln>
        </p:spPr>
      </p:pic>
      <p:sp>
        <p:nvSpPr>
          <p:cNvPr id="96" name="Rectangle 95"/>
          <p:cNvSpPr>
            <a:spLocks noChangeArrowheads="1"/>
          </p:cNvSpPr>
          <p:nvPr/>
        </p:nvSpPr>
        <p:spPr bwMode="auto">
          <a:xfrm>
            <a:off x="4864696" y="2655886"/>
            <a:ext cx="1905000" cy="861774"/>
          </a:xfrm>
          <a:prstGeom prst="rect">
            <a:avLst/>
          </a:prstGeom>
          <a:noFill/>
          <a:ln w="9525">
            <a:noFill/>
            <a:miter lim="800000"/>
            <a:headEnd/>
            <a:tailEnd/>
          </a:ln>
        </p:spPr>
        <p:txBody>
          <a:bodyPr wrap="square">
            <a:spAutoFit/>
          </a:bodyPr>
          <a:lstStyle/>
          <a:p>
            <a:r>
              <a:rPr lang="en-US" sz="1000" dirty="0">
                <a:solidFill>
                  <a:srgbClr val="000000"/>
                </a:solidFill>
              </a:rPr>
              <a:t>Locations of peptides identified </a:t>
            </a:r>
            <a:r>
              <a:rPr lang="en-US" sz="1000" dirty="0" smtClean="0">
                <a:solidFill>
                  <a:srgbClr val="000000"/>
                </a:solidFill>
              </a:rPr>
              <a:t>from </a:t>
            </a:r>
            <a:r>
              <a:rPr lang="en-US" sz="1000" dirty="0">
                <a:solidFill>
                  <a:srgbClr val="000000"/>
                </a:solidFill>
              </a:rPr>
              <a:t>multiple “shotgun” LC-MS/MS </a:t>
            </a:r>
            <a:r>
              <a:rPr lang="en-US" sz="1000" dirty="0" smtClean="0">
                <a:solidFill>
                  <a:srgbClr val="000000"/>
                </a:solidFill>
              </a:rPr>
              <a:t>analyses</a:t>
            </a:r>
            <a:endParaRPr lang="en-US" sz="1000" dirty="0">
              <a:solidFill>
                <a:srgbClr val="000000"/>
              </a:solidFill>
            </a:endParaRPr>
          </a:p>
          <a:p>
            <a:r>
              <a:rPr lang="en-US" sz="1000" dirty="0">
                <a:solidFill>
                  <a:srgbClr val="4E004E"/>
                </a:solidFill>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title"/>
          </p:nvPr>
        </p:nvSpPr>
        <p:spPr/>
        <p:txBody>
          <a:bodyPr/>
          <a:lstStyle/>
          <a:p>
            <a:r>
              <a:rPr lang="en-US"/>
              <a:t>Assembling an AMT tag DB</a:t>
            </a:r>
          </a:p>
        </p:txBody>
      </p:sp>
      <p:sp>
        <p:nvSpPr>
          <p:cNvPr id="581635" name="Rectangle 3"/>
          <p:cNvSpPr>
            <a:spLocks noGrp="1" noChangeArrowheads="1"/>
          </p:cNvSpPr>
          <p:nvPr>
            <p:ph type="body" idx="1"/>
          </p:nvPr>
        </p:nvSpPr>
        <p:spPr>
          <a:xfrm>
            <a:off x="492125" y="1057275"/>
            <a:ext cx="8186738" cy="2127250"/>
          </a:xfrm>
        </p:spPr>
        <p:txBody>
          <a:bodyPr/>
          <a:lstStyle/>
          <a:p>
            <a:r>
              <a:rPr lang="en-US" dirty="0"/>
              <a:t>Align related datasets using elution times of observed peptides</a:t>
            </a:r>
          </a:p>
          <a:p>
            <a:pPr lvl="1"/>
            <a:r>
              <a:rPr lang="en-US" dirty="0" smtClean="0"/>
              <a:t>Utilize </a:t>
            </a:r>
            <a:r>
              <a:rPr lang="en-US" dirty="0"/>
              <a:t>NET prediction algorithm to create theoretical dataset to align against</a:t>
            </a:r>
          </a:p>
          <a:p>
            <a:pPr lvl="2"/>
            <a:r>
              <a:rPr lang="en-US" dirty="0"/>
              <a:t>NET prediction uses position and ordering of amino acid </a:t>
            </a:r>
            <a:r>
              <a:rPr lang="en-US" dirty="0" smtClean="0"/>
              <a:t>residues in a peptide </a:t>
            </a:r>
            <a:r>
              <a:rPr lang="en-US" dirty="0"/>
              <a:t>to predict normalized elution time</a:t>
            </a:r>
            <a:endParaRPr lang="en-US" sz="1600" dirty="0"/>
          </a:p>
        </p:txBody>
      </p:sp>
      <p:graphicFrame>
        <p:nvGraphicFramePr>
          <p:cNvPr id="581809" name="Group 177"/>
          <p:cNvGraphicFramePr>
            <a:graphicFrameLocks noGrp="1"/>
          </p:cNvGraphicFramePr>
          <p:nvPr/>
        </p:nvGraphicFramePr>
        <p:xfrm>
          <a:off x="457200" y="3001963"/>
          <a:ext cx="8534400" cy="2639568"/>
        </p:xfrm>
        <a:graphic>
          <a:graphicData uri="http://schemas.openxmlformats.org/drawingml/2006/table">
            <a:tbl>
              <a:tblPr/>
              <a:tblGrid>
                <a:gridCol w="4648200"/>
                <a:gridCol w="1524000"/>
                <a:gridCol w="1187450"/>
                <a:gridCol w="1174750"/>
              </a:tblGrid>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cs typeface="Arial" pitchFamily="34" charset="0"/>
                        </a:rPr>
                        <a:t>Peptide</a:t>
                      </a:r>
                      <a:endParaRPr kumimoji="0" lang="en-US" sz="1600" b="0" i="0" u="none" strike="noStrike" cap="none" normalizeH="0" baseline="0" dirty="0" smtClean="0">
                        <a:ln>
                          <a:noFill/>
                        </a:ln>
                        <a:solidFill>
                          <a:schemeClr val="tx1"/>
                        </a:solidFill>
                        <a:effectLst/>
                        <a:latin typeface="Arial" pitchFamily="34" charset="0"/>
                      </a:endParaRPr>
                    </a:p>
                  </a:txBody>
                  <a:tcPr anchor="b"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X!Tandem</a:t>
                      </a:r>
                      <a:br>
                        <a:rPr kumimoji="0" lang="en-US" sz="1600" b="0" i="0" u="none" strike="noStrike" cap="none" normalizeH="0" baseline="0" smtClean="0">
                          <a:ln>
                            <a:noFill/>
                          </a:ln>
                          <a:solidFill>
                            <a:schemeClr val="tx1"/>
                          </a:solidFill>
                          <a:effectLst/>
                          <a:latin typeface="Arial" pitchFamily="34" charset="0"/>
                          <a:cs typeface="Arial" pitchFamily="34" charset="0"/>
                        </a:rPr>
                      </a:br>
                      <a:r>
                        <a:rPr kumimoji="0" lang="en-US" sz="1600" b="0" i="0" u="none" strike="noStrike" cap="none" normalizeH="0" baseline="0" smtClean="0">
                          <a:ln>
                            <a:noFill/>
                          </a:ln>
                          <a:solidFill>
                            <a:schemeClr val="tx1"/>
                          </a:solidFill>
                          <a:effectLst/>
                          <a:latin typeface="Arial" pitchFamily="34" charset="0"/>
                          <a:cs typeface="Arial" pitchFamily="34" charset="0"/>
                        </a:rPr>
                        <a:t>Log (E_Value)</a:t>
                      </a:r>
                      <a:endParaRPr kumimoji="0" lang="en-US" sz="16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Elution Time</a:t>
                      </a:r>
                      <a:endParaRPr kumimoji="0" lang="en-US" sz="16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Predicted NET</a:t>
                      </a:r>
                      <a:endParaRPr kumimoji="0" lang="en-US" sz="16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R.AARPAKYSYVDENGETK.T</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-6.1</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33.958</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0.167</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R.LVHGEEGLVAAKR.I</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-8.8</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36.915</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0.224</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a:noFill/>
                    </a:lnB>
                    <a:lnTlToBr>
                      <a:noFill/>
                    </a:lnTlToBr>
                    <a:lnBlToTr>
                      <a:noFill/>
                    </a:lnBlToTr>
                    <a:no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R.GIIKVGEEVEIVGIK.E</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-8.2</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53.003</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0.415</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a:noFill/>
                    </a:lnB>
                    <a:lnTlToBr>
                      <a:noFill/>
                    </a:lnTlToBr>
                    <a:lnBlToTr>
                      <a:noFill/>
                    </a:lnBlToTr>
                    <a:solidFill>
                      <a:srgbClr val="CCFFCC"/>
                    </a:solid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K.RFNDDGPILFIHTGGAPALFAYHPHV.-</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-7.3</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62.583</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0.519</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a:noFill/>
                    </a:lnB>
                    <a:lnTlToBr>
                      <a:noFill/>
                    </a:lnTlToBr>
                    <a:lnBlToTr>
                      <a:noFill/>
                    </a:lnBlToTr>
                    <a:no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K.KTGVLAQVQEALKGLDVR.E</a:t>
                      </a:r>
                      <a:endParaRPr kumimoji="0" lang="en-US" sz="1800" b="0" i="0" u="none" strike="noStrike" cap="none" normalizeH="0" baseline="0" dirty="0" smtClean="0">
                        <a:ln>
                          <a:noFill/>
                        </a:ln>
                        <a:solidFill>
                          <a:schemeClr val="tx1"/>
                        </a:solidFill>
                        <a:effectLst/>
                        <a:latin typeface="Arial" pitchFamily="34" charset="0"/>
                      </a:endParaRPr>
                    </a:p>
                  </a:txBody>
                  <a:tcPr anchor="b" horzOverflow="overflow">
                    <a:lnL cap="flat">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-11.6</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62.803</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0.438</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a:noFill/>
                    </a:lnB>
                    <a:lnTlToBr>
                      <a:noFill/>
                    </a:lnTlToBr>
                    <a:lnBlToTr>
                      <a:noFill/>
                    </a:lnBlToTr>
                    <a:solidFill>
                      <a:srgbClr val="CCFFCC"/>
                    </a:solid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R.KVAAQIPNGSTLFIDIGTTPEAVAHALLGHSNLR.I</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-8.9</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73.961</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0.589</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a:noFill/>
                    </a:lnB>
                    <a:lnTlToBr>
                      <a:noFill/>
                    </a:lnTlToBr>
                    <a:lnBlToTr>
                      <a:noFill/>
                    </a:lnBlToTr>
                    <a:noFill/>
                  </a:tcPr>
                </a:tc>
              </a:tr>
              <a:tr h="304800">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R.TFAISPGHMNQLRAESIPEAVIAGASALVLTSYLVR.C</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cap="flat">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-6.5</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88.043</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0.764</a:t>
                      </a:r>
                      <a:endParaRPr kumimoji="0" lang="en-US" sz="1800" b="0" i="0" u="none" strike="noStrike" cap="none" normalizeH="0" baseline="0" smtClean="0">
                        <a:ln>
                          <a:noFill/>
                        </a:ln>
                        <a:solidFill>
                          <a:schemeClr val="tx1"/>
                        </a:solidFill>
                        <a:effectLst/>
                        <a:latin typeface="Arial" pitchFamily="34" charset="0"/>
                      </a:endParaRPr>
                    </a:p>
                  </a:txBody>
                  <a:tcPr anchor="b" horzOverflow="overflow">
                    <a:lnL>
                      <a:noFill/>
                    </a:lnL>
                    <a:lnR cap="flat">
                      <a:noFill/>
                    </a:lnR>
                    <a:lnT>
                      <a:noFill/>
                    </a:lnT>
                    <a:lnB cap="flat">
                      <a:noFill/>
                    </a:lnB>
                    <a:lnTlToBr>
                      <a:noFill/>
                    </a:lnTlToBr>
                    <a:lnBlToTr>
                      <a:noFill/>
                    </a:lnBlToTr>
                    <a:solidFill>
                      <a:srgbClr val="CCFFCC"/>
                    </a:solidFill>
                  </a:tcPr>
                </a:tc>
              </a:tr>
            </a:tbl>
          </a:graphicData>
        </a:graphic>
      </p:graphicFrame>
      <p:sp>
        <p:nvSpPr>
          <p:cNvPr id="581738" name="Rectangle 106"/>
          <p:cNvSpPr>
            <a:spLocks noChangeArrowheads="1"/>
          </p:cNvSpPr>
          <p:nvPr/>
        </p:nvSpPr>
        <p:spPr bwMode="auto">
          <a:xfrm>
            <a:off x="457200" y="6172200"/>
            <a:ext cx="8458200" cy="503238"/>
          </a:xfrm>
          <a:prstGeom prst="rect">
            <a:avLst/>
          </a:prstGeom>
          <a:noFill/>
          <a:ln w="9525">
            <a:noFill/>
            <a:miter lim="800000"/>
            <a:headEnd/>
            <a:tailEnd/>
          </a:ln>
          <a:effectLst/>
        </p:spPr>
        <p:txBody>
          <a:bodyPr/>
          <a:lstStyle/>
          <a:p>
            <a:r>
              <a:rPr lang="en-US" sz="1400"/>
              <a:t>K. Petritis, L.J. Kangas, P.L. Ferguson, et al., </a:t>
            </a:r>
            <a:r>
              <a:rPr lang="en-US" sz="1400" i="1"/>
              <a:t>Analytical Chemistry</a:t>
            </a:r>
            <a:r>
              <a:rPr lang="en-US" sz="1400"/>
              <a:t> </a:t>
            </a:r>
            <a:r>
              <a:rPr lang="en-US" sz="1400" b="1"/>
              <a:t>2003</a:t>
            </a:r>
            <a:r>
              <a:rPr lang="en-US" sz="1400"/>
              <a:t>, </a:t>
            </a:r>
            <a:r>
              <a:rPr lang="en-US" sz="1400" i="1"/>
              <a:t>75</a:t>
            </a:r>
            <a:r>
              <a:rPr lang="en-US" sz="1400"/>
              <a:t>, 1039-1048. </a:t>
            </a:r>
            <a:endParaRPr lang="en-US" sz="1000"/>
          </a:p>
          <a:p>
            <a:r>
              <a:rPr lang="en-US" sz="1400"/>
              <a:t>K. Petritis, L.J. Kangas, B. Yan, et al., </a:t>
            </a:r>
            <a:r>
              <a:rPr lang="en-US" sz="1400" i="1"/>
              <a:t>Analytical Chemistry</a:t>
            </a:r>
            <a:r>
              <a:rPr lang="en-US" sz="1400"/>
              <a:t> </a:t>
            </a:r>
            <a:r>
              <a:rPr lang="en-US" sz="1400" b="1"/>
              <a:t>2006</a:t>
            </a:r>
            <a:r>
              <a:rPr lang="en-US" sz="1400"/>
              <a:t>, </a:t>
            </a:r>
            <a:r>
              <a:rPr lang="en-US" sz="1400" i="1"/>
              <a:t>78</a:t>
            </a:r>
            <a:r>
              <a:rPr lang="en-US" sz="1400"/>
              <a:t>, 5026-5039.</a:t>
            </a:r>
          </a:p>
        </p:txBody>
      </p:sp>
      <p:grpSp>
        <p:nvGrpSpPr>
          <p:cNvPr id="581808" name="Group 176"/>
          <p:cNvGrpSpPr>
            <a:grpSpLocks/>
          </p:cNvGrpSpPr>
          <p:nvPr/>
        </p:nvGrpSpPr>
        <p:grpSpPr bwMode="auto">
          <a:xfrm>
            <a:off x="7734300" y="138113"/>
            <a:ext cx="1295400" cy="636587"/>
            <a:chOff x="4872" y="87"/>
            <a:chExt cx="816" cy="401"/>
          </a:xfrm>
        </p:grpSpPr>
        <p:sp>
          <p:nvSpPr>
            <p:cNvPr id="581753" name="AutoShape 121"/>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581754" name="AutoShape 122"/>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581755" name="AutoShape 123"/>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581756" name="AutoShape 124"/>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581757" name="AutoShape 125"/>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581758" name="AutoShape 126"/>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581759" name="AutoShape 127"/>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581760" name="AutoShape 128"/>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581761" name="AutoShape 129"/>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581762" name="Oval 130"/>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581763" name="Oval 131"/>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581764" name="AutoShape 132"/>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581765" name="AutoShape 133"/>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581766" name="AutoShape 134"/>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581767" name="AutoShape 135"/>
            <p:cNvCxnSpPr>
              <a:cxnSpLocks noChangeShapeType="1"/>
              <a:stCxn id="581765" idx="0"/>
              <a:endCxn id="581764"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581768" name="AutoShape 136"/>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581769" name="AutoShape 137"/>
            <p:cNvCxnSpPr>
              <a:cxnSpLocks noChangeShapeType="1"/>
              <a:stCxn id="581770" idx="1"/>
              <a:endCxn id="581757"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581770" name="AutoShape 138"/>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581771" name="AutoShape 139"/>
            <p:cNvCxnSpPr>
              <a:cxnSpLocks noChangeShapeType="1"/>
              <a:stCxn id="581772" idx="2"/>
              <a:endCxn id="581773" idx="1"/>
            </p:cNvCxnSpPr>
            <p:nvPr/>
          </p:nvCxnSpPr>
          <p:spPr bwMode="auto">
            <a:xfrm>
              <a:off x="5479" y="190"/>
              <a:ext cx="0" cy="21"/>
            </a:xfrm>
            <a:prstGeom prst="straightConnector1">
              <a:avLst/>
            </a:prstGeom>
            <a:noFill/>
            <a:ln w="3175">
              <a:solidFill>
                <a:schemeClr val="tx1"/>
              </a:solidFill>
              <a:round/>
              <a:headEnd/>
              <a:tailEnd/>
            </a:ln>
            <a:effectLst/>
          </p:spPr>
        </p:cxnSp>
        <p:sp>
          <p:nvSpPr>
            <p:cNvPr id="581772" name="AutoShape 140"/>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581773" name="AutoShape 141"/>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581774" name="Text Box 142"/>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581775" name="Text Box 143"/>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581776" name="AutoShape 144"/>
            <p:cNvCxnSpPr>
              <a:cxnSpLocks noChangeShapeType="1"/>
              <a:stCxn id="581759" idx="2"/>
              <a:endCxn id="581777" idx="1"/>
            </p:cNvCxnSpPr>
            <p:nvPr/>
          </p:nvCxnSpPr>
          <p:spPr bwMode="auto">
            <a:xfrm>
              <a:off x="5478" y="390"/>
              <a:ext cx="1" cy="22"/>
            </a:xfrm>
            <a:prstGeom prst="straightConnector1">
              <a:avLst/>
            </a:prstGeom>
            <a:noFill/>
            <a:ln w="3175">
              <a:solidFill>
                <a:srgbClr val="969696"/>
              </a:solidFill>
              <a:round/>
              <a:headEnd/>
              <a:tailEnd/>
            </a:ln>
            <a:effectLst/>
          </p:spPr>
        </p:cxnSp>
        <p:sp>
          <p:nvSpPr>
            <p:cNvPr id="581777" name="AutoShape 145"/>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581778" name="AutoShape 146"/>
            <p:cNvCxnSpPr>
              <a:cxnSpLocks noChangeShapeType="1"/>
              <a:stCxn id="581764" idx="3"/>
              <a:endCxn id="581756"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581779" name="AutoShape 147"/>
            <p:cNvCxnSpPr>
              <a:cxnSpLocks noChangeShapeType="1"/>
              <a:stCxn id="581756" idx="3"/>
              <a:endCxn id="581757"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581780" name="AutoShape 148"/>
            <p:cNvCxnSpPr>
              <a:cxnSpLocks noChangeShapeType="1"/>
              <a:stCxn id="581757" idx="3"/>
              <a:endCxn id="581761"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581781" name="AutoShape 149"/>
            <p:cNvCxnSpPr>
              <a:cxnSpLocks noChangeShapeType="1"/>
              <a:stCxn id="581766" idx="3"/>
              <a:endCxn id="581758"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581782" name="AutoShape 150"/>
            <p:cNvCxnSpPr>
              <a:cxnSpLocks noChangeShapeType="1"/>
              <a:stCxn id="581760" idx="4"/>
              <a:endCxn id="581759"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581783" name="AutoShape 151"/>
            <p:cNvCxnSpPr>
              <a:cxnSpLocks noChangeShapeType="1"/>
              <a:stCxn id="581761" idx="4"/>
              <a:endCxn id="581772"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581784" name="AutoShape 152"/>
            <p:cNvCxnSpPr>
              <a:cxnSpLocks noChangeShapeType="1"/>
              <a:stCxn id="581758" idx="2"/>
              <a:endCxn id="581762"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581785" name="AutoShape 153"/>
            <p:cNvCxnSpPr>
              <a:cxnSpLocks noChangeShapeType="1"/>
              <a:endCxn id="581763"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581786" name="AutoShape 154"/>
            <p:cNvCxnSpPr>
              <a:cxnSpLocks noChangeShapeType="1"/>
              <a:stCxn id="581762"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581787" name="AutoShape 155"/>
            <p:cNvCxnSpPr>
              <a:cxnSpLocks noChangeShapeType="1"/>
              <a:stCxn id="581763" idx="6"/>
              <a:endCxn id="581760"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581788" name="AutoShape 156"/>
            <p:cNvCxnSpPr>
              <a:cxnSpLocks noChangeShapeType="1"/>
              <a:stCxn id="581773" idx="3"/>
              <a:endCxn id="581759"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581789" name="AutoShape 157"/>
            <p:cNvCxnSpPr>
              <a:cxnSpLocks noChangeShapeType="1"/>
              <a:stCxn id="581792" idx="2"/>
              <a:endCxn id="581793"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581790" name="AutoShape 158"/>
            <p:cNvCxnSpPr>
              <a:cxnSpLocks noChangeShapeType="1"/>
              <a:stCxn id="581791" idx="2"/>
              <a:endCxn id="581792"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581791" name="AutoShape 159"/>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581792" name="AutoShape 160"/>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581793" name="AutoShape 161"/>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581794" name="AutoShape 162"/>
            <p:cNvCxnSpPr>
              <a:cxnSpLocks noChangeShapeType="1"/>
              <a:stCxn id="581793" idx="2"/>
              <a:endCxn id="581795"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581795" name="AutoShape 163"/>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581796" name="AutoShape 164"/>
            <p:cNvCxnSpPr>
              <a:cxnSpLocks noChangeShapeType="1"/>
              <a:stCxn id="581795" idx="2"/>
              <a:endCxn id="581766"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581797" name="AutoShape 165"/>
            <p:cNvCxnSpPr>
              <a:cxnSpLocks noChangeShapeType="1"/>
              <a:stCxn id="581777"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581798" name="AutoShape 166"/>
            <p:cNvCxnSpPr>
              <a:cxnSpLocks noChangeShapeType="1"/>
              <a:stCxn id="581795" idx="3"/>
              <a:endCxn id="581764"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581799" name="AutoShape 167"/>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581800" name="AutoShape 168"/>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581801" name="AutoShape 169"/>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581802" name="AutoShape 170"/>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581803" name="AutoShape 171"/>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581804" name="Group 172"/>
            <p:cNvGrpSpPr>
              <a:grpSpLocks/>
            </p:cNvGrpSpPr>
            <p:nvPr/>
          </p:nvGrpSpPr>
          <p:grpSpPr bwMode="auto">
            <a:xfrm>
              <a:off x="5582" y="353"/>
              <a:ext cx="87" cy="109"/>
              <a:chOff x="5462" y="3419"/>
              <a:chExt cx="87" cy="109"/>
            </a:xfrm>
          </p:grpSpPr>
          <p:sp>
            <p:nvSpPr>
              <p:cNvPr id="581805" name="AutoShape 173"/>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581806" name="AutoShape 174"/>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581807" name="Rectangle 175"/>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4514" name="Group 2"/>
          <p:cNvGrpSpPr>
            <a:grpSpLocks/>
          </p:cNvGrpSpPr>
          <p:nvPr/>
        </p:nvGrpSpPr>
        <p:grpSpPr bwMode="auto">
          <a:xfrm>
            <a:off x="631825" y="3881438"/>
            <a:ext cx="7837488" cy="2976562"/>
            <a:chOff x="398" y="2445"/>
            <a:chExt cx="4937" cy="1875"/>
          </a:xfrm>
        </p:grpSpPr>
        <p:grpSp>
          <p:nvGrpSpPr>
            <p:cNvPr id="704515" name="Group 3"/>
            <p:cNvGrpSpPr>
              <a:grpSpLocks/>
            </p:cNvGrpSpPr>
            <p:nvPr/>
          </p:nvGrpSpPr>
          <p:grpSpPr bwMode="auto">
            <a:xfrm>
              <a:off x="398" y="2561"/>
              <a:ext cx="2946" cy="1759"/>
              <a:chOff x="398" y="2561"/>
              <a:chExt cx="2946" cy="1759"/>
            </a:xfrm>
          </p:grpSpPr>
          <p:pic>
            <p:nvPicPr>
              <p:cNvPr id="704516" name="Picture 4"/>
              <p:cNvPicPr>
                <a:picLocks noChangeAspect="1" noChangeArrowheads="1"/>
              </p:cNvPicPr>
              <p:nvPr/>
            </p:nvPicPr>
            <p:blipFill>
              <a:blip r:embed="rId3" cstate="print"/>
              <a:srcRect b="6337"/>
              <a:stretch>
                <a:fillRect/>
              </a:stretch>
            </p:blipFill>
            <p:spPr bwMode="auto">
              <a:xfrm>
                <a:off x="398" y="2561"/>
                <a:ext cx="2946" cy="1759"/>
              </a:xfrm>
              <a:prstGeom prst="rect">
                <a:avLst/>
              </a:prstGeom>
              <a:noFill/>
              <a:ln w="9525">
                <a:noFill/>
                <a:miter lim="800000"/>
                <a:headEnd/>
                <a:tailEnd/>
              </a:ln>
              <a:effectLst/>
            </p:spPr>
          </p:pic>
          <p:sp>
            <p:nvSpPr>
              <p:cNvPr id="704517" name="Rectangle 5"/>
              <p:cNvSpPr>
                <a:spLocks noChangeArrowheads="1"/>
              </p:cNvSpPr>
              <p:nvPr/>
            </p:nvSpPr>
            <p:spPr bwMode="auto">
              <a:xfrm>
                <a:off x="1003" y="2784"/>
                <a:ext cx="1323" cy="366"/>
              </a:xfrm>
              <a:prstGeom prst="rect">
                <a:avLst/>
              </a:prstGeom>
              <a:noFill/>
              <a:ln w="9525">
                <a:noFill/>
                <a:miter lim="800000"/>
                <a:headEnd/>
                <a:tailEnd/>
              </a:ln>
              <a:effectLst/>
            </p:spPr>
            <p:txBody>
              <a:bodyPr wrap="none">
                <a:spAutoFit/>
              </a:bodyPr>
              <a:lstStyle/>
              <a:p>
                <a:pPr eaLnBrk="0" hangingPunct="0"/>
                <a:r>
                  <a:rPr lang="en-US" sz="1600"/>
                  <a:t>y = 0.01081x -0.1829</a:t>
                </a:r>
              </a:p>
              <a:p>
                <a:pPr eaLnBrk="0" hangingPunct="0"/>
                <a:r>
                  <a:rPr lang="en-US" sz="1600"/>
                  <a:t>R</a:t>
                </a:r>
                <a:r>
                  <a:rPr lang="en-US" sz="1600" baseline="30000"/>
                  <a:t>2</a:t>
                </a:r>
                <a:r>
                  <a:rPr lang="en-US" sz="1600"/>
                  <a:t> = 0.95</a:t>
                </a:r>
              </a:p>
            </p:txBody>
          </p:sp>
        </p:grpSp>
        <p:sp>
          <p:nvSpPr>
            <p:cNvPr id="704518" name="Text Box 6"/>
            <p:cNvSpPr txBox="1">
              <a:spLocks noChangeArrowheads="1"/>
            </p:cNvSpPr>
            <p:nvPr/>
          </p:nvSpPr>
          <p:spPr bwMode="auto">
            <a:xfrm>
              <a:off x="487" y="2445"/>
              <a:ext cx="4848" cy="231"/>
            </a:xfrm>
            <a:prstGeom prst="rect">
              <a:avLst/>
            </a:prstGeom>
            <a:noFill/>
            <a:ln w="9525">
              <a:noFill/>
              <a:miter lim="800000"/>
              <a:headEnd/>
              <a:tailEnd/>
            </a:ln>
            <a:effectLst/>
          </p:spPr>
          <p:txBody>
            <a:bodyPr>
              <a:spAutoFit/>
            </a:bodyPr>
            <a:lstStyle/>
            <a:p>
              <a:r>
                <a:rPr lang="en-US"/>
                <a:t>Example: 506 unique peptides used for alignment; Log(E_Value) </a:t>
              </a:r>
              <a:r>
                <a:rPr lang="en-US">
                  <a:cs typeface="Arial" pitchFamily="34" charset="0"/>
                </a:rPr>
                <a:t>≤</a:t>
              </a:r>
              <a:r>
                <a:rPr lang="en-US"/>
                <a:t> -6</a:t>
              </a:r>
            </a:p>
          </p:txBody>
        </p:sp>
      </p:grpSp>
      <p:sp>
        <p:nvSpPr>
          <p:cNvPr id="704519" name="Rectangle 7"/>
          <p:cNvSpPr>
            <a:spLocks noGrp="1" noChangeArrowheads="1"/>
          </p:cNvSpPr>
          <p:nvPr>
            <p:ph type="title"/>
          </p:nvPr>
        </p:nvSpPr>
        <p:spPr/>
        <p:txBody>
          <a:bodyPr/>
          <a:lstStyle/>
          <a:p>
            <a:r>
              <a:rPr lang="en-US"/>
              <a:t>Assembling an AMT tag DB</a:t>
            </a:r>
          </a:p>
        </p:txBody>
      </p:sp>
      <p:sp>
        <p:nvSpPr>
          <p:cNvPr id="704520" name="Rectangle 8"/>
          <p:cNvSpPr>
            <a:spLocks noGrp="1" noChangeArrowheads="1"/>
          </p:cNvSpPr>
          <p:nvPr>
            <p:ph type="body" idx="1"/>
          </p:nvPr>
        </p:nvSpPr>
        <p:spPr>
          <a:xfrm>
            <a:off x="492125" y="1057275"/>
            <a:ext cx="8186738" cy="2832100"/>
          </a:xfrm>
        </p:spPr>
        <p:txBody>
          <a:bodyPr/>
          <a:lstStyle/>
          <a:p>
            <a:r>
              <a:rPr lang="en-US" dirty="0"/>
              <a:t>Align related datasets using elution times of observed peptides</a:t>
            </a:r>
          </a:p>
          <a:p>
            <a:pPr lvl="1"/>
            <a:r>
              <a:rPr lang="en-US" dirty="0" smtClean="0"/>
              <a:t>Utilize </a:t>
            </a:r>
            <a:r>
              <a:rPr lang="en-US" dirty="0"/>
              <a:t>NET prediction algorithm to create theoretical dataset to align against</a:t>
            </a:r>
          </a:p>
          <a:p>
            <a:pPr lvl="2"/>
            <a:r>
              <a:rPr lang="en-US" dirty="0"/>
              <a:t>NET prediction uses position and ordering of amino acid residues to predict normalized elution time</a:t>
            </a:r>
          </a:p>
          <a:p>
            <a:pPr lvl="1"/>
            <a:r>
              <a:rPr lang="en-US" dirty="0"/>
              <a:t>Alignment yields NET values based on observed elution times</a:t>
            </a:r>
          </a:p>
          <a:p>
            <a:pPr lvl="2"/>
            <a:r>
              <a:rPr lang="en-US" dirty="0"/>
              <a:t>Observed NET = Slope</a:t>
            </a:r>
            <a:r>
              <a:rPr lang="en-US" dirty="0">
                <a:sym typeface="Symbol" pitchFamily="18" charset="2"/>
              </a:rPr>
              <a:t>(Observed </a:t>
            </a:r>
            <a:r>
              <a:rPr lang="en-US" dirty="0"/>
              <a:t>Elution Time) + Intercept</a:t>
            </a:r>
          </a:p>
        </p:txBody>
      </p:sp>
      <p:grpSp>
        <p:nvGrpSpPr>
          <p:cNvPr id="704521" name="Group 9"/>
          <p:cNvGrpSpPr>
            <a:grpSpLocks/>
          </p:cNvGrpSpPr>
          <p:nvPr/>
        </p:nvGrpSpPr>
        <p:grpSpPr bwMode="auto">
          <a:xfrm>
            <a:off x="2644775" y="5359400"/>
            <a:ext cx="6137275" cy="1190625"/>
            <a:chOff x="1666" y="3376"/>
            <a:chExt cx="3866" cy="750"/>
          </a:xfrm>
        </p:grpSpPr>
        <p:sp>
          <p:nvSpPr>
            <p:cNvPr id="704522" name="Rectangle 10"/>
            <p:cNvSpPr>
              <a:spLocks noChangeArrowheads="1"/>
            </p:cNvSpPr>
            <p:nvPr/>
          </p:nvSpPr>
          <p:spPr bwMode="auto">
            <a:xfrm>
              <a:off x="3600" y="3376"/>
              <a:ext cx="1932" cy="750"/>
            </a:xfrm>
            <a:prstGeom prst="rect">
              <a:avLst/>
            </a:prstGeom>
            <a:noFill/>
            <a:ln w="9525">
              <a:noFill/>
              <a:miter lim="800000"/>
              <a:headEnd/>
              <a:tailEnd/>
            </a:ln>
            <a:effectLst/>
          </p:spPr>
          <p:txBody>
            <a:bodyPr wrap="none">
              <a:spAutoFit/>
            </a:bodyPr>
            <a:lstStyle/>
            <a:p>
              <a:r>
                <a:rPr lang="en-US"/>
                <a:t>VKHPSEIVNVGDEINVK</a:t>
              </a:r>
            </a:p>
            <a:p>
              <a:r>
                <a:rPr lang="en-US"/>
                <a:t>Elution time: 44.923 minutes</a:t>
              </a:r>
            </a:p>
            <a:p>
              <a:r>
                <a:rPr lang="en-US"/>
                <a:t>Predicted NET: 0.292</a:t>
              </a:r>
            </a:p>
            <a:p>
              <a:r>
                <a:rPr lang="en-US"/>
                <a:t>Observed NET: 0.303</a:t>
              </a:r>
            </a:p>
          </p:txBody>
        </p:sp>
        <p:sp>
          <p:nvSpPr>
            <p:cNvPr id="704523" name="Arc 11"/>
            <p:cNvSpPr>
              <a:spLocks/>
            </p:cNvSpPr>
            <p:nvPr/>
          </p:nvSpPr>
          <p:spPr bwMode="auto">
            <a:xfrm rot="618290" flipV="1">
              <a:off x="1666" y="3466"/>
              <a:ext cx="1903" cy="336"/>
            </a:xfrm>
            <a:custGeom>
              <a:avLst/>
              <a:gdLst>
                <a:gd name="G0" fmla="+- 0 0 0"/>
                <a:gd name="G1" fmla="+- 21600 0 0"/>
                <a:gd name="G2" fmla="+- 21600 0 0"/>
                <a:gd name="T0" fmla="*/ 0 w 19247"/>
                <a:gd name="T1" fmla="*/ 0 h 21600"/>
                <a:gd name="T2" fmla="*/ 19247 w 19247"/>
                <a:gd name="T3" fmla="*/ 11797 h 21600"/>
                <a:gd name="T4" fmla="*/ 0 w 19247"/>
                <a:gd name="T5" fmla="*/ 21600 h 21600"/>
              </a:gdLst>
              <a:ahLst/>
              <a:cxnLst>
                <a:cxn ang="0">
                  <a:pos x="T0" y="T1"/>
                </a:cxn>
                <a:cxn ang="0">
                  <a:pos x="T2" y="T3"/>
                </a:cxn>
                <a:cxn ang="0">
                  <a:pos x="T4" y="T5"/>
                </a:cxn>
              </a:cxnLst>
              <a:rect l="0" t="0" r="r" b="b"/>
              <a:pathLst>
                <a:path w="19247" h="21600" fill="none" extrusionOk="0">
                  <a:moveTo>
                    <a:pt x="-1" y="0"/>
                  </a:moveTo>
                  <a:cubicBezTo>
                    <a:pt x="8123" y="0"/>
                    <a:pt x="15560" y="4558"/>
                    <a:pt x="19247" y="11796"/>
                  </a:cubicBezTo>
                </a:path>
                <a:path w="19247" h="21600" stroke="0" extrusionOk="0">
                  <a:moveTo>
                    <a:pt x="-1" y="0"/>
                  </a:moveTo>
                  <a:cubicBezTo>
                    <a:pt x="8123" y="0"/>
                    <a:pt x="15560" y="4558"/>
                    <a:pt x="19247" y="11796"/>
                  </a:cubicBezTo>
                  <a:lnTo>
                    <a:pt x="0" y="21600"/>
                  </a:lnTo>
                  <a:close/>
                </a:path>
              </a:pathLst>
            </a:custGeom>
            <a:noFill/>
            <a:ln w="19050">
              <a:solidFill>
                <a:srgbClr val="008000"/>
              </a:solidFill>
              <a:round/>
              <a:headEnd type="triangle" w="lg" len="med"/>
              <a:tailEnd/>
            </a:ln>
            <a:effectLst/>
          </p:spPr>
          <p:txBody>
            <a:bodyPr wrap="none" anchor="ctr"/>
            <a:lstStyle/>
            <a:p>
              <a:endParaRPr lang="en-US"/>
            </a:p>
          </p:txBody>
        </p:sp>
      </p:grpSp>
      <p:grpSp>
        <p:nvGrpSpPr>
          <p:cNvPr id="704580" name="Group 68"/>
          <p:cNvGrpSpPr>
            <a:grpSpLocks/>
          </p:cNvGrpSpPr>
          <p:nvPr/>
        </p:nvGrpSpPr>
        <p:grpSpPr bwMode="auto">
          <a:xfrm>
            <a:off x="7734300" y="138113"/>
            <a:ext cx="1295400" cy="636587"/>
            <a:chOff x="4872" y="87"/>
            <a:chExt cx="816" cy="401"/>
          </a:xfrm>
        </p:grpSpPr>
        <p:sp>
          <p:nvSpPr>
            <p:cNvPr id="704581" name="AutoShape 69"/>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04582" name="AutoShape 7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704583" name="AutoShape 71"/>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704584" name="AutoShape 72"/>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704585" name="AutoShape 73"/>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704586" name="AutoShape 7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04587" name="AutoShape 7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704588" name="AutoShape 7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704589" name="AutoShape 77"/>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704590" name="Oval 7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704591" name="Oval 7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704592" name="AutoShape 8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704593" name="AutoShape 8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704594" name="AutoShape 8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704595" name="AutoShape 83"/>
            <p:cNvCxnSpPr>
              <a:cxnSpLocks noChangeShapeType="1"/>
              <a:stCxn id="704593" idx="0"/>
              <a:endCxn id="704592"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704596" name="AutoShape 8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704597" name="AutoShape 85"/>
            <p:cNvCxnSpPr>
              <a:cxnSpLocks noChangeShapeType="1"/>
              <a:stCxn id="704598" idx="1"/>
              <a:endCxn id="704585"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704598" name="AutoShape 86"/>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704599" name="AutoShape 87"/>
            <p:cNvCxnSpPr>
              <a:cxnSpLocks noChangeShapeType="1"/>
              <a:stCxn id="704600" idx="2"/>
              <a:endCxn id="704601" idx="1"/>
            </p:cNvCxnSpPr>
            <p:nvPr/>
          </p:nvCxnSpPr>
          <p:spPr bwMode="auto">
            <a:xfrm>
              <a:off x="5479" y="190"/>
              <a:ext cx="0" cy="21"/>
            </a:xfrm>
            <a:prstGeom prst="straightConnector1">
              <a:avLst/>
            </a:prstGeom>
            <a:noFill/>
            <a:ln w="3175">
              <a:solidFill>
                <a:schemeClr val="tx1"/>
              </a:solidFill>
              <a:round/>
              <a:headEnd/>
              <a:tailEnd/>
            </a:ln>
            <a:effectLst/>
          </p:spPr>
        </p:cxnSp>
        <p:sp>
          <p:nvSpPr>
            <p:cNvPr id="704600" name="AutoShape 88"/>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704601" name="AutoShape 89"/>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704602" name="Text Box 9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704603" name="Text Box 9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704604" name="AutoShape 92"/>
            <p:cNvCxnSpPr>
              <a:cxnSpLocks noChangeShapeType="1"/>
              <a:stCxn id="704587" idx="2"/>
              <a:endCxn id="704605" idx="1"/>
            </p:cNvCxnSpPr>
            <p:nvPr/>
          </p:nvCxnSpPr>
          <p:spPr bwMode="auto">
            <a:xfrm>
              <a:off x="5478" y="390"/>
              <a:ext cx="1" cy="22"/>
            </a:xfrm>
            <a:prstGeom prst="straightConnector1">
              <a:avLst/>
            </a:prstGeom>
            <a:noFill/>
            <a:ln w="3175">
              <a:solidFill>
                <a:srgbClr val="969696"/>
              </a:solidFill>
              <a:round/>
              <a:headEnd/>
              <a:tailEnd/>
            </a:ln>
            <a:effectLst/>
          </p:spPr>
        </p:cxnSp>
        <p:sp>
          <p:nvSpPr>
            <p:cNvPr id="704605" name="AutoShape 93"/>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704606" name="AutoShape 94"/>
            <p:cNvCxnSpPr>
              <a:cxnSpLocks noChangeShapeType="1"/>
              <a:stCxn id="704592" idx="3"/>
              <a:endCxn id="704584"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704607" name="AutoShape 95"/>
            <p:cNvCxnSpPr>
              <a:cxnSpLocks noChangeShapeType="1"/>
              <a:stCxn id="704584" idx="3"/>
              <a:endCxn id="704585"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704608" name="AutoShape 96"/>
            <p:cNvCxnSpPr>
              <a:cxnSpLocks noChangeShapeType="1"/>
              <a:stCxn id="704585" idx="3"/>
              <a:endCxn id="704589"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704609" name="AutoShape 97"/>
            <p:cNvCxnSpPr>
              <a:cxnSpLocks noChangeShapeType="1"/>
              <a:stCxn id="704594" idx="3"/>
              <a:endCxn id="704586"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704610" name="AutoShape 98"/>
            <p:cNvCxnSpPr>
              <a:cxnSpLocks noChangeShapeType="1"/>
              <a:stCxn id="704588" idx="4"/>
              <a:endCxn id="704587"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704611" name="AutoShape 99"/>
            <p:cNvCxnSpPr>
              <a:cxnSpLocks noChangeShapeType="1"/>
              <a:stCxn id="704589" idx="4"/>
              <a:endCxn id="704600"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704612" name="AutoShape 100"/>
            <p:cNvCxnSpPr>
              <a:cxnSpLocks noChangeShapeType="1"/>
              <a:stCxn id="704586" idx="2"/>
              <a:endCxn id="704590"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704613" name="AutoShape 101"/>
            <p:cNvCxnSpPr>
              <a:cxnSpLocks noChangeShapeType="1"/>
              <a:endCxn id="704591"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704614" name="AutoShape 102"/>
            <p:cNvCxnSpPr>
              <a:cxnSpLocks noChangeShapeType="1"/>
              <a:stCxn id="704590"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704615" name="AutoShape 103"/>
            <p:cNvCxnSpPr>
              <a:cxnSpLocks noChangeShapeType="1"/>
              <a:stCxn id="704591" idx="6"/>
              <a:endCxn id="704588"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704616" name="AutoShape 104"/>
            <p:cNvCxnSpPr>
              <a:cxnSpLocks noChangeShapeType="1"/>
              <a:stCxn id="704601" idx="3"/>
              <a:endCxn id="704587"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704617" name="AutoShape 105"/>
            <p:cNvCxnSpPr>
              <a:cxnSpLocks noChangeShapeType="1"/>
              <a:stCxn id="704620" idx="2"/>
              <a:endCxn id="704621"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704618" name="AutoShape 106"/>
            <p:cNvCxnSpPr>
              <a:cxnSpLocks noChangeShapeType="1"/>
              <a:stCxn id="704619" idx="2"/>
              <a:endCxn id="70462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704619" name="AutoShape 107"/>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704620" name="AutoShape 108"/>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704621" name="AutoShape 109"/>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704622" name="AutoShape 110"/>
            <p:cNvCxnSpPr>
              <a:cxnSpLocks noChangeShapeType="1"/>
              <a:stCxn id="704621" idx="2"/>
              <a:endCxn id="704623"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704623" name="AutoShape 11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704624" name="AutoShape 112"/>
            <p:cNvCxnSpPr>
              <a:cxnSpLocks noChangeShapeType="1"/>
              <a:stCxn id="704623" idx="2"/>
              <a:endCxn id="704594"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704625" name="AutoShape 113"/>
            <p:cNvCxnSpPr>
              <a:cxnSpLocks noChangeShapeType="1"/>
              <a:stCxn id="704605"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704626" name="AutoShape 114"/>
            <p:cNvCxnSpPr>
              <a:cxnSpLocks noChangeShapeType="1"/>
              <a:stCxn id="704623" idx="3"/>
              <a:endCxn id="704592"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704627" name="AutoShape 115"/>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04628" name="AutoShape 116"/>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704629" name="AutoShape 117"/>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704630" name="AutoShape 118"/>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04631" name="AutoShape 119"/>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704632" name="Group 120"/>
            <p:cNvGrpSpPr>
              <a:grpSpLocks/>
            </p:cNvGrpSpPr>
            <p:nvPr/>
          </p:nvGrpSpPr>
          <p:grpSpPr bwMode="auto">
            <a:xfrm>
              <a:off x="5582" y="353"/>
              <a:ext cx="87" cy="109"/>
              <a:chOff x="5462" y="3419"/>
              <a:chExt cx="87" cy="109"/>
            </a:xfrm>
          </p:grpSpPr>
          <p:sp>
            <p:nvSpPr>
              <p:cNvPr id="704633" name="AutoShape 121"/>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04634" name="AutoShape 122"/>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04635" name="Rectangle 12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ChangeArrowheads="1"/>
          </p:cNvSpPr>
          <p:nvPr>
            <p:ph type="title"/>
          </p:nvPr>
        </p:nvSpPr>
        <p:spPr/>
        <p:txBody>
          <a:bodyPr/>
          <a:lstStyle/>
          <a:p>
            <a:r>
              <a:rPr lang="en-US"/>
              <a:t>Assembling an AMT tag DB</a:t>
            </a:r>
          </a:p>
        </p:txBody>
      </p:sp>
      <p:sp>
        <p:nvSpPr>
          <p:cNvPr id="685059" name="Rectangle 3"/>
          <p:cNvSpPr>
            <a:spLocks noGrp="1" noChangeArrowheads="1"/>
          </p:cNvSpPr>
          <p:nvPr>
            <p:ph type="body" idx="1"/>
          </p:nvPr>
        </p:nvSpPr>
        <p:spPr>
          <a:xfrm>
            <a:off x="492125" y="1057275"/>
            <a:ext cx="8186738" cy="1477963"/>
          </a:xfrm>
        </p:spPr>
        <p:txBody>
          <a:bodyPr/>
          <a:lstStyle/>
          <a:p>
            <a:r>
              <a:rPr lang="en-US"/>
              <a:t>AMT tag example</a:t>
            </a:r>
          </a:p>
          <a:p>
            <a:pPr lvl="1"/>
            <a:r>
              <a:rPr lang="en-US"/>
              <a:t>R.VKHPSEIVNVGDEINVK.V</a:t>
            </a:r>
          </a:p>
          <a:p>
            <a:pPr lvl="1"/>
            <a:r>
              <a:rPr lang="en-US"/>
              <a:t>Observed in 7 (of 25) LC-MS/MS datasets in the SCX fractionation series</a:t>
            </a:r>
          </a:p>
        </p:txBody>
      </p:sp>
      <p:grpSp>
        <p:nvGrpSpPr>
          <p:cNvPr id="685093" name="Group 37"/>
          <p:cNvGrpSpPr>
            <a:grpSpLocks/>
          </p:cNvGrpSpPr>
          <p:nvPr/>
        </p:nvGrpSpPr>
        <p:grpSpPr bwMode="auto">
          <a:xfrm>
            <a:off x="838200" y="2620963"/>
            <a:ext cx="8001000" cy="676275"/>
            <a:chOff x="528" y="1651"/>
            <a:chExt cx="5040" cy="426"/>
          </a:xfrm>
        </p:grpSpPr>
        <p:sp>
          <p:nvSpPr>
            <p:cNvPr id="685066" name="Text Box 10"/>
            <p:cNvSpPr txBox="1">
              <a:spLocks noChangeArrowheads="1"/>
            </p:cNvSpPr>
            <p:nvPr/>
          </p:nvSpPr>
          <p:spPr bwMode="auto">
            <a:xfrm>
              <a:off x="528" y="1758"/>
              <a:ext cx="1440" cy="212"/>
            </a:xfrm>
            <a:prstGeom prst="rect">
              <a:avLst/>
            </a:prstGeom>
            <a:noFill/>
            <a:ln w="9525">
              <a:noFill/>
              <a:miter lim="800000"/>
              <a:headEnd/>
              <a:tailEnd/>
            </a:ln>
            <a:effectLst/>
          </p:spPr>
          <p:txBody>
            <a:bodyPr>
              <a:spAutoFit/>
            </a:bodyPr>
            <a:lstStyle/>
            <a:p>
              <a:pPr>
                <a:spcBef>
                  <a:spcPct val="50000"/>
                </a:spcBef>
              </a:pPr>
              <a:r>
                <a:rPr lang="en-US" sz="1600"/>
                <a:t>Analysis 1, scan 11195</a:t>
              </a:r>
            </a:p>
          </p:txBody>
        </p:sp>
        <p:sp>
          <p:nvSpPr>
            <p:cNvPr id="685067" name="Line 11"/>
            <p:cNvSpPr>
              <a:spLocks noChangeShapeType="1"/>
            </p:cNvSpPr>
            <p:nvPr/>
          </p:nvSpPr>
          <p:spPr bwMode="auto">
            <a:xfrm>
              <a:off x="2928" y="1864"/>
              <a:ext cx="384" cy="0"/>
            </a:xfrm>
            <a:prstGeom prst="line">
              <a:avLst/>
            </a:prstGeom>
            <a:noFill/>
            <a:ln w="19050">
              <a:solidFill>
                <a:schemeClr val="tx1"/>
              </a:solidFill>
              <a:round/>
              <a:headEnd/>
              <a:tailEnd type="triangle" w="lg" len="med"/>
            </a:ln>
            <a:effectLst/>
          </p:spPr>
          <p:txBody>
            <a:bodyPr/>
            <a:lstStyle/>
            <a:p>
              <a:endParaRPr lang="en-US"/>
            </a:p>
          </p:txBody>
        </p:sp>
        <p:sp>
          <p:nvSpPr>
            <p:cNvPr id="685068" name="Text Box 12"/>
            <p:cNvSpPr txBox="1">
              <a:spLocks noChangeArrowheads="1"/>
            </p:cNvSpPr>
            <p:nvPr/>
          </p:nvSpPr>
          <p:spPr bwMode="auto">
            <a:xfrm>
              <a:off x="3408" y="1758"/>
              <a:ext cx="2160" cy="212"/>
            </a:xfrm>
            <a:prstGeom prst="rect">
              <a:avLst/>
            </a:prstGeom>
            <a:noFill/>
            <a:ln w="9525">
              <a:noFill/>
              <a:miter lim="800000"/>
              <a:headEnd/>
              <a:tailEnd/>
            </a:ln>
            <a:effectLst/>
          </p:spPr>
          <p:txBody>
            <a:bodyPr>
              <a:spAutoFit/>
            </a:bodyPr>
            <a:lstStyle/>
            <a:p>
              <a:pPr>
                <a:spcBef>
                  <a:spcPct val="50000"/>
                </a:spcBef>
              </a:pPr>
              <a:r>
                <a:rPr lang="en-US" sz="1600"/>
                <a:t>3+, hyperscore 80, Obs. NET 0.303 </a:t>
              </a:r>
            </a:p>
          </p:txBody>
        </p:sp>
        <p:pic>
          <p:nvPicPr>
            <p:cNvPr id="685069" name="Picture 13" descr="Job206386_Scan11195"/>
            <p:cNvPicPr>
              <a:picLocks noChangeAspect="1" noChangeArrowheads="1"/>
            </p:cNvPicPr>
            <p:nvPr/>
          </p:nvPicPr>
          <p:blipFill>
            <a:blip r:embed="rId3" cstate="print"/>
            <a:srcRect/>
            <a:stretch>
              <a:fillRect/>
            </a:stretch>
          </p:blipFill>
          <p:spPr bwMode="auto">
            <a:xfrm>
              <a:off x="2076" y="1651"/>
              <a:ext cx="708" cy="426"/>
            </a:xfrm>
            <a:prstGeom prst="rect">
              <a:avLst/>
            </a:prstGeom>
            <a:noFill/>
          </p:spPr>
        </p:pic>
      </p:grpSp>
      <p:grpSp>
        <p:nvGrpSpPr>
          <p:cNvPr id="685097" name="Group 41"/>
          <p:cNvGrpSpPr>
            <a:grpSpLocks/>
          </p:cNvGrpSpPr>
          <p:nvPr/>
        </p:nvGrpSpPr>
        <p:grpSpPr bwMode="auto">
          <a:xfrm>
            <a:off x="838200" y="3352800"/>
            <a:ext cx="8001000" cy="3124200"/>
            <a:chOff x="528" y="2112"/>
            <a:chExt cx="5040" cy="1968"/>
          </a:xfrm>
        </p:grpSpPr>
        <p:sp>
          <p:nvSpPr>
            <p:cNvPr id="685060" name="Text Box 4"/>
            <p:cNvSpPr txBox="1">
              <a:spLocks noChangeArrowheads="1"/>
            </p:cNvSpPr>
            <p:nvPr/>
          </p:nvSpPr>
          <p:spPr bwMode="auto">
            <a:xfrm>
              <a:off x="540" y="3676"/>
              <a:ext cx="4164" cy="404"/>
            </a:xfrm>
            <a:prstGeom prst="rect">
              <a:avLst/>
            </a:prstGeom>
            <a:noFill/>
            <a:ln w="9525">
              <a:noFill/>
              <a:miter lim="800000"/>
              <a:headEnd/>
              <a:tailEnd/>
            </a:ln>
            <a:effectLst/>
          </p:spPr>
          <p:txBody>
            <a:bodyPr>
              <a:spAutoFit/>
            </a:bodyPr>
            <a:lstStyle/>
            <a:p>
              <a:pPr>
                <a:spcBef>
                  <a:spcPct val="50000"/>
                </a:spcBef>
              </a:pPr>
              <a:r>
                <a:rPr lang="en-US"/>
                <a:t>Compute monoisotopic mass: 1876.0053 Da</a:t>
              </a:r>
              <a:br>
                <a:rPr lang="en-US"/>
              </a:br>
              <a:r>
                <a:rPr lang="en-US"/>
                <a:t>Average Normalized Elution Time: 0.3021 (StDev 0.0021)</a:t>
              </a:r>
            </a:p>
          </p:txBody>
        </p:sp>
        <p:grpSp>
          <p:nvGrpSpPr>
            <p:cNvPr id="685094" name="Group 38"/>
            <p:cNvGrpSpPr>
              <a:grpSpLocks/>
            </p:cNvGrpSpPr>
            <p:nvPr/>
          </p:nvGrpSpPr>
          <p:grpSpPr bwMode="auto">
            <a:xfrm>
              <a:off x="528" y="2112"/>
              <a:ext cx="5040" cy="426"/>
              <a:chOff x="528" y="2112"/>
              <a:chExt cx="5040" cy="426"/>
            </a:xfrm>
          </p:grpSpPr>
          <p:sp>
            <p:nvSpPr>
              <p:cNvPr id="685071" name="Text Box 15"/>
              <p:cNvSpPr txBox="1">
                <a:spLocks noChangeArrowheads="1"/>
              </p:cNvSpPr>
              <p:nvPr/>
            </p:nvSpPr>
            <p:spPr bwMode="auto">
              <a:xfrm>
                <a:off x="528" y="2219"/>
                <a:ext cx="1440" cy="212"/>
              </a:xfrm>
              <a:prstGeom prst="rect">
                <a:avLst/>
              </a:prstGeom>
              <a:noFill/>
              <a:ln w="9525">
                <a:noFill/>
                <a:miter lim="800000"/>
                <a:headEnd/>
                <a:tailEnd/>
              </a:ln>
              <a:effectLst/>
            </p:spPr>
            <p:txBody>
              <a:bodyPr>
                <a:spAutoFit/>
              </a:bodyPr>
              <a:lstStyle/>
              <a:p>
                <a:pPr>
                  <a:spcBef>
                    <a:spcPct val="50000"/>
                  </a:spcBef>
                </a:pPr>
                <a:r>
                  <a:rPr lang="en-US" sz="1600"/>
                  <a:t>Analysis 2, scan 9945</a:t>
                </a:r>
              </a:p>
            </p:txBody>
          </p:sp>
          <p:sp>
            <p:nvSpPr>
              <p:cNvPr id="685072" name="Line 16"/>
              <p:cNvSpPr>
                <a:spLocks noChangeShapeType="1"/>
              </p:cNvSpPr>
              <p:nvPr/>
            </p:nvSpPr>
            <p:spPr bwMode="auto">
              <a:xfrm>
                <a:off x="2928" y="2325"/>
                <a:ext cx="384" cy="0"/>
              </a:xfrm>
              <a:prstGeom prst="line">
                <a:avLst/>
              </a:prstGeom>
              <a:noFill/>
              <a:ln w="19050">
                <a:solidFill>
                  <a:schemeClr val="tx1"/>
                </a:solidFill>
                <a:round/>
                <a:headEnd/>
                <a:tailEnd type="triangle" w="lg" len="med"/>
              </a:ln>
              <a:effectLst/>
            </p:spPr>
            <p:txBody>
              <a:bodyPr/>
              <a:lstStyle/>
              <a:p>
                <a:endParaRPr lang="en-US"/>
              </a:p>
            </p:txBody>
          </p:sp>
          <p:sp>
            <p:nvSpPr>
              <p:cNvPr id="685073" name="Text Box 17"/>
              <p:cNvSpPr txBox="1">
                <a:spLocks noChangeArrowheads="1"/>
              </p:cNvSpPr>
              <p:nvPr/>
            </p:nvSpPr>
            <p:spPr bwMode="auto">
              <a:xfrm>
                <a:off x="3408" y="2219"/>
                <a:ext cx="2160" cy="212"/>
              </a:xfrm>
              <a:prstGeom prst="rect">
                <a:avLst/>
              </a:prstGeom>
              <a:noFill/>
              <a:ln w="9525">
                <a:noFill/>
                <a:miter lim="800000"/>
                <a:headEnd/>
                <a:tailEnd/>
              </a:ln>
              <a:effectLst/>
            </p:spPr>
            <p:txBody>
              <a:bodyPr>
                <a:spAutoFit/>
              </a:bodyPr>
              <a:lstStyle/>
              <a:p>
                <a:pPr>
                  <a:spcBef>
                    <a:spcPct val="50000"/>
                  </a:spcBef>
                </a:pPr>
                <a:r>
                  <a:rPr lang="en-US" sz="1600"/>
                  <a:t>3+, hyperscore 69, Obs. NET 0.298</a:t>
                </a:r>
              </a:p>
            </p:txBody>
          </p:sp>
          <p:pic>
            <p:nvPicPr>
              <p:cNvPr id="685074" name="Picture 18" descr="Job206387_Scan9945"/>
              <p:cNvPicPr>
                <a:picLocks noChangeAspect="1" noChangeArrowheads="1"/>
              </p:cNvPicPr>
              <p:nvPr/>
            </p:nvPicPr>
            <p:blipFill>
              <a:blip r:embed="rId4" cstate="print"/>
              <a:srcRect/>
              <a:stretch>
                <a:fillRect/>
              </a:stretch>
            </p:blipFill>
            <p:spPr bwMode="auto">
              <a:xfrm>
                <a:off x="2076" y="2112"/>
                <a:ext cx="708" cy="426"/>
              </a:xfrm>
              <a:prstGeom prst="rect">
                <a:avLst/>
              </a:prstGeom>
              <a:noFill/>
            </p:spPr>
          </p:pic>
        </p:grpSp>
        <p:grpSp>
          <p:nvGrpSpPr>
            <p:cNvPr id="685095" name="Group 39"/>
            <p:cNvGrpSpPr>
              <a:grpSpLocks/>
            </p:cNvGrpSpPr>
            <p:nvPr/>
          </p:nvGrpSpPr>
          <p:grpSpPr bwMode="auto">
            <a:xfrm>
              <a:off x="528" y="2544"/>
              <a:ext cx="5040" cy="426"/>
              <a:chOff x="528" y="2544"/>
              <a:chExt cx="5040" cy="426"/>
            </a:xfrm>
          </p:grpSpPr>
          <p:sp>
            <p:nvSpPr>
              <p:cNvPr id="685076" name="Text Box 20"/>
              <p:cNvSpPr txBox="1">
                <a:spLocks noChangeArrowheads="1"/>
              </p:cNvSpPr>
              <p:nvPr/>
            </p:nvSpPr>
            <p:spPr bwMode="auto">
              <a:xfrm>
                <a:off x="528" y="2651"/>
                <a:ext cx="1440" cy="212"/>
              </a:xfrm>
              <a:prstGeom prst="rect">
                <a:avLst/>
              </a:prstGeom>
              <a:noFill/>
              <a:ln w="9525">
                <a:noFill/>
                <a:miter lim="800000"/>
                <a:headEnd/>
                <a:tailEnd/>
              </a:ln>
              <a:effectLst/>
            </p:spPr>
            <p:txBody>
              <a:bodyPr>
                <a:spAutoFit/>
              </a:bodyPr>
              <a:lstStyle/>
              <a:p>
                <a:pPr>
                  <a:spcBef>
                    <a:spcPct val="50000"/>
                  </a:spcBef>
                </a:pPr>
                <a:r>
                  <a:rPr lang="en-US" sz="1600"/>
                  <a:t>Analysis 3, scan 10905</a:t>
                </a:r>
              </a:p>
            </p:txBody>
          </p:sp>
          <p:sp>
            <p:nvSpPr>
              <p:cNvPr id="685077" name="Line 21"/>
              <p:cNvSpPr>
                <a:spLocks noChangeShapeType="1"/>
              </p:cNvSpPr>
              <p:nvPr/>
            </p:nvSpPr>
            <p:spPr bwMode="auto">
              <a:xfrm>
                <a:off x="2928" y="2757"/>
                <a:ext cx="384" cy="0"/>
              </a:xfrm>
              <a:prstGeom prst="line">
                <a:avLst/>
              </a:prstGeom>
              <a:noFill/>
              <a:ln w="19050">
                <a:solidFill>
                  <a:schemeClr val="tx1"/>
                </a:solidFill>
                <a:round/>
                <a:headEnd/>
                <a:tailEnd type="triangle" w="lg" len="med"/>
              </a:ln>
              <a:effectLst/>
            </p:spPr>
            <p:txBody>
              <a:bodyPr/>
              <a:lstStyle/>
              <a:p>
                <a:endParaRPr lang="en-US"/>
              </a:p>
            </p:txBody>
          </p:sp>
          <p:sp>
            <p:nvSpPr>
              <p:cNvPr id="685078" name="Text Box 22"/>
              <p:cNvSpPr txBox="1">
                <a:spLocks noChangeArrowheads="1"/>
              </p:cNvSpPr>
              <p:nvPr/>
            </p:nvSpPr>
            <p:spPr bwMode="auto">
              <a:xfrm>
                <a:off x="3408" y="2651"/>
                <a:ext cx="2160" cy="212"/>
              </a:xfrm>
              <a:prstGeom prst="rect">
                <a:avLst/>
              </a:prstGeom>
              <a:noFill/>
              <a:ln w="9525">
                <a:noFill/>
                <a:miter lim="800000"/>
                <a:headEnd/>
                <a:tailEnd/>
              </a:ln>
              <a:effectLst/>
            </p:spPr>
            <p:txBody>
              <a:bodyPr>
                <a:spAutoFit/>
              </a:bodyPr>
              <a:lstStyle/>
              <a:p>
                <a:pPr>
                  <a:spcBef>
                    <a:spcPct val="50000"/>
                  </a:spcBef>
                </a:pPr>
                <a:r>
                  <a:rPr lang="en-US" sz="1600"/>
                  <a:t>2+, hyperscore 74, Obs. NET 0.301</a:t>
                </a:r>
              </a:p>
            </p:txBody>
          </p:sp>
          <p:pic>
            <p:nvPicPr>
              <p:cNvPr id="685079" name="Picture 23" descr="Job206388_Scan10905"/>
              <p:cNvPicPr>
                <a:picLocks noChangeAspect="1" noChangeArrowheads="1"/>
              </p:cNvPicPr>
              <p:nvPr/>
            </p:nvPicPr>
            <p:blipFill>
              <a:blip r:embed="rId5" cstate="print"/>
              <a:srcRect/>
              <a:stretch>
                <a:fillRect/>
              </a:stretch>
            </p:blipFill>
            <p:spPr bwMode="auto">
              <a:xfrm>
                <a:off x="2076" y="2544"/>
                <a:ext cx="708" cy="426"/>
              </a:xfrm>
              <a:prstGeom prst="rect">
                <a:avLst/>
              </a:prstGeom>
              <a:noFill/>
            </p:spPr>
          </p:pic>
        </p:grpSp>
        <p:grpSp>
          <p:nvGrpSpPr>
            <p:cNvPr id="685096" name="Group 40"/>
            <p:cNvGrpSpPr>
              <a:grpSpLocks/>
            </p:cNvGrpSpPr>
            <p:nvPr/>
          </p:nvGrpSpPr>
          <p:grpSpPr bwMode="auto">
            <a:xfrm>
              <a:off x="528" y="2976"/>
              <a:ext cx="5040" cy="426"/>
              <a:chOff x="528" y="2976"/>
              <a:chExt cx="5040" cy="426"/>
            </a:xfrm>
          </p:grpSpPr>
          <p:sp>
            <p:nvSpPr>
              <p:cNvPr id="685062" name="Text Box 6"/>
              <p:cNvSpPr txBox="1">
                <a:spLocks noChangeArrowheads="1"/>
              </p:cNvSpPr>
              <p:nvPr/>
            </p:nvSpPr>
            <p:spPr bwMode="auto">
              <a:xfrm>
                <a:off x="528" y="3083"/>
                <a:ext cx="1440" cy="212"/>
              </a:xfrm>
              <a:prstGeom prst="rect">
                <a:avLst/>
              </a:prstGeom>
              <a:noFill/>
              <a:ln w="9525">
                <a:noFill/>
                <a:miter lim="800000"/>
                <a:headEnd/>
                <a:tailEnd/>
              </a:ln>
              <a:effectLst/>
            </p:spPr>
            <p:txBody>
              <a:bodyPr>
                <a:spAutoFit/>
              </a:bodyPr>
              <a:lstStyle/>
              <a:p>
                <a:pPr>
                  <a:spcBef>
                    <a:spcPct val="50000"/>
                  </a:spcBef>
                </a:pPr>
                <a:r>
                  <a:rPr lang="en-US" sz="1600"/>
                  <a:t>Analysis 4, scan 9667</a:t>
                </a:r>
              </a:p>
            </p:txBody>
          </p:sp>
          <p:sp>
            <p:nvSpPr>
              <p:cNvPr id="685063" name="Line 7"/>
              <p:cNvSpPr>
                <a:spLocks noChangeShapeType="1"/>
              </p:cNvSpPr>
              <p:nvPr/>
            </p:nvSpPr>
            <p:spPr bwMode="auto">
              <a:xfrm>
                <a:off x="2928" y="3189"/>
                <a:ext cx="384" cy="0"/>
              </a:xfrm>
              <a:prstGeom prst="line">
                <a:avLst/>
              </a:prstGeom>
              <a:noFill/>
              <a:ln w="19050">
                <a:solidFill>
                  <a:schemeClr val="tx1"/>
                </a:solidFill>
                <a:round/>
                <a:headEnd/>
                <a:tailEnd type="triangle" w="lg" len="med"/>
              </a:ln>
              <a:effectLst/>
            </p:spPr>
            <p:txBody>
              <a:bodyPr/>
              <a:lstStyle/>
              <a:p>
                <a:endParaRPr lang="en-US"/>
              </a:p>
            </p:txBody>
          </p:sp>
          <p:sp>
            <p:nvSpPr>
              <p:cNvPr id="685064" name="Text Box 8"/>
              <p:cNvSpPr txBox="1">
                <a:spLocks noChangeArrowheads="1"/>
              </p:cNvSpPr>
              <p:nvPr/>
            </p:nvSpPr>
            <p:spPr bwMode="auto">
              <a:xfrm>
                <a:off x="3408" y="3083"/>
                <a:ext cx="2160" cy="212"/>
              </a:xfrm>
              <a:prstGeom prst="rect">
                <a:avLst/>
              </a:prstGeom>
              <a:noFill/>
              <a:ln w="9525">
                <a:noFill/>
                <a:miter lim="800000"/>
                <a:headEnd/>
                <a:tailEnd/>
              </a:ln>
              <a:effectLst/>
            </p:spPr>
            <p:txBody>
              <a:bodyPr>
                <a:spAutoFit/>
              </a:bodyPr>
              <a:lstStyle/>
              <a:p>
                <a:pPr>
                  <a:spcBef>
                    <a:spcPct val="50000"/>
                  </a:spcBef>
                </a:pPr>
                <a:r>
                  <a:rPr lang="en-US" sz="1600"/>
                  <a:t>2+, hyperscore 77, Obs. NET 0.302</a:t>
                </a:r>
              </a:p>
            </p:txBody>
          </p:sp>
          <p:pic>
            <p:nvPicPr>
              <p:cNvPr id="685080" name="Picture 24" descr="Job206389_Scan9667"/>
              <p:cNvPicPr>
                <a:picLocks noChangeAspect="1" noChangeArrowheads="1"/>
              </p:cNvPicPr>
              <p:nvPr/>
            </p:nvPicPr>
            <p:blipFill>
              <a:blip r:embed="rId6" cstate="print"/>
              <a:srcRect/>
              <a:stretch>
                <a:fillRect/>
              </a:stretch>
            </p:blipFill>
            <p:spPr bwMode="auto">
              <a:xfrm>
                <a:off x="2076" y="2976"/>
                <a:ext cx="708" cy="426"/>
              </a:xfrm>
              <a:prstGeom prst="rect">
                <a:avLst/>
              </a:prstGeom>
              <a:noFill/>
            </p:spPr>
          </p:pic>
        </p:grpSp>
        <p:grpSp>
          <p:nvGrpSpPr>
            <p:cNvPr id="685091" name="Group 35"/>
            <p:cNvGrpSpPr>
              <a:grpSpLocks/>
            </p:cNvGrpSpPr>
            <p:nvPr/>
          </p:nvGrpSpPr>
          <p:grpSpPr bwMode="auto">
            <a:xfrm>
              <a:off x="1117" y="3360"/>
              <a:ext cx="3011" cy="167"/>
              <a:chOff x="1117" y="3360"/>
              <a:chExt cx="3011" cy="167"/>
            </a:xfrm>
          </p:grpSpPr>
          <p:grpSp>
            <p:nvGrpSpPr>
              <p:cNvPr id="685082" name="Group 26"/>
              <p:cNvGrpSpPr>
                <a:grpSpLocks/>
              </p:cNvGrpSpPr>
              <p:nvPr/>
            </p:nvGrpSpPr>
            <p:grpSpPr bwMode="auto">
              <a:xfrm>
                <a:off x="1117" y="3360"/>
                <a:ext cx="35" cy="167"/>
                <a:chOff x="4464" y="3504"/>
                <a:chExt cx="48" cy="240"/>
              </a:xfrm>
            </p:grpSpPr>
            <p:sp>
              <p:nvSpPr>
                <p:cNvPr id="685083" name="Oval 27"/>
                <p:cNvSpPr>
                  <a:spLocks noChangeArrowheads="1"/>
                </p:cNvSpPr>
                <p:nvPr/>
              </p:nvSpPr>
              <p:spPr bwMode="auto">
                <a:xfrm>
                  <a:off x="4464" y="3504"/>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685084" name="Oval 28"/>
                <p:cNvSpPr>
                  <a:spLocks noChangeArrowheads="1"/>
                </p:cNvSpPr>
                <p:nvPr/>
              </p:nvSpPr>
              <p:spPr bwMode="auto">
                <a:xfrm>
                  <a:off x="4464" y="3600"/>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685085" name="Oval 29"/>
                <p:cNvSpPr>
                  <a:spLocks noChangeArrowheads="1"/>
                </p:cNvSpPr>
                <p:nvPr/>
              </p:nvSpPr>
              <p:spPr bwMode="auto">
                <a:xfrm>
                  <a:off x="4464" y="3696"/>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685086" name="Group 30"/>
              <p:cNvGrpSpPr>
                <a:grpSpLocks/>
              </p:cNvGrpSpPr>
              <p:nvPr/>
            </p:nvGrpSpPr>
            <p:grpSpPr bwMode="auto">
              <a:xfrm>
                <a:off x="4093" y="3360"/>
                <a:ext cx="35" cy="167"/>
                <a:chOff x="4464" y="3504"/>
                <a:chExt cx="48" cy="240"/>
              </a:xfrm>
            </p:grpSpPr>
            <p:sp>
              <p:nvSpPr>
                <p:cNvPr id="685087" name="Oval 31"/>
                <p:cNvSpPr>
                  <a:spLocks noChangeArrowheads="1"/>
                </p:cNvSpPr>
                <p:nvPr/>
              </p:nvSpPr>
              <p:spPr bwMode="auto">
                <a:xfrm>
                  <a:off x="4464" y="3504"/>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685088" name="Oval 32"/>
                <p:cNvSpPr>
                  <a:spLocks noChangeArrowheads="1"/>
                </p:cNvSpPr>
                <p:nvPr/>
              </p:nvSpPr>
              <p:spPr bwMode="auto">
                <a:xfrm>
                  <a:off x="4464" y="3600"/>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685089" name="Oval 33"/>
                <p:cNvSpPr>
                  <a:spLocks noChangeArrowheads="1"/>
                </p:cNvSpPr>
                <p:nvPr/>
              </p:nvSpPr>
              <p:spPr bwMode="auto">
                <a:xfrm>
                  <a:off x="4464" y="3696"/>
                  <a:ext cx="48" cy="48"/>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grpSp>
      <p:grpSp>
        <p:nvGrpSpPr>
          <p:cNvPr id="685154" name="Group 98"/>
          <p:cNvGrpSpPr>
            <a:grpSpLocks/>
          </p:cNvGrpSpPr>
          <p:nvPr/>
        </p:nvGrpSpPr>
        <p:grpSpPr bwMode="auto">
          <a:xfrm>
            <a:off x="7734300" y="138113"/>
            <a:ext cx="1295400" cy="636587"/>
            <a:chOff x="4872" y="87"/>
            <a:chExt cx="816" cy="401"/>
          </a:xfrm>
        </p:grpSpPr>
        <p:sp>
          <p:nvSpPr>
            <p:cNvPr id="685155" name="AutoShape 99"/>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85156" name="AutoShape 10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685157" name="AutoShape 101"/>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685158" name="AutoShape 102"/>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685159" name="AutoShape 103"/>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685160" name="AutoShape 10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685161" name="AutoShape 10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685162" name="AutoShape 10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685163" name="AutoShape 107"/>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685164" name="Oval 10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685165" name="Oval 10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685166" name="AutoShape 11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685167" name="AutoShape 11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685168" name="AutoShape 11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685169" name="AutoShape 113"/>
            <p:cNvCxnSpPr>
              <a:cxnSpLocks noChangeShapeType="1"/>
              <a:stCxn id="685167" idx="0"/>
              <a:endCxn id="685166"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685170" name="AutoShape 11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685171" name="AutoShape 115"/>
            <p:cNvCxnSpPr>
              <a:cxnSpLocks noChangeShapeType="1"/>
              <a:stCxn id="685172" idx="1"/>
              <a:endCxn id="685159"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685172" name="AutoShape 116"/>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685173" name="AutoShape 117"/>
            <p:cNvCxnSpPr>
              <a:cxnSpLocks noChangeShapeType="1"/>
              <a:stCxn id="685174" idx="2"/>
              <a:endCxn id="685175" idx="1"/>
            </p:cNvCxnSpPr>
            <p:nvPr/>
          </p:nvCxnSpPr>
          <p:spPr bwMode="auto">
            <a:xfrm>
              <a:off x="5479" y="190"/>
              <a:ext cx="0" cy="21"/>
            </a:xfrm>
            <a:prstGeom prst="straightConnector1">
              <a:avLst/>
            </a:prstGeom>
            <a:noFill/>
            <a:ln w="3175">
              <a:solidFill>
                <a:schemeClr val="tx1"/>
              </a:solidFill>
              <a:round/>
              <a:headEnd/>
              <a:tailEnd/>
            </a:ln>
            <a:effectLst/>
          </p:spPr>
        </p:cxnSp>
        <p:sp>
          <p:nvSpPr>
            <p:cNvPr id="685174" name="AutoShape 118"/>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685175" name="AutoShape 119"/>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685176" name="Text Box 12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685177" name="Text Box 12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685178" name="AutoShape 122"/>
            <p:cNvCxnSpPr>
              <a:cxnSpLocks noChangeShapeType="1"/>
              <a:stCxn id="685161" idx="2"/>
              <a:endCxn id="685179" idx="1"/>
            </p:cNvCxnSpPr>
            <p:nvPr/>
          </p:nvCxnSpPr>
          <p:spPr bwMode="auto">
            <a:xfrm>
              <a:off x="5478" y="390"/>
              <a:ext cx="1" cy="22"/>
            </a:xfrm>
            <a:prstGeom prst="straightConnector1">
              <a:avLst/>
            </a:prstGeom>
            <a:noFill/>
            <a:ln w="3175">
              <a:solidFill>
                <a:srgbClr val="969696"/>
              </a:solidFill>
              <a:round/>
              <a:headEnd/>
              <a:tailEnd/>
            </a:ln>
            <a:effectLst/>
          </p:spPr>
        </p:cxnSp>
        <p:sp>
          <p:nvSpPr>
            <p:cNvPr id="685179" name="AutoShape 123"/>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685180" name="AutoShape 124"/>
            <p:cNvCxnSpPr>
              <a:cxnSpLocks noChangeShapeType="1"/>
              <a:stCxn id="685166" idx="3"/>
              <a:endCxn id="685158"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685181" name="AutoShape 125"/>
            <p:cNvCxnSpPr>
              <a:cxnSpLocks noChangeShapeType="1"/>
              <a:stCxn id="685158" idx="3"/>
              <a:endCxn id="685159"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685182" name="AutoShape 126"/>
            <p:cNvCxnSpPr>
              <a:cxnSpLocks noChangeShapeType="1"/>
              <a:stCxn id="685159" idx="3"/>
              <a:endCxn id="685163"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685183" name="AutoShape 127"/>
            <p:cNvCxnSpPr>
              <a:cxnSpLocks noChangeShapeType="1"/>
              <a:stCxn id="685168" idx="3"/>
              <a:endCxn id="685160"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685184" name="AutoShape 128"/>
            <p:cNvCxnSpPr>
              <a:cxnSpLocks noChangeShapeType="1"/>
              <a:stCxn id="685162" idx="4"/>
              <a:endCxn id="685161"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685185" name="AutoShape 129"/>
            <p:cNvCxnSpPr>
              <a:cxnSpLocks noChangeShapeType="1"/>
              <a:stCxn id="685163" idx="4"/>
              <a:endCxn id="685174"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685186" name="AutoShape 130"/>
            <p:cNvCxnSpPr>
              <a:cxnSpLocks noChangeShapeType="1"/>
              <a:stCxn id="685160" idx="2"/>
              <a:endCxn id="685164"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685187" name="AutoShape 131"/>
            <p:cNvCxnSpPr>
              <a:cxnSpLocks noChangeShapeType="1"/>
              <a:endCxn id="685165"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685188" name="AutoShape 132"/>
            <p:cNvCxnSpPr>
              <a:cxnSpLocks noChangeShapeType="1"/>
              <a:stCxn id="685164"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685189" name="AutoShape 133"/>
            <p:cNvCxnSpPr>
              <a:cxnSpLocks noChangeShapeType="1"/>
              <a:stCxn id="685165" idx="6"/>
              <a:endCxn id="685162"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685190" name="AutoShape 134"/>
            <p:cNvCxnSpPr>
              <a:cxnSpLocks noChangeShapeType="1"/>
              <a:stCxn id="685175" idx="3"/>
              <a:endCxn id="685161"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685191" name="AutoShape 135"/>
            <p:cNvCxnSpPr>
              <a:cxnSpLocks noChangeShapeType="1"/>
              <a:stCxn id="685194" idx="2"/>
              <a:endCxn id="685195"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685192" name="AutoShape 136"/>
            <p:cNvCxnSpPr>
              <a:cxnSpLocks noChangeShapeType="1"/>
              <a:stCxn id="685193" idx="2"/>
              <a:endCxn id="685194"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685193" name="AutoShape 137"/>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685194" name="AutoShape 138"/>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685195" name="AutoShape 139"/>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685196" name="AutoShape 140"/>
            <p:cNvCxnSpPr>
              <a:cxnSpLocks noChangeShapeType="1"/>
              <a:stCxn id="685195" idx="2"/>
              <a:endCxn id="685197"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685197" name="AutoShape 14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685198" name="AutoShape 142"/>
            <p:cNvCxnSpPr>
              <a:cxnSpLocks noChangeShapeType="1"/>
              <a:stCxn id="685197" idx="2"/>
              <a:endCxn id="685168"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685199" name="AutoShape 143"/>
            <p:cNvCxnSpPr>
              <a:cxnSpLocks noChangeShapeType="1"/>
              <a:stCxn id="685179"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685200" name="AutoShape 144"/>
            <p:cNvCxnSpPr>
              <a:cxnSpLocks noChangeShapeType="1"/>
              <a:stCxn id="685197" idx="3"/>
              <a:endCxn id="685166"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685201" name="AutoShape 145"/>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85202" name="AutoShape 146"/>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685203" name="AutoShape 147"/>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685204" name="AutoShape 148"/>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685205" name="AutoShape 149"/>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685206" name="Group 150"/>
            <p:cNvGrpSpPr>
              <a:grpSpLocks/>
            </p:cNvGrpSpPr>
            <p:nvPr/>
          </p:nvGrpSpPr>
          <p:grpSpPr bwMode="auto">
            <a:xfrm>
              <a:off x="5582" y="353"/>
              <a:ext cx="87" cy="109"/>
              <a:chOff x="5462" y="3419"/>
              <a:chExt cx="87" cy="109"/>
            </a:xfrm>
          </p:grpSpPr>
          <p:sp>
            <p:nvSpPr>
              <p:cNvPr id="685207" name="AutoShape 151"/>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685208" name="AutoShape 152"/>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685209" name="Rectangle 15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a:t>Assembling an AMT tag DB</a:t>
            </a:r>
          </a:p>
        </p:txBody>
      </p:sp>
      <p:sp>
        <p:nvSpPr>
          <p:cNvPr id="558083" name="Rectangle 3"/>
          <p:cNvSpPr>
            <a:spLocks noGrp="1" noChangeArrowheads="1"/>
          </p:cNvSpPr>
          <p:nvPr>
            <p:ph type="body" idx="1"/>
          </p:nvPr>
        </p:nvSpPr>
        <p:spPr>
          <a:xfrm>
            <a:off x="492125" y="1057275"/>
            <a:ext cx="8186738" cy="3036888"/>
          </a:xfrm>
        </p:spPr>
        <p:txBody>
          <a:bodyPr/>
          <a:lstStyle/>
          <a:p>
            <a:r>
              <a:rPr lang="en-US"/>
              <a:t>Mass and Time Tag Database</a:t>
            </a:r>
          </a:p>
          <a:p>
            <a:pPr lvl="1"/>
            <a:r>
              <a:rPr lang="en-US"/>
              <a:t>Repository for AMT tags</a:t>
            </a:r>
          </a:p>
          <a:p>
            <a:pPr lvl="2"/>
            <a:r>
              <a:rPr lang="en-US"/>
              <a:t>Mass, elution time, modified residues, and supporting information for each AMT tag</a:t>
            </a:r>
          </a:p>
          <a:p>
            <a:pPr lvl="1"/>
            <a:r>
              <a:rPr lang="en-US"/>
              <a:t>Allows samples of unknown composition to be matched quickly and efficiently, without needing to perform tandem MS</a:t>
            </a:r>
          </a:p>
          <a:p>
            <a:pPr lvl="1"/>
            <a:r>
              <a:rPr lang="en-US"/>
              <a:t>Assembled by analyzing a control set of samples, cataloging each peptide identification until subsequent analyses no longer provide new identifications</a:t>
            </a:r>
          </a:p>
        </p:txBody>
      </p:sp>
      <p:graphicFrame>
        <p:nvGraphicFramePr>
          <p:cNvPr id="558181" name="Group 101"/>
          <p:cNvGraphicFramePr>
            <a:graphicFrameLocks noGrp="1"/>
          </p:cNvGraphicFramePr>
          <p:nvPr/>
        </p:nvGraphicFramePr>
        <p:xfrm>
          <a:off x="457200" y="3810000"/>
          <a:ext cx="8534400" cy="2657478"/>
        </p:xfrm>
        <a:graphic>
          <a:graphicData uri="http://schemas.openxmlformats.org/drawingml/2006/table">
            <a:tbl>
              <a:tblPr/>
              <a:tblGrid>
                <a:gridCol w="1371600"/>
                <a:gridCol w="2057400"/>
                <a:gridCol w="1219200"/>
                <a:gridCol w="1676400"/>
                <a:gridCol w="1066800"/>
                <a:gridCol w="1143000"/>
              </a:tblGrid>
              <a:tr h="823913">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MT Tag ID</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Peptide</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LC-MS/MS Obs. Count</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Calculated Monoisotopic Mass</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Average Observed NET</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85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Arial" pitchFamily="34" charset="0"/>
                        </a:rPr>
                        <a:t>Observed NET StDev</a:t>
                      </a:r>
                      <a:endParaRPr kumimoji="0" lang="en-US" sz="2000" b="0" i="0" u="none" strike="noStrike" cap="none" normalizeH="0" baseline="0" smtClean="0">
                        <a:ln>
                          <a:noFill/>
                        </a:ln>
                        <a:solidFill>
                          <a:schemeClr val="tx1"/>
                        </a:solidFill>
                        <a:effectLst/>
                        <a:latin typeface="Times New Roman" pitchFamily="18" charset="0"/>
                      </a:endParaRPr>
                    </a:p>
                  </a:txBody>
                  <a:tcPr anchor="b" horzOverflow="overflow">
                    <a:lnL>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1662039</a:t>
                      </a: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l"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MTGRELKPHDR</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1338.6826</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0.143</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0.000</a:t>
                      </a: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CFFCC"/>
                    </a:solidFill>
                  </a:tcPr>
                </a:tc>
              </a:tr>
              <a:tr h="366713">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17683899</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SSALNTLTNQK</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3</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1175.6146</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0.235</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0.005</a:t>
                      </a:r>
                    </a:p>
                  </a:txBody>
                  <a:tcPr anchor="b" horzOverflow="overflow">
                    <a:lnL>
                      <a:noFill/>
                    </a:lnL>
                    <a:lnR cap="flat">
                      <a:noFill/>
                    </a:lnR>
                    <a:lnT>
                      <a:noFill/>
                    </a:lnT>
                    <a:lnB>
                      <a:noFill/>
                    </a:lnB>
                    <a:lnTlToBr>
                      <a:noFill/>
                    </a:lnTlToBr>
                    <a:lnBlToTr>
                      <a:noFill/>
                    </a:lnBlToTr>
                    <a:noFill/>
                  </a:tcPr>
                </a:tc>
              </a:tr>
              <a:tr h="366713">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36609588</a:t>
                      </a:r>
                    </a:p>
                  </a:txBody>
                  <a:tcPr anchor="b" horzOverflow="overflow">
                    <a:lnL cap="flat">
                      <a:noFill/>
                    </a:lnL>
                    <a:lnR>
                      <a:noFill/>
                    </a:lnR>
                    <a:lnT>
                      <a:noFill/>
                    </a:lnT>
                    <a:lnB>
                      <a:noFill/>
                    </a:lnB>
                    <a:lnTlToBr>
                      <a:noFill/>
                    </a:lnTlToBr>
                    <a:lnBlToTr>
                      <a:noFill/>
                    </a:lnBlToTr>
                    <a:solidFill>
                      <a:srgbClr val="CCFFCC"/>
                    </a:solidFill>
                  </a:tcPr>
                </a:tc>
                <a:tc>
                  <a:txBody>
                    <a:bodyPr/>
                    <a:lstStyle/>
                    <a:p>
                      <a:pPr marL="0" marR="0" lvl="0" indent="0" algn="l"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HRDLLGATNP…TLR</a:t>
                      </a: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5</a:t>
                      </a: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1960.0602</a:t>
                      </a: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0.379</a:t>
                      </a:r>
                    </a:p>
                  </a:txBody>
                  <a:tcPr anchor="b" horzOverflow="overflow">
                    <a:lnL>
                      <a:noFill/>
                    </a:lnL>
                    <a:lnR>
                      <a:noFill/>
                    </a:lnR>
                    <a:lnT>
                      <a:noFill/>
                    </a:lnT>
                    <a:lnB>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0.002</a:t>
                      </a:r>
                    </a:p>
                  </a:txBody>
                  <a:tcPr anchor="b" horzOverflow="overflow">
                    <a:lnL>
                      <a:noFill/>
                    </a:lnL>
                    <a:lnR cap="flat">
                      <a:noFill/>
                    </a:lnR>
                    <a:lnT>
                      <a:noFill/>
                    </a:lnT>
                    <a:lnB>
                      <a:noFill/>
                    </a:lnB>
                    <a:lnTlToBr>
                      <a:noFill/>
                    </a:lnTlToBr>
                    <a:lnBlToTr>
                      <a:noFill/>
                    </a:lnBlToTr>
                    <a:solidFill>
                      <a:srgbClr val="CCFFCC"/>
                    </a:solidFill>
                  </a:tcPr>
                </a:tc>
              </a:tr>
              <a:tr h="366713">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36715875</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WVKVDGWDN…FER</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11</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2590.2815</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0.459</a:t>
                      </a:r>
                    </a:p>
                  </a:txBody>
                  <a:tcPr anchor="b"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0.011</a:t>
                      </a:r>
                    </a:p>
                  </a:txBody>
                  <a:tcPr anchor="b" horzOverflow="overflow">
                    <a:lnL>
                      <a:noFill/>
                    </a:lnL>
                    <a:lnR cap="flat">
                      <a:noFill/>
                    </a:lnR>
                    <a:lnT>
                      <a:noFill/>
                    </a:lnT>
                    <a:lnB>
                      <a:noFill/>
                    </a:lnB>
                    <a:lnTlToBr>
                      <a:noFill/>
                    </a:lnTlToBr>
                    <a:lnBlToTr>
                      <a:noFill/>
                    </a:lnBlToTr>
                    <a:noFill/>
                  </a:tcPr>
                </a:tc>
              </a:tr>
              <a:tr h="366713">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36843675</a:t>
                      </a:r>
                    </a:p>
                  </a:txBody>
                  <a:tcPr anchor="b" horzOverflow="overflow">
                    <a:lnL cap="flat">
                      <a:noFill/>
                    </a:lnL>
                    <a:lnR>
                      <a:noFill/>
                    </a:lnR>
                    <a:lnT>
                      <a:noFill/>
                    </a:lnT>
                    <a:lnB cap="flat">
                      <a:noFill/>
                    </a:lnB>
                    <a:lnTlToBr>
                      <a:noFill/>
                    </a:lnTlToBr>
                    <a:lnBlToTr>
                      <a:noFill/>
                    </a:lnBlToTr>
                    <a:solidFill>
                      <a:srgbClr val="CCFFCC"/>
                    </a:solidFill>
                  </a:tcPr>
                </a:tc>
                <a:tc>
                  <a:txBody>
                    <a:bodyPr/>
                    <a:lstStyle/>
                    <a:p>
                      <a:pPr marL="0" marR="0" lvl="0" indent="0" algn="l"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MYGHLKGEVA…QER</a:t>
                      </a: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8</a:t>
                      </a: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2533.2304</a:t>
                      </a: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0.557</a:t>
                      </a:r>
                    </a:p>
                  </a:txBody>
                  <a:tcPr anchor="b" horzOverflow="overflow">
                    <a:lnL>
                      <a:noFill/>
                    </a:lnL>
                    <a:lnR>
                      <a:noFill/>
                    </a:lnR>
                    <a:lnT>
                      <a:noFill/>
                    </a:lnT>
                    <a:lnB cap="flat">
                      <a:noFill/>
                    </a:lnB>
                    <a:lnTlToBr>
                      <a:noFill/>
                    </a:lnTlToBr>
                    <a:lnBlToTr>
                      <a:noFill/>
                    </a:lnBlToTr>
                    <a:solidFill>
                      <a:srgbClr val="CCFFCC"/>
                    </a:solidFill>
                  </a:tcPr>
                </a:tc>
                <a:tc>
                  <a:txBody>
                    <a:bodyPr/>
                    <a:lstStyle/>
                    <a:p>
                      <a:pPr marL="0" marR="0" lvl="0" indent="0" algn="ctr" defTabSz="914400" rtl="0" eaLnBrk="0" fontAlgn="base" latinLnBrk="0" hangingPunct="0">
                        <a:lnSpc>
                          <a:spcPct val="85000"/>
                        </a:lnSpc>
                        <a:spcBef>
                          <a:spcPct val="30000"/>
                        </a:spcBef>
                        <a:spcAft>
                          <a:spcPct val="0"/>
                        </a:spcAft>
                        <a:buClr>
                          <a:schemeClr val="folHlink"/>
                        </a:buClr>
                        <a:buSzTx/>
                        <a:buFontTx/>
                        <a:buNone/>
                        <a:tabLst/>
                      </a:pPr>
                      <a:r>
                        <a:rPr kumimoji="0" lang="en-US" sz="1400" b="0" i="0" u="none" strike="noStrike" cap="none" normalizeH="0" baseline="0" smtClean="0">
                          <a:ln>
                            <a:noFill/>
                          </a:ln>
                          <a:solidFill>
                            <a:schemeClr val="tx1"/>
                          </a:solidFill>
                          <a:effectLst/>
                          <a:latin typeface="Arial" pitchFamily="34" charset="0"/>
                        </a:rPr>
                        <a:t>0.005</a:t>
                      </a:r>
                    </a:p>
                  </a:txBody>
                  <a:tcPr anchor="b" horzOverflow="overflow">
                    <a:lnL>
                      <a:noFill/>
                    </a:lnL>
                    <a:lnR cap="flat">
                      <a:noFill/>
                    </a:lnR>
                    <a:lnT>
                      <a:noFill/>
                    </a:lnT>
                    <a:lnB cap="flat">
                      <a:noFill/>
                    </a:lnB>
                    <a:lnTlToBr>
                      <a:noFill/>
                    </a:lnTlToBr>
                    <a:lnBlToTr>
                      <a:noFill/>
                    </a:lnBlToTr>
                    <a:solidFill>
                      <a:srgbClr val="CCFFCC"/>
                    </a:solidFill>
                  </a:tcPr>
                </a:tc>
              </a:tr>
            </a:tbl>
          </a:graphicData>
        </a:graphic>
      </p:graphicFrame>
      <p:grpSp>
        <p:nvGrpSpPr>
          <p:cNvPr id="558238" name="Group 158"/>
          <p:cNvGrpSpPr>
            <a:grpSpLocks/>
          </p:cNvGrpSpPr>
          <p:nvPr/>
        </p:nvGrpSpPr>
        <p:grpSpPr bwMode="auto">
          <a:xfrm>
            <a:off x="7734300" y="138113"/>
            <a:ext cx="1295400" cy="636587"/>
            <a:chOff x="4872" y="87"/>
            <a:chExt cx="816" cy="401"/>
          </a:xfrm>
        </p:grpSpPr>
        <p:sp>
          <p:nvSpPr>
            <p:cNvPr id="558239" name="AutoShape 159"/>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558240" name="AutoShape 16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558241" name="AutoShape 161"/>
            <p:cNvSpPr>
              <a:spLocks noChangeArrowheads="1"/>
            </p:cNvSpPr>
            <p:nvPr/>
          </p:nvSpPr>
          <p:spPr bwMode="auto">
            <a:xfrm>
              <a:off x="4997" y="101"/>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558242" name="AutoShape 162"/>
            <p:cNvSpPr>
              <a:spLocks noChangeArrowheads="1"/>
            </p:cNvSpPr>
            <p:nvPr/>
          </p:nvSpPr>
          <p:spPr bwMode="auto">
            <a:xfrm>
              <a:off x="5134" y="140"/>
              <a:ext cx="79" cy="50"/>
            </a:xfrm>
            <a:prstGeom prst="roundRect">
              <a:avLst>
                <a:gd name="adj" fmla="val 12843"/>
              </a:avLst>
            </a:prstGeom>
            <a:gradFill rotWithShape="1">
              <a:gsLst>
                <a:gs pos="0">
                  <a:srgbClr val="6699FF">
                    <a:gamma/>
                    <a:tint val="47451"/>
                    <a:invGamma/>
                  </a:srgbClr>
                </a:gs>
                <a:gs pos="100000">
                  <a:srgbClr val="6699FF">
                    <a:alpha val="75000"/>
                  </a:srgbClr>
                </a:gs>
              </a:gsLst>
              <a:lin ang="2700000" scaled="1"/>
            </a:gradFill>
            <a:ln w="6350">
              <a:solidFill>
                <a:srgbClr val="111111"/>
              </a:solidFill>
              <a:round/>
              <a:headEnd/>
              <a:tailEnd/>
            </a:ln>
            <a:effectLst/>
          </p:spPr>
          <p:txBody>
            <a:bodyPr wrap="none" anchor="ctr"/>
            <a:lstStyle/>
            <a:p>
              <a:pPr algn="ctr"/>
              <a:r>
                <a:rPr lang="en-US" sz="200"/>
                <a:t>Datasets</a:t>
              </a:r>
            </a:p>
          </p:txBody>
        </p:sp>
        <p:sp>
          <p:nvSpPr>
            <p:cNvPr id="558243" name="AutoShape 163"/>
            <p:cNvSpPr>
              <a:spLocks noChangeArrowheads="1"/>
            </p:cNvSpPr>
            <p:nvPr/>
          </p:nvSpPr>
          <p:spPr bwMode="auto">
            <a:xfrm>
              <a:off x="5241" y="140"/>
              <a:ext cx="79"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Peptide</a:t>
              </a:r>
              <a:br>
                <a:rPr lang="en-US" sz="200"/>
              </a:br>
              <a:r>
                <a:rPr lang="en-US" sz="200"/>
                <a:t>ID</a:t>
              </a:r>
            </a:p>
          </p:txBody>
        </p:sp>
        <p:sp>
          <p:nvSpPr>
            <p:cNvPr id="558244" name="AutoShape 16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558245" name="AutoShape 16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558246" name="AutoShape 16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558247" name="AutoShape 167"/>
            <p:cNvSpPr>
              <a:spLocks noChangeArrowheads="1"/>
            </p:cNvSpPr>
            <p:nvPr/>
          </p:nvSpPr>
          <p:spPr bwMode="auto">
            <a:xfrm>
              <a:off x="5350" y="1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Peptide</a:t>
              </a:r>
              <a:br>
                <a:rPr lang="en-US" sz="200"/>
              </a:br>
              <a:r>
                <a:rPr lang="en-US" sz="200"/>
                <a:t>IDs</a:t>
              </a:r>
            </a:p>
          </p:txBody>
        </p:sp>
        <p:sp>
          <p:nvSpPr>
            <p:cNvPr id="558248" name="Oval 16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558249" name="Oval 16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558250" name="AutoShape 17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558251" name="AutoShape 17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558252" name="AutoShape 17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558253" name="AutoShape 173"/>
            <p:cNvCxnSpPr>
              <a:cxnSpLocks noChangeShapeType="1"/>
              <a:stCxn id="558251" idx="0"/>
              <a:endCxn id="558250" idx="2"/>
            </p:cNvCxnSpPr>
            <p:nvPr/>
          </p:nvCxnSpPr>
          <p:spPr bwMode="auto">
            <a:xfrm flipV="1">
              <a:off x="5062" y="190"/>
              <a:ext cx="0" cy="24"/>
            </a:xfrm>
            <a:prstGeom prst="straightConnector1">
              <a:avLst/>
            </a:prstGeom>
            <a:noFill/>
            <a:ln w="3175">
              <a:solidFill>
                <a:schemeClr val="tx1"/>
              </a:solidFill>
              <a:round/>
              <a:headEnd/>
              <a:tailEnd type="none" w="sm" len="sm"/>
            </a:ln>
            <a:effectLst/>
          </p:spPr>
        </p:cxnSp>
        <p:sp>
          <p:nvSpPr>
            <p:cNvPr id="558254" name="AutoShape 17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558255" name="AutoShape 175"/>
            <p:cNvCxnSpPr>
              <a:cxnSpLocks noChangeShapeType="1"/>
              <a:stCxn id="558256" idx="1"/>
              <a:endCxn id="558243" idx="2"/>
            </p:cNvCxnSpPr>
            <p:nvPr/>
          </p:nvCxnSpPr>
          <p:spPr bwMode="auto">
            <a:xfrm flipH="1" flipV="1">
              <a:off x="5281" y="190"/>
              <a:ext cx="0" cy="21"/>
            </a:xfrm>
            <a:prstGeom prst="straightConnector1">
              <a:avLst/>
            </a:prstGeom>
            <a:noFill/>
            <a:ln w="3175">
              <a:solidFill>
                <a:schemeClr val="tx1"/>
              </a:solidFill>
              <a:round/>
              <a:headEnd/>
              <a:tailEnd/>
            </a:ln>
            <a:effectLst/>
          </p:spPr>
        </p:cxnSp>
        <p:sp>
          <p:nvSpPr>
            <p:cNvPr id="558256" name="AutoShape 176"/>
            <p:cNvSpPr>
              <a:spLocks noChangeArrowheads="1"/>
            </p:cNvSpPr>
            <p:nvPr/>
          </p:nvSpPr>
          <p:spPr bwMode="auto">
            <a:xfrm>
              <a:off x="5250"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558257" name="AutoShape 177"/>
            <p:cNvCxnSpPr>
              <a:cxnSpLocks noChangeShapeType="1"/>
              <a:stCxn id="558258" idx="2"/>
              <a:endCxn id="558259" idx="1"/>
            </p:cNvCxnSpPr>
            <p:nvPr/>
          </p:nvCxnSpPr>
          <p:spPr bwMode="auto">
            <a:xfrm>
              <a:off x="5479" y="190"/>
              <a:ext cx="0" cy="21"/>
            </a:xfrm>
            <a:prstGeom prst="straightConnector1">
              <a:avLst/>
            </a:prstGeom>
            <a:noFill/>
            <a:ln w="3175">
              <a:solidFill>
                <a:schemeClr val="tx1"/>
              </a:solidFill>
              <a:round/>
              <a:headEnd/>
              <a:tailEnd/>
            </a:ln>
            <a:effectLst/>
          </p:spPr>
        </p:cxnSp>
        <p:sp>
          <p:nvSpPr>
            <p:cNvPr id="558258" name="AutoShape 178"/>
            <p:cNvSpPr>
              <a:spLocks noChangeArrowheads="1"/>
            </p:cNvSpPr>
            <p:nvPr/>
          </p:nvSpPr>
          <p:spPr bwMode="auto">
            <a:xfrm>
              <a:off x="5439" y="140"/>
              <a:ext cx="79"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Filter</a:t>
              </a:r>
            </a:p>
          </p:txBody>
        </p:sp>
        <p:sp>
          <p:nvSpPr>
            <p:cNvPr id="558259" name="AutoShape 179"/>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558260" name="Text Box 18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558261" name="Text Box 18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558262" name="AutoShape 182"/>
            <p:cNvCxnSpPr>
              <a:cxnSpLocks noChangeShapeType="1"/>
              <a:stCxn id="558245" idx="2"/>
              <a:endCxn id="558263" idx="1"/>
            </p:cNvCxnSpPr>
            <p:nvPr/>
          </p:nvCxnSpPr>
          <p:spPr bwMode="auto">
            <a:xfrm>
              <a:off x="5478" y="390"/>
              <a:ext cx="1" cy="22"/>
            </a:xfrm>
            <a:prstGeom prst="straightConnector1">
              <a:avLst/>
            </a:prstGeom>
            <a:noFill/>
            <a:ln w="3175">
              <a:solidFill>
                <a:srgbClr val="969696"/>
              </a:solidFill>
              <a:round/>
              <a:headEnd/>
              <a:tailEnd/>
            </a:ln>
            <a:effectLst/>
          </p:spPr>
        </p:cxnSp>
        <p:sp>
          <p:nvSpPr>
            <p:cNvPr id="558263" name="AutoShape 183"/>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558264" name="AutoShape 184"/>
            <p:cNvCxnSpPr>
              <a:cxnSpLocks noChangeShapeType="1"/>
              <a:stCxn id="558250" idx="3"/>
              <a:endCxn id="558242" idx="1"/>
            </p:cNvCxnSpPr>
            <p:nvPr/>
          </p:nvCxnSpPr>
          <p:spPr bwMode="auto">
            <a:xfrm>
              <a:off x="5105" y="165"/>
              <a:ext cx="29" cy="0"/>
            </a:xfrm>
            <a:prstGeom prst="straightConnector1">
              <a:avLst/>
            </a:prstGeom>
            <a:noFill/>
            <a:ln w="3175">
              <a:solidFill>
                <a:schemeClr val="tx1"/>
              </a:solidFill>
              <a:round/>
              <a:headEnd/>
              <a:tailEnd type="none" w="sm" len="sm"/>
            </a:ln>
            <a:effectLst/>
          </p:spPr>
        </p:cxnSp>
        <p:cxnSp>
          <p:nvCxnSpPr>
            <p:cNvPr id="558265" name="AutoShape 185"/>
            <p:cNvCxnSpPr>
              <a:cxnSpLocks noChangeShapeType="1"/>
              <a:stCxn id="558242" idx="3"/>
              <a:endCxn id="558243" idx="1"/>
            </p:cNvCxnSpPr>
            <p:nvPr/>
          </p:nvCxnSpPr>
          <p:spPr bwMode="auto">
            <a:xfrm>
              <a:off x="5213" y="165"/>
              <a:ext cx="28" cy="0"/>
            </a:xfrm>
            <a:prstGeom prst="straightConnector1">
              <a:avLst/>
            </a:prstGeom>
            <a:noFill/>
            <a:ln w="3175">
              <a:solidFill>
                <a:schemeClr val="tx1"/>
              </a:solidFill>
              <a:round/>
              <a:headEnd/>
              <a:tailEnd/>
            </a:ln>
            <a:effectLst/>
          </p:spPr>
        </p:cxnSp>
        <p:cxnSp>
          <p:nvCxnSpPr>
            <p:cNvPr id="558266" name="AutoShape 186"/>
            <p:cNvCxnSpPr>
              <a:cxnSpLocks noChangeShapeType="1"/>
              <a:stCxn id="558243" idx="3"/>
              <a:endCxn id="558247" idx="2"/>
            </p:cNvCxnSpPr>
            <p:nvPr/>
          </p:nvCxnSpPr>
          <p:spPr bwMode="auto">
            <a:xfrm>
              <a:off x="5320" y="165"/>
              <a:ext cx="30" cy="0"/>
            </a:xfrm>
            <a:prstGeom prst="straightConnector1">
              <a:avLst/>
            </a:prstGeom>
            <a:noFill/>
            <a:ln w="3175">
              <a:solidFill>
                <a:schemeClr val="tx1"/>
              </a:solidFill>
              <a:round/>
              <a:headEnd/>
              <a:tailEnd/>
            </a:ln>
            <a:effectLst/>
          </p:spPr>
        </p:cxnSp>
        <p:cxnSp>
          <p:nvCxnSpPr>
            <p:cNvPr id="558267" name="AutoShape 187"/>
            <p:cNvCxnSpPr>
              <a:cxnSpLocks noChangeShapeType="1"/>
              <a:stCxn id="558252" idx="3"/>
              <a:endCxn id="558244"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558268" name="AutoShape 188"/>
            <p:cNvCxnSpPr>
              <a:cxnSpLocks noChangeShapeType="1"/>
              <a:stCxn id="558246" idx="4"/>
              <a:endCxn id="558245" idx="1"/>
            </p:cNvCxnSpPr>
            <p:nvPr/>
          </p:nvCxnSpPr>
          <p:spPr bwMode="auto">
            <a:xfrm>
              <a:off x="5410" y="365"/>
              <a:ext cx="29" cy="0"/>
            </a:xfrm>
            <a:prstGeom prst="straightConnector1">
              <a:avLst/>
            </a:prstGeom>
            <a:noFill/>
            <a:ln w="3175">
              <a:solidFill>
                <a:srgbClr val="969696"/>
              </a:solidFill>
              <a:round/>
              <a:headEnd/>
              <a:tailEnd/>
            </a:ln>
            <a:effectLst/>
          </p:spPr>
        </p:cxnSp>
        <p:cxnSp>
          <p:nvCxnSpPr>
            <p:cNvPr id="558269" name="AutoShape 189"/>
            <p:cNvCxnSpPr>
              <a:cxnSpLocks noChangeShapeType="1"/>
              <a:stCxn id="558247" idx="4"/>
              <a:endCxn id="558258" idx="1"/>
            </p:cNvCxnSpPr>
            <p:nvPr/>
          </p:nvCxnSpPr>
          <p:spPr bwMode="auto">
            <a:xfrm flipV="1">
              <a:off x="5411" y="165"/>
              <a:ext cx="28" cy="0"/>
            </a:xfrm>
            <a:prstGeom prst="straightConnector1">
              <a:avLst/>
            </a:prstGeom>
            <a:noFill/>
            <a:ln w="3175">
              <a:solidFill>
                <a:schemeClr val="tx1"/>
              </a:solidFill>
              <a:round/>
              <a:headEnd/>
              <a:tailEnd/>
            </a:ln>
            <a:effectLst/>
          </p:spPr>
        </p:cxnSp>
        <p:cxnSp>
          <p:nvCxnSpPr>
            <p:cNvPr id="558270" name="AutoShape 190"/>
            <p:cNvCxnSpPr>
              <a:cxnSpLocks noChangeShapeType="1"/>
              <a:stCxn id="558244" idx="2"/>
              <a:endCxn id="558248"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558271" name="AutoShape 191"/>
            <p:cNvCxnSpPr>
              <a:cxnSpLocks noChangeShapeType="1"/>
              <a:endCxn id="558249" idx="2"/>
            </p:cNvCxnSpPr>
            <p:nvPr/>
          </p:nvCxnSpPr>
          <p:spPr bwMode="auto">
            <a:xfrm rot="16200000" flipH="1">
              <a:off x="5268" y="408"/>
              <a:ext cx="50" cy="14"/>
            </a:xfrm>
            <a:prstGeom prst="bentConnector2">
              <a:avLst/>
            </a:prstGeom>
            <a:noFill/>
            <a:ln w="3175">
              <a:solidFill>
                <a:srgbClr val="969696"/>
              </a:solidFill>
              <a:miter lim="800000"/>
              <a:headEnd/>
              <a:tailEnd/>
            </a:ln>
            <a:effectLst/>
          </p:spPr>
        </p:cxnSp>
        <p:cxnSp>
          <p:nvCxnSpPr>
            <p:cNvPr id="558272" name="AutoShape 192"/>
            <p:cNvCxnSpPr>
              <a:cxnSpLocks noChangeShapeType="1"/>
              <a:stCxn id="558248" idx="6"/>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558273" name="AutoShape 193"/>
            <p:cNvCxnSpPr>
              <a:cxnSpLocks noChangeShapeType="1"/>
              <a:stCxn id="558249" idx="6"/>
              <a:endCxn id="558246"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558274" name="AutoShape 194"/>
            <p:cNvCxnSpPr>
              <a:cxnSpLocks noChangeShapeType="1"/>
              <a:stCxn id="558259" idx="3"/>
              <a:endCxn id="558245"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558275" name="AutoShape 195"/>
            <p:cNvCxnSpPr>
              <a:cxnSpLocks noChangeShapeType="1"/>
              <a:stCxn id="558278" idx="2"/>
              <a:endCxn id="558279"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558276" name="AutoShape 196"/>
            <p:cNvCxnSpPr>
              <a:cxnSpLocks noChangeShapeType="1"/>
              <a:stCxn id="558277" idx="2"/>
              <a:endCxn id="558278"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558277" name="AutoShape 197"/>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558278" name="AutoShape 198"/>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558279" name="AutoShape 199"/>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558280" name="AutoShape 200"/>
            <p:cNvCxnSpPr>
              <a:cxnSpLocks noChangeShapeType="1"/>
              <a:stCxn id="558279" idx="2"/>
              <a:endCxn id="558281"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558281" name="AutoShape 20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558282" name="AutoShape 202"/>
            <p:cNvCxnSpPr>
              <a:cxnSpLocks noChangeShapeType="1"/>
              <a:stCxn id="558281" idx="2"/>
              <a:endCxn id="558252"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558283" name="AutoShape 203"/>
            <p:cNvCxnSpPr>
              <a:cxnSpLocks noChangeShapeType="1"/>
              <a:stCxn id="558263"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558284" name="AutoShape 204"/>
            <p:cNvCxnSpPr>
              <a:cxnSpLocks noChangeShapeType="1"/>
              <a:stCxn id="558281" idx="3"/>
              <a:endCxn id="558250" idx="1"/>
            </p:cNvCxnSpPr>
            <p:nvPr/>
          </p:nvCxnSpPr>
          <p:spPr bwMode="auto">
            <a:xfrm flipV="1">
              <a:off x="4961" y="165"/>
              <a:ext cx="58" cy="173"/>
            </a:xfrm>
            <a:prstGeom prst="bentConnector3">
              <a:avLst>
                <a:gd name="adj1" fmla="val 31032"/>
              </a:avLst>
            </a:prstGeom>
            <a:noFill/>
            <a:ln w="3175">
              <a:solidFill>
                <a:schemeClr val="tx1"/>
              </a:solidFill>
              <a:miter lim="800000"/>
              <a:headEnd/>
              <a:tailEnd type="none" w="sm" len="sm"/>
            </a:ln>
            <a:effectLst/>
          </p:spPr>
        </p:cxnSp>
        <p:sp>
          <p:nvSpPr>
            <p:cNvPr id="558285" name="AutoShape 205"/>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558286" name="AutoShape 206"/>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558287" name="AutoShape 207"/>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558288" name="AutoShape 208"/>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558289" name="AutoShape 209"/>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558290" name="Group 210"/>
            <p:cNvGrpSpPr>
              <a:grpSpLocks/>
            </p:cNvGrpSpPr>
            <p:nvPr/>
          </p:nvGrpSpPr>
          <p:grpSpPr bwMode="auto">
            <a:xfrm>
              <a:off x="5582" y="353"/>
              <a:ext cx="87" cy="109"/>
              <a:chOff x="5462" y="3419"/>
              <a:chExt cx="87" cy="109"/>
            </a:xfrm>
          </p:grpSpPr>
          <p:sp>
            <p:nvSpPr>
              <p:cNvPr id="558291" name="AutoShape 211"/>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558292" name="AutoShape 212"/>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558293" name="Rectangle 21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1410" name="Rectangle 2"/>
          <p:cNvSpPr>
            <a:spLocks noGrp="1" noChangeArrowheads="1"/>
          </p:cNvSpPr>
          <p:nvPr>
            <p:ph type="title"/>
          </p:nvPr>
        </p:nvSpPr>
        <p:spPr/>
        <p:txBody>
          <a:bodyPr/>
          <a:lstStyle/>
          <a:p>
            <a:r>
              <a:rPr lang="en-US" dirty="0"/>
              <a:t>Part </a:t>
            </a:r>
            <a:r>
              <a:rPr lang="en-US" dirty="0" smtClean="0"/>
              <a:t>III: High Throughput Proteomics Analysis</a:t>
            </a:r>
            <a:endParaRPr lang="en-US" dirty="0"/>
          </a:p>
        </p:txBody>
      </p:sp>
      <p:sp>
        <p:nvSpPr>
          <p:cNvPr id="1681411" name="Rectangle 3"/>
          <p:cNvSpPr>
            <a:spLocks noGrp="1" noChangeArrowheads="1"/>
          </p:cNvSpPr>
          <p:nvPr>
            <p:ph type="body" idx="1"/>
          </p:nvPr>
        </p:nvSpPr>
        <p:spPr>
          <a:xfrm>
            <a:off x="457200" y="990600"/>
            <a:ext cx="8229600" cy="5638800"/>
          </a:xfrm>
        </p:spPr>
        <p:txBody>
          <a:bodyPr/>
          <a:lstStyle/>
          <a:p>
            <a:pPr>
              <a:lnSpc>
                <a:spcPct val="95000"/>
              </a:lnSpc>
            </a:pPr>
            <a:r>
              <a:rPr lang="en-US" sz="2000" dirty="0"/>
              <a:t>Part I: Introduction and Overview </a:t>
            </a:r>
            <a:r>
              <a:rPr lang="en-US" sz="2000" dirty="0" smtClean="0"/>
              <a:t>of Proteomics</a:t>
            </a:r>
            <a:endParaRPr lang="en-US" sz="2000" dirty="0"/>
          </a:p>
          <a:p>
            <a:r>
              <a:rPr lang="en-US" sz="2000" dirty="0" smtClean="0"/>
              <a:t>Part II: AMT tag Database Generation</a:t>
            </a:r>
          </a:p>
          <a:p>
            <a:r>
              <a:rPr lang="en-US" sz="2000" dirty="0" smtClean="0"/>
              <a:t>Part III: High Throughput Quantitative Proteomics Analysis</a:t>
            </a:r>
            <a:endParaRPr lang="en-US" sz="2000" dirty="0"/>
          </a:p>
          <a:p>
            <a:r>
              <a:rPr lang="en-US" sz="2000" dirty="0" smtClean="0"/>
              <a:t>Part IV: Downstream Quantitative Analysis</a:t>
            </a:r>
            <a:endParaRPr lang="en-US" sz="2000" dirty="0"/>
          </a:p>
        </p:txBody>
      </p:sp>
      <p:pic>
        <p:nvPicPr>
          <p:cNvPr id="1681416" name="Picture 8" descr="PNNL_Logo.png"/>
          <p:cNvPicPr>
            <a:picLocks noChangeAspect="1"/>
          </p:cNvPicPr>
          <p:nvPr/>
        </p:nvPicPr>
        <p:blipFill>
          <a:blip r:embed="rId2" cstate="print"/>
          <a:srcRect/>
          <a:stretch>
            <a:fillRect/>
          </a:stretch>
        </p:blipFill>
        <p:spPr bwMode="auto">
          <a:xfrm>
            <a:off x="6492875" y="5670550"/>
            <a:ext cx="2651125" cy="731838"/>
          </a:xfrm>
          <a:prstGeom prst="rect">
            <a:avLst/>
          </a:prstGeom>
          <a:noFill/>
          <a:ln w="9525">
            <a:noFill/>
            <a:miter lim="800000"/>
            <a:headEnd/>
            <a:tailEnd/>
          </a:ln>
        </p:spPr>
      </p:pic>
      <p:pic>
        <p:nvPicPr>
          <p:cNvPr id="1681417" name="Picture 8" descr="Proudly_Operated_by_Battelle_Onyx.png"/>
          <p:cNvPicPr>
            <a:picLocks noChangeAspect="1"/>
          </p:cNvPicPr>
          <p:nvPr/>
        </p:nvPicPr>
        <p:blipFill>
          <a:blip r:embed="rId3" cstate="print"/>
          <a:srcRect/>
          <a:stretch>
            <a:fillRect/>
          </a:stretch>
        </p:blipFill>
        <p:spPr bwMode="auto">
          <a:xfrm>
            <a:off x="6492875" y="6400800"/>
            <a:ext cx="2651125" cy="457200"/>
          </a:xfrm>
          <a:prstGeom prst="rect">
            <a:avLst/>
          </a:prstGeom>
          <a:noFill/>
          <a:ln w="9525">
            <a:noFill/>
            <a:miter lim="800000"/>
            <a:headEnd/>
            <a:tailEnd/>
          </a:ln>
        </p:spPr>
      </p:pic>
      <p:sp>
        <p:nvSpPr>
          <p:cNvPr id="13" name="Freeform 4"/>
          <p:cNvSpPr>
            <a:spLocks/>
          </p:cNvSpPr>
          <p:nvPr/>
        </p:nvSpPr>
        <p:spPr bwMode="auto">
          <a:xfrm>
            <a:off x="381000" y="1295400"/>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
        <p:nvSpPr>
          <p:cNvPr id="14" name="Freeform 4"/>
          <p:cNvSpPr>
            <a:spLocks/>
          </p:cNvSpPr>
          <p:nvPr/>
        </p:nvSpPr>
        <p:spPr bwMode="auto">
          <a:xfrm>
            <a:off x="381000" y="941388"/>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7154" name="Rectangle 2"/>
          <p:cNvSpPr>
            <a:spLocks noGrp="1" noChangeArrowheads="1"/>
          </p:cNvSpPr>
          <p:nvPr>
            <p:ph type="title"/>
          </p:nvPr>
        </p:nvSpPr>
        <p:spPr/>
        <p:txBody>
          <a:bodyPr/>
          <a:lstStyle/>
          <a:p>
            <a:r>
              <a:rPr lang="en-US" dirty="0" smtClean="0"/>
              <a:t>Presentation </a:t>
            </a:r>
            <a:r>
              <a:rPr lang="en-US" dirty="0"/>
              <a:t>Outline</a:t>
            </a:r>
          </a:p>
        </p:txBody>
      </p:sp>
      <p:sp>
        <p:nvSpPr>
          <p:cNvPr id="1457155" name="Rectangle 3"/>
          <p:cNvSpPr>
            <a:spLocks noGrp="1" noChangeArrowheads="1"/>
          </p:cNvSpPr>
          <p:nvPr>
            <p:ph type="body" idx="1"/>
          </p:nvPr>
        </p:nvSpPr>
        <p:spPr>
          <a:xfrm>
            <a:off x="457200" y="990600"/>
            <a:ext cx="8229600" cy="5638800"/>
          </a:xfrm>
        </p:spPr>
        <p:txBody>
          <a:bodyPr/>
          <a:lstStyle/>
          <a:p>
            <a:pPr>
              <a:lnSpc>
                <a:spcPct val="95000"/>
              </a:lnSpc>
            </a:pPr>
            <a:r>
              <a:rPr lang="en-US" sz="2000" dirty="0"/>
              <a:t>Part I: Introduction and Overview </a:t>
            </a:r>
            <a:r>
              <a:rPr lang="en-US" sz="2000" dirty="0" smtClean="0"/>
              <a:t>of </a:t>
            </a:r>
            <a:r>
              <a:rPr lang="en-US" sz="2000" dirty="0"/>
              <a:t>Proteomics </a:t>
            </a:r>
            <a:endParaRPr lang="en-US" sz="1800" dirty="0"/>
          </a:p>
          <a:p>
            <a:pPr>
              <a:lnSpc>
                <a:spcPct val="95000"/>
              </a:lnSpc>
            </a:pPr>
            <a:r>
              <a:rPr lang="en-US" sz="2000" dirty="0" smtClean="0"/>
              <a:t>Part II: AMT tag Database Generation</a:t>
            </a:r>
          </a:p>
          <a:p>
            <a:pPr>
              <a:lnSpc>
                <a:spcPct val="95000"/>
              </a:lnSpc>
            </a:pPr>
            <a:r>
              <a:rPr lang="en-US" sz="2000" dirty="0" smtClean="0"/>
              <a:t>Part III: High Throughput Quantitative Proteomics Analysis</a:t>
            </a:r>
            <a:endParaRPr lang="en-US" sz="2000" dirty="0"/>
          </a:p>
          <a:p>
            <a:pPr>
              <a:lnSpc>
                <a:spcPct val="95000"/>
              </a:lnSpc>
            </a:pPr>
            <a:r>
              <a:rPr lang="en-US" sz="2000" dirty="0" smtClean="0"/>
              <a:t>Part IV: Downstream Quantitative Analysis</a:t>
            </a:r>
          </a:p>
          <a:p>
            <a:pPr>
              <a:lnSpc>
                <a:spcPct val="95000"/>
              </a:lnSpc>
            </a:pPr>
            <a:endParaRPr lang="en-US" sz="2000" dirty="0"/>
          </a:p>
          <a:p>
            <a:pPr>
              <a:lnSpc>
                <a:spcPct val="95000"/>
              </a:lnSpc>
              <a:buNone/>
            </a:pPr>
            <a:endParaRPr lang="en-US" sz="2000" dirty="0"/>
          </a:p>
        </p:txBody>
      </p:sp>
      <p:pic>
        <p:nvPicPr>
          <p:cNvPr id="1457156" name="Picture 8" descr="PNNL_Logo.png"/>
          <p:cNvPicPr>
            <a:picLocks noChangeAspect="1"/>
          </p:cNvPicPr>
          <p:nvPr/>
        </p:nvPicPr>
        <p:blipFill>
          <a:blip r:embed="rId2" cstate="print"/>
          <a:srcRect/>
          <a:stretch>
            <a:fillRect/>
          </a:stretch>
        </p:blipFill>
        <p:spPr bwMode="auto">
          <a:xfrm>
            <a:off x="6492875" y="5670550"/>
            <a:ext cx="2651125" cy="731838"/>
          </a:xfrm>
          <a:prstGeom prst="rect">
            <a:avLst/>
          </a:prstGeom>
          <a:noFill/>
          <a:ln w="9525">
            <a:noFill/>
            <a:miter lim="800000"/>
            <a:headEnd/>
            <a:tailEnd/>
          </a:ln>
        </p:spPr>
      </p:pic>
      <p:pic>
        <p:nvPicPr>
          <p:cNvPr id="1457157" name="Picture 8" descr="Proudly_Operated_by_Battelle_Onyx.png"/>
          <p:cNvPicPr>
            <a:picLocks noChangeAspect="1"/>
          </p:cNvPicPr>
          <p:nvPr/>
        </p:nvPicPr>
        <p:blipFill>
          <a:blip r:embed="rId3" cstate="print"/>
          <a:srcRect/>
          <a:stretch>
            <a:fillRect/>
          </a:stretch>
        </p:blipFill>
        <p:spPr bwMode="auto">
          <a:xfrm>
            <a:off x="6492875" y="6400800"/>
            <a:ext cx="2651125" cy="45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7634" name="Rectangle 2"/>
          <p:cNvSpPr>
            <a:spLocks noGrp="1" noChangeArrowheads="1"/>
          </p:cNvSpPr>
          <p:nvPr>
            <p:ph type="title"/>
          </p:nvPr>
        </p:nvSpPr>
        <p:spPr/>
        <p:txBody>
          <a:bodyPr/>
          <a:lstStyle/>
          <a:p>
            <a:r>
              <a:rPr lang="en-US"/>
              <a:t>Structure of LC-MS Data</a:t>
            </a:r>
          </a:p>
        </p:txBody>
      </p:sp>
      <p:sp>
        <p:nvSpPr>
          <p:cNvPr id="1477635" name="Rectangle 3"/>
          <p:cNvSpPr>
            <a:spLocks noGrp="1" noChangeArrowheads="1"/>
          </p:cNvSpPr>
          <p:nvPr>
            <p:ph type="body" idx="1"/>
          </p:nvPr>
        </p:nvSpPr>
        <p:spPr>
          <a:xfrm>
            <a:off x="492125" y="1057275"/>
            <a:ext cx="8186738" cy="2752725"/>
          </a:xfrm>
        </p:spPr>
        <p:txBody>
          <a:bodyPr/>
          <a:lstStyle/>
          <a:p>
            <a:r>
              <a:rPr lang="en-US"/>
              <a:t>Mass spectra capture the changing composition of peptides eluting from a chromatographic column</a:t>
            </a:r>
          </a:p>
          <a:p>
            <a:pPr lvl="1"/>
            <a:r>
              <a:rPr lang="en-US"/>
              <a:t>Complex peptide mixture on a column is separated by liquid chromatography over a period of time</a:t>
            </a:r>
          </a:p>
          <a:p>
            <a:pPr lvl="1"/>
            <a:r>
              <a:rPr lang="en-US"/>
              <a:t>Changing composition of the mobile phase causes different peptides to elute at different times</a:t>
            </a:r>
          </a:p>
          <a:p>
            <a:pPr lvl="1"/>
            <a:r>
              <a:rPr lang="en-US"/>
              <a:t>The components eluting from a column are sampled continuously by sequential mass spectra</a:t>
            </a:r>
          </a:p>
        </p:txBody>
      </p:sp>
      <p:graphicFrame>
        <p:nvGraphicFramePr>
          <p:cNvPr id="1477636" name="Object 4"/>
          <p:cNvGraphicFramePr>
            <a:graphicFrameLocks noChangeAspect="1"/>
          </p:cNvGraphicFramePr>
          <p:nvPr/>
        </p:nvGraphicFramePr>
        <p:xfrm>
          <a:off x="409575" y="3943350"/>
          <a:ext cx="2695575" cy="1743075"/>
        </p:xfrm>
        <a:graphic>
          <a:graphicData uri="http://schemas.openxmlformats.org/presentationml/2006/ole">
            <p:oleObj spid="_x0000_s1477636" name="Chart" r:id="rId4" imgW="3638670" imgH="2352735" progId="Excel.Sheet.8">
              <p:embed/>
            </p:oleObj>
          </a:graphicData>
        </a:graphic>
      </p:graphicFrame>
      <p:grpSp>
        <p:nvGrpSpPr>
          <p:cNvPr id="1477823" name="Group 191"/>
          <p:cNvGrpSpPr>
            <a:grpSpLocks/>
          </p:cNvGrpSpPr>
          <p:nvPr/>
        </p:nvGrpSpPr>
        <p:grpSpPr bwMode="auto">
          <a:xfrm>
            <a:off x="1304925" y="5006975"/>
            <a:ext cx="3790950" cy="1620838"/>
            <a:chOff x="822" y="3154"/>
            <a:chExt cx="2388" cy="1021"/>
          </a:xfrm>
        </p:grpSpPr>
        <p:pic>
          <p:nvPicPr>
            <p:cNvPr id="1477638" name="Picture 6"/>
            <p:cNvPicPr>
              <a:picLocks noChangeAspect="1" noChangeArrowheads="1"/>
            </p:cNvPicPr>
            <p:nvPr/>
          </p:nvPicPr>
          <p:blipFill>
            <a:blip r:embed="rId5" cstate="print"/>
            <a:srcRect/>
            <a:stretch>
              <a:fillRect/>
            </a:stretch>
          </p:blipFill>
          <p:spPr bwMode="auto">
            <a:xfrm>
              <a:off x="2089" y="3387"/>
              <a:ext cx="1121" cy="788"/>
            </a:xfrm>
            <a:prstGeom prst="rect">
              <a:avLst/>
            </a:prstGeom>
            <a:noFill/>
          </p:spPr>
        </p:pic>
        <p:grpSp>
          <p:nvGrpSpPr>
            <p:cNvPr id="1477820" name="Group 188"/>
            <p:cNvGrpSpPr>
              <a:grpSpLocks/>
            </p:cNvGrpSpPr>
            <p:nvPr/>
          </p:nvGrpSpPr>
          <p:grpSpPr bwMode="auto">
            <a:xfrm>
              <a:off x="822" y="3154"/>
              <a:ext cx="1167" cy="261"/>
              <a:chOff x="822" y="3154"/>
              <a:chExt cx="1167" cy="261"/>
            </a:xfrm>
          </p:grpSpPr>
          <p:sp>
            <p:nvSpPr>
              <p:cNvPr id="1477639" name="Line 7"/>
              <p:cNvSpPr>
                <a:spLocks noChangeShapeType="1"/>
              </p:cNvSpPr>
              <p:nvPr/>
            </p:nvSpPr>
            <p:spPr bwMode="auto">
              <a:xfrm>
                <a:off x="932" y="3154"/>
                <a:ext cx="1057" cy="261"/>
              </a:xfrm>
              <a:prstGeom prst="line">
                <a:avLst/>
              </a:prstGeom>
              <a:noFill/>
              <a:ln w="9525">
                <a:solidFill>
                  <a:schemeClr val="tx1"/>
                </a:solidFill>
                <a:round/>
                <a:headEnd/>
                <a:tailEnd type="triangle" w="med" len="med"/>
              </a:ln>
              <a:effectLst/>
            </p:spPr>
            <p:txBody>
              <a:bodyPr/>
              <a:lstStyle/>
              <a:p>
                <a:endParaRPr lang="en-US"/>
              </a:p>
            </p:txBody>
          </p:sp>
          <p:sp>
            <p:nvSpPr>
              <p:cNvPr id="1477640" name="Line 8"/>
              <p:cNvSpPr>
                <a:spLocks noChangeShapeType="1"/>
              </p:cNvSpPr>
              <p:nvPr/>
            </p:nvSpPr>
            <p:spPr bwMode="auto">
              <a:xfrm>
                <a:off x="822" y="3154"/>
                <a:ext cx="106" cy="0"/>
              </a:xfrm>
              <a:prstGeom prst="line">
                <a:avLst/>
              </a:prstGeom>
              <a:noFill/>
              <a:ln w="22225">
                <a:solidFill>
                  <a:schemeClr val="tx1"/>
                </a:solidFill>
                <a:round/>
                <a:headEnd/>
                <a:tailEnd/>
              </a:ln>
              <a:effectLst/>
            </p:spPr>
            <p:txBody>
              <a:bodyPr/>
              <a:lstStyle/>
              <a:p>
                <a:endParaRPr lang="en-US"/>
              </a:p>
            </p:txBody>
          </p:sp>
        </p:grpSp>
      </p:grpSp>
      <p:sp>
        <p:nvSpPr>
          <p:cNvPr id="1477641" name="Rectangle 9"/>
          <p:cNvSpPr>
            <a:spLocks noChangeArrowheads="1"/>
          </p:cNvSpPr>
          <p:nvPr/>
        </p:nvSpPr>
        <p:spPr bwMode="auto">
          <a:xfrm>
            <a:off x="1111250" y="5692775"/>
            <a:ext cx="1290638" cy="182563"/>
          </a:xfrm>
          <a:prstGeom prst="rect">
            <a:avLst/>
          </a:prstGeom>
          <a:noFill/>
          <a:ln w="9525">
            <a:noFill/>
            <a:miter lim="800000"/>
            <a:headEnd/>
            <a:tailEnd/>
          </a:ln>
        </p:spPr>
        <p:txBody>
          <a:bodyPr wrap="none" lIns="0" tIns="0" rIns="0" bIns="0">
            <a:spAutoFit/>
          </a:bodyPr>
          <a:lstStyle/>
          <a:p>
            <a:r>
              <a:rPr lang="en-US" sz="1200" b="1">
                <a:solidFill>
                  <a:srgbClr val="000000"/>
                </a:solidFill>
              </a:rPr>
              <a:t>Elution time (min)</a:t>
            </a:r>
            <a:endParaRPr lang="en-US" sz="3600" b="1"/>
          </a:p>
        </p:txBody>
      </p:sp>
      <p:sp>
        <p:nvSpPr>
          <p:cNvPr id="1477642" name="Rectangle 10"/>
          <p:cNvSpPr>
            <a:spLocks noChangeArrowheads="1"/>
          </p:cNvSpPr>
          <p:nvPr/>
        </p:nvSpPr>
        <p:spPr bwMode="auto">
          <a:xfrm rot="16200000">
            <a:off x="-257969" y="4675982"/>
            <a:ext cx="1304925" cy="182562"/>
          </a:xfrm>
          <a:prstGeom prst="rect">
            <a:avLst/>
          </a:prstGeom>
          <a:noFill/>
          <a:ln w="9525">
            <a:noFill/>
            <a:miter lim="800000"/>
            <a:headEnd/>
            <a:tailEnd/>
          </a:ln>
        </p:spPr>
        <p:txBody>
          <a:bodyPr wrap="none" lIns="0" tIns="0" rIns="0" bIns="0">
            <a:spAutoFit/>
          </a:bodyPr>
          <a:lstStyle/>
          <a:p>
            <a:r>
              <a:rPr lang="en-US" sz="1200" b="1">
                <a:solidFill>
                  <a:srgbClr val="000000"/>
                </a:solidFill>
              </a:rPr>
              <a:t>% Mobile Phase B</a:t>
            </a:r>
            <a:endParaRPr lang="en-US" sz="1200"/>
          </a:p>
        </p:txBody>
      </p:sp>
      <p:grpSp>
        <p:nvGrpSpPr>
          <p:cNvPr id="1477824" name="Group 192"/>
          <p:cNvGrpSpPr>
            <a:grpSpLocks/>
          </p:cNvGrpSpPr>
          <p:nvPr/>
        </p:nvGrpSpPr>
        <p:grpSpPr bwMode="auto">
          <a:xfrm>
            <a:off x="1771650" y="4572000"/>
            <a:ext cx="4443413" cy="1325563"/>
            <a:chOff x="1116" y="2880"/>
            <a:chExt cx="2799" cy="835"/>
          </a:xfrm>
        </p:grpSpPr>
        <p:pic>
          <p:nvPicPr>
            <p:cNvPr id="1477644" name="Picture 12"/>
            <p:cNvPicPr>
              <a:picLocks noChangeAspect="1" noChangeArrowheads="1"/>
            </p:cNvPicPr>
            <p:nvPr/>
          </p:nvPicPr>
          <p:blipFill>
            <a:blip r:embed="rId6" cstate="print"/>
            <a:srcRect/>
            <a:stretch>
              <a:fillRect/>
            </a:stretch>
          </p:blipFill>
          <p:spPr bwMode="auto">
            <a:xfrm>
              <a:off x="2688" y="2880"/>
              <a:ext cx="1227" cy="835"/>
            </a:xfrm>
            <a:prstGeom prst="rect">
              <a:avLst/>
            </a:prstGeom>
            <a:noFill/>
          </p:spPr>
        </p:pic>
        <p:grpSp>
          <p:nvGrpSpPr>
            <p:cNvPr id="1477821" name="Group 189"/>
            <p:cNvGrpSpPr>
              <a:grpSpLocks/>
            </p:cNvGrpSpPr>
            <p:nvPr/>
          </p:nvGrpSpPr>
          <p:grpSpPr bwMode="auto">
            <a:xfrm>
              <a:off x="1116" y="2940"/>
              <a:ext cx="1476" cy="132"/>
              <a:chOff x="1116" y="2940"/>
              <a:chExt cx="1476" cy="132"/>
            </a:xfrm>
          </p:grpSpPr>
          <p:sp>
            <p:nvSpPr>
              <p:cNvPr id="1477646" name="Line 14"/>
              <p:cNvSpPr>
                <a:spLocks noChangeShapeType="1"/>
              </p:cNvSpPr>
              <p:nvPr/>
            </p:nvSpPr>
            <p:spPr bwMode="auto">
              <a:xfrm>
                <a:off x="1226" y="2940"/>
                <a:ext cx="1366" cy="132"/>
              </a:xfrm>
              <a:prstGeom prst="line">
                <a:avLst/>
              </a:prstGeom>
              <a:noFill/>
              <a:ln w="9525">
                <a:solidFill>
                  <a:schemeClr val="tx1"/>
                </a:solidFill>
                <a:round/>
                <a:headEnd/>
                <a:tailEnd type="triangle" w="med" len="med"/>
              </a:ln>
              <a:effectLst/>
            </p:spPr>
            <p:txBody>
              <a:bodyPr/>
              <a:lstStyle/>
              <a:p>
                <a:endParaRPr lang="en-US"/>
              </a:p>
            </p:txBody>
          </p:sp>
          <p:sp>
            <p:nvSpPr>
              <p:cNvPr id="1477647" name="Line 15"/>
              <p:cNvSpPr>
                <a:spLocks noChangeShapeType="1"/>
              </p:cNvSpPr>
              <p:nvPr/>
            </p:nvSpPr>
            <p:spPr bwMode="auto">
              <a:xfrm>
                <a:off x="1116" y="2940"/>
                <a:ext cx="109" cy="0"/>
              </a:xfrm>
              <a:prstGeom prst="line">
                <a:avLst/>
              </a:prstGeom>
              <a:noFill/>
              <a:ln w="22225">
                <a:solidFill>
                  <a:schemeClr val="tx1"/>
                </a:solidFill>
                <a:round/>
                <a:headEnd/>
                <a:tailEnd/>
              </a:ln>
              <a:effectLst/>
            </p:spPr>
            <p:txBody>
              <a:bodyPr/>
              <a:lstStyle/>
              <a:p>
                <a:endParaRPr lang="en-US"/>
              </a:p>
            </p:txBody>
          </p:sp>
        </p:grpSp>
      </p:grpSp>
      <p:grpSp>
        <p:nvGrpSpPr>
          <p:cNvPr id="1477825" name="Group 193"/>
          <p:cNvGrpSpPr>
            <a:grpSpLocks/>
          </p:cNvGrpSpPr>
          <p:nvPr/>
        </p:nvGrpSpPr>
        <p:grpSpPr bwMode="auto">
          <a:xfrm>
            <a:off x="2624138" y="3733800"/>
            <a:ext cx="4824412" cy="1192213"/>
            <a:chOff x="1653" y="2352"/>
            <a:chExt cx="3039" cy="751"/>
          </a:xfrm>
        </p:grpSpPr>
        <p:pic>
          <p:nvPicPr>
            <p:cNvPr id="1477650" name="Picture 18"/>
            <p:cNvPicPr>
              <a:picLocks noChangeAspect="1" noChangeArrowheads="1"/>
            </p:cNvPicPr>
            <p:nvPr/>
          </p:nvPicPr>
          <p:blipFill>
            <a:blip r:embed="rId7" cstate="print"/>
            <a:srcRect/>
            <a:stretch>
              <a:fillRect/>
            </a:stretch>
          </p:blipFill>
          <p:spPr bwMode="auto">
            <a:xfrm>
              <a:off x="3456" y="2352"/>
              <a:ext cx="1236" cy="751"/>
            </a:xfrm>
            <a:prstGeom prst="rect">
              <a:avLst/>
            </a:prstGeom>
            <a:noFill/>
          </p:spPr>
        </p:pic>
        <p:grpSp>
          <p:nvGrpSpPr>
            <p:cNvPr id="1477822" name="Group 190"/>
            <p:cNvGrpSpPr>
              <a:grpSpLocks/>
            </p:cNvGrpSpPr>
            <p:nvPr/>
          </p:nvGrpSpPr>
          <p:grpSpPr bwMode="auto">
            <a:xfrm>
              <a:off x="1653" y="2592"/>
              <a:ext cx="1755" cy="106"/>
              <a:chOff x="1653" y="2592"/>
              <a:chExt cx="1755" cy="106"/>
            </a:xfrm>
          </p:grpSpPr>
          <p:sp>
            <p:nvSpPr>
              <p:cNvPr id="1477649" name="Line 17"/>
              <p:cNvSpPr>
                <a:spLocks noChangeShapeType="1"/>
              </p:cNvSpPr>
              <p:nvPr/>
            </p:nvSpPr>
            <p:spPr bwMode="auto">
              <a:xfrm>
                <a:off x="1653" y="2698"/>
                <a:ext cx="109" cy="0"/>
              </a:xfrm>
              <a:prstGeom prst="line">
                <a:avLst/>
              </a:prstGeom>
              <a:noFill/>
              <a:ln w="22225">
                <a:solidFill>
                  <a:schemeClr val="tx1"/>
                </a:solidFill>
                <a:round/>
                <a:headEnd/>
                <a:tailEnd/>
              </a:ln>
              <a:effectLst/>
            </p:spPr>
            <p:txBody>
              <a:bodyPr/>
              <a:lstStyle/>
              <a:p>
                <a:endParaRPr lang="en-US"/>
              </a:p>
            </p:txBody>
          </p:sp>
          <p:sp>
            <p:nvSpPr>
              <p:cNvPr id="1477651" name="Line 19"/>
              <p:cNvSpPr>
                <a:spLocks noChangeShapeType="1"/>
              </p:cNvSpPr>
              <p:nvPr/>
            </p:nvSpPr>
            <p:spPr bwMode="auto">
              <a:xfrm flipV="1">
                <a:off x="1728" y="2592"/>
                <a:ext cx="1680" cy="106"/>
              </a:xfrm>
              <a:prstGeom prst="line">
                <a:avLst/>
              </a:prstGeom>
              <a:noFill/>
              <a:ln w="9525">
                <a:solidFill>
                  <a:schemeClr val="tx1"/>
                </a:solidFill>
                <a:round/>
                <a:headEnd/>
                <a:tailEnd type="triangle" w="med" len="med"/>
              </a:ln>
              <a:effectLst/>
            </p:spPr>
            <p:txBody>
              <a:bodyPr/>
              <a:lstStyle/>
              <a:p>
                <a:endParaRPr lang="en-US"/>
              </a:p>
            </p:txBody>
          </p:sp>
        </p:grpSp>
      </p:grpSp>
      <p:grpSp>
        <p:nvGrpSpPr>
          <p:cNvPr id="1477779" name="Group 147"/>
          <p:cNvGrpSpPr>
            <a:grpSpLocks/>
          </p:cNvGrpSpPr>
          <p:nvPr/>
        </p:nvGrpSpPr>
        <p:grpSpPr bwMode="auto">
          <a:xfrm>
            <a:off x="7734300" y="138113"/>
            <a:ext cx="1295400" cy="636587"/>
            <a:chOff x="4872" y="87"/>
            <a:chExt cx="816" cy="401"/>
          </a:xfrm>
        </p:grpSpPr>
        <p:grpSp>
          <p:nvGrpSpPr>
            <p:cNvPr id="1477658" name="Group 26"/>
            <p:cNvGrpSpPr>
              <a:grpSpLocks/>
            </p:cNvGrpSpPr>
            <p:nvPr/>
          </p:nvGrpSpPr>
          <p:grpSpPr bwMode="auto">
            <a:xfrm>
              <a:off x="5273" y="383"/>
              <a:ext cx="16" cy="7"/>
              <a:chOff x="2700" y="2750"/>
              <a:chExt cx="104" cy="48"/>
            </a:xfrm>
          </p:grpSpPr>
          <p:sp>
            <p:nvSpPr>
              <p:cNvPr id="1477659" name="Rectangle 27"/>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477660" name="Rectangle 28"/>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477661" name="AutoShape 29"/>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1477662" name="AutoShape 30"/>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477663" name="AutoShape 31"/>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477664" name="AutoShape 32"/>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477665" name="AutoShape 33"/>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477666" name="AutoShape 34"/>
            <p:cNvSpPr>
              <a:spLocks noChangeArrowheads="1"/>
            </p:cNvSpPr>
            <p:nvPr/>
          </p:nvSpPr>
          <p:spPr bwMode="auto">
            <a:xfrm>
              <a:off x="5134" y="340"/>
              <a:ext cx="79" cy="50"/>
            </a:xfrm>
            <a:prstGeom prst="roundRect">
              <a:avLst>
                <a:gd name="adj" fmla="val 12843"/>
              </a:avLst>
            </a:prstGeom>
            <a:gradFill rotWithShape="1">
              <a:gsLst>
                <a:gs pos="0">
                  <a:srgbClr val="6699FF">
                    <a:gamma/>
                    <a:tint val="47451"/>
                    <a:invGamma/>
                  </a:srgbClr>
                </a:gs>
                <a:gs pos="100000">
                  <a:srgbClr val="6699FF"/>
                </a:gs>
              </a:gsLst>
              <a:lin ang="2700000" scaled="1"/>
            </a:gradFill>
            <a:ln w="6350">
              <a:solidFill>
                <a:srgbClr val="111111"/>
              </a:solidFill>
              <a:round/>
              <a:headEnd/>
              <a:tailEnd/>
            </a:ln>
            <a:effectLst/>
          </p:spPr>
          <p:txBody>
            <a:bodyPr wrap="none" anchor="ctr"/>
            <a:lstStyle/>
            <a:p>
              <a:pPr algn="ctr"/>
              <a:r>
                <a:rPr lang="en-US" sz="200"/>
                <a:t>Datasets</a:t>
              </a:r>
            </a:p>
          </p:txBody>
        </p:sp>
        <p:sp>
          <p:nvSpPr>
            <p:cNvPr id="1477667" name="AutoShape 3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477668" name="AutoShape 3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477669" name="AutoShape 37"/>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477670" name="Oval 38"/>
            <p:cNvSpPr>
              <a:spLocks noChangeArrowheads="1"/>
            </p:cNvSpPr>
            <p:nvPr/>
          </p:nvSpPr>
          <p:spPr bwMode="auto">
            <a:xfrm>
              <a:off x="5190" y="405"/>
              <a:ext cx="70"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Deiso</a:t>
              </a:r>
            </a:p>
          </p:txBody>
        </p:sp>
        <p:sp>
          <p:nvSpPr>
            <p:cNvPr id="1477671" name="Oval 3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477672" name="AutoShape 4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477673" name="AutoShape 4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477674" name="AutoShape 42"/>
            <p:cNvSpPr>
              <a:spLocks noChangeArrowheads="1"/>
            </p:cNvSpPr>
            <p:nvPr/>
          </p:nvSpPr>
          <p:spPr bwMode="auto">
            <a:xfrm>
              <a:off x="5019" y="3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a:t>
              </a:r>
            </a:p>
          </p:txBody>
        </p:sp>
        <p:cxnSp>
          <p:nvCxnSpPr>
            <p:cNvPr id="1477675" name="AutoShape 43"/>
            <p:cNvCxnSpPr>
              <a:cxnSpLocks noChangeShapeType="1"/>
              <a:stCxn id="1477673" idx="0"/>
              <a:endCxn id="1477672"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477676" name="AutoShape 44"/>
            <p:cNvSpPr>
              <a:spLocks noChangeArrowheads="1"/>
            </p:cNvSpPr>
            <p:nvPr/>
          </p:nvSpPr>
          <p:spPr bwMode="auto">
            <a:xfrm>
              <a:off x="5242" y="340"/>
              <a:ext cx="78"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lgn="ctr">
              <a:solidFill>
                <a:srgbClr val="111111"/>
              </a:solidFill>
              <a:round/>
              <a:headEnd/>
              <a:tailEnd/>
            </a:ln>
            <a:effectLst/>
          </p:spPr>
          <p:txBody>
            <a:bodyPr wrap="none" anchor="ctr"/>
            <a:lstStyle/>
            <a:p>
              <a:pPr algn="ctr"/>
              <a:r>
                <a:rPr lang="en-US" sz="200"/>
                <a:t>Peak Lists</a:t>
              </a:r>
            </a:p>
          </p:txBody>
        </p:sp>
        <p:cxnSp>
          <p:nvCxnSpPr>
            <p:cNvPr id="1477677" name="AutoShape 45"/>
            <p:cNvCxnSpPr>
              <a:cxnSpLocks noChangeShapeType="1"/>
              <a:stCxn id="1477678" idx="1"/>
              <a:endCxn id="1477665" idx="2"/>
            </p:cNvCxnSpPr>
            <p:nvPr/>
          </p:nvCxnSpPr>
          <p:spPr bwMode="auto">
            <a:xfrm flipV="1">
              <a:off x="5281" y="190"/>
              <a:ext cx="0" cy="21"/>
            </a:xfrm>
            <a:prstGeom prst="straightConnector1">
              <a:avLst/>
            </a:prstGeom>
            <a:noFill/>
            <a:ln w="3175">
              <a:solidFill>
                <a:srgbClr val="969696"/>
              </a:solidFill>
              <a:round/>
              <a:headEnd/>
              <a:tailEnd/>
            </a:ln>
            <a:effectLst/>
          </p:spPr>
        </p:cxnSp>
        <p:sp>
          <p:nvSpPr>
            <p:cNvPr id="1477678" name="AutoShape 46"/>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477679" name="AutoShape 47"/>
            <p:cNvCxnSpPr>
              <a:cxnSpLocks noChangeShapeType="1"/>
              <a:stCxn id="1477680" idx="2"/>
              <a:endCxn id="1477681" idx="1"/>
            </p:cNvCxnSpPr>
            <p:nvPr/>
          </p:nvCxnSpPr>
          <p:spPr bwMode="auto">
            <a:xfrm>
              <a:off x="5479" y="190"/>
              <a:ext cx="0" cy="21"/>
            </a:xfrm>
            <a:prstGeom prst="straightConnector1">
              <a:avLst/>
            </a:prstGeom>
            <a:noFill/>
            <a:ln w="3175">
              <a:solidFill>
                <a:srgbClr val="969696"/>
              </a:solidFill>
              <a:round/>
              <a:headEnd/>
              <a:tailEnd/>
            </a:ln>
            <a:effectLst/>
          </p:spPr>
        </p:cxnSp>
        <p:sp>
          <p:nvSpPr>
            <p:cNvPr id="1477680" name="AutoShape 48"/>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477681" name="AutoShape 49"/>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477682" name="Text Box 5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477683" name="Text Box 5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477684" name="AutoShape 52"/>
            <p:cNvCxnSpPr>
              <a:cxnSpLocks noChangeShapeType="1"/>
              <a:stCxn id="1477667" idx="2"/>
              <a:endCxn id="1477685" idx="1"/>
            </p:cNvCxnSpPr>
            <p:nvPr/>
          </p:nvCxnSpPr>
          <p:spPr bwMode="auto">
            <a:xfrm>
              <a:off x="5478" y="390"/>
              <a:ext cx="1" cy="22"/>
            </a:xfrm>
            <a:prstGeom prst="straightConnector1">
              <a:avLst/>
            </a:prstGeom>
            <a:noFill/>
            <a:ln w="3175">
              <a:solidFill>
                <a:schemeClr val="tx1"/>
              </a:solidFill>
              <a:round/>
              <a:headEnd/>
              <a:tailEnd/>
            </a:ln>
            <a:effectLst/>
          </p:spPr>
        </p:cxnSp>
        <p:sp>
          <p:nvSpPr>
            <p:cNvPr id="1477685" name="AutoShape 53"/>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1477686" name="AutoShape 54"/>
            <p:cNvCxnSpPr>
              <a:cxnSpLocks noChangeShapeType="1"/>
              <a:stCxn id="1477672" idx="3"/>
              <a:endCxn id="1477664"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477687" name="AutoShape 55"/>
            <p:cNvCxnSpPr>
              <a:cxnSpLocks noChangeShapeType="1"/>
              <a:stCxn id="1477664" idx="3"/>
              <a:endCxn id="1477665"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477688" name="AutoShape 56"/>
            <p:cNvCxnSpPr>
              <a:cxnSpLocks noChangeShapeType="1"/>
              <a:stCxn id="1477665" idx="3"/>
              <a:endCxn id="1477669"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477689" name="AutoShape 57"/>
            <p:cNvCxnSpPr>
              <a:cxnSpLocks noChangeShapeType="1"/>
              <a:stCxn id="1477674" idx="3"/>
              <a:endCxn id="1477666"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1477690" name="AutoShape 58"/>
            <p:cNvCxnSpPr>
              <a:cxnSpLocks noChangeShapeType="1"/>
              <a:stCxn id="1477668" idx="4"/>
              <a:endCxn id="1477667"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477691" name="AutoShape 59"/>
            <p:cNvCxnSpPr>
              <a:cxnSpLocks noChangeShapeType="1"/>
              <a:stCxn id="1477669" idx="4"/>
              <a:endCxn id="1477680" idx="1"/>
            </p:cNvCxnSpPr>
            <p:nvPr/>
          </p:nvCxnSpPr>
          <p:spPr bwMode="auto">
            <a:xfrm>
              <a:off x="5411" y="165"/>
              <a:ext cx="28" cy="0"/>
            </a:xfrm>
            <a:prstGeom prst="straightConnector1">
              <a:avLst/>
            </a:prstGeom>
            <a:noFill/>
            <a:ln w="3175">
              <a:solidFill>
                <a:srgbClr val="969696"/>
              </a:solidFill>
              <a:round/>
              <a:headEnd/>
              <a:tailEnd/>
            </a:ln>
            <a:effectLst/>
          </p:spPr>
        </p:cxnSp>
        <p:cxnSp>
          <p:nvCxnSpPr>
            <p:cNvPr id="1477692" name="AutoShape 60"/>
            <p:cNvCxnSpPr>
              <a:cxnSpLocks noChangeShapeType="1"/>
              <a:stCxn id="1477666" idx="2"/>
              <a:endCxn id="1477670"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1477693" name="AutoShape 61"/>
            <p:cNvCxnSpPr>
              <a:cxnSpLocks noChangeShapeType="1"/>
              <a:stCxn id="1477659" idx="2"/>
              <a:endCxn id="1477671" idx="2"/>
            </p:cNvCxnSpPr>
            <p:nvPr/>
          </p:nvCxnSpPr>
          <p:spPr bwMode="auto">
            <a:xfrm rot="16200000" flipH="1">
              <a:off x="5268" y="408"/>
              <a:ext cx="50" cy="14"/>
            </a:xfrm>
            <a:prstGeom prst="bentConnector2">
              <a:avLst/>
            </a:prstGeom>
            <a:noFill/>
            <a:ln w="3175">
              <a:solidFill>
                <a:schemeClr val="tx1"/>
              </a:solidFill>
              <a:miter lim="800000"/>
              <a:headEnd/>
              <a:tailEnd/>
            </a:ln>
            <a:effectLst/>
          </p:spPr>
        </p:cxnSp>
        <p:cxnSp>
          <p:nvCxnSpPr>
            <p:cNvPr id="1477694" name="AutoShape 62"/>
            <p:cNvCxnSpPr>
              <a:cxnSpLocks noChangeShapeType="1"/>
              <a:stCxn id="1477670" idx="6"/>
              <a:endCxn id="1477660"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1477695" name="AutoShape 63"/>
            <p:cNvCxnSpPr>
              <a:cxnSpLocks noChangeShapeType="1"/>
              <a:stCxn id="1477671" idx="6"/>
              <a:endCxn id="1477668"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1477696" name="AutoShape 64"/>
            <p:cNvCxnSpPr>
              <a:cxnSpLocks noChangeShapeType="1"/>
              <a:stCxn id="1477681" idx="3"/>
              <a:endCxn id="1477667"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1477697" name="AutoShape 65"/>
            <p:cNvCxnSpPr>
              <a:cxnSpLocks noChangeShapeType="1"/>
              <a:stCxn id="1477700" idx="2"/>
              <a:endCxn id="1477701"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477698" name="AutoShape 66"/>
            <p:cNvCxnSpPr>
              <a:cxnSpLocks noChangeShapeType="1"/>
              <a:stCxn id="1477699" idx="2"/>
              <a:endCxn id="147770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477699" name="AutoShape 67"/>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1477700" name="AutoShape 68"/>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1477701" name="AutoShape 69"/>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1477702" name="AutoShape 70"/>
            <p:cNvCxnSpPr>
              <a:cxnSpLocks noChangeShapeType="1"/>
              <a:stCxn id="1477701" idx="2"/>
              <a:endCxn id="1477703"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477703" name="AutoShape 7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477704" name="AutoShape 72"/>
            <p:cNvCxnSpPr>
              <a:cxnSpLocks noChangeShapeType="1"/>
              <a:stCxn id="1477703" idx="2"/>
              <a:endCxn id="1477674" idx="1"/>
            </p:cNvCxnSpPr>
            <p:nvPr/>
          </p:nvCxnSpPr>
          <p:spPr bwMode="auto">
            <a:xfrm rot="5400000" flipH="1" flipV="1">
              <a:off x="4964" y="318"/>
              <a:ext cx="7" cy="102"/>
            </a:xfrm>
            <a:prstGeom prst="bentConnector4">
              <a:avLst>
                <a:gd name="adj1" fmla="val -314287"/>
                <a:gd name="adj2" fmla="val 60782"/>
              </a:avLst>
            </a:prstGeom>
            <a:noFill/>
            <a:ln w="3175">
              <a:solidFill>
                <a:schemeClr val="tx1"/>
              </a:solidFill>
              <a:miter lim="800000"/>
              <a:headEnd/>
              <a:tailEnd type="none" w="sm" len="sm"/>
            </a:ln>
            <a:effectLst/>
          </p:spPr>
        </p:cxnSp>
        <p:cxnSp>
          <p:nvCxnSpPr>
            <p:cNvPr id="1477705" name="AutoShape 73"/>
            <p:cNvCxnSpPr>
              <a:cxnSpLocks noChangeShapeType="1"/>
              <a:stCxn id="1477685" idx="4"/>
            </p:cNvCxnSpPr>
            <p:nvPr/>
          </p:nvCxnSpPr>
          <p:spPr bwMode="auto">
            <a:xfrm flipV="1">
              <a:off x="5509" y="157"/>
              <a:ext cx="54" cy="284"/>
            </a:xfrm>
            <a:prstGeom prst="bentConnector2">
              <a:avLst/>
            </a:prstGeom>
            <a:noFill/>
            <a:ln w="3175">
              <a:solidFill>
                <a:srgbClr val="969696"/>
              </a:solidFill>
              <a:miter lim="800000"/>
              <a:headEnd/>
              <a:tailEnd/>
            </a:ln>
            <a:effectLst/>
          </p:spPr>
        </p:cxnSp>
        <p:cxnSp>
          <p:nvCxnSpPr>
            <p:cNvPr id="1477706" name="AutoShape 74"/>
            <p:cNvCxnSpPr>
              <a:cxnSpLocks noChangeShapeType="1"/>
              <a:stCxn id="1477703" idx="3"/>
              <a:endCxn id="1477672" idx="1"/>
            </p:cNvCxnSpPr>
            <p:nvPr/>
          </p:nvCxnSpPr>
          <p:spPr bwMode="auto">
            <a:xfrm flipV="1">
              <a:off x="4961" y="165"/>
              <a:ext cx="58" cy="173"/>
            </a:xfrm>
            <a:prstGeom prst="bentConnector3">
              <a:avLst>
                <a:gd name="adj1" fmla="val 32755"/>
              </a:avLst>
            </a:prstGeom>
            <a:noFill/>
            <a:ln w="3175">
              <a:solidFill>
                <a:srgbClr val="969696"/>
              </a:solidFill>
              <a:miter lim="800000"/>
              <a:headEnd/>
              <a:tailEnd type="none" w="sm" len="sm"/>
            </a:ln>
            <a:effectLst/>
          </p:spPr>
        </p:cxnSp>
        <p:sp>
          <p:nvSpPr>
            <p:cNvPr id="1477708" name="AutoShape 76"/>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1477709" name="AutoShape 77"/>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1477710" name="AutoShape 78"/>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1477711" name="AutoShape 79"/>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1477712" name="AutoShape 80"/>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1477713" name="Group 81"/>
            <p:cNvGrpSpPr>
              <a:grpSpLocks/>
            </p:cNvGrpSpPr>
            <p:nvPr/>
          </p:nvGrpSpPr>
          <p:grpSpPr bwMode="auto">
            <a:xfrm>
              <a:off x="5582" y="353"/>
              <a:ext cx="87" cy="109"/>
              <a:chOff x="5462" y="3419"/>
              <a:chExt cx="87" cy="109"/>
            </a:xfrm>
          </p:grpSpPr>
          <p:sp>
            <p:nvSpPr>
              <p:cNvPr id="1477714" name="AutoShape 82"/>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1477715" name="AutoShape 83"/>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477716" name="Rectangle 84"/>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grpSp>
        <p:nvGrpSpPr>
          <p:cNvPr id="1477817" name="Group 185"/>
          <p:cNvGrpSpPr>
            <a:grpSpLocks/>
          </p:cNvGrpSpPr>
          <p:nvPr/>
        </p:nvGrpSpPr>
        <p:grpSpPr bwMode="auto">
          <a:xfrm>
            <a:off x="5105400" y="5029200"/>
            <a:ext cx="3811588" cy="1808163"/>
            <a:chOff x="3216" y="3168"/>
            <a:chExt cx="2401" cy="1139"/>
          </a:xfrm>
        </p:grpSpPr>
        <p:grpSp>
          <p:nvGrpSpPr>
            <p:cNvPr id="1477811" name="Group 179"/>
            <p:cNvGrpSpPr>
              <a:grpSpLocks/>
            </p:cNvGrpSpPr>
            <p:nvPr/>
          </p:nvGrpSpPr>
          <p:grpSpPr bwMode="auto">
            <a:xfrm>
              <a:off x="4880" y="3492"/>
              <a:ext cx="737" cy="815"/>
              <a:chOff x="4970" y="3360"/>
              <a:chExt cx="661" cy="731"/>
            </a:xfrm>
          </p:grpSpPr>
          <p:pic>
            <p:nvPicPr>
              <p:cNvPr id="1477797" name="Picture 165"/>
              <p:cNvPicPr>
                <a:picLocks noChangeAspect="1" noChangeArrowheads="1"/>
              </p:cNvPicPr>
              <p:nvPr/>
            </p:nvPicPr>
            <p:blipFill>
              <a:blip r:embed="rId8" cstate="print">
                <a:clrChange>
                  <a:clrFrom>
                    <a:srgbClr val="FFFFFF"/>
                  </a:clrFrom>
                  <a:clrTo>
                    <a:srgbClr val="FFFFFF">
                      <a:alpha val="0"/>
                    </a:srgbClr>
                  </a:clrTo>
                </a:clrChange>
              </a:blip>
              <a:srcRect l="17708" t="13965" b="7018"/>
              <a:stretch>
                <a:fillRect/>
              </a:stretch>
            </p:blipFill>
            <p:spPr bwMode="auto">
              <a:xfrm rot="5400000" flipH="1">
                <a:off x="5000" y="3400"/>
                <a:ext cx="672" cy="591"/>
              </a:xfrm>
              <a:prstGeom prst="rect">
                <a:avLst/>
              </a:prstGeom>
              <a:noFill/>
              <a:ln w="9525">
                <a:noFill/>
                <a:miter lim="800000"/>
                <a:headEnd/>
                <a:tailEnd/>
              </a:ln>
              <a:effectLst/>
            </p:spPr>
          </p:pic>
          <p:sp>
            <p:nvSpPr>
              <p:cNvPr id="1477809" name="Text Box 177"/>
              <p:cNvSpPr txBox="1">
                <a:spLocks noChangeArrowheads="1"/>
              </p:cNvSpPr>
              <p:nvPr/>
            </p:nvSpPr>
            <p:spPr bwMode="auto">
              <a:xfrm rot="16200000">
                <a:off x="4961" y="3627"/>
                <a:ext cx="69" cy="52"/>
              </a:xfrm>
              <a:prstGeom prst="rect">
                <a:avLst/>
              </a:prstGeom>
              <a:noFill/>
              <a:ln w="9525">
                <a:noFill/>
                <a:miter lim="800000"/>
                <a:headEnd/>
                <a:tailEnd/>
              </a:ln>
              <a:effectLst/>
            </p:spPr>
            <p:txBody>
              <a:bodyPr wrap="none" lIns="0" tIns="0" rIns="0" bIns="0">
                <a:spAutoFit/>
              </a:bodyPr>
              <a:lstStyle/>
              <a:p>
                <a:r>
                  <a:rPr lang="en-US" sz="600"/>
                  <a:t>m/z</a:t>
                </a:r>
              </a:p>
            </p:txBody>
          </p:sp>
          <p:sp>
            <p:nvSpPr>
              <p:cNvPr id="1477810" name="Text Box 178"/>
              <p:cNvSpPr txBox="1">
                <a:spLocks noChangeArrowheads="1"/>
              </p:cNvSpPr>
              <p:nvPr/>
            </p:nvSpPr>
            <p:spPr bwMode="auto">
              <a:xfrm rot="21600000">
                <a:off x="5288" y="4039"/>
                <a:ext cx="128" cy="52"/>
              </a:xfrm>
              <a:prstGeom prst="rect">
                <a:avLst/>
              </a:prstGeom>
              <a:noFill/>
              <a:ln w="9525">
                <a:noFill/>
                <a:miter lim="800000"/>
                <a:headEnd/>
                <a:tailEnd/>
              </a:ln>
              <a:effectLst/>
            </p:spPr>
            <p:txBody>
              <a:bodyPr wrap="none" lIns="0" tIns="0" rIns="0" bIns="0">
                <a:spAutoFit/>
              </a:bodyPr>
              <a:lstStyle/>
              <a:p>
                <a:r>
                  <a:rPr lang="en-US" sz="600"/>
                  <a:t>scan #</a:t>
                </a:r>
              </a:p>
            </p:txBody>
          </p:sp>
        </p:grpSp>
        <p:sp>
          <p:nvSpPr>
            <p:cNvPr id="1477814" name="Line 182"/>
            <p:cNvSpPr>
              <a:spLocks noChangeShapeType="1"/>
            </p:cNvSpPr>
            <p:nvPr/>
          </p:nvSpPr>
          <p:spPr bwMode="auto">
            <a:xfrm>
              <a:off x="4464" y="3168"/>
              <a:ext cx="336" cy="288"/>
            </a:xfrm>
            <a:prstGeom prst="line">
              <a:avLst/>
            </a:prstGeom>
            <a:noFill/>
            <a:ln w="9525">
              <a:solidFill>
                <a:schemeClr val="tx1"/>
              </a:solidFill>
              <a:round/>
              <a:headEnd/>
              <a:tailEnd type="triangle" w="med" len="med"/>
            </a:ln>
            <a:effectLst/>
          </p:spPr>
          <p:txBody>
            <a:bodyPr/>
            <a:lstStyle/>
            <a:p>
              <a:endParaRPr lang="en-US"/>
            </a:p>
          </p:txBody>
        </p:sp>
        <p:sp>
          <p:nvSpPr>
            <p:cNvPr id="1477815" name="Line 183"/>
            <p:cNvSpPr>
              <a:spLocks noChangeShapeType="1"/>
            </p:cNvSpPr>
            <p:nvPr/>
          </p:nvSpPr>
          <p:spPr bwMode="auto">
            <a:xfrm>
              <a:off x="3936" y="3456"/>
              <a:ext cx="816" cy="288"/>
            </a:xfrm>
            <a:prstGeom prst="line">
              <a:avLst/>
            </a:prstGeom>
            <a:noFill/>
            <a:ln w="9525">
              <a:solidFill>
                <a:schemeClr val="tx1"/>
              </a:solidFill>
              <a:round/>
              <a:headEnd/>
              <a:tailEnd type="triangle" w="med" len="med"/>
            </a:ln>
            <a:effectLst/>
          </p:spPr>
          <p:txBody>
            <a:bodyPr/>
            <a:lstStyle/>
            <a:p>
              <a:endParaRPr lang="en-US"/>
            </a:p>
          </p:txBody>
        </p:sp>
        <p:sp>
          <p:nvSpPr>
            <p:cNvPr id="1477816" name="Line 184"/>
            <p:cNvSpPr>
              <a:spLocks noChangeShapeType="1"/>
            </p:cNvSpPr>
            <p:nvPr/>
          </p:nvSpPr>
          <p:spPr bwMode="auto">
            <a:xfrm>
              <a:off x="3216" y="3936"/>
              <a:ext cx="1536" cy="96"/>
            </a:xfrm>
            <a:prstGeom prst="line">
              <a:avLst/>
            </a:prstGeom>
            <a:noFill/>
            <a:ln w="9525">
              <a:solidFill>
                <a:schemeClr val="tx1"/>
              </a:solidFill>
              <a:round/>
              <a:headEnd/>
              <a:tailEnd type="triangle" w="med" len="med"/>
            </a:ln>
            <a:effec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477823"/>
                                        </p:tgtEl>
                                        <p:attrNameLst>
                                          <p:attrName>style.visibility</p:attrName>
                                        </p:attrNameLst>
                                      </p:cBhvr>
                                      <p:to>
                                        <p:strVal val="visible"/>
                                      </p:to>
                                    </p:set>
                                    <p:animEffect transition="in" filter="wipe(left)">
                                      <p:cBhvr>
                                        <p:cTn id="7" dur="500"/>
                                        <p:tgtEl>
                                          <p:spTgt spid="1477823"/>
                                        </p:tgtEl>
                                      </p:cBhvr>
                                    </p:animEffect>
                                  </p:childTnLst>
                                </p:cTn>
                              </p:par>
                            </p:childTnLst>
                          </p:cTn>
                        </p:par>
                        <p:par>
                          <p:cTn id="8" fill="hold">
                            <p:stCondLst>
                              <p:cond delay="1500"/>
                            </p:stCondLst>
                            <p:childTnLst>
                              <p:par>
                                <p:cTn id="9" presetID="22" presetClass="entr" presetSubtype="8" fill="hold" nodeType="afterEffect">
                                  <p:stCondLst>
                                    <p:cond delay="1000"/>
                                  </p:stCondLst>
                                  <p:childTnLst>
                                    <p:set>
                                      <p:cBhvr>
                                        <p:cTn id="10" dur="1" fill="hold">
                                          <p:stCondLst>
                                            <p:cond delay="0"/>
                                          </p:stCondLst>
                                        </p:cTn>
                                        <p:tgtEl>
                                          <p:spTgt spid="1477824"/>
                                        </p:tgtEl>
                                        <p:attrNameLst>
                                          <p:attrName>style.visibility</p:attrName>
                                        </p:attrNameLst>
                                      </p:cBhvr>
                                      <p:to>
                                        <p:strVal val="visible"/>
                                      </p:to>
                                    </p:set>
                                    <p:animEffect transition="in" filter="wipe(left)">
                                      <p:cBhvr>
                                        <p:cTn id="11" dur="500"/>
                                        <p:tgtEl>
                                          <p:spTgt spid="1477824"/>
                                        </p:tgtEl>
                                      </p:cBhvr>
                                    </p:animEffect>
                                  </p:childTnLst>
                                </p:cTn>
                              </p:par>
                            </p:childTnLst>
                          </p:cTn>
                        </p:par>
                        <p:par>
                          <p:cTn id="12" fill="hold">
                            <p:stCondLst>
                              <p:cond delay="3000"/>
                            </p:stCondLst>
                            <p:childTnLst>
                              <p:par>
                                <p:cTn id="13" presetID="22" presetClass="entr" presetSubtype="8" fill="hold" nodeType="afterEffect">
                                  <p:stCondLst>
                                    <p:cond delay="1000"/>
                                  </p:stCondLst>
                                  <p:childTnLst>
                                    <p:set>
                                      <p:cBhvr>
                                        <p:cTn id="14" dur="1" fill="hold">
                                          <p:stCondLst>
                                            <p:cond delay="0"/>
                                          </p:stCondLst>
                                        </p:cTn>
                                        <p:tgtEl>
                                          <p:spTgt spid="1477825"/>
                                        </p:tgtEl>
                                        <p:attrNameLst>
                                          <p:attrName>style.visibility</p:attrName>
                                        </p:attrNameLst>
                                      </p:cBhvr>
                                      <p:to>
                                        <p:strVal val="visible"/>
                                      </p:to>
                                    </p:set>
                                    <p:animEffect transition="in" filter="wipe(left)">
                                      <p:cBhvr>
                                        <p:cTn id="15" dur="500"/>
                                        <p:tgtEl>
                                          <p:spTgt spid="1477825"/>
                                        </p:tgtEl>
                                      </p:cBhvr>
                                    </p:animEffect>
                                  </p:childTnLst>
                                </p:cTn>
                              </p:par>
                            </p:childTnLst>
                          </p:cTn>
                        </p:par>
                        <p:par>
                          <p:cTn id="16" fill="hold">
                            <p:stCondLst>
                              <p:cond delay="4500"/>
                            </p:stCondLst>
                            <p:childTnLst>
                              <p:par>
                                <p:cTn id="17" presetID="22" presetClass="entr" presetSubtype="8" fill="hold" nodeType="afterEffect">
                                  <p:stCondLst>
                                    <p:cond delay="1000"/>
                                  </p:stCondLst>
                                  <p:childTnLst>
                                    <p:set>
                                      <p:cBhvr>
                                        <p:cTn id="18" dur="1" fill="hold">
                                          <p:stCondLst>
                                            <p:cond delay="0"/>
                                          </p:stCondLst>
                                        </p:cTn>
                                        <p:tgtEl>
                                          <p:spTgt spid="1477817"/>
                                        </p:tgtEl>
                                        <p:attrNameLst>
                                          <p:attrName>style.visibility</p:attrName>
                                        </p:attrNameLst>
                                      </p:cBhvr>
                                      <p:to>
                                        <p:strVal val="visible"/>
                                      </p:to>
                                    </p:set>
                                    <p:animEffect transition="in" filter="wipe(left)">
                                      <p:cBhvr>
                                        <p:cTn id="19" dur="500"/>
                                        <p:tgtEl>
                                          <p:spTgt spid="1477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8"/>
          <p:cNvGrpSpPr>
            <a:grpSpLocks/>
          </p:cNvGrpSpPr>
          <p:nvPr/>
        </p:nvGrpSpPr>
        <p:grpSpPr bwMode="auto">
          <a:xfrm>
            <a:off x="152400" y="2209800"/>
            <a:ext cx="3994150" cy="4511675"/>
            <a:chOff x="96" y="1392"/>
            <a:chExt cx="2516" cy="2842"/>
          </a:xfrm>
        </p:grpSpPr>
        <p:pic>
          <p:nvPicPr>
            <p:cNvPr id="2122841" name="Picture 89"/>
            <p:cNvPicPr>
              <a:picLocks noChangeAspect="1" noChangeArrowheads="1"/>
            </p:cNvPicPr>
            <p:nvPr/>
          </p:nvPicPr>
          <p:blipFill>
            <a:blip r:embed="rId3" cstate="print">
              <a:clrChange>
                <a:clrFrom>
                  <a:srgbClr val="FFFFFF"/>
                </a:clrFrom>
                <a:clrTo>
                  <a:srgbClr val="FFFFFF">
                    <a:alpha val="0"/>
                  </a:srgbClr>
                </a:clrTo>
              </a:clrChange>
            </a:blip>
            <a:srcRect l="8788" t="8339" r="41212" b="7095"/>
            <a:stretch>
              <a:fillRect/>
            </a:stretch>
          </p:blipFill>
          <p:spPr bwMode="auto">
            <a:xfrm rot="5400000" flipH="1">
              <a:off x="244" y="1568"/>
              <a:ext cx="2424" cy="2312"/>
            </a:xfrm>
            <a:prstGeom prst="rect">
              <a:avLst/>
            </a:prstGeom>
            <a:noFill/>
            <a:ln w="9525">
              <a:noFill/>
              <a:miter lim="800000"/>
              <a:headEnd/>
              <a:tailEnd/>
            </a:ln>
            <a:effectLst/>
          </p:spPr>
        </p:pic>
        <p:sp>
          <p:nvSpPr>
            <p:cNvPr id="2122842" name="Rectangle 90"/>
            <p:cNvSpPr>
              <a:spLocks noChangeArrowheads="1"/>
            </p:cNvSpPr>
            <p:nvPr/>
          </p:nvSpPr>
          <p:spPr bwMode="auto">
            <a:xfrm>
              <a:off x="105" y="1392"/>
              <a:ext cx="207" cy="154"/>
            </a:xfrm>
            <a:prstGeom prst="rect">
              <a:avLst/>
            </a:prstGeom>
            <a:noFill/>
            <a:ln w="9525">
              <a:noFill/>
              <a:miter lim="800000"/>
              <a:headEnd/>
              <a:tailEnd/>
            </a:ln>
          </p:spPr>
          <p:txBody>
            <a:bodyPr wrap="none" lIns="0" tIns="0" rIns="0" bIns="0">
              <a:spAutoFit/>
            </a:bodyPr>
            <a:lstStyle/>
            <a:p>
              <a:r>
                <a:rPr lang="en-US" sz="1600">
                  <a:solidFill>
                    <a:srgbClr val="000000"/>
                  </a:solidFill>
                  <a:latin typeface="Microsoft Sans Serif" pitchFamily="34" charset="0"/>
                </a:rPr>
                <a:t>m/z</a:t>
              </a:r>
              <a:endParaRPr lang="en-US" sz="3200"/>
            </a:p>
          </p:txBody>
        </p:sp>
        <p:sp>
          <p:nvSpPr>
            <p:cNvPr id="2122843" name="Rectangle 91"/>
            <p:cNvSpPr>
              <a:spLocks noChangeArrowheads="1"/>
            </p:cNvSpPr>
            <p:nvPr/>
          </p:nvSpPr>
          <p:spPr bwMode="auto">
            <a:xfrm rot="21600000">
              <a:off x="1008" y="4080"/>
              <a:ext cx="1059" cy="154"/>
            </a:xfrm>
            <a:prstGeom prst="rect">
              <a:avLst/>
            </a:prstGeom>
            <a:noFill/>
            <a:ln w="9525">
              <a:noFill/>
              <a:miter lim="800000"/>
              <a:headEnd/>
              <a:tailEnd/>
            </a:ln>
          </p:spPr>
          <p:txBody>
            <a:bodyPr wrap="none" lIns="0" tIns="0" rIns="0" bIns="0">
              <a:spAutoFit/>
            </a:bodyPr>
            <a:lstStyle/>
            <a:p>
              <a:r>
                <a:rPr lang="en-US" sz="1600" dirty="0">
                  <a:solidFill>
                    <a:srgbClr val="000000"/>
                  </a:solidFill>
                  <a:latin typeface="Microsoft Sans Serif" pitchFamily="34" charset="0"/>
                </a:rPr>
                <a:t>Elution time (scan)</a:t>
              </a:r>
              <a:endParaRPr lang="en-US" sz="3200" dirty="0"/>
            </a:p>
          </p:txBody>
        </p:sp>
        <p:sp>
          <p:nvSpPr>
            <p:cNvPr id="2122844" name="Rectangle 92"/>
            <p:cNvSpPr>
              <a:spLocks noChangeArrowheads="1"/>
            </p:cNvSpPr>
            <p:nvPr/>
          </p:nvSpPr>
          <p:spPr bwMode="auto">
            <a:xfrm>
              <a:off x="96" y="3452"/>
              <a:ext cx="186"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930</a:t>
              </a:r>
              <a:endParaRPr lang="en-US" sz="1400"/>
            </a:p>
          </p:txBody>
        </p:sp>
        <p:sp>
          <p:nvSpPr>
            <p:cNvPr id="2122845" name="Rectangle 93"/>
            <p:cNvSpPr>
              <a:spLocks noChangeArrowheads="1"/>
            </p:cNvSpPr>
            <p:nvPr/>
          </p:nvSpPr>
          <p:spPr bwMode="auto">
            <a:xfrm>
              <a:off x="96" y="2588"/>
              <a:ext cx="186"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935</a:t>
              </a:r>
              <a:endParaRPr lang="en-US" sz="1400"/>
            </a:p>
          </p:txBody>
        </p:sp>
        <p:sp>
          <p:nvSpPr>
            <p:cNvPr id="2122846" name="Rectangle 94"/>
            <p:cNvSpPr>
              <a:spLocks noChangeArrowheads="1"/>
            </p:cNvSpPr>
            <p:nvPr/>
          </p:nvSpPr>
          <p:spPr bwMode="auto">
            <a:xfrm>
              <a:off x="96" y="1728"/>
              <a:ext cx="186"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940</a:t>
              </a:r>
              <a:endParaRPr lang="en-US" sz="1400"/>
            </a:p>
          </p:txBody>
        </p:sp>
        <p:sp>
          <p:nvSpPr>
            <p:cNvPr id="2122847" name="Rectangle 95"/>
            <p:cNvSpPr>
              <a:spLocks noChangeArrowheads="1"/>
            </p:cNvSpPr>
            <p:nvPr/>
          </p:nvSpPr>
          <p:spPr bwMode="auto">
            <a:xfrm>
              <a:off x="404" y="3924"/>
              <a:ext cx="248"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1200</a:t>
              </a:r>
              <a:endParaRPr lang="en-US" sz="1400"/>
            </a:p>
          </p:txBody>
        </p:sp>
        <p:sp>
          <p:nvSpPr>
            <p:cNvPr id="2122848" name="Rectangle 96"/>
            <p:cNvSpPr>
              <a:spLocks noChangeArrowheads="1"/>
            </p:cNvSpPr>
            <p:nvPr/>
          </p:nvSpPr>
          <p:spPr bwMode="auto">
            <a:xfrm>
              <a:off x="1052" y="3924"/>
              <a:ext cx="248"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1250</a:t>
              </a:r>
              <a:endParaRPr lang="en-US" sz="1400"/>
            </a:p>
          </p:txBody>
        </p:sp>
        <p:sp>
          <p:nvSpPr>
            <p:cNvPr id="2122849" name="Rectangle 97"/>
            <p:cNvSpPr>
              <a:spLocks noChangeArrowheads="1"/>
            </p:cNvSpPr>
            <p:nvPr/>
          </p:nvSpPr>
          <p:spPr bwMode="auto">
            <a:xfrm>
              <a:off x="1700" y="3924"/>
              <a:ext cx="248"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1600</a:t>
              </a:r>
              <a:endParaRPr lang="en-US" sz="1400"/>
            </a:p>
          </p:txBody>
        </p:sp>
        <p:sp>
          <p:nvSpPr>
            <p:cNvPr id="2122850" name="Rectangle 98"/>
            <p:cNvSpPr>
              <a:spLocks noChangeArrowheads="1"/>
            </p:cNvSpPr>
            <p:nvPr/>
          </p:nvSpPr>
          <p:spPr bwMode="auto">
            <a:xfrm>
              <a:off x="2356" y="3924"/>
              <a:ext cx="248" cy="134"/>
            </a:xfrm>
            <a:prstGeom prst="rect">
              <a:avLst/>
            </a:prstGeom>
            <a:noFill/>
            <a:ln w="9525">
              <a:noFill/>
              <a:miter lim="800000"/>
              <a:headEnd/>
              <a:tailEnd/>
            </a:ln>
          </p:spPr>
          <p:txBody>
            <a:bodyPr wrap="none" lIns="0" tIns="0" rIns="0" bIns="0">
              <a:spAutoFit/>
            </a:bodyPr>
            <a:lstStyle/>
            <a:p>
              <a:r>
                <a:rPr lang="en-US" sz="1400">
                  <a:solidFill>
                    <a:srgbClr val="000000"/>
                  </a:solidFill>
                  <a:latin typeface="Microsoft Sans Serif" pitchFamily="34" charset="0"/>
                </a:rPr>
                <a:t>1650</a:t>
              </a:r>
              <a:endParaRPr lang="en-US" sz="1400"/>
            </a:p>
          </p:txBody>
        </p:sp>
      </p:grpSp>
      <p:sp>
        <p:nvSpPr>
          <p:cNvPr id="2122754" name="Rectangle 2"/>
          <p:cNvSpPr>
            <a:spLocks noGrp="1" noChangeArrowheads="1"/>
          </p:cNvSpPr>
          <p:nvPr>
            <p:ph type="body" idx="1"/>
          </p:nvPr>
        </p:nvSpPr>
        <p:spPr>
          <a:xfrm>
            <a:off x="492125" y="1057275"/>
            <a:ext cx="8186738" cy="1082675"/>
          </a:xfrm>
        </p:spPr>
        <p:txBody>
          <a:bodyPr/>
          <a:lstStyle/>
          <a:p>
            <a:r>
              <a:rPr lang="en-US" dirty="0"/>
              <a:t>With LC as the first dimension, each compound is observed over multiple spectra, showing a three-dimensional pattern of m/z, elution time and abundance</a:t>
            </a:r>
          </a:p>
        </p:txBody>
      </p:sp>
      <p:sp>
        <p:nvSpPr>
          <p:cNvPr id="2122755" name="Rectangle 3"/>
          <p:cNvSpPr>
            <a:spLocks noGrp="1" noChangeArrowheads="1"/>
          </p:cNvSpPr>
          <p:nvPr>
            <p:ph type="title"/>
          </p:nvPr>
        </p:nvSpPr>
        <p:spPr/>
        <p:txBody>
          <a:bodyPr/>
          <a:lstStyle/>
          <a:p>
            <a:r>
              <a:rPr lang="en-US" dirty="0"/>
              <a:t>Structure of LC-MS Data</a:t>
            </a:r>
          </a:p>
        </p:txBody>
      </p:sp>
      <p:grpSp>
        <p:nvGrpSpPr>
          <p:cNvPr id="3" name="Group 5"/>
          <p:cNvGrpSpPr>
            <a:grpSpLocks/>
          </p:cNvGrpSpPr>
          <p:nvPr/>
        </p:nvGrpSpPr>
        <p:grpSpPr bwMode="auto">
          <a:xfrm>
            <a:off x="7734300" y="138113"/>
            <a:ext cx="1295400" cy="636587"/>
            <a:chOff x="4872" y="87"/>
            <a:chExt cx="816" cy="401"/>
          </a:xfrm>
        </p:grpSpPr>
        <p:grpSp>
          <p:nvGrpSpPr>
            <p:cNvPr id="4" name="Group 6"/>
            <p:cNvGrpSpPr>
              <a:grpSpLocks/>
            </p:cNvGrpSpPr>
            <p:nvPr/>
          </p:nvGrpSpPr>
          <p:grpSpPr bwMode="auto">
            <a:xfrm>
              <a:off x="5273" y="383"/>
              <a:ext cx="16" cy="7"/>
              <a:chOff x="2700" y="2750"/>
              <a:chExt cx="104" cy="48"/>
            </a:xfrm>
          </p:grpSpPr>
          <p:sp>
            <p:nvSpPr>
              <p:cNvPr id="2122759" name="Rectangle 7"/>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2122760" name="Rectangle 8"/>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2122761" name="AutoShape 9"/>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2122762" name="AutoShape 10"/>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2122763" name="AutoShape 11"/>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122764" name="AutoShape 12"/>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122765" name="AutoShape 13"/>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2122766" name="AutoShape 14"/>
            <p:cNvSpPr>
              <a:spLocks noChangeArrowheads="1"/>
            </p:cNvSpPr>
            <p:nvPr/>
          </p:nvSpPr>
          <p:spPr bwMode="auto">
            <a:xfrm>
              <a:off x="5134" y="340"/>
              <a:ext cx="79" cy="50"/>
            </a:xfrm>
            <a:prstGeom prst="roundRect">
              <a:avLst>
                <a:gd name="adj" fmla="val 12843"/>
              </a:avLst>
            </a:prstGeom>
            <a:gradFill rotWithShape="1">
              <a:gsLst>
                <a:gs pos="0">
                  <a:srgbClr val="6699FF">
                    <a:gamma/>
                    <a:tint val="47451"/>
                    <a:invGamma/>
                  </a:srgbClr>
                </a:gs>
                <a:gs pos="100000">
                  <a:srgbClr val="6699FF"/>
                </a:gs>
              </a:gsLst>
              <a:lin ang="2700000" scaled="1"/>
            </a:gradFill>
            <a:ln w="6350">
              <a:solidFill>
                <a:srgbClr val="111111"/>
              </a:solidFill>
              <a:round/>
              <a:headEnd/>
              <a:tailEnd/>
            </a:ln>
            <a:effectLst/>
          </p:spPr>
          <p:txBody>
            <a:bodyPr wrap="none" anchor="ctr"/>
            <a:lstStyle/>
            <a:p>
              <a:pPr algn="ctr"/>
              <a:r>
                <a:rPr lang="en-US" sz="200"/>
                <a:t>Datasets</a:t>
              </a:r>
            </a:p>
          </p:txBody>
        </p:sp>
        <p:sp>
          <p:nvSpPr>
            <p:cNvPr id="2122767" name="AutoShape 1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2122768" name="AutoShape 1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2122769" name="AutoShape 17"/>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2122770" name="Oval 18"/>
            <p:cNvSpPr>
              <a:spLocks noChangeArrowheads="1"/>
            </p:cNvSpPr>
            <p:nvPr/>
          </p:nvSpPr>
          <p:spPr bwMode="auto">
            <a:xfrm>
              <a:off x="5190" y="405"/>
              <a:ext cx="70"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Deiso</a:t>
              </a:r>
            </a:p>
          </p:txBody>
        </p:sp>
        <p:sp>
          <p:nvSpPr>
            <p:cNvPr id="2122771" name="Oval 1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2122772" name="AutoShape 2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2122773" name="AutoShape 2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2122774" name="AutoShape 22"/>
            <p:cNvSpPr>
              <a:spLocks noChangeArrowheads="1"/>
            </p:cNvSpPr>
            <p:nvPr/>
          </p:nvSpPr>
          <p:spPr bwMode="auto">
            <a:xfrm>
              <a:off x="5019" y="3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a:t>
              </a:r>
            </a:p>
          </p:txBody>
        </p:sp>
        <p:cxnSp>
          <p:nvCxnSpPr>
            <p:cNvPr id="2122775" name="AutoShape 23"/>
            <p:cNvCxnSpPr>
              <a:cxnSpLocks noChangeShapeType="1"/>
              <a:stCxn id="2122773" idx="0"/>
              <a:endCxn id="2122772"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2122776" name="AutoShape 24"/>
            <p:cNvSpPr>
              <a:spLocks noChangeArrowheads="1"/>
            </p:cNvSpPr>
            <p:nvPr/>
          </p:nvSpPr>
          <p:spPr bwMode="auto">
            <a:xfrm>
              <a:off x="5242" y="340"/>
              <a:ext cx="78"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lgn="ctr">
              <a:solidFill>
                <a:srgbClr val="111111"/>
              </a:solidFill>
              <a:round/>
              <a:headEnd/>
              <a:tailEnd/>
            </a:ln>
            <a:effectLst/>
          </p:spPr>
          <p:txBody>
            <a:bodyPr wrap="none" anchor="ctr"/>
            <a:lstStyle/>
            <a:p>
              <a:pPr algn="ctr"/>
              <a:r>
                <a:rPr lang="en-US" sz="200"/>
                <a:t>Peak Lists</a:t>
              </a:r>
            </a:p>
          </p:txBody>
        </p:sp>
        <p:cxnSp>
          <p:nvCxnSpPr>
            <p:cNvPr id="2122777" name="AutoShape 25"/>
            <p:cNvCxnSpPr>
              <a:cxnSpLocks noChangeShapeType="1"/>
              <a:stCxn id="2122778" idx="1"/>
              <a:endCxn id="2122765" idx="2"/>
            </p:cNvCxnSpPr>
            <p:nvPr/>
          </p:nvCxnSpPr>
          <p:spPr bwMode="auto">
            <a:xfrm flipV="1">
              <a:off x="5281" y="190"/>
              <a:ext cx="0" cy="21"/>
            </a:xfrm>
            <a:prstGeom prst="straightConnector1">
              <a:avLst/>
            </a:prstGeom>
            <a:noFill/>
            <a:ln w="3175">
              <a:solidFill>
                <a:srgbClr val="969696"/>
              </a:solidFill>
              <a:round/>
              <a:headEnd/>
              <a:tailEnd/>
            </a:ln>
            <a:effectLst/>
          </p:spPr>
        </p:cxnSp>
        <p:sp>
          <p:nvSpPr>
            <p:cNvPr id="2122778" name="AutoShape 26"/>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2122779" name="AutoShape 27"/>
            <p:cNvCxnSpPr>
              <a:cxnSpLocks noChangeShapeType="1"/>
              <a:stCxn id="2122780" idx="2"/>
              <a:endCxn id="2122781" idx="1"/>
            </p:cNvCxnSpPr>
            <p:nvPr/>
          </p:nvCxnSpPr>
          <p:spPr bwMode="auto">
            <a:xfrm>
              <a:off x="5479" y="190"/>
              <a:ext cx="0" cy="21"/>
            </a:xfrm>
            <a:prstGeom prst="straightConnector1">
              <a:avLst/>
            </a:prstGeom>
            <a:noFill/>
            <a:ln w="3175">
              <a:solidFill>
                <a:srgbClr val="969696"/>
              </a:solidFill>
              <a:round/>
              <a:headEnd/>
              <a:tailEnd/>
            </a:ln>
            <a:effectLst/>
          </p:spPr>
        </p:cxnSp>
        <p:sp>
          <p:nvSpPr>
            <p:cNvPr id="2122780" name="AutoShape 28"/>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2122781" name="AutoShape 29"/>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2122782" name="Text Box 3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2122783" name="Text Box 3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2122784" name="AutoShape 32"/>
            <p:cNvCxnSpPr>
              <a:cxnSpLocks noChangeShapeType="1"/>
              <a:stCxn id="2122767" idx="2"/>
              <a:endCxn id="2122785" idx="1"/>
            </p:cNvCxnSpPr>
            <p:nvPr/>
          </p:nvCxnSpPr>
          <p:spPr bwMode="auto">
            <a:xfrm>
              <a:off x="5478" y="390"/>
              <a:ext cx="1" cy="22"/>
            </a:xfrm>
            <a:prstGeom prst="straightConnector1">
              <a:avLst/>
            </a:prstGeom>
            <a:noFill/>
            <a:ln w="3175">
              <a:solidFill>
                <a:schemeClr val="tx1"/>
              </a:solidFill>
              <a:round/>
              <a:headEnd/>
              <a:tailEnd/>
            </a:ln>
            <a:effectLst/>
          </p:spPr>
        </p:cxnSp>
        <p:sp>
          <p:nvSpPr>
            <p:cNvPr id="2122785" name="AutoShape 33"/>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2122786" name="AutoShape 34"/>
            <p:cNvCxnSpPr>
              <a:cxnSpLocks noChangeShapeType="1"/>
              <a:stCxn id="2122772" idx="3"/>
              <a:endCxn id="2122764"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2122787" name="AutoShape 35"/>
            <p:cNvCxnSpPr>
              <a:cxnSpLocks noChangeShapeType="1"/>
              <a:stCxn id="2122764" idx="3"/>
              <a:endCxn id="2122765"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2122788" name="AutoShape 36"/>
            <p:cNvCxnSpPr>
              <a:cxnSpLocks noChangeShapeType="1"/>
              <a:stCxn id="2122765" idx="3"/>
              <a:endCxn id="2122769"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2122789" name="AutoShape 37"/>
            <p:cNvCxnSpPr>
              <a:cxnSpLocks noChangeShapeType="1"/>
              <a:stCxn id="2122774" idx="3"/>
              <a:endCxn id="2122766"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2122790" name="AutoShape 38"/>
            <p:cNvCxnSpPr>
              <a:cxnSpLocks noChangeShapeType="1"/>
              <a:stCxn id="2122768" idx="4"/>
              <a:endCxn id="2122767"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2122791" name="AutoShape 39"/>
            <p:cNvCxnSpPr>
              <a:cxnSpLocks noChangeShapeType="1"/>
              <a:stCxn id="2122769" idx="4"/>
              <a:endCxn id="2122780" idx="1"/>
            </p:cNvCxnSpPr>
            <p:nvPr/>
          </p:nvCxnSpPr>
          <p:spPr bwMode="auto">
            <a:xfrm>
              <a:off x="5411" y="165"/>
              <a:ext cx="28" cy="0"/>
            </a:xfrm>
            <a:prstGeom prst="straightConnector1">
              <a:avLst/>
            </a:prstGeom>
            <a:noFill/>
            <a:ln w="3175">
              <a:solidFill>
                <a:srgbClr val="969696"/>
              </a:solidFill>
              <a:round/>
              <a:headEnd/>
              <a:tailEnd/>
            </a:ln>
            <a:effectLst/>
          </p:spPr>
        </p:cxnSp>
        <p:cxnSp>
          <p:nvCxnSpPr>
            <p:cNvPr id="2122792" name="AutoShape 40"/>
            <p:cNvCxnSpPr>
              <a:cxnSpLocks noChangeShapeType="1"/>
              <a:stCxn id="2122766" idx="2"/>
              <a:endCxn id="2122770"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2122793" name="AutoShape 41"/>
            <p:cNvCxnSpPr>
              <a:cxnSpLocks noChangeShapeType="1"/>
              <a:stCxn id="2122759" idx="2"/>
              <a:endCxn id="2122771" idx="2"/>
            </p:cNvCxnSpPr>
            <p:nvPr/>
          </p:nvCxnSpPr>
          <p:spPr bwMode="auto">
            <a:xfrm rot="16200000" flipH="1">
              <a:off x="5268" y="408"/>
              <a:ext cx="50" cy="14"/>
            </a:xfrm>
            <a:prstGeom prst="bentConnector2">
              <a:avLst/>
            </a:prstGeom>
            <a:noFill/>
            <a:ln w="3175">
              <a:solidFill>
                <a:schemeClr val="tx1"/>
              </a:solidFill>
              <a:miter lim="800000"/>
              <a:headEnd/>
              <a:tailEnd/>
            </a:ln>
            <a:effectLst/>
          </p:spPr>
        </p:cxnSp>
        <p:cxnSp>
          <p:nvCxnSpPr>
            <p:cNvPr id="2122794" name="AutoShape 42"/>
            <p:cNvCxnSpPr>
              <a:cxnSpLocks noChangeShapeType="1"/>
              <a:stCxn id="2122770" idx="6"/>
              <a:endCxn id="2122760"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2122795" name="AutoShape 43"/>
            <p:cNvCxnSpPr>
              <a:cxnSpLocks noChangeShapeType="1"/>
              <a:stCxn id="2122771" idx="6"/>
              <a:endCxn id="2122768"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2122796" name="AutoShape 44"/>
            <p:cNvCxnSpPr>
              <a:cxnSpLocks noChangeShapeType="1"/>
              <a:stCxn id="2122781" idx="3"/>
              <a:endCxn id="2122767"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2122797" name="AutoShape 45"/>
            <p:cNvCxnSpPr>
              <a:cxnSpLocks noChangeShapeType="1"/>
              <a:stCxn id="2122800" idx="2"/>
              <a:endCxn id="2122801"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2122798" name="AutoShape 46"/>
            <p:cNvCxnSpPr>
              <a:cxnSpLocks noChangeShapeType="1"/>
              <a:stCxn id="2122799" idx="2"/>
              <a:endCxn id="212280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2122799" name="AutoShape 47"/>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2122800" name="AutoShape 48"/>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2122801" name="AutoShape 49"/>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2122802" name="AutoShape 50"/>
            <p:cNvCxnSpPr>
              <a:cxnSpLocks noChangeShapeType="1"/>
              <a:stCxn id="2122801" idx="2"/>
              <a:endCxn id="2122803"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2122803" name="AutoShape 5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2122804" name="AutoShape 52"/>
            <p:cNvCxnSpPr>
              <a:cxnSpLocks noChangeShapeType="1"/>
              <a:stCxn id="2122803" idx="2"/>
              <a:endCxn id="2122774" idx="1"/>
            </p:cNvCxnSpPr>
            <p:nvPr/>
          </p:nvCxnSpPr>
          <p:spPr bwMode="auto">
            <a:xfrm rot="5400000" flipH="1" flipV="1">
              <a:off x="4964" y="318"/>
              <a:ext cx="7" cy="102"/>
            </a:xfrm>
            <a:prstGeom prst="bentConnector4">
              <a:avLst>
                <a:gd name="adj1" fmla="val -314287"/>
                <a:gd name="adj2" fmla="val 60782"/>
              </a:avLst>
            </a:prstGeom>
            <a:noFill/>
            <a:ln w="3175">
              <a:solidFill>
                <a:schemeClr val="tx1"/>
              </a:solidFill>
              <a:miter lim="800000"/>
              <a:headEnd/>
              <a:tailEnd type="none" w="sm" len="sm"/>
            </a:ln>
            <a:effectLst/>
          </p:spPr>
        </p:cxnSp>
        <p:cxnSp>
          <p:nvCxnSpPr>
            <p:cNvPr id="2122805" name="AutoShape 53"/>
            <p:cNvCxnSpPr>
              <a:cxnSpLocks noChangeShapeType="1"/>
              <a:stCxn id="2122785" idx="4"/>
            </p:cNvCxnSpPr>
            <p:nvPr/>
          </p:nvCxnSpPr>
          <p:spPr bwMode="auto">
            <a:xfrm flipV="1">
              <a:off x="5509" y="157"/>
              <a:ext cx="54" cy="284"/>
            </a:xfrm>
            <a:prstGeom prst="bentConnector2">
              <a:avLst/>
            </a:prstGeom>
            <a:noFill/>
            <a:ln w="3175">
              <a:solidFill>
                <a:srgbClr val="969696"/>
              </a:solidFill>
              <a:miter lim="800000"/>
              <a:headEnd/>
              <a:tailEnd/>
            </a:ln>
            <a:effectLst/>
          </p:spPr>
        </p:cxnSp>
        <p:cxnSp>
          <p:nvCxnSpPr>
            <p:cNvPr id="2122806" name="AutoShape 54"/>
            <p:cNvCxnSpPr>
              <a:cxnSpLocks noChangeShapeType="1"/>
              <a:stCxn id="2122803" idx="3"/>
              <a:endCxn id="2122772" idx="1"/>
            </p:cNvCxnSpPr>
            <p:nvPr/>
          </p:nvCxnSpPr>
          <p:spPr bwMode="auto">
            <a:xfrm flipV="1">
              <a:off x="4961" y="165"/>
              <a:ext cx="58" cy="173"/>
            </a:xfrm>
            <a:prstGeom prst="bentConnector3">
              <a:avLst>
                <a:gd name="adj1" fmla="val 32755"/>
              </a:avLst>
            </a:prstGeom>
            <a:noFill/>
            <a:ln w="3175">
              <a:solidFill>
                <a:srgbClr val="969696"/>
              </a:solidFill>
              <a:miter lim="800000"/>
              <a:headEnd/>
              <a:tailEnd type="none" w="sm" len="sm"/>
            </a:ln>
            <a:effectLst/>
          </p:spPr>
        </p:cxnSp>
        <p:sp>
          <p:nvSpPr>
            <p:cNvPr id="2122807" name="AutoShape 55"/>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2122808" name="AutoShape 56"/>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2122809" name="AutoShape 57"/>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2122810" name="AutoShape 58"/>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2122811" name="AutoShape 59"/>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5" name="Group 60"/>
            <p:cNvGrpSpPr>
              <a:grpSpLocks/>
            </p:cNvGrpSpPr>
            <p:nvPr/>
          </p:nvGrpSpPr>
          <p:grpSpPr bwMode="auto">
            <a:xfrm>
              <a:off x="5582" y="353"/>
              <a:ext cx="87" cy="109"/>
              <a:chOff x="5462" y="3419"/>
              <a:chExt cx="87" cy="109"/>
            </a:xfrm>
          </p:grpSpPr>
          <p:sp>
            <p:nvSpPr>
              <p:cNvPr id="2122813" name="AutoShape 61"/>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2122814" name="AutoShape 62"/>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2122815" name="Rectangle 6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
        <p:nvSpPr>
          <p:cNvPr id="2122828" name="Rectangle 76"/>
          <p:cNvSpPr>
            <a:spLocks noChangeArrowheads="1"/>
          </p:cNvSpPr>
          <p:nvPr/>
        </p:nvSpPr>
        <p:spPr bwMode="auto">
          <a:xfrm>
            <a:off x="4191000" y="2286000"/>
            <a:ext cx="4724400" cy="1828800"/>
          </a:xfrm>
          <a:prstGeom prst="rect">
            <a:avLst/>
          </a:prstGeom>
          <a:noFill/>
          <a:ln w="9525">
            <a:noFill/>
            <a:miter lim="800000"/>
            <a:headEnd/>
            <a:tailEnd/>
          </a:ln>
        </p:spPr>
        <p:txBody>
          <a:bodyPr lIns="0" tIns="0" rIns="0" bIns="0"/>
          <a:lstStyle/>
          <a:p>
            <a:pPr marL="342900" indent="-342900" eaLnBrk="0" hangingPunct="0">
              <a:lnSpc>
                <a:spcPct val="85000"/>
              </a:lnSpc>
              <a:spcBef>
                <a:spcPct val="30000"/>
              </a:spcBef>
              <a:buClr>
                <a:schemeClr val="folHlink"/>
              </a:buClr>
              <a:buFontTx/>
              <a:buBlip>
                <a:blip r:embed="rId4"/>
              </a:buBlip>
            </a:pPr>
            <a:r>
              <a:rPr lang="en-US" sz="2000" dirty="0"/>
              <a:t>Goal: Infer mass, elution time, and intensity of compounds that are present in the LC-MS dataset</a:t>
            </a:r>
          </a:p>
          <a:p>
            <a:pPr marL="742950" lvl="1" indent="-285750" eaLnBrk="0" hangingPunct="0">
              <a:lnSpc>
                <a:spcPct val="85000"/>
              </a:lnSpc>
              <a:spcBef>
                <a:spcPct val="30000"/>
              </a:spcBef>
              <a:buClr>
                <a:schemeClr val="tx2"/>
              </a:buClr>
              <a:buSzPct val="80000"/>
              <a:buFontTx/>
              <a:buBlip>
                <a:blip r:embed="rId5"/>
              </a:buBlip>
            </a:pPr>
            <a:r>
              <a:rPr lang="en-US" dirty="0"/>
              <a:t>Compounds are termed LC-MS features since they are inferred from a 3D pattern, yet identity is unknown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p:txBody>
          <a:bodyPr/>
          <a:lstStyle/>
          <a:p>
            <a:r>
              <a:rPr lang="en-US" dirty="0" smtClean="0"/>
              <a:t>LC-MS Feature Detail</a:t>
            </a:r>
            <a:endParaRPr lang="en-US" dirty="0"/>
          </a:p>
        </p:txBody>
      </p:sp>
      <p:grpSp>
        <p:nvGrpSpPr>
          <p:cNvPr id="2" name="Group 373"/>
          <p:cNvGrpSpPr>
            <a:grpSpLocks/>
          </p:cNvGrpSpPr>
          <p:nvPr/>
        </p:nvGrpSpPr>
        <p:grpSpPr bwMode="auto">
          <a:xfrm>
            <a:off x="7734300" y="138113"/>
            <a:ext cx="1295400" cy="636587"/>
            <a:chOff x="4872" y="87"/>
            <a:chExt cx="816" cy="401"/>
          </a:xfrm>
        </p:grpSpPr>
        <p:grpSp>
          <p:nvGrpSpPr>
            <p:cNvPr id="3" name="Group 374"/>
            <p:cNvGrpSpPr>
              <a:grpSpLocks/>
            </p:cNvGrpSpPr>
            <p:nvPr/>
          </p:nvGrpSpPr>
          <p:grpSpPr bwMode="auto">
            <a:xfrm>
              <a:off x="5273" y="383"/>
              <a:ext cx="16" cy="7"/>
              <a:chOff x="2700" y="2750"/>
              <a:chExt cx="104" cy="48"/>
            </a:xfrm>
          </p:grpSpPr>
          <p:sp>
            <p:nvSpPr>
              <p:cNvPr id="799095" name="Rectangle 375"/>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799096" name="Rectangle 376"/>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799097" name="AutoShape 377"/>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99098" name="AutoShape 378"/>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799099" name="AutoShape 379"/>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799100" name="AutoShape 380"/>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99101" name="AutoShape 381"/>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799102" name="AutoShape 382"/>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99103" name="AutoShape 383"/>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799104" name="AutoShape 384"/>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799105" name="AutoShape 385"/>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799106" name="Oval 386"/>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799107" name="Oval 387"/>
            <p:cNvSpPr>
              <a:spLocks noChangeArrowheads="1"/>
            </p:cNvSpPr>
            <p:nvPr/>
          </p:nvSpPr>
          <p:spPr bwMode="auto">
            <a:xfrm>
              <a:off x="5300" y="405"/>
              <a:ext cx="69"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Find</a:t>
              </a:r>
              <a:br>
                <a:rPr lang="en-US" sz="200"/>
              </a:br>
              <a:r>
                <a:rPr lang="en-US" sz="200"/>
                <a:t>Features</a:t>
              </a:r>
            </a:p>
          </p:txBody>
        </p:sp>
        <p:sp>
          <p:nvSpPr>
            <p:cNvPr id="799108" name="AutoShape 388"/>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799109" name="AutoShape 389"/>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799110" name="AutoShape 390"/>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799111" name="AutoShape 391"/>
            <p:cNvCxnSpPr>
              <a:cxnSpLocks noChangeShapeType="1"/>
              <a:stCxn id="799109" idx="0"/>
              <a:endCxn id="799108"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799112" name="AutoShape 392"/>
            <p:cNvSpPr>
              <a:spLocks noChangeArrowheads="1"/>
            </p:cNvSpPr>
            <p:nvPr/>
          </p:nvSpPr>
          <p:spPr bwMode="auto">
            <a:xfrm>
              <a:off x="5242" y="340"/>
              <a:ext cx="78"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Peak Lists</a:t>
              </a:r>
            </a:p>
          </p:txBody>
        </p:sp>
        <p:cxnSp>
          <p:nvCxnSpPr>
            <p:cNvPr id="799113" name="AutoShape 393"/>
            <p:cNvCxnSpPr>
              <a:cxnSpLocks noChangeShapeType="1"/>
              <a:stCxn id="799114" idx="1"/>
              <a:endCxn id="799101"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799114" name="AutoShape 394"/>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799115" name="AutoShape 395"/>
            <p:cNvCxnSpPr>
              <a:cxnSpLocks noChangeShapeType="1"/>
              <a:stCxn id="799116" idx="2"/>
              <a:endCxn id="799117" idx="1"/>
            </p:cNvCxnSpPr>
            <p:nvPr/>
          </p:nvCxnSpPr>
          <p:spPr bwMode="auto">
            <a:xfrm>
              <a:off x="5479" y="190"/>
              <a:ext cx="0" cy="21"/>
            </a:xfrm>
            <a:prstGeom prst="straightConnector1">
              <a:avLst/>
            </a:prstGeom>
            <a:noFill/>
            <a:ln w="3175">
              <a:solidFill>
                <a:srgbClr val="969696"/>
              </a:solidFill>
              <a:round/>
              <a:headEnd/>
              <a:tailEnd/>
            </a:ln>
            <a:effectLst/>
          </p:spPr>
        </p:cxnSp>
        <p:sp>
          <p:nvSpPr>
            <p:cNvPr id="799116" name="AutoShape 396"/>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799117" name="AutoShape 397"/>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799118" name="Text Box 398"/>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799119" name="Text Box 399"/>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799120" name="AutoShape 400"/>
            <p:cNvCxnSpPr>
              <a:cxnSpLocks noChangeShapeType="1"/>
              <a:stCxn id="799103" idx="2"/>
              <a:endCxn id="799121" idx="1"/>
            </p:cNvCxnSpPr>
            <p:nvPr/>
          </p:nvCxnSpPr>
          <p:spPr bwMode="auto">
            <a:xfrm>
              <a:off x="5478" y="390"/>
              <a:ext cx="1" cy="22"/>
            </a:xfrm>
            <a:prstGeom prst="straightConnector1">
              <a:avLst/>
            </a:prstGeom>
            <a:noFill/>
            <a:ln w="3175">
              <a:solidFill>
                <a:schemeClr val="tx1"/>
              </a:solidFill>
              <a:round/>
              <a:headEnd/>
              <a:tailEnd/>
            </a:ln>
            <a:effectLst/>
          </p:spPr>
        </p:cxnSp>
        <p:sp>
          <p:nvSpPr>
            <p:cNvPr id="799121" name="AutoShape 401"/>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799122" name="AutoShape 402"/>
            <p:cNvCxnSpPr>
              <a:cxnSpLocks noChangeShapeType="1"/>
              <a:stCxn id="799108" idx="3"/>
              <a:endCxn id="799100"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799123" name="AutoShape 403"/>
            <p:cNvCxnSpPr>
              <a:cxnSpLocks noChangeShapeType="1"/>
              <a:stCxn id="799100" idx="3"/>
              <a:endCxn id="799101"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799124" name="AutoShape 404"/>
            <p:cNvCxnSpPr>
              <a:cxnSpLocks noChangeShapeType="1"/>
              <a:stCxn id="799101" idx="3"/>
              <a:endCxn id="799105"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799125" name="AutoShape 405"/>
            <p:cNvCxnSpPr>
              <a:cxnSpLocks noChangeShapeType="1"/>
              <a:stCxn id="799110" idx="3"/>
              <a:endCxn id="799102"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799126" name="AutoShape 406"/>
            <p:cNvCxnSpPr>
              <a:cxnSpLocks noChangeShapeType="1"/>
              <a:stCxn id="799104" idx="4"/>
              <a:endCxn id="799103"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799127" name="AutoShape 407"/>
            <p:cNvCxnSpPr>
              <a:cxnSpLocks noChangeShapeType="1"/>
              <a:stCxn id="799105" idx="4"/>
              <a:endCxn id="799116"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799128" name="AutoShape 408"/>
            <p:cNvCxnSpPr>
              <a:cxnSpLocks noChangeShapeType="1"/>
              <a:stCxn id="799102" idx="2"/>
              <a:endCxn id="799106"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799129" name="AutoShape 409"/>
            <p:cNvCxnSpPr>
              <a:cxnSpLocks noChangeShapeType="1"/>
              <a:stCxn id="799095" idx="2"/>
              <a:endCxn id="799107"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799130" name="AutoShape 410"/>
            <p:cNvCxnSpPr>
              <a:cxnSpLocks noChangeShapeType="1"/>
              <a:stCxn id="799106" idx="6"/>
              <a:endCxn id="799096"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799131" name="AutoShape 411"/>
            <p:cNvCxnSpPr>
              <a:cxnSpLocks noChangeShapeType="1"/>
              <a:stCxn id="799107" idx="6"/>
              <a:endCxn id="799104"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799132" name="AutoShape 412"/>
            <p:cNvCxnSpPr>
              <a:cxnSpLocks noChangeShapeType="1"/>
              <a:stCxn id="799117" idx="3"/>
              <a:endCxn id="799103"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799133" name="AutoShape 413"/>
            <p:cNvCxnSpPr>
              <a:cxnSpLocks noChangeShapeType="1"/>
              <a:stCxn id="799136" idx="2"/>
              <a:endCxn id="799137"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799134" name="AutoShape 414"/>
            <p:cNvCxnSpPr>
              <a:cxnSpLocks noChangeShapeType="1"/>
              <a:stCxn id="799135" idx="2"/>
              <a:endCxn id="799136"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799135" name="AutoShape 415"/>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799136" name="AutoShape 416"/>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799137" name="AutoShape 417"/>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799138" name="AutoShape 418"/>
            <p:cNvCxnSpPr>
              <a:cxnSpLocks noChangeShapeType="1"/>
              <a:stCxn id="799137" idx="2"/>
              <a:endCxn id="799139"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799139" name="AutoShape 419"/>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799140" name="AutoShape 420"/>
            <p:cNvCxnSpPr>
              <a:cxnSpLocks noChangeShapeType="1"/>
              <a:stCxn id="799139" idx="2"/>
              <a:endCxn id="799110"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799141" name="AutoShape 421"/>
            <p:cNvCxnSpPr>
              <a:cxnSpLocks noChangeShapeType="1"/>
              <a:stCxn id="799121"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799142" name="AutoShape 422"/>
            <p:cNvCxnSpPr>
              <a:cxnSpLocks noChangeShapeType="1"/>
              <a:stCxn id="799139" idx="3"/>
              <a:endCxn id="799108"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799143" name="AutoShape 423"/>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99144" name="AutoShape 424"/>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799145" name="AutoShape 425"/>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799146" name="AutoShape 426"/>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99147" name="AutoShape 427"/>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4" name="Group 428"/>
            <p:cNvGrpSpPr>
              <a:grpSpLocks/>
            </p:cNvGrpSpPr>
            <p:nvPr/>
          </p:nvGrpSpPr>
          <p:grpSpPr bwMode="auto">
            <a:xfrm>
              <a:off x="5582" y="353"/>
              <a:ext cx="87" cy="109"/>
              <a:chOff x="5462" y="3419"/>
              <a:chExt cx="87" cy="109"/>
            </a:xfrm>
          </p:grpSpPr>
          <p:sp>
            <p:nvSpPr>
              <p:cNvPr id="799149" name="AutoShape 429"/>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99150" name="AutoShape 430"/>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99151" name="Rectangle 431"/>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pic>
        <p:nvPicPr>
          <p:cNvPr id="493" name="Picture 2"/>
          <p:cNvPicPr>
            <a:picLocks noChangeAspect="1" noChangeArrowheads="1"/>
          </p:cNvPicPr>
          <p:nvPr/>
        </p:nvPicPr>
        <p:blipFill>
          <a:blip r:embed="rId3" cstate="print"/>
          <a:srcRect l="26012" t="20390" r="21514" b="16042"/>
          <a:stretch>
            <a:fillRect/>
          </a:stretch>
        </p:blipFill>
        <p:spPr bwMode="auto">
          <a:xfrm>
            <a:off x="990600" y="1066800"/>
            <a:ext cx="6858000" cy="5192486"/>
          </a:xfrm>
          <a:prstGeom prst="rect">
            <a:avLst/>
          </a:prstGeom>
          <a:noFill/>
          <a:ln w="9525">
            <a:noFill/>
            <a:miter lim="800000"/>
            <a:headEnd/>
            <a:tailEnd/>
          </a:ln>
        </p:spPr>
      </p:pic>
      <p:sp>
        <p:nvSpPr>
          <p:cNvPr id="494" name="Text Box 225"/>
          <p:cNvSpPr txBox="1">
            <a:spLocks noChangeArrowheads="1"/>
          </p:cNvSpPr>
          <p:nvPr/>
        </p:nvSpPr>
        <p:spPr bwMode="auto">
          <a:xfrm>
            <a:off x="6024562" y="1513380"/>
            <a:ext cx="1595438" cy="467820"/>
          </a:xfrm>
          <a:prstGeom prst="rect">
            <a:avLst/>
          </a:prstGeom>
          <a:solidFill>
            <a:schemeClr val="bg1"/>
          </a:solidFill>
          <a:ln w="9525">
            <a:noFill/>
            <a:miter lim="800000"/>
            <a:headEnd/>
            <a:tailEnd/>
          </a:ln>
          <a:effectLst/>
        </p:spPr>
        <p:txBody>
          <a:bodyPr lIns="0" tIns="18288" rIns="0" bIns="18288">
            <a:spAutoFit/>
          </a:bodyPr>
          <a:lstStyle/>
          <a:p>
            <a:pPr eaLnBrk="0" hangingPunct="0">
              <a:spcBef>
                <a:spcPct val="50000"/>
              </a:spcBef>
            </a:pPr>
            <a:r>
              <a:rPr lang="en-US" sz="1400" dirty="0"/>
              <a:t>Selected Ion Chromatograms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02" name="Rectangle 2"/>
          <p:cNvSpPr>
            <a:spLocks noGrp="1" noChangeArrowheads="1"/>
          </p:cNvSpPr>
          <p:nvPr>
            <p:ph type="title"/>
          </p:nvPr>
        </p:nvSpPr>
        <p:spPr>
          <a:xfrm>
            <a:off x="474663" y="250825"/>
            <a:ext cx="7221537" cy="615950"/>
          </a:xfrm>
        </p:spPr>
        <p:txBody>
          <a:bodyPr/>
          <a:lstStyle/>
          <a:p>
            <a:r>
              <a:rPr lang="en-US" sz="2400" dirty="0" smtClean="0"/>
              <a:t>Identifying LC-MS features using an AMT tag DB: Peak Matching </a:t>
            </a:r>
            <a:endParaRPr lang="en-US" sz="2400" dirty="0"/>
          </a:p>
        </p:txBody>
      </p:sp>
      <p:sp>
        <p:nvSpPr>
          <p:cNvPr id="1740803" name="Rectangle 3"/>
          <p:cNvSpPr>
            <a:spLocks noGrp="1" noChangeArrowheads="1"/>
          </p:cNvSpPr>
          <p:nvPr>
            <p:ph type="body" idx="1"/>
          </p:nvPr>
        </p:nvSpPr>
        <p:spPr>
          <a:xfrm>
            <a:off x="492125" y="1057275"/>
            <a:ext cx="8186738" cy="1285875"/>
          </a:xfrm>
        </p:spPr>
        <p:txBody>
          <a:bodyPr/>
          <a:lstStyle/>
          <a:p>
            <a:r>
              <a:rPr lang="en-US"/>
              <a:t>Features in an LC-MS dataset are matched to a database of peptides previously identified by LC-MS/MS analyses using specified mass and elution time tolerances</a:t>
            </a:r>
          </a:p>
          <a:p>
            <a:endParaRPr lang="en-US"/>
          </a:p>
        </p:txBody>
      </p:sp>
      <p:sp>
        <p:nvSpPr>
          <p:cNvPr id="1740804" name="Text Box 5"/>
          <p:cNvSpPr txBox="1">
            <a:spLocks noChangeArrowheads="1"/>
          </p:cNvSpPr>
          <p:nvPr/>
        </p:nvSpPr>
        <p:spPr bwMode="auto">
          <a:xfrm>
            <a:off x="1100138" y="5181600"/>
            <a:ext cx="1109662"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scan #</a:t>
            </a:r>
          </a:p>
        </p:txBody>
      </p:sp>
      <p:sp>
        <p:nvSpPr>
          <p:cNvPr id="1740805" name="Text Box 6"/>
          <p:cNvSpPr txBox="1">
            <a:spLocks noChangeArrowheads="1"/>
          </p:cNvSpPr>
          <p:nvPr/>
        </p:nvSpPr>
        <p:spPr bwMode="auto">
          <a:xfrm rot="-5400000">
            <a:off x="-753269" y="3896519"/>
            <a:ext cx="2147888"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Monoisotopic mass</a:t>
            </a:r>
          </a:p>
        </p:txBody>
      </p:sp>
      <p:pic>
        <p:nvPicPr>
          <p:cNvPr id="1740806" name="Picture 7"/>
          <p:cNvPicPr>
            <a:picLocks noChangeArrowheads="1"/>
          </p:cNvPicPr>
          <p:nvPr/>
        </p:nvPicPr>
        <p:blipFill>
          <a:blip r:embed="rId3" cstate="print"/>
          <a:srcRect/>
          <a:stretch>
            <a:fillRect/>
          </a:stretch>
        </p:blipFill>
        <p:spPr bwMode="auto">
          <a:xfrm>
            <a:off x="5638800" y="2698750"/>
            <a:ext cx="2741613" cy="2439988"/>
          </a:xfrm>
          <a:prstGeom prst="rect">
            <a:avLst/>
          </a:prstGeom>
          <a:noFill/>
          <a:ln w="9525">
            <a:noFill/>
            <a:miter lim="800000"/>
            <a:headEnd/>
            <a:tailEnd/>
          </a:ln>
        </p:spPr>
      </p:pic>
      <p:sp>
        <p:nvSpPr>
          <p:cNvPr id="1740807" name="Text Box 8"/>
          <p:cNvSpPr txBox="1">
            <a:spLocks noChangeArrowheads="1"/>
          </p:cNvSpPr>
          <p:nvPr/>
        </p:nvSpPr>
        <p:spPr bwMode="auto">
          <a:xfrm>
            <a:off x="5715000" y="5137150"/>
            <a:ext cx="2971800"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Normalized elution time (NET)</a:t>
            </a:r>
          </a:p>
        </p:txBody>
      </p:sp>
      <p:sp>
        <p:nvSpPr>
          <p:cNvPr id="1740808" name="Text Box 9"/>
          <p:cNvSpPr txBox="1">
            <a:spLocks noChangeArrowheads="1"/>
          </p:cNvSpPr>
          <p:nvPr/>
        </p:nvSpPr>
        <p:spPr bwMode="auto">
          <a:xfrm rot="-5400000">
            <a:off x="3971131" y="3896519"/>
            <a:ext cx="2147888"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Monoisotopic mass</a:t>
            </a:r>
          </a:p>
        </p:txBody>
      </p:sp>
      <p:sp>
        <p:nvSpPr>
          <p:cNvPr id="1740809" name="Text Box 10"/>
          <p:cNvSpPr txBox="1">
            <a:spLocks noChangeArrowheads="1"/>
          </p:cNvSpPr>
          <p:nvPr/>
        </p:nvSpPr>
        <p:spPr bwMode="auto">
          <a:xfrm>
            <a:off x="3276600" y="3402013"/>
            <a:ext cx="1828800" cy="779462"/>
          </a:xfrm>
          <a:prstGeom prst="rect">
            <a:avLst/>
          </a:prstGeom>
          <a:noFill/>
          <a:ln w="9525">
            <a:noFill/>
            <a:miter lim="800000"/>
            <a:headEnd/>
            <a:tailEnd/>
          </a:ln>
        </p:spPr>
        <p:txBody>
          <a:bodyPr>
            <a:spAutoFit/>
          </a:bodyPr>
          <a:lstStyle/>
          <a:p>
            <a:pPr>
              <a:spcBef>
                <a:spcPct val="50000"/>
              </a:spcBef>
            </a:pPr>
            <a:r>
              <a:rPr lang="en-US">
                <a:ea typeface="MS PGothic" pitchFamily="34" charset="-128"/>
              </a:rPr>
              <a:t>Alignment &amp;</a:t>
            </a:r>
          </a:p>
          <a:p>
            <a:pPr>
              <a:spcBef>
                <a:spcPct val="50000"/>
              </a:spcBef>
            </a:pPr>
            <a:r>
              <a:rPr lang="en-US">
                <a:ea typeface="MS PGothic" pitchFamily="34" charset="-128"/>
              </a:rPr>
              <a:t>Matching</a:t>
            </a:r>
          </a:p>
        </p:txBody>
      </p:sp>
      <p:sp>
        <p:nvSpPr>
          <p:cNvPr id="1740810" name="Text Box 12"/>
          <p:cNvSpPr txBox="1">
            <a:spLocks noChangeArrowheads="1"/>
          </p:cNvSpPr>
          <p:nvPr/>
        </p:nvSpPr>
        <p:spPr bwMode="auto">
          <a:xfrm>
            <a:off x="838200" y="2209800"/>
            <a:ext cx="2057400"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LC-MS dataset</a:t>
            </a:r>
          </a:p>
        </p:txBody>
      </p:sp>
      <p:sp>
        <p:nvSpPr>
          <p:cNvPr id="1740811" name="Text Box 13"/>
          <p:cNvSpPr txBox="1">
            <a:spLocks noChangeArrowheads="1"/>
          </p:cNvSpPr>
          <p:nvPr/>
        </p:nvSpPr>
        <p:spPr bwMode="auto">
          <a:xfrm>
            <a:off x="5943600" y="2249488"/>
            <a:ext cx="2057400" cy="336550"/>
          </a:xfrm>
          <a:prstGeom prst="rect">
            <a:avLst/>
          </a:prstGeom>
          <a:noFill/>
          <a:ln w="9525">
            <a:noFill/>
            <a:miter lim="800000"/>
            <a:headEnd/>
            <a:tailEnd/>
          </a:ln>
        </p:spPr>
        <p:txBody>
          <a:bodyPr>
            <a:spAutoFit/>
          </a:bodyPr>
          <a:lstStyle/>
          <a:p>
            <a:pPr algn="ctr">
              <a:spcBef>
                <a:spcPct val="50000"/>
              </a:spcBef>
            </a:pPr>
            <a:r>
              <a:rPr lang="en-US" sz="1600">
                <a:ea typeface="MS PGothic" pitchFamily="34" charset="-128"/>
              </a:rPr>
              <a:t>AMT tag Database</a:t>
            </a:r>
          </a:p>
        </p:txBody>
      </p:sp>
      <p:sp>
        <p:nvSpPr>
          <p:cNvPr id="1740812" name="Line 14"/>
          <p:cNvSpPr>
            <a:spLocks noChangeShapeType="1"/>
          </p:cNvSpPr>
          <p:nvPr/>
        </p:nvSpPr>
        <p:spPr bwMode="auto">
          <a:xfrm flipV="1">
            <a:off x="3276600" y="4205288"/>
            <a:ext cx="1524000" cy="17462"/>
          </a:xfrm>
          <a:prstGeom prst="line">
            <a:avLst/>
          </a:prstGeom>
          <a:noFill/>
          <a:ln w="9525">
            <a:solidFill>
              <a:schemeClr val="tx1"/>
            </a:solidFill>
            <a:round/>
            <a:headEnd type="triangle" w="med" len="med"/>
            <a:tailEnd type="triangle" w="med" len="med"/>
          </a:ln>
        </p:spPr>
        <p:txBody>
          <a:bodyPr/>
          <a:lstStyle/>
          <a:p>
            <a:endParaRPr lang="en-US"/>
          </a:p>
        </p:txBody>
      </p:sp>
      <p:sp>
        <p:nvSpPr>
          <p:cNvPr id="1740813" name="Text Box 16"/>
          <p:cNvSpPr txBox="1">
            <a:spLocks noChangeArrowheads="1"/>
          </p:cNvSpPr>
          <p:nvPr/>
        </p:nvSpPr>
        <p:spPr bwMode="auto">
          <a:xfrm>
            <a:off x="76200" y="5594350"/>
            <a:ext cx="3886200" cy="304800"/>
          </a:xfrm>
          <a:prstGeom prst="rect">
            <a:avLst/>
          </a:prstGeom>
          <a:noFill/>
          <a:ln w="9525">
            <a:noFill/>
            <a:miter lim="800000"/>
            <a:headEnd/>
            <a:tailEnd/>
          </a:ln>
        </p:spPr>
        <p:txBody>
          <a:bodyPr>
            <a:spAutoFit/>
          </a:bodyPr>
          <a:lstStyle/>
          <a:p>
            <a:pPr algn="ctr">
              <a:spcBef>
                <a:spcPct val="50000"/>
              </a:spcBef>
            </a:pPr>
            <a:r>
              <a:rPr lang="en-US" sz="1400" i="1">
                <a:ea typeface="MS PGothic" pitchFamily="34" charset="-128"/>
              </a:rPr>
              <a:t>(monoisotopic mass, elution time, abundance)</a:t>
            </a:r>
          </a:p>
        </p:txBody>
      </p:sp>
      <p:sp>
        <p:nvSpPr>
          <p:cNvPr id="1740814" name="Text Box 17"/>
          <p:cNvSpPr txBox="1">
            <a:spLocks noChangeArrowheads="1"/>
          </p:cNvSpPr>
          <p:nvPr/>
        </p:nvSpPr>
        <p:spPr bwMode="auto">
          <a:xfrm>
            <a:off x="4572000" y="5602288"/>
            <a:ext cx="4572000" cy="304800"/>
          </a:xfrm>
          <a:prstGeom prst="rect">
            <a:avLst/>
          </a:prstGeom>
          <a:noFill/>
          <a:ln w="9525">
            <a:noFill/>
            <a:miter lim="800000"/>
            <a:headEnd/>
            <a:tailEnd/>
          </a:ln>
        </p:spPr>
        <p:txBody>
          <a:bodyPr>
            <a:spAutoFit/>
          </a:bodyPr>
          <a:lstStyle/>
          <a:p>
            <a:pPr algn="ctr">
              <a:spcBef>
                <a:spcPct val="50000"/>
              </a:spcBef>
            </a:pPr>
            <a:r>
              <a:rPr lang="en-US" sz="1400" i="1">
                <a:ea typeface="MS PGothic" pitchFamily="34" charset="-128"/>
              </a:rPr>
              <a:t>(Peptide Sequence, monoisotopic mass, elution time)</a:t>
            </a:r>
          </a:p>
        </p:txBody>
      </p:sp>
      <p:cxnSp>
        <p:nvCxnSpPr>
          <p:cNvPr id="1740815" name="AutoShape 18"/>
          <p:cNvCxnSpPr>
            <a:cxnSpLocks noChangeShapeType="1"/>
            <a:stCxn id="1740813" idx="2"/>
            <a:endCxn id="1740814" idx="2"/>
          </p:cNvCxnSpPr>
          <p:nvPr/>
        </p:nvCxnSpPr>
        <p:spPr bwMode="auto">
          <a:xfrm rot="16200000" flipH="1">
            <a:off x="4434681" y="3483769"/>
            <a:ext cx="7938" cy="4838700"/>
          </a:xfrm>
          <a:prstGeom prst="bentConnector3">
            <a:avLst>
              <a:gd name="adj1" fmla="val 4100000"/>
            </a:avLst>
          </a:prstGeom>
          <a:noFill/>
          <a:ln w="9525">
            <a:solidFill>
              <a:schemeClr val="tx1"/>
            </a:solidFill>
            <a:miter lim="800000"/>
            <a:headEnd type="triangle" w="med" len="med"/>
            <a:tailEnd type="triangle" w="med" len="med"/>
          </a:ln>
        </p:spPr>
      </p:cxnSp>
      <p:sp>
        <p:nvSpPr>
          <p:cNvPr id="1740816" name="Text Box 19"/>
          <p:cNvSpPr txBox="1">
            <a:spLocks noChangeArrowheads="1"/>
          </p:cNvSpPr>
          <p:nvPr/>
        </p:nvSpPr>
        <p:spPr bwMode="auto">
          <a:xfrm>
            <a:off x="2362200" y="5891213"/>
            <a:ext cx="4191000" cy="623887"/>
          </a:xfrm>
          <a:prstGeom prst="rect">
            <a:avLst/>
          </a:prstGeom>
          <a:noFill/>
          <a:ln w="9525">
            <a:noFill/>
            <a:miter lim="800000"/>
            <a:headEnd/>
            <a:tailEnd/>
          </a:ln>
        </p:spPr>
        <p:txBody>
          <a:bodyPr>
            <a:spAutoFit/>
          </a:bodyPr>
          <a:lstStyle/>
          <a:p>
            <a:pPr algn="ctr">
              <a:spcBef>
                <a:spcPct val="50000"/>
              </a:spcBef>
            </a:pPr>
            <a:r>
              <a:rPr lang="en-US" sz="1400">
                <a:ea typeface="MS PGothic" pitchFamily="34" charset="-128"/>
                <a:cs typeface="Arial" pitchFamily="34" charset="0"/>
              </a:rPr>
              <a:t>|</a:t>
            </a:r>
            <a:r>
              <a:rPr lang="el-GR" sz="1400">
                <a:ea typeface="MS PGothic" pitchFamily="34" charset="-128"/>
                <a:cs typeface="Arial" pitchFamily="34" charset="0"/>
              </a:rPr>
              <a:t>Δ</a:t>
            </a:r>
            <a:r>
              <a:rPr lang="en-US" sz="1400">
                <a:ea typeface="MS PGothic" pitchFamily="34" charset="-128"/>
                <a:cs typeface="Arial" pitchFamily="34" charset="0"/>
              </a:rPr>
              <a:t>mass| &lt; mass tolerance</a:t>
            </a:r>
          </a:p>
          <a:p>
            <a:pPr algn="ctr">
              <a:spcBef>
                <a:spcPct val="50000"/>
              </a:spcBef>
            </a:pPr>
            <a:r>
              <a:rPr lang="en-US" sz="1400">
                <a:ea typeface="MS PGothic" pitchFamily="34" charset="-128"/>
                <a:cs typeface="Arial" pitchFamily="34" charset="0"/>
              </a:rPr>
              <a:t>|</a:t>
            </a:r>
            <a:r>
              <a:rPr lang="el-GR" sz="1400">
                <a:ea typeface="MS PGothic" pitchFamily="34" charset="-128"/>
                <a:cs typeface="Arial" pitchFamily="34" charset="0"/>
              </a:rPr>
              <a:t>Δ</a:t>
            </a:r>
            <a:r>
              <a:rPr lang="en-US" sz="1400">
                <a:ea typeface="MS PGothic" pitchFamily="34" charset="-128"/>
                <a:cs typeface="Arial" pitchFamily="34" charset="0"/>
              </a:rPr>
              <a:t>NET| &lt; elution time tolerance</a:t>
            </a:r>
            <a:endParaRPr lang="el-GR" sz="1400">
              <a:ea typeface="MS PGothic" pitchFamily="34" charset="-128"/>
              <a:cs typeface="Arial" pitchFamily="34" charset="0"/>
            </a:endParaRPr>
          </a:p>
        </p:txBody>
      </p:sp>
      <p:pic>
        <p:nvPicPr>
          <p:cNvPr id="1740817" name="Picture 17"/>
          <p:cNvPicPr>
            <a:picLocks noChangeArrowheads="1"/>
          </p:cNvPicPr>
          <p:nvPr/>
        </p:nvPicPr>
        <p:blipFill>
          <a:blip r:embed="rId4" cstate="print"/>
          <a:srcRect/>
          <a:stretch>
            <a:fillRect/>
          </a:stretch>
        </p:blipFill>
        <p:spPr bwMode="auto">
          <a:xfrm>
            <a:off x="458788" y="2709863"/>
            <a:ext cx="2741612" cy="2522537"/>
          </a:xfrm>
          <a:prstGeom prst="rect">
            <a:avLst/>
          </a:prstGeom>
          <a:noFill/>
          <a:ln w="9525">
            <a:noFill/>
            <a:miter lim="800000"/>
            <a:headEnd/>
            <a:tailEnd/>
          </a:ln>
          <a:effectLst/>
        </p:spPr>
      </p:pic>
      <p:grpSp>
        <p:nvGrpSpPr>
          <p:cNvPr id="18" name="Group 92"/>
          <p:cNvGrpSpPr>
            <a:grpSpLocks/>
          </p:cNvGrpSpPr>
          <p:nvPr/>
        </p:nvGrpSpPr>
        <p:grpSpPr bwMode="auto">
          <a:xfrm>
            <a:off x="7734300" y="138113"/>
            <a:ext cx="1295400" cy="636587"/>
            <a:chOff x="4872" y="87"/>
            <a:chExt cx="816" cy="401"/>
          </a:xfrm>
        </p:grpSpPr>
        <p:grpSp>
          <p:nvGrpSpPr>
            <p:cNvPr id="19" name="Group 93"/>
            <p:cNvGrpSpPr>
              <a:grpSpLocks/>
            </p:cNvGrpSpPr>
            <p:nvPr/>
          </p:nvGrpSpPr>
          <p:grpSpPr bwMode="auto">
            <a:xfrm>
              <a:off x="5248" y="383"/>
              <a:ext cx="15" cy="7"/>
              <a:chOff x="2700" y="2750"/>
              <a:chExt cx="104" cy="48"/>
            </a:xfrm>
          </p:grpSpPr>
          <p:sp>
            <p:nvSpPr>
              <p:cNvPr id="75" name="Rectangle 94"/>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76" name="Rectangle 95"/>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20" name="AutoShape 96"/>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21" name="AutoShape 97"/>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22" name="AutoShape 98"/>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3" name="AutoShape 99"/>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4" name="AutoShape 100"/>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25" name="AutoShape 101"/>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6" name="AutoShape 102"/>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27" name="AutoShape 103"/>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28" name="AutoShape 104"/>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29" name="Oval 105"/>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30" name="Oval 106"/>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31" name="AutoShape 107"/>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32" name="AutoShape 108"/>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33" name="AutoShape 109"/>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34" name="AutoShape 110"/>
            <p:cNvCxnSpPr>
              <a:cxnSpLocks noChangeShapeType="1"/>
              <a:stCxn id="32" idx="0"/>
              <a:endCxn id="31"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35" name="AutoShape 111"/>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36" name="AutoShape 112"/>
            <p:cNvCxnSpPr>
              <a:cxnSpLocks noChangeShapeType="1"/>
              <a:stCxn id="37" idx="1"/>
              <a:endCxn id="24"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37" name="AutoShape 113"/>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38" name="AutoShape 114"/>
            <p:cNvCxnSpPr>
              <a:cxnSpLocks noChangeShapeType="1"/>
              <a:stCxn id="39" idx="2"/>
              <a:endCxn id="40" idx="1"/>
            </p:cNvCxnSpPr>
            <p:nvPr/>
          </p:nvCxnSpPr>
          <p:spPr bwMode="auto">
            <a:xfrm>
              <a:off x="5479" y="190"/>
              <a:ext cx="0" cy="21"/>
            </a:xfrm>
            <a:prstGeom prst="straightConnector1">
              <a:avLst/>
            </a:prstGeom>
            <a:noFill/>
            <a:ln w="3175">
              <a:solidFill>
                <a:srgbClr val="969696"/>
              </a:solidFill>
              <a:round/>
              <a:headEnd/>
              <a:tailEnd/>
            </a:ln>
            <a:effectLst/>
          </p:spPr>
        </p:cxnSp>
        <p:sp>
          <p:nvSpPr>
            <p:cNvPr id="39" name="AutoShape 115"/>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40" name="AutoShape 116"/>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41" name="Text Box 117"/>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42" name="Text Box 118"/>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43" name="AutoShape 119"/>
            <p:cNvCxnSpPr>
              <a:cxnSpLocks noChangeShapeType="1"/>
              <a:stCxn id="26" idx="2"/>
              <a:endCxn id="44" idx="1"/>
            </p:cNvCxnSpPr>
            <p:nvPr/>
          </p:nvCxnSpPr>
          <p:spPr bwMode="auto">
            <a:xfrm>
              <a:off x="5478" y="390"/>
              <a:ext cx="1" cy="22"/>
            </a:xfrm>
            <a:prstGeom prst="straightConnector1">
              <a:avLst/>
            </a:prstGeom>
            <a:noFill/>
            <a:ln w="3175">
              <a:solidFill>
                <a:schemeClr val="tx1"/>
              </a:solidFill>
              <a:round/>
              <a:headEnd/>
              <a:tailEnd/>
            </a:ln>
            <a:effectLst/>
          </p:spPr>
        </p:cxnSp>
        <p:sp>
          <p:nvSpPr>
            <p:cNvPr id="44" name="AutoShape 120"/>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45" name="AutoShape 121"/>
            <p:cNvCxnSpPr>
              <a:cxnSpLocks noChangeShapeType="1"/>
              <a:stCxn id="31" idx="3"/>
              <a:endCxn id="23"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46" name="AutoShape 122"/>
            <p:cNvCxnSpPr>
              <a:cxnSpLocks noChangeShapeType="1"/>
              <a:stCxn id="23" idx="3"/>
              <a:endCxn id="24"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47" name="AutoShape 123"/>
            <p:cNvCxnSpPr>
              <a:cxnSpLocks noChangeShapeType="1"/>
              <a:stCxn id="24" idx="3"/>
              <a:endCxn id="28"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48" name="AutoShape 124"/>
            <p:cNvCxnSpPr>
              <a:cxnSpLocks noChangeShapeType="1"/>
              <a:stCxn id="33" idx="3"/>
              <a:endCxn id="25"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49" name="AutoShape 125"/>
            <p:cNvCxnSpPr>
              <a:cxnSpLocks noChangeShapeType="1"/>
              <a:stCxn id="27" idx="4"/>
              <a:endCxn id="26"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50" name="AutoShape 126"/>
            <p:cNvCxnSpPr>
              <a:cxnSpLocks noChangeShapeType="1"/>
              <a:stCxn id="28" idx="4"/>
              <a:endCxn id="39"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51" name="AutoShape 127"/>
            <p:cNvCxnSpPr>
              <a:cxnSpLocks noChangeShapeType="1"/>
              <a:stCxn id="25" idx="2"/>
              <a:endCxn id="29"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52" name="AutoShape 128"/>
            <p:cNvCxnSpPr>
              <a:cxnSpLocks noChangeShapeType="1"/>
              <a:stCxn id="75" idx="2"/>
              <a:endCxn id="30"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53" name="AutoShape 129"/>
            <p:cNvCxnSpPr>
              <a:cxnSpLocks noChangeShapeType="1"/>
              <a:stCxn id="29" idx="6"/>
              <a:endCxn id="76"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54" name="AutoShape 130"/>
            <p:cNvCxnSpPr>
              <a:cxnSpLocks noChangeShapeType="1"/>
              <a:stCxn id="30" idx="6"/>
              <a:endCxn id="27"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55" name="AutoShape 131"/>
            <p:cNvCxnSpPr>
              <a:cxnSpLocks noChangeShapeType="1"/>
              <a:stCxn id="40" idx="3"/>
              <a:endCxn id="26" idx="0"/>
            </p:cNvCxnSpPr>
            <p:nvPr/>
          </p:nvCxnSpPr>
          <p:spPr bwMode="auto">
            <a:xfrm flipH="1">
              <a:off x="5478" y="268"/>
              <a:ext cx="1" cy="72"/>
            </a:xfrm>
            <a:prstGeom prst="straightConnector1">
              <a:avLst/>
            </a:prstGeom>
            <a:noFill/>
            <a:ln w="3175">
              <a:solidFill>
                <a:srgbClr val="111111"/>
              </a:solidFill>
              <a:round/>
              <a:headEnd/>
              <a:tailEnd/>
            </a:ln>
            <a:effectLst/>
          </p:spPr>
        </p:cxnSp>
        <p:cxnSp>
          <p:nvCxnSpPr>
            <p:cNvPr id="56" name="AutoShape 132"/>
            <p:cNvCxnSpPr>
              <a:cxnSpLocks noChangeShapeType="1"/>
              <a:stCxn id="59" idx="2"/>
              <a:endCxn id="60"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57" name="AutoShape 133"/>
            <p:cNvCxnSpPr>
              <a:cxnSpLocks noChangeShapeType="1"/>
              <a:stCxn id="58" idx="2"/>
              <a:endCxn id="59"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58" name="AutoShape 134"/>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59" name="AutoShape 135"/>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60" name="AutoShape 136"/>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61" name="AutoShape 137"/>
            <p:cNvCxnSpPr>
              <a:cxnSpLocks noChangeShapeType="1"/>
              <a:stCxn id="60" idx="2"/>
              <a:endCxn id="62"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62" name="AutoShape 138"/>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63" name="AutoShape 139"/>
            <p:cNvCxnSpPr>
              <a:cxnSpLocks noChangeShapeType="1"/>
              <a:stCxn id="62" idx="2"/>
              <a:endCxn id="33"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64" name="AutoShape 140"/>
            <p:cNvCxnSpPr>
              <a:cxnSpLocks noChangeShapeType="1"/>
              <a:stCxn id="44"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65" name="AutoShape 141"/>
            <p:cNvCxnSpPr>
              <a:cxnSpLocks noChangeShapeType="1"/>
              <a:stCxn id="62" idx="3"/>
              <a:endCxn id="31"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66" name="AutoShape 142"/>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7" name="AutoShape 143"/>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68" name="AutoShape 144"/>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69" name="AutoShape 145"/>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0" name="AutoShape 146"/>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71" name="Group 147"/>
            <p:cNvGrpSpPr>
              <a:grpSpLocks/>
            </p:cNvGrpSpPr>
            <p:nvPr/>
          </p:nvGrpSpPr>
          <p:grpSpPr bwMode="auto">
            <a:xfrm>
              <a:off x="5582" y="353"/>
              <a:ext cx="87" cy="109"/>
              <a:chOff x="5462" y="3419"/>
              <a:chExt cx="87" cy="109"/>
            </a:xfrm>
          </p:grpSpPr>
          <p:sp>
            <p:nvSpPr>
              <p:cNvPr id="73" name="AutoShape 148"/>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4" name="AutoShape 149"/>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2" name="Rectangle 150"/>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107" name="Rectangle 11"/>
          <p:cNvSpPr>
            <a:spLocks noGrp="1" noChangeArrowheads="1"/>
          </p:cNvSpPr>
          <p:nvPr>
            <p:ph type="title"/>
          </p:nvPr>
        </p:nvSpPr>
        <p:spPr/>
        <p:txBody>
          <a:bodyPr/>
          <a:lstStyle/>
          <a:p>
            <a:r>
              <a:rPr lang="en-US" sz="2600" dirty="0" smtClean="0"/>
              <a:t>Peak matching: Alignment </a:t>
            </a:r>
            <a:r>
              <a:rPr lang="en-US" sz="2600" dirty="0"/>
              <a:t>using </a:t>
            </a:r>
            <a:r>
              <a:rPr lang="en-US" sz="2600" dirty="0" err="1"/>
              <a:t>LCMSWarp</a:t>
            </a:r>
            <a:endParaRPr lang="en-US" sz="2600" dirty="0"/>
          </a:p>
        </p:txBody>
      </p:sp>
      <p:grpSp>
        <p:nvGrpSpPr>
          <p:cNvPr id="644127" name="Group 31"/>
          <p:cNvGrpSpPr>
            <a:grpSpLocks/>
          </p:cNvGrpSpPr>
          <p:nvPr/>
        </p:nvGrpSpPr>
        <p:grpSpPr bwMode="auto">
          <a:xfrm>
            <a:off x="73025" y="3228975"/>
            <a:ext cx="8994775" cy="3552825"/>
            <a:chOff x="46" y="2034"/>
            <a:chExt cx="5666" cy="2238"/>
          </a:xfrm>
        </p:grpSpPr>
        <p:grpSp>
          <p:nvGrpSpPr>
            <p:cNvPr id="644125" name="Group 29"/>
            <p:cNvGrpSpPr>
              <a:grpSpLocks/>
            </p:cNvGrpSpPr>
            <p:nvPr/>
          </p:nvGrpSpPr>
          <p:grpSpPr bwMode="auto">
            <a:xfrm>
              <a:off x="46" y="2034"/>
              <a:ext cx="2835" cy="2238"/>
              <a:chOff x="46" y="1584"/>
              <a:chExt cx="2835" cy="2238"/>
            </a:xfrm>
          </p:grpSpPr>
          <p:pic>
            <p:nvPicPr>
              <p:cNvPr id="644113" name="Picture 17" descr="Job208791_AMTs"/>
              <p:cNvPicPr>
                <a:picLocks noChangeAspect="1" noChangeArrowheads="1"/>
              </p:cNvPicPr>
              <p:nvPr/>
            </p:nvPicPr>
            <p:blipFill>
              <a:blip r:embed="rId3" cstate="print"/>
              <a:srcRect t="2904"/>
              <a:stretch>
                <a:fillRect/>
              </a:stretch>
            </p:blipFill>
            <p:spPr bwMode="auto">
              <a:xfrm>
                <a:off x="48" y="1739"/>
                <a:ext cx="2833" cy="1961"/>
              </a:xfrm>
              <a:prstGeom prst="rect">
                <a:avLst/>
              </a:prstGeom>
              <a:noFill/>
            </p:spPr>
          </p:pic>
          <p:sp>
            <p:nvSpPr>
              <p:cNvPr id="644115" name="Rectangle 19"/>
              <p:cNvSpPr>
                <a:spLocks noChangeArrowheads="1"/>
              </p:cNvSpPr>
              <p:nvPr/>
            </p:nvSpPr>
            <p:spPr bwMode="auto">
              <a:xfrm>
                <a:off x="46" y="1584"/>
                <a:ext cx="1072" cy="297"/>
              </a:xfrm>
              <a:prstGeom prst="rect">
                <a:avLst/>
              </a:prstGeom>
              <a:solidFill>
                <a:schemeClr val="bg1"/>
              </a:solidFill>
              <a:ln w="9525">
                <a:noFill/>
                <a:miter lim="800000"/>
                <a:headEnd/>
                <a:tailEnd/>
              </a:ln>
              <a:effectLst/>
            </p:spPr>
            <p:txBody>
              <a:bodyPr wrap="none" bIns="0">
                <a:spAutoFit/>
              </a:bodyPr>
              <a:lstStyle/>
              <a:p>
                <a:r>
                  <a:rPr lang="en-US" sz="1400"/>
                  <a:t>Calculated </a:t>
                </a:r>
              </a:p>
              <a:p>
                <a:r>
                  <a:rPr lang="en-US" sz="1400"/>
                  <a:t>monoisotopic mass</a:t>
                </a:r>
              </a:p>
            </p:txBody>
          </p:sp>
          <p:sp>
            <p:nvSpPr>
              <p:cNvPr id="644116" name="Rectangle 20"/>
              <p:cNvSpPr>
                <a:spLocks noChangeArrowheads="1"/>
              </p:cNvSpPr>
              <p:nvPr/>
            </p:nvSpPr>
            <p:spPr bwMode="auto">
              <a:xfrm>
                <a:off x="826" y="3630"/>
                <a:ext cx="1277" cy="192"/>
              </a:xfrm>
              <a:prstGeom prst="rect">
                <a:avLst/>
              </a:prstGeom>
              <a:noFill/>
              <a:ln w="9525">
                <a:noFill/>
                <a:miter lim="800000"/>
                <a:headEnd/>
                <a:tailEnd/>
              </a:ln>
              <a:effectLst/>
            </p:spPr>
            <p:txBody>
              <a:bodyPr wrap="none">
                <a:spAutoFit/>
              </a:bodyPr>
              <a:lstStyle/>
              <a:p>
                <a:r>
                  <a:rPr lang="en-US" sz="1400"/>
                  <a:t>Average observed NET</a:t>
                </a:r>
              </a:p>
            </p:txBody>
          </p:sp>
          <p:sp>
            <p:nvSpPr>
              <p:cNvPr id="644114" name="Rectangle 18"/>
              <p:cNvSpPr>
                <a:spLocks noChangeArrowheads="1"/>
              </p:cNvSpPr>
              <p:nvPr/>
            </p:nvSpPr>
            <p:spPr bwMode="auto">
              <a:xfrm>
                <a:off x="336" y="1938"/>
                <a:ext cx="492" cy="231"/>
              </a:xfrm>
              <a:prstGeom prst="rect">
                <a:avLst/>
              </a:prstGeom>
              <a:noFill/>
              <a:ln w="9525">
                <a:noFill/>
                <a:miter lim="800000"/>
                <a:headEnd/>
                <a:tailEnd/>
              </a:ln>
              <a:effectLst/>
            </p:spPr>
            <p:txBody>
              <a:bodyPr wrap="none">
                <a:spAutoFit/>
              </a:bodyPr>
              <a:lstStyle/>
              <a:p>
                <a:r>
                  <a:rPr lang="en-US"/>
                  <a:t>AMTs</a:t>
                </a:r>
              </a:p>
            </p:txBody>
          </p:sp>
        </p:grpSp>
        <p:grpSp>
          <p:nvGrpSpPr>
            <p:cNvPr id="644124" name="Group 28"/>
            <p:cNvGrpSpPr>
              <a:grpSpLocks/>
            </p:cNvGrpSpPr>
            <p:nvPr/>
          </p:nvGrpSpPr>
          <p:grpSpPr bwMode="auto">
            <a:xfrm>
              <a:off x="2862" y="2034"/>
              <a:ext cx="2850" cy="2238"/>
              <a:chOff x="2862" y="1584"/>
              <a:chExt cx="2850" cy="2238"/>
            </a:xfrm>
          </p:grpSpPr>
          <p:pic>
            <p:nvPicPr>
              <p:cNvPr id="644112" name="Picture 16" descr="Job208791_UMCs"/>
              <p:cNvPicPr>
                <a:picLocks noChangeAspect="1" noChangeArrowheads="1"/>
              </p:cNvPicPr>
              <p:nvPr/>
            </p:nvPicPr>
            <p:blipFill>
              <a:blip r:embed="rId4" cstate="print"/>
              <a:srcRect t="2904"/>
              <a:stretch>
                <a:fillRect/>
              </a:stretch>
            </p:blipFill>
            <p:spPr bwMode="auto">
              <a:xfrm>
                <a:off x="2862" y="1740"/>
                <a:ext cx="2850" cy="1974"/>
              </a:xfrm>
              <a:prstGeom prst="rect">
                <a:avLst/>
              </a:prstGeom>
              <a:noFill/>
            </p:spPr>
          </p:pic>
          <p:sp>
            <p:nvSpPr>
              <p:cNvPr id="644118" name="Rectangle 22"/>
              <p:cNvSpPr>
                <a:spLocks noChangeArrowheads="1"/>
              </p:cNvSpPr>
              <p:nvPr/>
            </p:nvSpPr>
            <p:spPr bwMode="auto">
              <a:xfrm>
                <a:off x="2928" y="1584"/>
                <a:ext cx="1072" cy="297"/>
              </a:xfrm>
              <a:prstGeom prst="rect">
                <a:avLst/>
              </a:prstGeom>
              <a:solidFill>
                <a:schemeClr val="bg1"/>
              </a:solidFill>
              <a:ln w="9525">
                <a:noFill/>
                <a:miter lim="800000"/>
                <a:headEnd/>
                <a:tailEnd/>
              </a:ln>
              <a:effectLst/>
            </p:spPr>
            <p:txBody>
              <a:bodyPr wrap="none" bIns="0">
                <a:spAutoFit/>
              </a:bodyPr>
              <a:lstStyle/>
              <a:p>
                <a:r>
                  <a:rPr lang="en-US" sz="1400"/>
                  <a:t>Deisotoped </a:t>
                </a:r>
              </a:p>
              <a:p>
                <a:r>
                  <a:rPr lang="en-US" sz="1400"/>
                  <a:t>monoisotopic mass</a:t>
                </a:r>
              </a:p>
            </p:txBody>
          </p:sp>
          <p:sp>
            <p:nvSpPr>
              <p:cNvPr id="644119" name="Rectangle 23"/>
              <p:cNvSpPr>
                <a:spLocks noChangeArrowheads="1"/>
              </p:cNvSpPr>
              <p:nvPr/>
            </p:nvSpPr>
            <p:spPr bwMode="auto">
              <a:xfrm>
                <a:off x="3649" y="3630"/>
                <a:ext cx="1276" cy="192"/>
              </a:xfrm>
              <a:prstGeom prst="rect">
                <a:avLst/>
              </a:prstGeom>
              <a:noFill/>
              <a:ln w="9525">
                <a:noFill/>
                <a:miter lim="800000"/>
                <a:headEnd/>
                <a:tailEnd/>
              </a:ln>
              <a:effectLst/>
            </p:spPr>
            <p:txBody>
              <a:bodyPr wrap="none">
                <a:spAutoFit/>
              </a:bodyPr>
              <a:lstStyle/>
              <a:p>
                <a:r>
                  <a:rPr lang="en-US" sz="1400"/>
                  <a:t>Observed scan number</a:t>
                </a:r>
              </a:p>
            </p:txBody>
          </p:sp>
          <p:sp>
            <p:nvSpPr>
              <p:cNvPr id="644117" name="Rectangle 21"/>
              <p:cNvSpPr>
                <a:spLocks noChangeArrowheads="1"/>
              </p:cNvSpPr>
              <p:nvPr/>
            </p:nvSpPr>
            <p:spPr bwMode="auto">
              <a:xfrm>
                <a:off x="3175" y="1938"/>
                <a:ext cx="1172" cy="231"/>
              </a:xfrm>
              <a:prstGeom prst="rect">
                <a:avLst/>
              </a:prstGeom>
              <a:noFill/>
              <a:ln w="9525">
                <a:noFill/>
                <a:miter lim="800000"/>
                <a:headEnd/>
                <a:tailEnd/>
              </a:ln>
              <a:effectLst/>
            </p:spPr>
            <p:txBody>
              <a:bodyPr wrap="none">
                <a:spAutoFit/>
              </a:bodyPr>
              <a:lstStyle/>
              <a:p>
                <a:r>
                  <a:rPr lang="en-US"/>
                  <a:t>LC-MS Features</a:t>
                </a:r>
              </a:p>
            </p:txBody>
          </p:sp>
        </p:grpSp>
      </p:grpSp>
      <p:sp>
        <p:nvSpPr>
          <p:cNvPr id="644128" name="Rectangle 32"/>
          <p:cNvSpPr>
            <a:spLocks noGrp="1" noChangeArrowheads="1"/>
          </p:cNvSpPr>
          <p:nvPr>
            <p:ph type="body" idx="1"/>
          </p:nvPr>
        </p:nvSpPr>
        <p:spPr>
          <a:xfrm>
            <a:off x="492125" y="1057275"/>
            <a:ext cx="8186738" cy="2230438"/>
          </a:xfrm>
        </p:spPr>
        <p:txBody>
          <a:bodyPr/>
          <a:lstStyle/>
          <a:p>
            <a:r>
              <a:rPr lang="en-US" dirty="0" smtClean="0"/>
              <a:t>Match </a:t>
            </a:r>
            <a:r>
              <a:rPr lang="en-US" dirty="0"/>
              <a:t>mass and NET of AMT tags to mass and scan number of MS features</a:t>
            </a:r>
          </a:p>
          <a:p>
            <a:r>
              <a:rPr lang="en-US" dirty="0"/>
              <a:t>Use </a:t>
            </a:r>
            <a:r>
              <a:rPr lang="en-US" dirty="0" err="1"/>
              <a:t>LCMSWarp</a:t>
            </a:r>
            <a:r>
              <a:rPr lang="en-US" dirty="0"/>
              <a:t> algorithm to find optimal alignment to give the most matches</a:t>
            </a:r>
          </a:p>
        </p:txBody>
      </p:sp>
      <p:grpSp>
        <p:nvGrpSpPr>
          <p:cNvPr id="644188" name="Group 92"/>
          <p:cNvGrpSpPr>
            <a:grpSpLocks/>
          </p:cNvGrpSpPr>
          <p:nvPr/>
        </p:nvGrpSpPr>
        <p:grpSpPr bwMode="auto">
          <a:xfrm>
            <a:off x="7734300" y="138113"/>
            <a:ext cx="1295400" cy="636587"/>
            <a:chOff x="4872" y="87"/>
            <a:chExt cx="816" cy="401"/>
          </a:xfrm>
        </p:grpSpPr>
        <p:grpSp>
          <p:nvGrpSpPr>
            <p:cNvPr id="644189" name="Group 93"/>
            <p:cNvGrpSpPr>
              <a:grpSpLocks/>
            </p:cNvGrpSpPr>
            <p:nvPr/>
          </p:nvGrpSpPr>
          <p:grpSpPr bwMode="auto">
            <a:xfrm>
              <a:off x="5273" y="383"/>
              <a:ext cx="16" cy="7"/>
              <a:chOff x="2700" y="2750"/>
              <a:chExt cx="104" cy="48"/>
            </a:xfrm>
          </p:grpSpPr>
          <p:sp>
            <p:nvSpPr>
              <p:cNvPr id="644190" name="Rectangle 94"/>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644191" name="Rectangle 95"/>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644192" name="AutoShape 96"/>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44193" name="AutoShape 97"/>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644194" name="AutoShape 98"/>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644195" name="AutoShape 99"/>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644196" name="AutoShape 100"/>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644197" name="AutoShape 101"/>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644198" name="AutoShape 102"/>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644199" name="AutoShape 103"/>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644200" name="AutoShape 104"/>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644201" name="Oval 105"/>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644202" name="Oval 106"/>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644203" name="AutoShape 107"/>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644204" name="AutoShape 108"/>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644205" name="AutoShape 109"/>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644206" name="AutoShape 110"/>
            <p:cNvCxnSpPr>
              <a:cxnSpLocks noChangeShapeType="1"/>
              <a:stCxn id="644204" idx="0"/>
              <a:endCxn id="644203"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644207" name="AutoShape 111"/>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644208" name="AutoShape 112"/>
            <p:cNvCxnSpPr>
              <a:cxnSpLocks noChangeShapeType="1"/>
              <a:stCxn id="644209" idx="1"/>
              <a:endCxn id="644196"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644209" name="AutoShape 113"/>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644210" name="AutoShape 114"/>
            <p:cNvCxnSpPr>
              <a:cxnSpLocks noChangeShapeType="1"/>
              <a:stCxn id="644211" idx="2"/>
              <a:endCxn id="644212" idx="1"/>
            </p:cNvCxnSpPr>
            <p:nvPr/>
          </p:nvCxnSpPr>
          <p:spPr bwMode="auto">
            <a:xfrm>
              <a:off x="5479" y="190"/>
              <a:ext cx="0" cy="21"/>
            </a:xfrm>
            <a:prstGeom prst="straightConnector1">
              <a:avLst/>
            </a:prstGeom>
            <a:noFill/>
            <a:ln w="3175">
              <a:solidFill>
                <a:srgbClr val="969696"/>
              </a:solidFill>
              <a:round/>
              <a:headEnd/>
              <a:tailEnd/>
            </a:ln>
            <a:effectLst/>
          </p:spPr>
        </p:cxnSp>
        <p:sp>
          <p:nvSpPr>
            <p:cNvPr id="644211" name="AutoShape 115"/>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644212" name="AutoShape 116"/>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644213" name="Text Box 117"/>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644214" name="Text Box 118"/>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644215" name="AutoShape 119"/>
            <p:cNvCxnSpPr>
              <a:cxnSpLocks noChangeShapeType="1"/>
              <a:stCxn id="644198" idx="2"/>
              <a:endCxn id="644216" idx="1"/>
            </p:cNvCxnSpPr>
            <p:nvPr/>
          </p:nvCxnSpPr>
          <p:spPr bwMode="auto">
            <a:xfrm>
              <a:off x="5478" y="390"/>
              <a:ext cx="1" cy="22"/>
            </a:xfrm>
            <a:prstGeom prst="straightConnector1">
              <a:avLst/>
            </a:prstGeom>
            <a:noFill/>
            <a:ln w="3175">
              <a:solidFill>
                <a:schemeClr val="tx1"/>
              </a:solidFill>
              <a:round/>
              <a:headEnd/>
              <a:tailEnd/>
            </a:ln>
            <a:effectLst/>
          </p:spPr>
        </p:cxnSp>
        <p:sp>
          <p:nvSpPr>
            <p:cNvPr id="644216" name="AutoShape 120"/>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644217" name="AutoShape 121"/>
            <p:cNvCxnSpPr>
              <a:cxnSpLocks noChangeShapeType="1"/>
              <a:stCxn id="644203" idx="3"/>
              <a:endCxn id="644195"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644218" name="AutoShape 122"/>
            <p:cNvCxnSpPr>
              <a:cxnSpLocks noChangeShapeType="1"/>
              <a:stCxn id="644195" idx="3"/>
              <a:endCxn id="644196"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644219" name="AutoShape 123"/>
            <p:cNvCxnSpPr>
              <a:cxnSpLocks noChangeShapeType="1"/>
              <a:stCxn id="644196" idx="3"/>
              <a:endCxn id="644200"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644220" name="AutoShape 124"/>
            <p:cNvCxnSpPr>
              <a:cxnSpLocks noChangeShapeType="1"/>
              <a:stCxn id="644205" idx="3"/>
              <a:endCxn id="644197"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644221" name="AutoShape 125"/>
            <p:cNvCxnSpPr>
              <a:cxnSpLocks noChangeShapeType="1"/>
              <a:stCxn id="644199" idx="4"/>
              <a:endCxn id="644198"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644222" name="AutoShape 126"/>
            <p:cNvCxnSpPr>
              <a:cxnSpLocks noChangeShapeType="1"/>
              <a:stCxn id="644200" idx="4"/>
              <a:endCxn id="644211"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644223" name="AutoShape 127"/>
            <p:cNvCxnSpPr>
              <a:cxnSpLocks noChangeShapeType="1"/>
              <a:stCxn id="644197" idx="2"/>
              <a:endCxn id="644201"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644224" name="AutoShape 128"/>
            <p:cNvCxnSpPr>
              <a:cxnSpLocks noChangeShapeType="1"/>
              <a:stCxn id="644190" idx="2"/>
              <a:endCxn id="644202"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644225" name="AutoShape 129"/>
            <p:cNvCxnSpPr>
              <a:cxnSpLocks noChangeShapeType="1"/>
              <a:stCxn id="644201" idx="6"/>
              <a:endCxn id="644191"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644226" name="AutoShape 130"/>
            <p:cNvCxnSpPr>
              <a:cxnSpLocks noChangeShapeType="1"/>
              <a:stCxn id="644202" idx="6"/>
              <a:endCxn id="644199"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644227" name="AutoShape 131"/>
            <p:cNvCxnSpPr>
              <a:cxnSpLocks noChangeShapeType="1"/>
              <a:stCxn id="644212" idx="3"/>
              <a:endCxn id="644198" idx="0"/>
            </p:cNvCxnSpPr>
            <p:nvPr/>
          </p:nvCxnSpPr>
          <p:spPr bwMode="auto">
            <a:xfrm flipH="1">
              <a:off x="5478" y="268"/>
              <a:ext cx="1" cy="72"/>
            </a:xfrm>
            <a:prstGeom prst="straightConnector1">
              <a:avLst/>
            </a:prstGeom>
            <a:noFill/>
            <a:ln w="3175">
              <a:solidFill>
                <a:srgbClr val="111111"/>
              </a:solidFill>
              <a:round/>
              <a:headEnd/>
              <a:tailEnd/>
            </a:ln>
            <a:effectLst/>
          </p:spPr>
        </p:cxnSp>
        <p:cxnSp>
          <p:nvCxnSpPr>
            <p:cNvPr id="644228" name="AutoShape 132"/>
            <p:cNvCxnSpPr>
              <a:cxnSpLocks noChangeShapeType="1"/>
              <a:stCxn id="644231" idx="2"/>
              <a:endCxn id="644232"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644229" name="AutoShape 133"/>
            <p:cNvCxnSpPr>
              <a:cxnSpLocks noChangeShapeType="1"/>
              <a:stCxn id="644230" idx="2"/>
              <a:endCxn id="644231"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644230" name="AutoShape 134"/>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644231" name="AutoShape 135"/>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644232" name="AutoShape 136"/>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644233" name="AutoShape 137"/>
            <p:cNvCxnSpPr>
              <a:cxnSpLocks noChangeShapeType="1"/>
              <a:stCxn id="644232" idx="2"/>
              <a:endCxn id="644234"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644234" name="AutoShape 138"/>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644235" name="AutoShape 139"/>
            <p:cNvCxnSpPr>
              <a:cxnSpLocks noChangeShapeType="1"/>
              <a:stCxn id="644234" idx="2"/>
              <a:endCxn id="644205"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644236" name="AutoShape 140"/>
            <p:cNvCxnSpPr>
              <a:cxnSpLocks noChangeShapeType="1"/>
              <a:stCxn id="644216"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644237" name="AutoShape 141"/>
            <p:cNvCxnSpPr>
              <a:cxnSpLocks noChangeShapeType="1"/>
              <a:stCxn id="644234" idx="3"/>
              <a:endCxn id="644203"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644238" name="AutoShape 142"/>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644239" name="AutoShape 143"/>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644240" name="AutoShape 144"/>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644241" name="AutoShape 145"/>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644242" name="AutoShape 146"/>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644243" name="Group 147"/>
            <p:cNvGrpSpPr>
              <a:grpSpLocks/>
            </p:cNvGrpSpPr>
            <p:nvPr/>
          </p:nvGrpSpPr>
          <p:grpSpPr bwMode="auto">
            <a:xfrm>
              <a:off x="5582" y="353"/>
              <a:ext cx="87" cy="109"/>
              <a:chOff x="5462" y="3419"/>
              <a:chExt cx="87" cy="109"/>
            </a:xfrm>
          </p:grpSpPr>
          <p:sp>
            <p:nvSpPr>
              <p:cNvPr id="644244" name="AutoShape 148"/>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644245" name="AutoShape 149"/>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644246" name="Rectangle 150"/>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81" name="Rectangle 25"/>
          <p:cNvSpPr>
            <a:spLocks noChangeArrowheads="1"/>
          </p:cNvSpPr>
          <p:nvPr/>
        </p:nvSpPr>
        <p:spPr bwMode="auto">
          <a:xfrm>
            <a:off x="0" y="3090863"/>
            <a:ext cx="9144000" cy="0"/>
          </a:xfrm>
          <a:prstGeom prst="rect">
            <a:avLst/>
          </a:prstGeom>
          <a:noFill/>
          <a:ln w="9525">
            <a:noFill/>
            <a:miter lim="800000"/>
            <a:headEnd/>
            <a:tailEnd/>
          </a:ln>
          <a:effectLst/>
        </p:spPr>
        <p:txBody>
          <a:bodyPr wrap="none" anchor="ctr">
            <a:spAutoFit/>
          </a:bodyPr>
          <a:lstStyle/>
          <a:p>
            <a:endParaRPr lang="en-US"/>
          </a:p>
        </p:txBody>
      </p:sp>
      <p:sp>
        <p:nvSpPr>
          <p:cNvPr id="864283" name="Rectangle 27"/>
          <p:cNvSpPr>
            <a:spLocks noChangeArrowheads="1"/>
          </p:cNvSpPr>
          <p:nvPr/>
        </p:nvSpPr>
        <p:spPr bwMode="auto">
          <a:xfrm>
            <a:off x="0" y="3152775"/>
            <a:ext cx="9144000" cy="0"/>
          </a:xfrm>
          <a:prstGeom prst="rect">
            <a:avLst/>
          </a:prstGeom>
          <a:noFill/>
          <a:ln w="9525">
            <a:noFill/>
            <a:miter lim="800000"/>
            <a:headEnd/>
            <a:tailEnd/>
          </a:ln>
          <a:effectLst/>
        </p:spPr>
        <p:txBody>
          <a:bodyPr wrap="none" anchor="ctr">
            <a:spAutoFit/>
          </a:bodyPr>
          <a:lstStyle/>
          <a:p>
            <a:endParaRPr lang="en-US"/>
          </a:p>
        </p:txBody>
      </p:sp>
      <p:sp>
        <p:nvSpPr>
          <p:cNvPr id="864285" name="Rectangle 29"/>
          <p:cNvSpPr>
            <a:spLocks noGrp="1" noChangeArrowheads="1"/>
          </p:cNvSpPr>
          <p:nvPr>
            <p:ph type="title"/>
          </p:nvPr>
        </p:nvSpPr>
        <p:spPr/>
        <p:txBody>
          <a:bodyPr/>
          <a:lstStyle/>
          <a:p>
            <a:r>
              <a:rPr lang="en-US" sz="2600" dirty="0" smtClean="0"/>
              <a:t>Peak matching: Alignment </a:t>
            </a:r>
            <a:r>
              <a:rPr lang="en-US" sz="2600" dirty="0"/>
              <a:t>using </a:t>
            </a:r>
            <a:r>
              <a:rPr lang="en-US" sz="2600" dirty="0" err="1"/>
              <a:t>LCMSWarp</a:t>
            </a:r>
            <a:endParaRPr lang="en-US" sz="2600" dirty="0"/>
          </a:p>
        </p:txBody>
      </p:sp>
      <p:sp>
        <p:nvSpPr>
          <p:cNvPr id="864286" name="Text Box 30"/>
          <p:cNvSpPr txBox="1">
            <a:spLocks noChangeArrowheads="1"/>
          </p:cNvSpPr>
          <p:nvPr/>
        </p:nvSpPr>
        <p:spPr bwMode="auto">
          <a:xfrm>
            <a:off x="6296025" y="5746750"/>
            <a:ext cx="2743200" cy="730250"/>
          </a:xfrm>
          <a:prstGeom prst="rect">
            <a:avLst/>
          </a:prstGeom>
          <a:noFill/>
          <a:ln w="9525">
            <a:noFill/>
            <a:miter lim="800000"/>
            <a:headEnd/>
            <a:tailEnd/>
          </a:ln>
          <a:effectLst/>
        </p:spPr>
        <p:txBody>
          <a:bodyPr>
            <a:spAutoFit/>
          </a:bodyPr>
          <a:lstStyle/>
          <a:p>
            <a:pPr>
              <a:spcBef>
                <a:spcPct val="50000"/>
              </a:spcBef>
            </a:pPr>
            <a:r>
              <a:rPr lang="en-US" sz="1400" dirty="0"/>
              <a:t>N. </a:t>
            </a:r>
            <a:r>
              <a:rPr lang="en-US" sz="1400" dirty="0" err="1"/>
              <a:t>Jaitly</a:t>
            </a:r>
            <a:r>
              <a:rPr lang="en-US" sz="1400" dirty="0"/>
              <a:t>, M.E. Monroe et. al., </a:t>
            </a:r>
            <a:r>
              <a:rPr lang="en-US" sz="1400" i="1" dirty="0"/>
              <a:t>Analytical Chemistry</a:t>
            </a:r>
            <a:r>
              <a:rPr lang="en-US" sz="1400" dirty="0"/>
              <a:t> </a:t>
            </a:r>
            <a:r>
              <a:rPr lang="en-US" sz="1400" b="1" dirty="0"/>
              <a:t>2006</a:t>
            </a:r>
            <a:r>
              <a:rPr lang="en-US" sz="1400" dirty="0"/>
              <a:t>, </a:t>
            </a:r>
            <a:r>
              <a:rPr lang="en-US" sz="1400" i="1" dirty="0"/>
              <a:t>78</a:t>
            </a:r>
            <a:r>
              <a:rPr lang="en-US" sz="1400" dirty="0"/>
              <a:t>, 7397-7409.</a:t>
            </a:r>
          </a:p>
        </p:txBody>
      </p:sp>
      <p:sp>
        <p:nvSpPr>
          <p:cNvPr id="864289" name="Rectangle 33"/>
          <p:cNvSpPr>
            <a:spLocks noGrp="1" noChangeArrowheads="1"/>
          </p:cNvSpPr>
          <p:nvPr>
            <p:ph type="body" idx="1"/>
          </p:nvPr>
        </p:nvSpPr>
        <p:spPr>
          <a:xfrm>
            <a:off x="492125" y="1057275"/>
            <a:ext cx="8186738" cy="903288"/>
          </a:xfrm>
        </p:spPr>
        <p:txBody>
          <a:bodyPr/>
          <a:lstStyle/>
          <a:p>
            <a:r>
              <a:rPr lang="en-US" dirty="0" err="1"/>
              <a:t>LCMSWarp</a:t>
            </a:r>
            <a:r>
              <a:rPr lang="en-US" dirty="0"/>
              <a:t> computes a similarity score from conserved local mass and retention time </a:t>
            </a:r>
            <a:r>
              <a:rPr lang="en-US" dirty="0" smtClean="0"/>
              <a:t>patterns</a:t>
            </a:r>
          </a:p>
          <a:p>
            <a:r>
              <a:rPr lang="en-US" dirty="0" smtClean="0"/>
              <a:t>Local similarity between analyses is used to find global alignment between analyses to correct for elution time/mass variability</a:t>
            </a:r>
            <a:endParaRPr lang="en-US" dirty="0"/>
          </a:p>
        </p:txBody>
      </p:sp>
      <p:grpSp>
        <p:nvGrpSpPr>
          <p:cNvPr id="864352" name="Group 96"/>
          <p:cNvGrpSpPr>
            <a:grpSpLocks/>
          </p:cNvGrpSpPr>
          <p:nvPr/>
        </p:nvGrpSpPr>
        <p:grpSpPr bwMode="auto">
          <a:xfrm>
            <a:off x="7734300" y="138113"/>
            <a:ext cx="1295400" cy="636587"/>
            <a:chOff x="4872" y="87"/>
            <a:chExt cx="816" cy="401"/>
          </a:xfrm>
        </p:grpSpPr>
        <p:grpSp>
          <p:nvGrpSpPr>
            <p:cNvPr id="864353" name="Group 97"/>
            <p:cNvGrpSpPr>
              <a:grpSpLocks/>
            </p:cNvGrpSpPr>
            <p:nvPr/>
          </p:nvGrpSpPr>
          <p:grpSpPr bwMode="auto">
            <a:xfrm>
              <a:off x="5273" y="383"/>
              <a:ext cx="16" cy="7"/>
              <a:chOff x="2700" y="2750"/>
              <a:chExt cx="104" cy="48"/>
            </a:xfrm>
          </p:grpSpPr>
          <p:sp>
            <p:nvSpPr>
              <p:cNvPr id="864354" name="Rectangle 98"/>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864355" name="Rectangle 99"/>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864356" name="AutoShape 100"/>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864357" name="AutoShape 101"/>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864358" name="AutoShape 102"/>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864359" name="AutoShape 103"/>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864360" name="AutoShape 104"/>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864361" name="AutoShape 105"/>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864362" name="AutoShape 106"/>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864363" name="AutoShape 107"/>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864364" name="AutoShape 108"/>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864365" name="Oval 109"/>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864366" name="Oval 110"/>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864367" name="AutoShape 111"/>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864368" name="AutoShape 112"/>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864369" name="AutoShape 113"/>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864370" name="AutoShape 114"/>
            <p:cNvCxnSpPr>
              <a:cxnSpLocks noChangeShapeType="1"/>
              <a:stCxn id="864368" idx="0"/>
              <a:endCxn id="864367"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864371" name="AutoShape 115"/>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864372" name="AutoShape 116"/>
            <p:cNvCxnSpPr>
              <a:cxnSpLocks noChangeShapeType="1"/>
              <a:stCxn id="864373" idx="1"/>
              <a:endCxn id="864360"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864373" name="AutoShape 117"/>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864374" name="AutoShape 118"/>
            <p:cNvCxnSpPr>
              <a:cxnSpLocks noChangeShapeType="1"/>
              <a:stCxn id="864375" idx="2"/>
              <a:endCxn id="864376" idx="1"/>
            </p:cNvCxnSpPr>
            <p:nvPr/>
          </p:nvCxnSpPr>
          <p:spPr bwMode="auto">
            <a:xfrm>
              <a:off x="5479" y="190"/>
              <a:ext cx="0" cy="21"/>
            </a:xfrm>
            <a:prstGeom prst="straightConnector1">
              <a:avLst/>
            </a:prstGeom>
            <a:noFill/>
            <a:ln w="3175">
              <a:solidFill>
                <a:srgbClr val="969696"/>
              </a:solidFill>
              <a:round/>
              <a:headEnd/>
              <a:tailEnd/>
            </a:ln>
            <a:effectLst/>
          </p:spPr>
        </p:cxnSp>
        <p:sp>
          <p:nvSpPr>
            <p:cNvPr id="864375" name="AutoShape 119"/>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864376" name="AutoShape 120"/>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864377" name="Text Box 121"/>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864378" name="Text Box 122"/>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864379" name="AutoShape 123"/>
            <p:cNvCxnSpPr>
              <a:cxnSpLocks noChangeShapeType="1"/>
              <a:stCxn id="864362" idx="2"/>
              <a:endCxn id="864380" idx="1"/>
            </p:cNvCxnSpPr>
            <p:nvPr/>
          </p:nvCxnSpPr>
          <p:spPr bwMode="auto">
            <a:xfrm>
              <a:off x="5478" y="390"/>
              <a:ext cx="1" cy="22"/>
            </a:xfrm>
            <a:prstGeom prst="straightConnector1">
              <a:avLst/>
            </a:prstGeom>
            <a:noFill/>
            <a:ln w="3175">
              <a:solidFill>
                <a:schemeClr val="tx1"/>
              </a:solidFill>
              <a:round/>
              <a:headEnd/>
              <a:tailEnd/>
            </a:ln>
            <a:effectLst/>
          </p:spPr>
        </p:cxnSp>
        <p:sp>
          <p:nvSpPr>
            <p:cNvPr id="864380" name="AutoShape 124"/>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864381" name="AutoShape 125"/>
            <p:cNvCxnSpPr>
              <a:cxnSpLocks noChangeShapeType="1"/>
              <a:stCxn id="864367" idx="3"/>
              <a:endCxn id="864359"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864382" name="AutoShape 126"/>
            <p:cNvCxnSpPr>
              <a:cxnSpLocks noChangeShapeType="1"/>
              <a:stCxn id="864359" idx="3"/>
              <a:endCxn id="864360"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864383" name="AutoShape 127"/>
            <p:cNvCxnSpPr>
              <a:cxnSpLocks noChangeShapeType="1"/>
              <a:stCxn id="864360" idx="3"/>
              <a:endCxn id="864364"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864384" name="AutoShape 128"/>
            <p:cNvCxnSpPr>
              <a:cxnSpLocks noChangeShapeType="1"/>
              <a:stCxn id="864369" idx="3"/>
              <a:endCxn id="864361"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864385" name="AutoShape 129"/>
            <p:cNvCxnSpPr>
              <a:cxnSpLocks noChangeShapeType="1"/>
              <a:stCxn id="864363" idx="4"/>
              <a:endCxn id="864362"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864386" name="AutoShape 130"/>
            <p:cNvCxnSpPr>
              <a:cxnSpLocks noChangeShapeType="1"/>
              <a:stCxn id="864364" idx="4"/>
              <a:endCxn id="864375"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864387" name="AutoShape 131"/>
            <p:cNvCxnSpPr>
              <a:cxnSpLocks noChangeShapeType="1"/>
              <a:stCxn id="864361" idx="2"/>
              <a:endCxn id="864365"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864388" name="AutoShape 132"/>
            <p:cNvCxnSpPr>
              <a:cxnSpLocks noChangeShapeType="1"/>
              <a:stCxn id="864354" idx="2"/>
              <a:endCxn id="864366"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864389" name="AutoShape 133"/>
            <p:cNvCxnSpPr>
              <a:cxnSpLocks noChangeShapeType="1"/>
              <a:stCxn id="864365" idx="6"/>
              <a:endCxn id="864355"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864390" name="AutoShape 134"/>
            <p:cNvCxnSpPr>
              <a:cxnSpLocks noChangeShapeType="1"/>
              <a:stCxn id="864366" idx="6"/>
              <a:endCxn id="864363"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864391" name="AutoShape 135"/>
            <p:cNvCxnSpPr>
              <a:cxnSpLocks noChangeShapeType="1"/>
              <a:stCxn id="864376" idx="3"/>
              <a:endCxn id="864362" idx="0"/>
            </p:cNvCxnSpPr>
            <p:nvPr/>
          </p:nvCxnSpPr>
          <p:spPr bwMode="auto">
            <a:xfrm flipH="1">
              <a:off x="5478" y="268"/>
              <a:ext cx="1" cy="72"/>
            </a:xfrm>
            <a:prstGeom prst="straightConnector1">
              <a:avLst/>
            </a:prstGeom>
            <a:noFill/>
            <a:ln w="3175">
              <a:solidFill>
                <a:srgbClr val="111111"/>
              </a:solidFill>
              <a:round/>
              <a:headEnd/>
              <a:tailEnd/>
            </a:ln>
            <a:effectLst/>
          </p:spPr>
        </p:cxnSp>
        <p:cxnSp>
          <p:nvCxnSpPr>
            <p:cNvPr id="864392" name="AutoShape 136"/>
            <p:cNvCxnSpPr>
              <a:cxnSpLocks noChangeShapeType="1"/>
              <a:stCxn id="864395" idx="2"/>
              <a:endCxn id="864396"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864393" name="AutoShape 137"/>
            <p:cNvCxnSpPr>
              <a:cxnSpLocks noChangeShapeType="1"/>
              <a:stCxn id="864394" idx="2"/>
              <a:endCxn id="864395"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864394" name="AutoShape 138"/>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864395" name="AutoShape 139"/>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864396" name="AutoShape 140"/>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864397" name="AutoShape 141"/>
            <p:cNvCxnSpPr>
              <a:cxnSpLocks noChangeShapeType="1"/>
              <a:stCxn id="864396" idx="2"/>
              <a:endCxn id="864398"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864398" name="AutoShape 142"/>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864399" name="AutoShape 143"/>
            <p:cNvCxnSpPr>
              <a:cxnSpLocks noChangeShapeType="1"/>
              <a:stCxn id="864398" idx="2"/>
              <a:endCxn id="864369"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864400" name="AutoShape 144"/>
            <p:cNvCxnSpPr>
              <a:cxnSpLocks noChangeShapeType="1"/>
              <a:stCxn id="864380"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864401" name="AutoShape 145"/>
            <p:cNvCxnSpPr>
              <a:cxnSpLocks noChangeShapeType="1"/>
              <a:stCxn id="864398" idx="3"/>
              <a:endCxn id="864367"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864402" name="AutoShape 146"/>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864403" name="AutoShape 147"/>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864404" name="AutoShape 148"/>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864405" name="AutoShape 149"/>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864406" name="AutoShape 150"/>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864407" name="Group 151"/>
            <p:cNvGrpSpPr>
              <a:grpSpLocks/>
            </p:cNvGrpSpPr>
            <p:nvPr/>
          </p:nvGrpSpPr>
          <p:grpSpPr bwMode="auto">
            <a:xfrm>
              <a:off x="5582" y="353"/>
              <a:ext cx="87" cy="109"/>
              <a:chOff x="5462" y="3419"/>
              <a:chExt cx="87" cy="109"/>
            </a:xfrm>
          </p:grpSpPr>
          <p:sp>
            <p:nvSpPr>
              <p:cNvPr id="864408" name="AutoShape 152"/>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864409" name="AutoShape 153"/>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864410" name="Rectangle 154"/>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pic>
        <p:nvPicPr>
          <p:cNvPr id="86" name="Picture 2"/>
          <p:cNvPicPr>
            <a:picLocks noChangeAspect="1" noChangeArrowheads="1"/>
          </p:cNvPicPr>
          <p:nvPr/>
        </p:nvPicPr>
        <p:blipFill>
          <a:blip r:embed="rId3" cstate="print"/>
          <a:srcRect l="30833" t="46667" r="41250" b="32000"/>
          <a:stretch>
            <a:fillRect/>
          </a:stretch>
        </p:blipFill>
        <p:spPr bwMode="auto">
          <a:xfrm>
            <a:off x="838200" y="2895600"/>
            <a:ext cx="5743576"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866" name="Rectangle 2"/>
          <p:cNvSpPr>
            <a:spLocks noGrp="1" noChangeArrowheads="1"/>
          </p:cNvSpPr>
          <p:nvPr>
            <p:ph type="body" idx="1"/>
          </p:nvPr>
        </p:nvSpPr>
        <p:spPr>
          <a:xfrm>
            <a:off x="492125" y="1057275"/>
            <a:ext cx="8186738" cy="2832100"/>
          </a:xfrm>
        </p:spPr>
        <p:txBody>
          <a:bodyPr/>
          <a:lstStyle/>
          <a:p>
            <a:r>
              <a:rPr lang="en-US"/>
              <a:t>Peptide identification list</a:t>
            </a:r>
          </a:p>
          <a:p>
            <a:pPr lvl="1"/>
            <a:r>
              <a:rPr lang="en-US"/>
              <a:t>Peptides (and thus proteins) identified in each sample</a:t>
            </a:r>
          </a:p>
          <a:p>
            <a:pPr lvl="1"/>
            <a:r>
              <a:rPr lang="en-US"/>
              <a:t>Peptide abundance estimates (relative abundance)</a:t>
            </a:r>
          </a:p>
          <a:p>
            <a:pPr lvl="1">
              <a:spcAft>
                <a:spcPct val="20000"/>
              </a:spcAft>
            </a:pPr>
            <a:r>
              <a:rPr lang="en-US"/>
              <a:t>Confidence metrics</a:t>
            </a:r>
          </a:p>
          <a:p>
            <a:r>
              <a:rPr lang="en-US"/>
              <a:t>Next, need to compare peptide abundances (and/or protein abundances) between samples to reveal biological information</a:t>
            </a:r>
          </a:p>
        </p:txBody>
      </p:sp>
      <p:sp>
        <p:nvSpPr>
          <p:cNvPr id="1700867" name="Rectangle 3"/>
          <p:cNvSpPr>
            <a:spLocks noGrp="1" noChangeArrowheads="1"/>
          </p:cNvSpPr>
          <p:nvPr>
            <p:ph type="title"/>
          </p:nvPr>
        </p:nvSpPr>
        <p:spPr/>
        <p:txBody>
          <a:bodyPr/>
          <a:lstStyle/>
          <a:p>
            <a:r>
              <a:rPr lang="en-US"/>
              <a:t>Peak Matching Results</a:t>
            </a:r>
          </a:p>
        </p:txBody>
      </p:sp>
      <p:grpSp>
        <p:nvGrpSpPr>
          <p:cNvPr id="1700868" name="Group 4"/>
          <p:cNvGrpSpPr>
            <a:grpSpLocks/>
          </p:cNvGrpSpPr>
          <p:nvPr/>
        </p:nvGrpSpPr>
        <p:grpSpPr bwMode="auto">
          <a:xfrm>
            <a:off x="638175" y="3871913"/>
            <a:ext cx="7685088" cy="2462212"/>
            <a:chOff x="360" y="2403"/>
            <a:chExt cx="4841" cy="1551"/>
          </a:xfrm>
        </p:grpSpPr>
        <p:sp>
          <p:nvSpPr>
            <p:cNvPr id="1700869" name="Text Box 5"/>
            <p:cNvSpPr txBox="1">
              <a:spLocks noChangeAspect="1" noChangeArrowheads="1"/>
            </p:cNvSpPr>
            <p:nvPr/>
          </p:nvSpPr>
          <p:spPr bwMode="auto">
            <a:xfrm>
              <a:off x="1278" y="3459"/>
              <a:ext cx="1086" cy="245"/>
            </a:xfrm>
            <a:prstGeom prst="rect">
              <a:avLst/>
            </a:prstGeom>
            <a:noFill/>
            <a:ln w="9525">
              <a:noFill/>
              <a:miter lim="800000"/>
              <a:headEnd/>
              <a:tailEnd/>
            </a:ln>
            <a:effectLst/>
          </p:spPr>
          <p:txBody>
            <a:bodyPr wrap="none" lIns="166902" tIns="83465" rIns="166902" bIns="83465" anchor="ctr"/>
            <a:lstStyle/>
            <a:p>
              <a:pPr algn="ctr" defTabSz="1279525"/>
              <a:r>
                <a:rPr lang="el-GR" sz="1400" b="1">
                  <a:cs typeface="Arial" pitchFamily="34" charset="0"/>
                  <a:sym typeface="Symbol" pitchFamily="18" charset="2"/>
                </a:rPr>
                <a:t>μ</a:t>
              </a:r>
              <a:r>
                <a:rPr lang="en-US" sz="1400" b="1"/>
                <a:t>LC-FTICR-MS</a:t>
              </a:r>
            </a:p>
          </p:txBody>
        </p:sp>
        <p:cxnSp>
          <p:nvCxnSpPr>
            <p:cNvPr id="1700870" name="AutoShape 6"/>
            <p:cNvCxnSpPr>
              <a:cxnSpLocks noChangeAspect="1" noChangeShapeType="1"/>
            </p:cNvCxnSpPr>
            <p:nvPr/>
          </p:nvCxnSpPr>
          <p:spPr bwMode="auto">
            <a:xfrm>
              <a:off x="1143" y="2913"/>
              <a:ext cx="93" cy="0"/>
            </a:xfrm>
            <a:prstGeom prst="straightConnector1">
              <a:avLst/>
            </a:prstGeom>
            <a:noFill/>
            <a:ln w="12700">
              <a:solidFill>
                <a:schemeClr val="tx1"/>
              </a:solidFill>
              <a:round/>
              <a:headEnd/>
              <a:tailEnd type="triangle" w="med" len="med"/>
            </a:ln>
            <a:effectLst/>
          </p:spPr>
        </p:cxnSp>
        <p:cxnSp>
          <p:nvCxnSpPr>
            <p:cNvPr id="1700871" name="AutoShape 7"/>
            <p:cNvCxnSpPr>
              <a:cxnSpLocks noChangeAspect="1" noChangeShapeType="1"/>
              <a:stCxn id="0" idx="3"/>
              <a:endCxn id="0" idx="1"/>
            </p:cNvCxnSpPr>
            <p:nvPr/>
          </p:nvCxnSpPr>
          <p:spPr bwMode="auto">
            <a:xfrm flipV="1">
              <a:off x="2450" y="3055"/>
              <a:ext cx="168" cy="2"/>
            </a:xfrm>
            <a:prstGeom prst="straightConnector1">
              <a:avLst/>
            </a:prstGeom>
            <a:noFill/>
            <a:ln w="38100">
              <a:solidFill>
                <a:schemeClr val="tx1"/>
              </a:solidFill>
              <a:round/>
              <a:headEnd/>
              <a:tailEnd type="triangle" w="med" len="med"/>
            </a:ln>
            <a:effectLst/>
          </p:spPr>
        </p:cxnSp>
        <p:sp>
          <p:nvSpPr>
            <p:cNvPr id="1700872" name="Text Box 8"/>
            <p:cNvSpPr txBox="1">
              <a:spLocks noChangeAspect="1" noChangeArrowheads="1"/>
            </p:cNvSpPr>
            <p:nvPr/>
          </p:nvSpPr>
          <p:spPr bwMode="auto">
            <a:xfrm>
              <a:off x="2618" y="3459"/>
              <a:ext cx="1134" cy="247"/>
            </a:xfrm>
            <a:prstGeom prst="rect">
              <a:avLst/>
            </a:prstGeom>
            <a:noFill/>
            <a:ln w="9525">
              <a:noFill/>
              <a:miter lim="800000"/>
              <a:headEnd/>
              <a:tailEnd/>
            </a:ln>
            <a:effectLst/>
          </p:spPr>
          <p:txBody>
            <a:bodyPr wrap="none" lIns="166902" tIns="83465" rIns="166902" bIns="83465" anchor="ctr"/>
            <a:lstStyle/>
            <a:p>
              <a:pPr defTabSz="1279525"/>
              <a:r>
                <a:rPr lang="en-US" sz="1400" b="1">
                  <a:sym typeface="Symbol" pitchFamily="18" charset="2"/>
                </a:rPr>
                <a:t>Peak-matched results</a:t>
              </a:r>
              <a:endParaRPr lang="en-US" sz="1400" b="1"/>
            </a:p>
          </p:txBody>
        </p:sp>
        <p:cxnSp>
          <p:nvCxnSpPr>
            <p:cNvPr id="1700873" name="AutoShape 9"/>
            <p:cNvCxnSpPr>
              <a:cxnSpLocks noChangeAspect="1" noChangeShapeType="1"/>
              <a:stCxn id="0" idx="3"/>
            </p:cNvCxnSpPr>
            <p:nvPr/>
          </p:nvCxnSpPr>
          <p:spPr bwMode="auto">
            <a:xfrm>
              <a:off x="3840" y="3056"/>
              <a:ext cx="168" cy="4"/>
            </a:xfrm>
            <a:prstGeom prst="curvedConnector3">
              <a:avLst>
                <a:gd name="adj1" fmla="val 50000"/>
              </a:avLst>
            </a:prstGeom>
            <a:noFill/>
            <a:ln w="28575">
              <a:solidFill>
                <a:schemeClr val="tx1"/>
              </a:solidFill>
              <a:round/>
              <a:headEnd/>
              <a:tailEnd type="triangle" w="med" len="med"/>
            </a:ln>
            <a:effectLst/>
          </p:spPr>
        </p:cxnSp>
        <p:sp>
          <p:nvSpPr>
            <p:cNvPr id="1700874" name="Text Box 10"/>
            <p:cNvSpPr txBox="1">
              <a:spLocks noChangeAspect="1" noChangeArrowheads="1"/>
            </p:cNvSpPr>
            <p:nvPr/>
          </p:nvSpPr>
          <p:spPr bwMode="auto">
            <a:xfrm>
              <a:off x="3942" y="3705"/>
              <a:ext cx="1259" cy="249"/>
            </a:xfrm>
            <a:prstGeom prst="rect">
              <a:avLst/>
            </a:prstGeom>
            <a:noFill/>
            <a:ln w="9525">
              <a:noFill/>
              <a:miter lim="800000"/>
              <a:headEnd/>
              <a:tailEnd/>
            </a:ln>
            <a:effectLst/>
          </p:spPr>
          <p:txBody>
            <a:bodyPr wrap="none" lIns="166902" tIns="83465" rIns="166902" bIns="83465" anchor="ctr"/>
            <a:lstStyle/>
            <a:p>
              <a:pPr algn="ctr" defTabSz="1279525"/>
              <a:r>
                <a:rPr lang="en-US" sz="1400" b="1">
                  <a:sym typeface="Symbol" pitchFamily="18" charset="2"/>
                </a:rPr>
                <a:t>Compare abundances</a:t>
              </a:r>
            </a:p>
            <a:p>
              <a:pPr algn="ctr" defTabSz="1279525"/>
              <a:r>
                <a:rPr lang="en-US" sz="1400" b="1">
                  <a:sym typeface="Symbol" pitchFamily="18" charset="2"/>
                </a:rPr>
                <a:t>across multiple proteomes</a:t>
              </a:r>
              <a:endParaRPr lang="en-US" sz="1400" b="1"/>
            </a:p>
          </p:txBody>
        </p:sp>
        <p:pic>
          <p:nvPicPr>
            <p:cNvPr id="1700875" name="Picture 11" descr="LCMS Ident Backdropped"/>
            <p:cNvPicPr>
              <a:picLocks noChangeAspect="1" noChangeArrowheads="1"/>
            </p:cNvPicPr>
            <p:nvPr/>
          </p:nvPicPr>
          <p:blipFill>
            <a:blip r:embed="rId3" cstate="print"/>
            <a:srcRect/>
            <a:stretch>
              <a:fillRect/>
            </a:stretch>
          </p:blipFill>
          <p:spPr bwMode="auto">
            <a:xfrm>
              <a:off x="2618" y="2621"/>
              <a:ext cx="1222" cy="870"/>
            </a:xfrm>
            <a:prstGeom prst="rect">
              <a:avLst/>
            </a:prstGeom>
            <a:noFill/>
          </p:spPr>
        </p:pic>
        <p:pic>
          <p:nvPicPr>
            <p:cNvPr id="1700876" name="Picture 12" descr="LCMS All Backdropped"/>
            <p:cNvPicPr>
              <a:picLocks noChangeAspect="1" noChangeArrowheads="1"/>
            </p:cNvPicPr>
            <p:nvPr/>
          </p:nvPicPr>
          <p:blipFill>
            <a:blip r:embed="rId4" cstate="print"/>
            <a:srcRect/>
            <a:stretch>
              <a:fillRect/>
            </a:stretch>
          </p:blipFill>
          <p:spPr bwMode="auto">
            <a:xfrm>
              <a:off x="1221" y="2620"/>
              <a:ext cx="1229" cy="875"/>
            </a:xfrm>
            <a:prstGeom prst="rect">
              <a:avLst/>
            </a:prstGeom>
            <a:noFill/>
          </p:spPr>
        </p:pic>
        <p:grpSp>
          <p:nvGrpSpPr>
            <p:cNvPr id="1700877" name="Group 13"/>
            <p:cNvGrpSpPr>
              <a:grpSpLocks/>
            </p:cNvGrpSpPr>
            <p:nvPr/>
          </p:nvGrpSpPr>
          <p:grpSpPr bwMode="auto">
            <a:xfrm>
              <a:off x="360" y="2673"/>
              <a:ext cx="778" cy="936"/>
              <a:chOff x="10585" y="14629"/>
              <a:chExt cx="803" cy="965"/>
            </a:xfrm>
          </p:grpSpPr>
          <p:sp>
            <p:nvSpPr>
              <p:cNvPr id="1700878" name="Text Box 14"/>
              <p:cNvSpPr txBox="1">
                <a:spLocks noChangeAspect="1" noChangeArrowheads="1"/>
              </p:cNvSpPr>
              <p:nvPr/>
            </p:nvSpPr>
            <p:spPr bwMode="auto">
              <a:xfrm>
                <a:off x="10617" y="15235"/>
                <a:ext cx="724" cy="359"/>
              </a:xfrm>
              <a:prstGeom prst="rect">
                <a:avLst/>
              </a:prstGeom>
              <a:noFill/>
              <a:ln w="9525">
                <a:noFill/>
                <a:miter lim="800000"/>
                <a:headEnd/>
                <a:tailEnd/>
              </a:ln>
              <a:effectLst/>
            </p:spPr>
            <p:txBody>
              <a:bodyPr lIns="127802" tIns="63916" rIns="127802" bIns="63916">
                <a:spAutoFit/>
              </a:bodyPr>
              <a:lstStyle/>
              <a:p>
                <a:pPr defTabSz="1279525"/>
                <a:r>
                  <a:rPr lang="en-US" sz="1400" b="1"/>
                  <a:t>Complex samples</a:t>
                </a:r>
              </a:p>
            </p:txBody>
          </p:sp>
          <p:cxnSp>
            <p:nvCxnSpPr>
              <p:cNvPr id="1700879" name="AutoShape 15"/>
              <p:cNvCxnSpPr>
                <a:cxnSpLocks noChangeAspect="1" noChangeShapeType="1"/>
              </p:cNvCxnSpPr>
              <p:nvPr/>
            </p:nvCxnSpPr>
            <p:spPr bwMode="auto">
              <a:xfrm>
                <a:off x="11093" y="14875"/>
                <a:ext cx="118" cy="0"/>
              </a:xfrm>
              <a:prstGeom prst="straightConnector1">
                <a:avLst/>
              </a:prstGeom>
              <a:noFill/>
              <a:ln w="12700">
                <a:solidFill>
                  <a:schemeClr val="tx1"/>
                </a:solidFill>
                <a:round/>
                <a:headEnd/>
                <a:tailEnd type="triangle" w="med" len="med"/>
              </a:ln>
              <a:effectLst/>
            </p:spPr>
          </p:cxnSp>
          <p:pic>
            <p:nvPicPr>
              <p:cNvPr id="1700880" name="Picture 16" descr="Purple ellipse"/>
              <p:cNvPicPr>
                <a:picLocks noChangeAspect="1" noChangeArrowheads="1"/>
              </p:cNvPicPr>
              <p:nvPr/>
            </p:nvPicPr>
            <p:blipFill>
              <a:blip r:embed="rId5" cstate="print"/>
              <a:srcRect/>
              <a:stretch>
                <a:fillRect/>
              </a:stretch>
            </p:blipFill>
            <p:spPr bwMode="auto">
              <a:xfrm>
                <a:off x="10621" y="14629"/>
                <a:ext cx="516" cy="353"/>
              </a:xfrm>
              <a:prstGeom prst="rect">
                <a:avLst/>
              </a:prstGeom>
              <a:noFill/>
            </p:spPr>
          </p:pic>
          <p:pic>
            <p:nvPicPr>
              <p:cNvPr id="1700881" name="Picture 17" descr="Red Ellipse"/>
              <p:cNvPicPr>
                <a:picLocks noChangeAspect="1" noChangeArrowheads="1"/>
              </p:cNvPicPr>
              <p:nvPr/>
            </p:nvPicPr>
            <p:blipFill>
              <a:blip r:embed="rId6" cstate="print"/>
              <a:srcRect/>
              <a:stretch>
                <a:fillRect/>
              </a:stretch>
            </p:blipFill>
            <p:spPr bwMode="auto">
              <a:xfrm>
                <a:off x="10585" y="14993"/>
                <a:ext cx="265" cy="186"/>
              </a:xfrm>
              <a:prstGeom prst="rect">
                <a:avLst/>
              </a:prstGeom>
              <a:noFill/>
            </p:spPr>
          </p:pic>
          <p:pic>
            <p:nvPicPr>
              <p:cNvPr id="1700882" name="Picture 18" descr="Green Sphere"/>
              <p:cNvPicPr>
                <a:picLocks noChangeAspect="1" noChangeArrowheads="1"/>
              </p:cNvPicPr>
              <p:nvPr/>
            </p:nvPicPr>
            <p:blipFill>
              <a:blip r:embed="rId7" cstate="print"/>
              <a:srcRect/>
              <a:stretch>
                <a:fillRect/>
              </a:stretch>
            </p:blipFill>
            <p:spPr bwMode="auto">
              <a:xfrm>
                <a:off x="10957" y="14929"/>
                <a:ext cx="186" cy="186"/>
              </a:xfrm>
              <a:prstGeom prst="rect">
                <a:avLst/>
              </a:prstGeom>
              <a:noFill/>
            </p:spPr>
          </p:pic>
          <p:pic>
            <p:nvPicPr>
              <p:cNvPr id="1700883" name="Picture 19" descr="Protein Stack"/>
              <p:cNvPicPr>
                <a:picLocks noChangeAspect="1" noChangeArrowheads="1"/>
              </p:cNvPicPr>
              <p:nvPr/>
            </p:nvPicPr>
            <p:blipFill>
              <a:blip r:embed="rId8" cstate="print"/>
              <a:srcRect/>
              <a:stretch>
                <a:fillRect/>
              </a:stretch>
            </p:blipFill>
            <p:spPr bwMode="auto">
              <a:xfrm>
                <a:off x="11227" y="14677"/>
                <a:ext cx="161" cy="415"/>
              </a:xfrm>
              <a:prstGeom prst="rect">
                <a:avLst/>
              </a:prstGeom>
              <a:noFill/>
            </p:spPr>
          </p:pic>
        </p:grpSp>
        <p:pic>
          <p:nvPicPr>
            <p:cNvPr id="1700884" name="Picture 20" descr="Heat Map"/>
            <p:cNvPicPr>
              <a:picLocks noChangeAspect="1" noChangeArrowheads="1"/>
            </p:cNvPicPr>
            <p:nvPr/>
          </p:nvPicPr>
          <p:blipFill>
            <a:blip r:embed="rId9" cstate="print"/>
            <a:srcRect/>
            <a:stretch>
              <a:fillRect/>
            </a:stretch>
          </p:blipFill>
          <p:spPr bwMode="auto">
            <a:xfrm>
              <a:off x="4008" y="2403"/>
              <a:ext cx="1167" cy="1302"/>
            </a:xfrm>
            <a:prstGeom prst="rect">
              <a:avLst/>
            </a:prstGeom>
            <a:noFill/>
          </p:spPr>
        </p:pic>
      </p:grpSp>
      <p:grpSp>
        <p:nvGrpSpPr>
          <p:cNvPr id="1701003" name="Group 139"/>
          <p:cNvGrpSpPr>
            <a:grpSpLocks/>
          </p:cNvGrpSpPr>
          <p:nvPr/>
        </p:nvGrpSpPr>
        <p:grpSpPr bwMode="auto">
          <a:xfrm>
            <a:off x="7734300" y="138113"/>
            <a:ext cx="1295400" cy="636587"/>
            <a:chOff x="4872" y="87"/>
            <a:chExt cx="816" cy="401"/>
          </a:xfrm>
        </p:grpSpPr>
        <p:grpSp>
          <p:nvGrpSpPr>
            <p:cNvPr id="1700945" name="Group 81"/>
            <p:cNvGrpSpPr>
              <a:grpSpLocks/>
            </p:cNvGrpSpPr>
            <p:nvPr/>
          </p:nvGrpSpPr>
          <p:grpSpPr bwMode="auto">
            <a:xfrm>
              <a:off x="5273" y="383"/>
              <a:ext cx="16" cy="7"/>
              <a:chOff x="2700" y="2750"/>
              <a:chExt cx="104" cy="48"/>
            </a:xfrm>
          </p:grpSpPr>
          <p:sp>
            <p:nvSpPr>
              <p:cNvPr id="1700946" name="Rectangle 82"/>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700947" name="Rectangle 83"/>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700948" name="AutoShape 84"/>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700949" name="AutoShape 85"/>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700950" name="AutoShape 86"/>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700951" name="AutoShape 87"/>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00952" name="AutoShape 88"/>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700953" name="AutoShape 89"/>
            <p:cNvSpPr>
              <a:spLocks noChangeArrowheads="1"/>
            </p:cNvSpPr>
            <p:nvPr/>
          </p:nvSpPr>
          <p:spPr bwMode="auto">
            <a:xfrm>
              <a:off x="5134" y="340"/>
              <a:ext cx="79" cy="50"/>
            </a:xfrm>
            <a:prstGeom prst="roundRect">
              <a:avLst>
                <a:gd name="adj" fmla="val 12843"/>
              </a:avLst>
            </a:prstGeom>
            <a:gradFill rotWithShape="1">
              <a:gsLst>
                <a:gs pos="0">
                  <a:srgbClr val="6699FF">
                    <a:gamma/>
                    <a:tint val="47451"/>
                    <a:invGamma/>
                  </a:srgbClr>
                </a:gs>
                <a:gs pos="100000">
                  <a:srgbClr val="6699FF"/>
                </a:gs>
              </a:gsLst>
              <a:lin ang="2700000" scaled="1"/>
            </a:gradFill>
            <a:ln w="6350">
              <a:solidFill>
                <a:srgbClr val="111111"/>
              </a:solidFill>
              <a:round/>
              <a:headEnd/>
              <a:tailEnd/>
            </a:ln>
            <a:effectLst/>
          </p:spPr>
          <p:txBody>
            <a:bodyPr wrap="none" anchor="ctr"/>
            <a:lstStyle/>
            <a:p>
              <a:pPr algn="ctr"/>
              <a:r>
                <a:rPr lang="en-US" sz="200"/>
                <a:t>Datasets</a:t>
              </a:r>
            </a:p>
          </p:txBody>
        </p:sp>
        <p:sp>
          <p:nvSpPr>
            <p:cNvPr id="1700954" name="AutoShape 90"/>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1700955" name="AutoShape 91"/>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1700956" name="AutoShape 92"/>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700957" name="Oval 93"/>
            <p:cNvSpPr>
              <a:spLocks noChangeArrowheads="1"/>
            </p:cNvSpPr>
            <p:nvPr/>
          </p:nvSpPr>
          <p:spPr bwMode="auto">
            <a:xfrm>
              <a:off x="5190" y="405"/>
              <a:ext cx="70"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Deiso</a:t>
              </a:r>
            </a:p>
          </p:txBody>
        </p:sp>
        <p:sp>
          <p:nvSpPr>
            <p:cNvPr id="1700958" name="Oval 94"/>
            <p:cNvSpPr>
              <a:spLocks noChangeArrowheads="1"/>
            </p:cNvSpPr>
            <p:nvPr/>
          </p:nvSpPr>
          <p:spPr bwMode="auto">
            <a:xfrm>
              <a:off x="5300" y="405"/>
              <a:ext cx="69"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Find</a:t>
              </a:r>
              <a:br>
                <a:rPr lang="en-US" sz="200"/>
              </a:br>
              <a:r>
                <a:rPr lang="en-US" sz="200"/>
                <a:t>Features</a:t>
              </a:r>
            </a:p>
          </p:txBody>
        </p:sp>
        <p:sp>
          <p:nvSpPr>
            <p:cNvPr id="1700959" name="AutoShape 95"/>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700960" name="AutoShape 96"/>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700961" name="AutoShape 97"/>
            <p:cNvSpPr>
              <a:spLocks noChangeArrowheads="1"/>
            </p:cNvSpPr>
            <p:nvPr/>
          </p:nvSpPr>
          <p:spPr bwMode="auto">
            <a:xfrm>
              <a:off x="5019" y="340"/>
              <a:ext cx="86"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solidFill>
                <a:srgbClr val="111111"/>
              </a:solidFill>
              <a:round/>
              <a:headEnd/>
              <a:tailEnd/>
            </a:ln>
            <a:effectLst/>
          </p:spPr>
          <p:txBody>
            <a:bodyPr wrap="none" anchor="ctr"/>
            <a:lstStyle/>
            <a:p>
              <a:pPr algn="ctr"/>
              <a:r>
                <a:rPr lang="en-US" sz="200"/>
                <a:t>LC-MS</a:t>
              </a:r>
            </a:p>
          </p:txBody>
        </p:sp>
        <p:cxnSp>
          <p:nvCxnSpPr>
            <p:cNvPr id="1700962" name="AutoShape 98"/>
            <p:cNvCxnSpPr>
              <a:cxnSpLocks noChangeShapeType="1"/>
              <a:stCxn id="1700960" idx="0"/>
              <a:endCxn id="1700959"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700963" name="AutoShape 99"/>
            <p:cNvSpPr>
              <a:spLocks noChangeArrowheads="1"/>
            </p:cNvSpPr>
            <p:nvPr/>
          </p:nvSpPr>
          <p:spPr bwMode="auto">
            <a:xfrm>
              <a:off x="5242" y="340"/>
              <a:ext cx="78"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Peak Lists</a:t>
              </a:r>
            </a:p>
          </p:txBody>
        </p:sp>
        <p:cxnSp>
          <p:nvCxnSpPr>
            <p:cNvPr id="1700964" name="AutoShape 100"/>
            <p:cNvCxnSpPr>
              <a:cxnSpLocks noChangeShapeType="1"/>
              <a:stCxn id="1700965" idx="1"/>
              <a:endCxn id="1700952"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700965" name="AutoShape 101"/>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700966" name="AutoShape 102"/>
            <p:cNvCxnSpPr>
              <a:cxnSpLocks noChangeShapeType="1"/>
              <a:stCxn id="1700967" idx="2"/>
              <a:endCxn id="1700968" idx="1"/>
            </p:cNvCxnSpPr>
            <p:nvPr/>
          </p:nvCxnSpPr>
          <p:spPr bwMode="auto">
            <a:xfrm>
              <a:off x="5479" y="190"/>
              <a:ext cx="0" cy="21"/>
            </a:xfrm>
            <a:prstGeom prst="straightConnector1">
              <a:avLst/>
            </a:prstGeom>
            <a:noFill/>
            <a:ln w="3175">
              <a:solidFill>
                <a:srgbClr val="969696"/>
              </a:solidFill>
              <a:round/>
              <a:headEnd/>
              <a:tailEnd/>
            </a:ln>
            <a:effectLst/>
          </p:spPr>
        </p:cxnSp>
        <p:sp>
          <p:nvSpPr>
            <p:cNvPr id="1700967" name="AutoShape 103"/>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700968" name="AutoShape 104"/>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700969" name="Text Box 105"/>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700970" name="Text Box 106"/>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700971" name="AutoShape 107"/>
            <p:cNvCxnSpPr>
              <a:cxnSpLocks noChangeShapeType="1"/>
              <a:stCxn id="1700954" idx="2"/>
              <a:endCxn id="1700972" idx="1"/>
            </p:cNvCxnSpPr>
            <p:nvPr/>
          </p:nvCxnSpPr>
          <p:spPr bwMode="auto">
            <a:xfrm>
              <a:off x="5478" y="390"/>
              <a:ext cx="1" cy="22"/>
            </a:xfrm>
            <a:prstGeom prst="straightConnector1">
              <a:avLst/>
            </a:prstGeom>
            <a:noFill/>
            <a:ln w="3175">
              <a:solidFill>
                <a:schemeClr val="tx1"/>
              </a:solidFill>
              <a:round/>
              <a:headEnd/>
              <a:tailEnd/>
            </a:ln>
            <a:effectLst/>
          </p:spPr>
        </p:cxnSp>
        <p:sp>
          <p:nvSpPr>
            <p:cNvPr id="1700972" name="AutoShape 108"/>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700973" name="AutoShape 109"/>
            <p:cNvCxnSpPr>
              <a:cxnSpLocks noChangeShapeType="1"/>
              <a:stCxn id="1700959" idx="3"/>
              <a:endCxn id="1700951"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700974" name="AutoShape 110"/>
            <p:cNvCxnSpPr>
              <a:cxnSpLocks noChangeShapeType="1"/>
              <a:stCxn id="1700951" idx="3"/>
              <a:endCxn id="1700952"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700975" name="AutoShape 111"/>
            <p:cNvCxnSpPr>
              <a:cxnSpLocks noChangeShapeType="1"/>
              <a:stCxn id="1700952" idx="3"/>
              <a:endCxn id="1700956"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700976" name="AutoShape 112"/>
            <p:cNvCxnSpPr>
              <a:cxnSpLocks noChangeShapeType="1"/>
              <a:stCxn id="1700961" idx="3"/>
              <a:endCxn id="1700953"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1700977" name="AutoShape 113"/>
            <p:cNvCxnSpPr>
              <a:cxnSpLocks noChangeShapeType="1"/>
              <a:stCxn id="1700955" idx="4"/>
              <a:endCxn id="1700954"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700978" name="AutoShape 114"/>
            <p:cNvCxnSpPr>
              <a:cxnSpLocks noChangeShapeType="1"/>
              <a:stCxn id="1700956" idx="4"/>
              <a:endCxn id="1700967"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700979" name="AutoShape 115"/>
            <p:cNvCxnSpPr>
              <a:cxnSpLocks noChangeShapeType="1"/>
              <a:stCxn id="1700953" idx="2"/>
              <a:endCxn id="1700957"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1700980" name="AutoShape 116"/>
            <p:cNvCxnSpPr>
              <a:cxnSpLocks noChangeShapeType="1"/>
              <a:stCxn id="1700946" idx="2"/>
              <a:endCxn id="1700958"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1700981" name="AutoShape 117"/>
            <p:cNvCxnSpPr>
              <a:cxnSpLocks noChangeShapeType="1"/>
              <a:stCxn id="1700957" idx="6"/>
              <a:endCxn id="1700947"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1700982" name="AutoShape 118"/>
            <p:cNvCxnSpPr>
              <a:cxnSpLocks noChangeShapeType="1"/>
              <a:stCxn id="1700958" idx="6"/>
              <a:endCxn id="1700955"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1700983" name="AutoShape 119"/>
            <p:cNvCxnSpPr>
              <a:cxnSpLocks noChangeShapeType="1"/>
              <a:stCxn id="1700968" idx="3"/>
              <a:endCxn id="1700954"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1700984" name="AutoShape 120"/>
            <p:cNvCxnSpPr>
              <a:cxnSpLocks noChangeShapeType="1"/>
              <a:stCxn id="1700987" idx="2"/>
              <a:endCxn id="1700988"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700985" name="AutoShape 121"/>
            <p:cNvCxnSpPr>
              <a:cxnSpLocks noChangeShapeType="1"/>
              <a:stCxn id="1700986" idx="2"/>
              <a:endCxn id="1700987"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700986" name="AutoShape 122"/>
            <p:cNvSpPr>
              <a:spLocks noChangeArrowheads="1"/>
            </p:cNvSpPr>
            <p:nvPr/>
          </p:nvSpPr>
          <p:spPr bwMode="auto">
            <a:xfrm>
              <a:off x="4878" y="87"/>
              <a:ext cx="78"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lgn="ctr">
              <a:solidFill>
                <a:srgbClr val="111111"/>
              </a:solidFill>
              <a:round/>
              <a:headEnd/>
              <a:tailEnd/>
            </a:ln>
            <a:effectLst/>
          </p:spPr>
          <p:txBody>
            <a:bodyPr wrap="none" anchor="ctr"/>
            <a:lstStyle/>
            <a:p>
              <a:pPr algn="ctr"/>
              <a:r>
                <a:rPr lang="en-US" sz="200"/>
                <a:t>Proteins</a:t>
              </a:r>
            </a:p>
          </p:txBody>
        </p:sp>
        <p:sp>
          <p:nvSpPr>
            <p:cNvPr id="1700987" name="AutoShape 123"/>
            <p:cNvSpPr>
              <a:spLocks noChangeArrowheads="1"/>
            </p:cNvSpPr>
            <p:nvPr/>
          </p:nvSpPr>
          <p:spPr bwMode="auto">
            <a:xfrm>
              <a:off x="4878" y="161"/>
              <a:ext cx="78"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lgn="ctr">
              <a:solidFill>
                <a:srgbClr val="111111"/>
              </a:solidFill>
              <a:round/>
              <a:headEnd/>
              <a:tailEnd/>
            </a:ln>
            <a:effectLst/>
          </p:spPr>
          <p:txBody>
            <a:bodyPr wrap="none" anchor="ctr"/>
            <a:lstStyle/>
            <a:p>
              <a:pPr algn="ctr"/>
              <a:r>
                <a:rPr lang="en-US" sz="200"/>
                <a:t>Digest</a:t>
              </a:r>
            </a:p>
          </p:txBody>
        </p:sp>
        <p:sp>
          <p:nvSpPr>
            <p:cNvPr id="1700988" name="AutoShape 124"/>
            <p:cNvSpPr>
              <a:spLocks noChangeArrowheads="1"/>
            </p:cNvSpPr>
            <p:nvPr/>
          </p:nvSpPr>
          <p:spPr bwMode="auto">
            <a:xfrm>
              <a:off x="4878" y="235"/>
              <a:ext cx="78" cy="50"/>
            </a:xfrm>
            <a:prstGeom prst="roundRect">
              <a:avLst>
                <a:gd name="adj" fmla="val 12843"/>
              </a:avLst>
            </a:prstGeom>
            <a:gradFill rotWithShape="1">
              <a:gsLst>
                <a:gs pos="0">
                  <a:srgbClr val="FF5050">
                    <a:gamma/>
                    <a:tint val="44314"/>
                    <a:invGamma/>
                  </a:srgbClr>
                </a:gs>
                <a:gs pos="100000">
                  <a:srgbClr val="FF5050">
                    <a:alpha val="85001"/>
                  </a:srgbClr>
                </a:gs>
              </a:gsLst>
              <a:lin ang="2700000" scaled="1"/>
            </a:gradFill>
            <a:ln w="6350" algn="ctr">
              <a:solidFill>
                <a:srgbClr val="111111"/>
              </a:solidFill>
              <a:round/>
              <a:headEnd/>
              <a:tailEnd/>
            </a:ln>
            <a:effectLst/>
          </p:spPr>
          <p:txBody>
            <a:bodyPr wrap="none" anchor="ctr"/>
            <a:lstStyle/>
            <a:p>
              <a:pPr algn="ctr"/>
              <a:r>
                <a:rPr lang="en-US" sz="200"/>
                <a:t>Peptides</a:t>
              </a:r>
            </a:p>
          </p:txBody>
        </p:sp>
        <p:cxnSp>
          <p:nvCxnSpPr>
            <p:cNvPr id="1700989" name="AutoShape 125"/>
            <p:cNvCxnSpPr>
              <a:cxnSpLocks noChangeShapeType="1"/>
              <a:stCxn id="1700988" idx="2"/>
              <a:endCxn id="1700990"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700990" name="AutoShape 126"/>
            <p:cNvSpPr>
              <a:spLocks noChangeArrowheads="1"/>
            </p:cNvSpPr>
            <p:nvPr/>
          </p:nvSpPr>
          <p:spPr bwMode="auto">
            <a:xfrm>
              <a:off x="4872" y="303"/>
              <a:ext cx="89" cy="69"/>
            </a:xfrm>
            <a:prstGeom prst="flowChartDecision">
              <a:avLst/>
            </a:prstGeom>
            <a:noFill/>
            <a:ln w="6350">
              <a:solidFill>
                <a:srgbClr val="111111"/>
              </a:solidFill>
              <a:miter lim="800000"/>
              <a:headEnd/>
              <a:tailEnd/>
            </a:ln>
            <a:effectLst/>
          </p:spPr>
          <p:txBody>
            <a:bodyPr wrap="none" anchor="ctr"/>
            <a:lstStyle/>
            <a:p>
              <a:pPr algn="ctr"/>
              <a:r>
                <a:rPr lang="en-US" sz="200"/>
                <a:t>Path</a:t>
              </a:r>
            </a:p>
          </p:txBody>
        </p:sp>
        <p:cxnSp>
          <p:nvCxnSpPr>
            <p:cNvPr id="1700991" name="AutoShape 127"/>
            <p:cNvCxnSpPr>
              <a:cxnSpLocks noChangeShapeType="1"/>
              <a:stCxn id="1700990" idx="2"/>
              <a:endCxn id="1700961"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1700992" name="AutoShape 128"/>
            <p:cNvCxnSpPr>
              <a:cxnSpLocks noChangeShapeType="1"/>
              <a:stCxn id="1700972"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700993" name="AutoShape 129"/>
            <p:cNvCxnSpPr>
              <a:cxnSpLocks noChangeShapeType="1"/>
              <a:stCxn id="1700990" idx="3"/>
              <a:endCxn id="1700959"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700994" name="AutoShape 130"/>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700995" name="AutoShape 131"/>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700996" name="AutoShape 132"/>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700997" name="AutoShape 133"/>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700998" name="AutoShape 134"/>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grpSp>
          <p:nvGrpSpPr>
            <p:cNvPr id="1700999" name="Group 135"/>
            <p:cNvGrpSpPr>
              <a:grpSpLocks/>
            </p:cNvGrpSpPr>
            <p:nvPr/>
          </p:nvGrpSpPr>
          <p:grpSpPr bwMode="auto">
            <a:xfrm>
              <a:off x="5582" y="353"/>
              <a:ext cx="87" cy="109"/>
              <a:chOff x="5462" y="3419"/>
              <a:chExt cx="87" cy="109"/>
            </a:xfrm>
          </p:grpSpPr>
          <p:sp>
            <p:nvSpPr>
              <p:cNvPr id="1701000" name="AutoShape 136"/>
              <p:cNvSpPr>
                <a:spLocks noChangeArrowheads="1"/>
              </p:cNvSpPr>
              <p:nvPr/>
            </p:nvSpPr>
            <p:spPr bwMode="auto">
              <a:xfrm>
                <a:off x="5462" y="3419"/>
                <a:ext cx="87" cy="47"/>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Alignment </a:t>
                </a:r>
              </a:p>
            </p:txBody>
          </p:sp>
          <p:sp>
            <p:nvSpPr>
              <p:cNvPr id="1701001" name="AutoShape 137"/>
              <p:cNvSpPr>
                <a:spLocks noChangeArrowheads="1"/>
              </p:cNvSpPr>
              <p:nvPr/>
            </p:nvSpPr>
            <p:spPr bwMode="auto">
              <a:xfrm>
                <a:off x="5463" y="3481"/>
                <a:ext cx="86" cy="47"/>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Non-ID'd </a:t>
                </a:r>
                <a:br>
                  <a:rPr lang="en-US" sz="200"/>
                </a:br>
                <a:r>
                  <a:rPr lang="en-US" sz="200"/>
                  <a:t>features</a:t>
                </a:r>
              </a:p>
            </p:txBody>
          </p:sp>
        </p:grpSp>
        <p:sp>
          <p:nvSpPr>
            <p:cNvPr id="1701002" name="Rectangle 138"/>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26" name="Rectangle 2"/>
          <p:cNvSpPr>
            <a:spLocks noGrp="1" noChangeArrowheads="1"/>
          </p:cNvSpPr>
          <p:nvPr>
            <p:ph type="title"/>
          </p:nvPr>
        </p:nvSpPr>
        <p:spPr>
          <a:xfrm>
            <a:off x="474663" y="250825"/>
            <a:ext cx="5545137" cy="615950"/>
          </a:xfrm>
        </p:spPr>
        <p:txBody>
          <a:bodyPr/>
          <a:lstStyle/>
          <a:p>
            <a:r>
              <a:rPr lang="en-US" sz="2600" dirty="0" smtClean="0"/>
              <a:t>Estimating confidence of identified LC-MS features</a:t>
            </a:r>
            <a:endParaRPr lang="en-US" sz="2600" dirty="0"/>
          </a:p>
        </p:txBody>
      </p:sp>
      <p:sp>
        <p:nvSpPr>
          <p:cNvPr id="1741827" name="Rectangle 3"/>
          <p:cNvSpPr>
            <a:spLocks noGrp="1" noChangeArrowheads="1"/>
          </p:cNvSpPr>
          <p:nvPr>
            <p:ph type="body" idx="1"/>
          </p:nvPr>
        </p:nvSpPr>
        <p:spPr/>
        <p:txBody>
          <a:bodyPr/>
          <a:lstStyle/>
          <a:p>
            <a:pPr>
              <a:spcAft>
                <a:spcPct val="20000"/>
              </a:spcAft>
            </a:pPr>
            <a:r>
              <a:rPr lang="en-US"/>
              <a:t>Decoy database searching is often used to assess rate of random AMT tag matches</a:t>
            </a:r>
          </a:p>
          <a:p>
            <a:pPr lvl="1">
              <a:spcAft>
                <a:spcPct val="20000"/>
              </a:spcAft>
            </a:pPr>
            <a:r>
              <a:rPr lang="en-US"/>
              <a:t>Shift database (or features) by some mass, and re-match to database</a:t>
            </a:r>
          </a:p>
          <a:p>
            <a:pPr lvl="1">
              <a:spcAft>
                <a:spcPct val="20000"/>
              </a:spcAft>
            </a:pPr>
            <a:r>
              <a:rPr lang="en-US"/>
              <a:t>The number of matches reflects the random rate of errors</a:t>
            </a:r>
          </a:p>
          <a:p>
            <a:pPr>
              <a:spcAft>
                <a:spcPct val="20000"/>
              </a:spcAft>
            </a:pPr>
            <a:r>
              <a:rPr lang="en-US"/>
              <a:t>Rate of error controlled by</a:t>
            </a:r>
          </a:p>
          <a:p>
            <a:pPr lvl="1">
              <a:spcAft>
                <a:spcPct val="20000"/>
              </a:spcAft>
            </a:pPr>
            <a:r>
              <a:rPr lang="en-US"/>
              <a:t>Building more stringent LC-MS/MS databases (higher XCorr, hyperscore, Mascot score, Peptide Prophet score, etc)</a:t>
            </a:r>
          </a:p>
          <a:p>
            <a:pPr lvl="1">
              <a:spcAft>
                <a:spcPct val="20000"/>
              </a:spcAft>
            </a:pPr>
            <a:r>
              <a:rPr lang="en-US"/>
              <a:t>Reducing mass and elution time tolerances</a:t>
            </a:r>
          </a:p>
          <a:p>
            <a:pPr>
              <a:spcAft>
                <a:spcPct val="20000"/>
              </a:spcAft>
            </a:pPr>
            <a:r>
              <a:rPr lang="en-US"/>
              <a:t>Overall method consists of iteratively controlling and assessing error to choose “optimal” parameters</a:t>
            </a:r>
          </a:p>
          <a:p>
            <a:endParaRPr lang="en-US"/>
          </a:p>
        </p:txBody>
      </p:sp>
      <p:grpSp>
        <p:nvGrpSpPr>
          <p:cNvPr id="1741946" name="Group 122"/>
          <p:cNvGrpSpPr>
            <a:grpSpLocks/>
          </p:cNvGrpSpPr>
          <p:nvPr/>
        </p:nvGrpSpPr>
        <p:grpSpPr bwMode="auto">
          <a:xfrm>
            <a:off x="7734300" y="138113"/>
            <a:ext cx="1295400" cy="636587"/>
            <a:chOff x="4872" y="87"/>
            <a:chExt cx="816" cy="401"/>
          </a:xfrm>
        </p:grpSpPr>
        <p:grpSp>
          <p:nvGrpSpPr>
            <p:cNvPr id="1741888" name="Group 64"/>
            <p:cNvGrpSpPr>
              <a:grpSpLocks/>
            </p:cNvGrpSpPr>
            <p:nvPr/>
          </p:nvGrpSpPr>
          <p:grpSpPr bwMode="auto">
            <a:xfrm>
              <a:off x="5273" y="383"/>
              <a:ext cx="16" cy="7"/>
              <a:chOff x="2700" y="2750"/>
              <a:chExt cx="104" cy="48"/>
            </a:xfrm>
          </p:grpSpPr>
          <p:sp>
            <p:nvSpPr>
              <p:cNvPr id="1741889" name="Rectangle 65"/>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741890" name="Rectangle 66"/>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741891" name="AutoShape 67"/>
            <p:cNvSpPr>
              <a:spLocks noChangeArrowheads="1"/>
            </p:cNvSpPr>
            <p:nvPr/>
          </p:nvSpPr>
          <p:spPr bwMode="auto">
            <a:xfrm>
              <a:off x="5563" y="101"/>
              <a:ext cx="125" cy="385"/>
            </a:xfrm>
            <a:prstGeom prst="roundRect">
              <a:avLst>
                <a:gd name="adj" fmla="val 8449"/>
              </a:avLst>
            </a:prstGeom>
            <a:noFill/>
            <a:ln w="6350" algn="ctr">
              <a:solidFill>
                <a:srgbClr val="111111"/>
              </a:solidFill>
              <a:round/>
              <a:headEnd/>
              <a:tailEnd/>
            </a:ln>
            <a:effectLst/>
          </p:spPr>
          <p:txBody>
            <a:bodyPr wrap="none" anchor="ctr"/>
            <a:lstStyle/>
            <a:p>
              <a:endParaRPr lang="en-US"/>
            </a:p>
          </p:txBody>
        </p:sp>
        <p:sp>
          <p:nvSpPr>
            <p:cNvPr id="1741892" name="AutoShape 68"/>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741893" name="AutoShape 69"/>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741894" name="AutoShape 70"/>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1895" name="AutoShape 71"/>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741896" name="AutoShape 72"/>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1897" name="AutoShape 73"/>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1741898" name="AutoShape 74"/>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1741899" name="AutoShape 75"/>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741900" name="Oval 76"/>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741901" name="Oval 77"/>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741902" name="AutoShape 78"/>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741903" name="AutoShape 79"/>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741904" name="AutoShape 80"/>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741905" name="AutoShape 81"/>
            <p:cNvCxnSpPr>
              <a:cxnSpLocks noChangeShapeType="1"/>
              <a:stCxn id="1741903" idx="0"/>
              <a:endCxn id="1741902"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741906" name="AutoShape 82"/>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741907" name="AutoShape 83"/>
            <p:cNvCxnSpPr>
              <a:cxnSpLocks noChangeShapeType="1"/>
              <a:stCxn id="1741908" idx="1"/>
              <a:endCxn id="1741895"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741908" name="AutoShape 84"/>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741909" name="AutoShape 85"/>
            <p:cNvCxnSpPr>
              <a:cxnSpLocks noChangeShapeType="1"/>
              <a:stCxn id="1741910" idx="2"/>
              <a:endCxn id="1741911" idx="1"/>
            </p:cNvCxnSpPr>
            <p:nvPr/>
          </p:nvCxnSpPr>
          <p:spPr bwMode="auto">
            <a:xfrm>
              <a:off x="5479" y="190"/>
              <a:ext cx="0" cy="21"/>
            </a:xfrm>
            <a:prstGeom prst="straightConnector1">
              <a:avLst/>
            </a:prstGeom>
            <a:noFill/>
            <a:ln w="3175">
              <a:solidFill>
                <a:srgbClr val="969696"/>
              </a:solidFill>
              <a:round/>
              <a:headEnd/>
              <a:tailEnd/>
            </a:ln>
            <a:effectLst/>
          </p:spPr>
        </p:cxnSp>
        <p:sp>
          <p:nvSpPr>
            <p:cNvPr id="1741910" name="AutoShape 86"/>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741911" name="AutoShape 87"/>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1741912" name="Text Box 88"/>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741913" name="Text Box 89"/>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741914" name="AutoShape 90"/>
            <p:cNvCxnSpPr>
              <a:cxnSpLocks noChangeShapeType="1"/>
              <a:stCxn id="1741897" idx="2"/>
              <a:endCxn id="1741915" idx="1"/>
            </p:cNvCxnSpPr>
            <p:nvPr/>
          </p:nvCxnSpPr>
          <p:spPr bwMode="auto">
            <a:xfrm>
              <a:off x="5478" y="390"/>
              <a:ext cx="1" cy="22"/>
            </a:xfrm>
            <a:prstGeom prst="straightConnector1">
              <a:avLst/>
            </a:prstGeom>
            <a:noFill/>
            <a:ln w="3175">
              <a:solidFill>
                <a:schemeClr val="tx1"/>
              </a:solidFill>
              <a:round/>
              <a:headEnd/>
              <a:tailEnd/>
            </a:ln>
            <a:effectLst/>
          </p:spPr>
        </p:cxnSp>
        <p:sp>
          <p:nvSpPr>
            <p:cNvPr id="1741915" name="AutoShape 91"/>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741916" name="AutoShape 92"/>
            <p:cNvCxnSpPr>
              <a:cxnSpLocks noChangeShapeType="1"/>
              <a:stCxn id="1741902" idx="3"/>
              <a:endCxn id="1741894"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741917" name="AutoShape 93"/>
            <p:cNvCxnSpPr>
              <a:cxnSpLocks noChangeShapeType="1"/>
              <a:stCxn id="1741894" idx="3"/>
              <a:endCxn id="1741895"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741918" name="AutoShape 94"/>
            <p:cNvCxnSpPr>
              <a:cxnSpLocks noChangeShapeType="1"/>
              <a:stCxn id="1741895" idx="3"/>
              <a:endCxn id="1741899"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741919" name="AutoShape 95"/>
            <p:cNvCxnSpPr>
              <a:cxnSpLocks noChangeShapeType="1"/>
              <a:stCxn id="1741904" idx="3"/>
              <a:endCxn id="1741896"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741920" name="AutoShape 96"/>
            <p:cNvCxnSpPr>
              <a:cxnSpLocks noChangeShapeType="1"/>
              <a:stCxn id="1741898" idx="4"/>
              <a:endCxn id="1741897"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741921" name="AutoShape 97"/>
            <p:cNvCxnSpPr>
              <a:cxnSpLocks noChangeShapeType="1"/>
              <a:stCxn id="1741899" idx="4"/>
              <a:endCxn id="1741910"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741922" name="AutoShape 98"/>
            <p:cNvCxnSpPr>
              <a:cxnSpLocks noChangeShapeType="1"/>
              <a:stCxn id="1741896" idx="2"/>
              <a:endCxn id="1741900"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741923" name="AutoShape 99"/>
            <p:cNvCxnSpPr>
              <a:cxnSpLocks noChangeShapeType="1"/>
              <a:stCxn id="1741889" idx="2"/>
              <a:endCxn id="1741901"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741924" name="AutoShape 100"/>
            <p:cNvCxnSpPr>
              <a:cxnSpLocks noChangeShapeType="1"/>
              <a:stCxn id="1741900" idx="6"/>
              <a:endCxn id="1741890"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741925" name="AutoShape 101"/>
            <p:cNvCxnSpPr>
              <a:cxnSpLocks noChangeShapeType="1"/>
              <a:stCxn id="1741901" idx="6"/>
              <a:endCxn id="1741898"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741926" name="AutoShape 102"/>
            <p:cNvCxnSpPr>
              <a:cxnSpLocks noChangeShapeType="1"/>
              <a:stCxn id="1741911" idx="3"/>
              <a:endCxn id="1741897"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741927" name="AutoShape 103"/>
            <p:cNvCxnSpPr>
              <a:cxnSpLocks noChangeShapeType="1"/>
              <a:stCxn id="1741930" idx="2"/>
              <a:endCxn id="1741931"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741928" name="AutoShape 104"/>
            <p:cNvCxnSpPr>
              <a:cxnSpLocks noChangeShapeType="1"/>
              <a:stCxn id="1741929" idx="2"/>
              <a:endCxn id="174193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741929" name="AutoShape 105"/>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741930" name="AutoShape 106"/>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741931" name="AutoShape 107"/>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741932" name="AutoShape 108"/>
            <p:cNvCxnSpPr>
              <a:cxnSpLocks noChangeShapeType="1"/>
              <a:stCxn id="1741931" idx="2"/>
              <a:endCxn id="1741933"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741933" name="AutoShape 109"/>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741934" name="AutoShape 110"/>
            <p:cNvCxnSpPr>
              <a:cxnSpLocks noChangeShapeType="1"/>
              <a:stCxn id="1741933" idx="2"/>
              <a:endCxn id="1741904"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741935" name="AutoShape 111"/>
            <p:cNvCxnSpPr>
              <a:cxnSpLocks noChangeShapeType="1"/>
              <a:stCxn id="1741915"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741936" name="AutoShape 112"/>
            <p:cNvCxnSpPr>
              <a:cxnSpLocks noChangeShapeType="1"/>
              <a:stCxn id="1741933" idx="3"/>
              <a:endCxn id="1741902"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741937" name="AutoShape 113"/>
            <p:cNvSpPr>
              <a:spLocks noChangeArrowheads="1"/>
            </p:cNvSpPr>
            <p:nvPr/>
          </p:nvSpPr>
          <p:spPr bwMode="auto">
            <a:xfrm>
              <a:off x="5574" y="152"/>
              <a:ext cx="103" cy="168"/>
            </a:xfrm>
            <a:prstGeom prst="roundRect">
              <a:avLst>
                <a:gd name="adj" fmla="val 8449"/>
              </a:avLst>
            </a:prstGeom>
            <a:noFill/>
            <a:ln w="6350" algn="ctr">
              <a:solidFill>
                <a:srgbClr val="969696"/>
              </a:solidFill>
              <a:round/>
              <a:headEnd/>
              <a:tailEnd/>
            </a:ln>
            <a:effectLst/>
          </p:spPr>
          <p:txBody>
            <a:bodyPr wrap="none" anchor="ctr"/>
            <a:lstStyle/>
            <a:p>
              <a:endParaRPr lang="en-US"/>
            </a:p>
          </p:txBody>
        </p:sp>
        <p:sp>
          <p:nvSpPr>
            <p:cNvPr id="1741938" name="AutoShape 114"/>
            <p:cNvSpPr>
              <a:spLocks noChangeArrowheads="1"/>
            </p:cNvSpPr>
            <p:nvPr/>
          </p:nvSpPr>
          <p:spPr bwMode="auto">
            <a:xfrm>
              <a:off x="5582" y="16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Normalize</a:t>
              </a:r>
            </a:p>
          </p:txBody>
        </p:sp>
        <p:sp>
          <p:nvSpPr>
            <p:cNvPr id="1741939" name="AutoShape 115"/>
            <p:cNvSpPr>
              <a:spLocks noChangeArrowheads="1"/>
            </p:cNvSpPr>
            <p:nvPr/>
          </p:nvSpPr>
          <p:spPr bwMode="auto">
            <a:xfrm>
              <a:off x="5582" y="21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Rollup</a:t>
              </a:r>
            </a:p>
          </p:txBody>
        </p:sp>
        <p:sp>
          <p:nvSpPr>
            <p:cNvPr id="1741940" name="AutoShape 116"/>
            <p:cNvSpPr>
              <a:spLocks noChangeArrowheads="1"/>
            </p:cNvSpPr>
            <p:nvPr/>
          </p:nvSpPr>
          <p:spPr bwMode="auto">
            <a:xfrm>
              <a:off x="5582" y="267"/>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Plots</a:t>
              </a:r>
            </a:p>
          </p:txBody>
        </p:sp>
        <p:sp>
          <p:nvSpPr>
            <p:cNvPr id="1741941" name="AutoShape 117"/>
            <p:cNvSpPr>
              <a:spLocks noChangeArrowheads="1"/>
            </p:cNvSpPr>
            <p:nvPr/>
          </p:nvSpPr>
          <p:spPr bwMode="auto">
            <a:xfrm>
              <a:off x="5574" y="338"/>
              <a:ext cx="103" cy="139"/>
            </a:xfrm>
            <a:prstGeom prst="roundRect">
              <a:avLst>
                <a:gd name="adj" fmla="val 8449"/>
              </a:avLst>
            </a:prstGeom>
            <a:noFill/>
            <a:ln w="6350" algn="ctr">
              <a:solidFill>
                <a:srgbClr val="969696"/>
              </a:solidFill>
              <a:round/>
              <a:headEnd/>
              <a:tailEnd/>
            </a:ln>
            <a:effectLst/>
          </p:spPr>
          <p:txBody>
            <a:bodyPr wrap="none" anchor="ctr"/>
            <a:lstStyle/>
            <a:p>
              <a:endParaRPr lang="en-US"/>
            </a:p>
          </p:txBody>
        </p:sp>
        <p:grpSp>
          <p:nvGrpSpPr>
            <p:cNvPr id="1741942" name="Group 118"/>
            <p:cNvGrpSpPr>
              <a:grpSpLocks/>
            </p:cNvGrpSpPr>
            <p:nvPr/>
          </p:nvGrpSpPr>
          <p:grpSpPr bwMode="auto">
            <a:xfrm>
              <a:off x="5582" y="353"/>
              <a:ext cx="87" cy="109"/>
              <a:chOff x="5462" y="3419"/>
              <a:chExt cx="87" cy="109"/>
            </a:xfrm>
          </p:grpSpPr>
          <p:sp>
            <p:nvSpPr>
              <p:cNvPr id="1741943" name="AutoShape 119"/>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741944" name="AutoShape 120"/>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741945" name="Rectangle 121"/>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850" name="Rectangle 2"/>
          <p:cNvSpPr>
            <a:spLocks noGrp="1" noChangeArrowheads="1"/>
          </p:cNvSpPr>
          <p:nvPr>
            <p:ph type="title"/>
          </p:nvPr>
        </p:nvSpPr>
        <p:spPr/>
        <p:txBody>
          <a:bodyPr/>
          <a:lstStyle/>
          <a:p>
            <a:r>
              <a:rPr lang="en-US"/>
              <a:t>Challenges with Current Method</a:t>
            </a:r>
          </a:p>
        </p:txBody>
      </p:sp>
      <p:sp>
        <p:nvSpPr>
          <p:cNvPr id="1742851" name="Rectangle 3"/>
          <p:cNvSpPr>
            <a:spLocks noGrp="1" noChangeArrowheads="1"/>
          </p:cNvSpPr>
          <p:nvPr>
            <p:ph type="body" idx="1"/>
          </p:nvPr>
        </p:nvSpPr>
        <p:spPr>
          <a:xfrm>
            <a:off x="492125" y="1057275"/>
            <a:ext cx="8186738" cy="4319588"/>
          </a:xfrm>
        </p:spPr>
        <p:txBody>
          <a:bodyPr/>
          <a:lstStyle/>
          <a:p>
            <a:pPr>
              <a:spcAft>
                <a:spcPct val="20000"/>
              </a:spcAft>
            </a:pPr>
            <a:r>
              <a:rPr lang="en-US" dirty="0"/>
              <a:t>Balancing false positives and false negatives is a tricky game</a:t>
            </a:r>
          </a:p>
          <a:p>
            <a:pPr lvl="1">
              <a:spcAft>
                <a:spcPct val="20000"/>
              </a:spcAft>
            </a:pPr>
            <a:r>
              <a:rPr lang="en-US" dirty="0"/>
              <a:t>Building more confident LC-MS/MS database decreases background false positives, but increases false negatives</a:t>
            </a:r>
          </a:p>
          <a:p>
            <a:pPr lvl="1">
              <a:spcAft>
                <a:spcPct val="20000"/>
              </a:spcAft>
            </a:pPr>
            <a:r>
              <a:rPr lang="en-US" dirty="0"/>
              <a:t>Reducing mass and elution time tolerances has a similar effect</a:t>
            </a:r>
          </a:p>
          <a:p>
            <a:pPr lvl="1">
              <a:spcAft>
                <a:spcPct val="20000"/>
              </a:spcAft>
            </a:pPr>
            <a:r>
              <a:rPr lang="en-US" dirty="0"/>
              <a:t>Manually chosen parameters may look suitable, but in reality be </a:t>
            </a:r>
            <a:r>
              <a:rPr lang="en-US" dirty="0" smtClean="0"/>
              <a:t>sub-optimal</a:t>
            </a:r>
            <a:endParaRPr lang="en-US" dirty="0"/>
          </a:p>
        </p:txBody>
      </p:sp>
      <p:grpSp>
        <p:nvGrpSpPr>
          <p:cNvPr id="1742858" name="Group 10"/>
          <p:cNvGrpSpPr>
            <a:grpSpLocks/>
          </p:cNvGrpSpPr>
          <p:nvPr/>
        </p:nvGrpSpPr>
        <p:grpSpPr bwMode="auto">
          <a:xfrm>
            <a:off x="7734300" y="138113"/>
            <a:ext cx="1295400" cy="636587"/>
            <a:chOff x="4872" y="87"/>
            <a:chExt cx="816" cy="401"/>
          </a:xfrm>
        </p:grpSpPr>
        <p:grpSp>
          <p:nvGrpSpPr>
            <p:cNvPr id="1742859" name="Group 11"/>
            <p:cNvGrpSpPr>
              <a:grpSpLocks/>
            </p:cNvGrpSpPr>
            <p:nvPr/>
          </p:nvGrpSpPr>
          <p:grpSpPr bwMode="auto">
            <a:xfrm>
              <a:off x="5273" y="383"/>
              <a:ext cx="16" cy="7"/>
              <a:chOff x="2700" y="2750"/>
              <a:chExt cx="104" cy="48"/>
            </a:xfrm>
          </p:grpSpPr>
          <p:sp>
            <p:nvSpPr>
              <p:cNvPr id="1742860" name="Rectangle 12"/>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742861" name="Rectangle 13"/>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742862" name="AutoShape 14"/>
            <p:cNvSpPr>
              <a:spLocks noChangeArrowheads="1"/>
            </p:cNvSpPr>
            <p:nvPr/>
          </p:nvSpPr>
          <p:spPr bwMode="auto">
            <a:xfrm>
              <a:off x="5563" y="101"/>
              <a:ext cx="125" cy="385"/>
            </a:xfrm>
            <a:prstGeom prst="roundRect">
              <a:avLst>
                <a:gd name="adj" fmla="val 8449"/>
              </a:avLst>
            </a:prstGeom>
            <a:noFill/>
            <a:ln w="6350" algn="ctr">
              <a:solidFill>
                <a:srgbClr val="111111"/>
              </a:solidFill>
              <a:round/>
              <a:headEnd/>
              <a:tailEnd/>
            </a:ln>
            <a:effectLst/>
          </p:spPr>
          <p:txBody>
            <a:bodyPr wrap="none" anchor="ctr"/>
            <a:lstStyle/>
            <a:p>
              <a:endParaRPr lang="en-US"/>
            </a:p>
          </p:txBody>
        </p:sp>
        <p:sp>
          <p:nvSpPr>
            <p:cNvPr id="1742863" name="AutoShape 15"/>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742864" name="AutoShape 16"/>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742865" name="AutoShape 17"/>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2866" name="AutoShape 18"/>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742867" name="AutoShape 19"/>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2868" name="AutoShape 20"/>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1742869" name="AutoShape 21"/>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1742870" name="AutoShape 22"/>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742871" name="Oval 23"/>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742872" name="Oval 24"/>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742873" name="AutoShape 25"/>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742874" name="AutoShape 26"/>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742875" name="AutoShape 27"/>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742876" name="AutoShape 28"/>
            <p:cNvCxnSpPr>
              <a:cxnSpLocks noChangeShapeType="1"/>
              <a:stCxn id="1742874" idx="0"/>
              <a:endCxn id="1742873"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742877" name="AutoShape 29"/>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742878" name="AutoShape 30"/>
            <p:cNvCxnSpPr>
              <a:cxnSpLocks noChangeShapeType="1"/>
              <a:stCxn id="1742879" idx="1"/>
              <a:endCxn id="1742866"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742879" name="AutoShape 31"/>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742880" name="AutoShape 32"/>
            <p:cNvCxnSpPr>
              <a:cxnSpLocks noChangeShapeType="1"/>
              <a:stCxn id="1742881" idx="2"/>
              <a:endCxn id="1742882" idx="1"/>
            </p:cNvCxnSpPr>
            <p:nvPr/>
          </p:nvCxnSpPr>
          <p:spPr bwMode="auto">
            <a:xfrm>
              <a:off x="5479" y="190"/>
              <a:ext cx="0" cy="21"/>
            </a:xfrm>
            <a:prstGeom prst="straightConnector1">
              <a:avLst/>
            </a:prstGeom>
            <a:noFill/>
            <a:ln w="3175">
              <a:solidFill>
                <a:srgbClr val="969696"/>
              </a:solidFill>
              <a:round/>
              <a:headEnd/>
              <a:tailEnd/>
            </a:ln>
            <a:effectLst/>
          </p:spPr>
        </p:cxnSp>
        <p:sp>
          <p:nvSpPr>
            <p:cNvPr id="1742881" name="AutoShape 33"/>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742882" name="AutoShape 34"/>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1742883" name="Text Box 35"/>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742884" name="Text Box 36"/>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742885" name="AutoShape 37"/>
            <p:cNvCxnSpPr>
              <a:cxnSpLocks noChangeShapeType="1"/>
              <a:stCxn id="1742868" idx="2"/>
              <a:endCxn id="1742886" idx="1"/>
            </p:cNvCxnSpPr>
            <p:nvPr/>
          </p:nvCxnSpPr>
          <p:spPr bwMode="auto">
            <a:xfrm>
              <a:off x="5478" y="390"/>
              <a:ext cx="1" cy="22"/>
            </a:xfrm>
            <a:prstGeom prst="straightConnector1">
              <a:avLst/>
            </a:prstGeom>
            <a:noFill/>
            <a:ln w="3175">
              <a:solidFill>
                <a:schemeClr val="tx1"/>
              </a:solidFill>
              <a:round/>
              <a:headEnd/>
              <a:tailEnd/>
            </a:ln>
            <a:effectLst/>
          </p:spPr>
        </p:cxnSp>
        <p:sp>
          <p:nvSpPr>
            <p:cNvPr id="1742886" name="AutoShape 38"/>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742887" name="AutoShape 39"/>
            <p:cNvCxnSpPr>
              <a:cxnSpLocks noChangeShapeType="1"/>
              <a:stCxn id="1742873" idx="3"/>
              <a:endCxn id="1742865"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742888" name="AutoShape 40"/>
            <p:cNvCxnSpPr>
              <a:cxnSpLocks noChangeShapeType="1"/>
              <a:stCxn id="1742865" idx="3"/>
              <a:endCxn id="1742866"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742889" name="AutoShape 41"/>
            <p:cNvCxnSpPr>
              <a:cxnSpLocks noChangeShapeType="1"/>
              <a:stCxn id="1742866" idx="3"/>
              <a:endCxn id="1742870"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742890" name="AutoShape 42"/>
            <p:cNvCxnSpPr>
              <a:cxnSpLocks noChangeShapeType="1"/>
              <a:stCxn id="1742875" idx="3"/>
              <a:endCxn id="1742867"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742891" name="AutoShape 43"/>
            <p:cNvCxnSpPr>
              <a:cxnSpLocks noChangeShapeType="1"/>
              <a:stCxn id="1742869" idx="4"/>
              <a:endCxn id="1742868"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742892" name="AutoShape 44"/>
            <p:cNvCxnSpPr>
              <a:cxnSpLocks noChangeShapeType="1"/>
              <a:stCxn id="1742870" idx="4"/>
              <a:endCxn id="1742881"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742893" name="AutoShape 45"/>
            <p:cNvCxnSpPr>
              <a:cxnSpLocks noChangeShapeType="1"/>
              <a:stCxn id="1742867" idx="2"/>
              <a:endCxn id="1742871"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742894" name="AutoShape 46"/>
            <p:cNvCxnSpPr>
              <a:cxnSpLocks noChangeShapeType="1"/>
              <a:stCxn id="1742860" idx="2"/>
              <a:endCxn id="1742872"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742895" name="AutoShape 47"/>
            <p:cNvCxnSpPr>
              <a:cxnSpLocks noChangeShapeType="1"/>
              <a:stCxn id="1742871" idx="6"/>
              <a:endCxn id="1742861"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742896" name="AutoShape 48"/>
            <p:cNvCxnSpPr>
              <a:cxnSpLocks noChangeShapeType="1"/>
              <a:stCxn id="1742872" idx="6"/>
              <a:endCxn id="1742869"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742897" name="AutoShape 49"/>
            <p:cNvCxnSpPr>
              <a:cxnSpLocks noChangeShapeType="1"/>
              <a:stCxn id="1742882" idx="3"/>
              <a:endCxn id="1742868"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742898" name="AutoShape 50"/>
            <p:cNvCxnSpPr>
              <a:cxnSpLocks noChangeShapeType="1"/>
              <a:stCxn id="1742901" idx="2"/>
              <a:endCxn id="1742902"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742899" name="AutoShape 51"/>
            <p:cNvCxnSpPr>
              <a:cxnSpLocks noChangeShapeType="1"/>
              <a:stCxn id="1742900" idx="2"/>
              <a:endCxn id="1742901"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742900" name="AutoShape 52"/>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742901" name="AutoShape 53"/>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742902" name="AutoShape 54"/>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742903" name="AutoShape 55"/>
            <p:cNvCxnSpPr>
              <a:cxnSpLocks noChangeShapeType="1"/>
              <a:stCxn id="1742902" idx="2"/>
              <a:endCxn id="1742904"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742904" name="AutoShape 56"/>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742905" name="AutoShape 57"/>
            <p:cNvCxnSpPr>
              <a:cxnSpLocks noChangeShapeType="1"/>
              <a:stCxn id="1742904" idx="2"/>
              <a:endCxn id="1742875"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742906" name="AutoShape 58"/>
            <p:cNvCxnSpPr>
              <a:cxnSpLocks noChangeShapeType="1"/>
              <a:stCxn id="1742886"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742907" name="AutoShape 59"/>
            <p:cNvCxnSpPr>
              <a:cxnSpLocks noChangeShapeType="1"/>
              <a:stCxn id="1742904" idx="3"/>
              <a:endCxn id="1742873"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742908" name="AutoShape 60"/>
            <p:cNvSpPr>
              <a:spLocks noChangeArrowheads="1"/>
            </p:cNvSpPr>
            <p:nvPr/>
          </p:nvSpPr>
          <p:spPr bwMode="auto">
            <a:xfrm>
              <a:off x="5574" y="152"/>
              <a:ext cx="103" cy="168"/>
            </a:xfrm>
            <a:prstGeom prst="roundRect">
              <a:avLst>
                <a:gd name="adj" fmla="val 8449"/>
              </a:avLst>
            </a:prstGeom>
            <a:noFill/>
            <a:ln w="6350" algn="ctr">
              <a:solidFill>
                <a:srgbClr val="969696"/>
              </a:solidFill>
              <a:round/>
              <a:headEnd/>
              <a:tailEnd/>
            </a:ln>
            <a:effectLst/>
          </p:spPr>
          <p:txBody>
            <a:bodyPr wrap="none" anchor="ctr"/>
            <a:lstStyle/>
            <a:p>
              <a:endParaRPr lang="en-US"/>
            </a:p>
          </p:txBody>
        </p:sp>
        <p:sp>
          <p:nvSpPr>
            <p:cNvPr id="1742909" name="AutoShape 61"/>
            <p:cNvSpPr>
              <a:spLocks noChangeArrowheads="1"/>
            </p:cNvSpPr>
            <p:nvPr/>
          </p:nvSpPr>
          <p:spPr bwMode="auto">
            <a:xfrm>
              <a:off x="5582" y="16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Normalize</a:t>
              </a:r>
            </a:p>
          </p:txBody>
        </p:sp>
        <p:sp>
          <p:nvSpPr>
            <p:cNvPr id="1742910" name="AutoShape 62"/>
            <p:cNvSpPr>
              <a:spLocks noChangeArrowheads="1"/>
            </p:cNvSpPr>
            <p:nvPr/>
          </p:nvSpPr>
          <p:spPr bwMode="auto">
            <a:xfrm>
              <a:off x="5582" y="21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Rollup</a:t>
              </a:r>
            </a:p>
          </p:txBody>
        </p:sp>
        <p:sp>
          <p:nvSpPr>
            <p:cNvPr id="1742911" name="AutoShape 63"/>
            <p:cNvSpPr>
              <a:spLocks noChangeArrowheads="1"/>
            </p:cNvSpPr>
            <p:nvPr/>
          </p:nvSpPr>
          <p:spPr bwMode="auto">
            <a:xfrm>
              <a:off x="5582" y="267"/>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Plots</a:t>
              </a:r>
            </a:p>
          </p:txBody>
        </p:sp>
        <p:sp>
          <p:nvSpPr>
            <p:cNvPr id="1742912" name="AutoShape 64"/>
            <p:cNvSpPr>
              <a:spLocks noChangeArrowheads="1"/>
            </p:cNvSpPr>
            <p:nvPr/>
          </p:nvSpPr>
          <p:spPr bwMode="auto">
            <a:xfrm>
              <a:off x="5574" y="338"/>
              <a:ext cx="103" cy="139"/>
            </a:xfrm>
            <a:prstGeom prst="roundRect">
              <a:avLst>
                <a:gd name="adj" fmla="val 8449"/>
              </a:avLst>
            </a:prstGeom>
            <a:noFill/>
            <a:ln w="6350" algn="ctr">
              <a:solidFill>
                <a:srgbClr val="969696"/>
              </a:solidFill>
              <a:round/>
              <a:headEnd/>
              <a:tailEnd/>
            </a:ln>
            <a:effectLst/>
          </p:spPr>
          <p:txBody>
            <a:bodyPr wrap="none" anchor="ctr"/>
            <a:lstStyle/>
            <a:p>
              <a:endParaRPr lang="en-US"/>
            </a:p>
          </p:txBody>
        </p:sp>
        <p:grpSp>
          <p:nvGrpSpPr>
            <p:cNvPr id="1742913" name="Group 65"/>
            <p:cNvGrpSpPr>
              <a:grpSpLocks/>
            </p:cNvGrpSpPr>
            <p:nvPr/>
          </p:nvGrpSpPr>
          <p:grpSpPr bwMode="auto">
            <a:xfrm>
              <a:off x="5582" y="353"/>
              <a:ext cx="87" cy="109"/>
              <a:chOff x="5462" y="3419"/>
              <a:chExt cx="87" cy="109"/>
            </a:xfrm>
          </p:grpSpPr>
          <p:sp>
            <p:nvSpPr>
              <p:cNvPr id="1742914" name="AutoShape 66"/>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742915" name="AutoShape 67"/>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742916" name="Rectangle 68"/>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5922" name="Rectangle 2"/>
          <p:cNvSpPr>
            <a:spLocks noGrp="1" noChangeArrowheads="1"/>
          </p:cNvSpPr>
          <p:nvPr>
            <p:ph type="title"/>
          </p:nvPr>
        </p:nvSpPr>
        <p:spPr>
          <a:xfrm>
            <a:off x="474663" y="250825"/>
            <a:ext cx="6916737" cy="615950"/>
          </a:xfrm>
        </p:spPr>
        <p:txBody>
          <a:bodyPr/>
          <a:lstStyle/>
          <a:p>
            <a:r>
              <a:rPr lang="en-US" sz="2600"/>
              <a:t>Metrics Associated with a Candidate Identification from AMT tag Pipeline</a:t>
            </a:r>
          </a:p>
        </p:txBody>
      </p:sp>
      <p:graphicFrame>
        <p:nvGraphicFramePr>
          <p:cNvPr id="75814" name="Group 38"/>
          <p:cNvGraphicFramePr>
            <a:graphicFrameLocks noGrp="1"/>
          </p:cNvGraphicFramePr>
          <p:nvPr>
            <p:ph type="tbl" idx="1"/>
          </p:nvPr>
        </p:nvGraphicFramePr>
        <p:xfrm>
          <a:off x="609600" y="2133600"/>
          <a:ext cx="8382000" cy="981076"/>
        </p:xfrm>
        <a:graphic>
          <a:graphicData uri="http://schemas.openxmlformats.org/drawingml/2006/table">
            <a:tbl>
              <a:tblPr/>
              <a:tblGrid>
                <a:gridCol w="1004888"/>
                <a:gridCol w="747712"/>
                <a:gridCol w="1295400"/>
                <a:gridCol w="2286000"/>
                <a:gridCol w="838200"/>
                <a:gridCol w="838200"/>
                <a:gridCol w="1371600"/>
              </a:tblGrid>
              <a:tr h="639763">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dirty="0" smtClean="0">
                          <a:ln>
                            <a:noFill/>
                          </a:ln>
                          <a:solidFill>
                            <a:srgbClr val="000000"/>
                          </a:solidFill>
                          <a:effectLst/>
                          <a:latin typeface="Arial" pitchFamily="34" charset="0"/>
                          <a:cs typeface="Arial" pitchFamily="34" charset="0"/>
                        </a:rPr>
                        <a:t>Mass</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smtClean="0">
                          <a:ln>
                            <a:noFill/>
                          </a:ln>
                          <a:solidFill>
                            <a:srgbClr val="000000"/>
                          </a:solidFill>
                          <a:effectLst/>
                          <a:latin typeface="Arial" pitchFamily="34" charset="0"/>
                          <a:cs typeface="Arial" pitchFamily="34" charset="0"/>
                        </a:rPr>
                        <a:t>Scan</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smtClean="0">
                          <a:ln>
                            <a:noFill/>
                          </a:ln>
                          <a:solidFill>
                            <a:srgbClr val="000000"/>
                          </a:solidFill>
                          <a:effectLst/>
                          <a:latin typeface="Arial" pitchFamily="34" charset="0"/>
                          <a:cs typeface="Arial" pitchFamily="34" charset="0"/>
                        </a:rPr>
                        <a:t>Aligned NET</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smtClean="0">
                          <a:ln>
                            <a:noFill/>
                          </a:ln>
                          <a:solidFill>
                            <a:srgbClr val="000000"/>
                          </a:solidFill>
                          <a:effectLst/>
                          <a:latin typeface="Arial" pitchFamily="34" charset="0"/>
                          <a:cs typeface="Arial" pitchFamily="34" charset="0"/>
                        </a:rPr>
                        <a:t>Peptide</a:t>
                      </a:r>
                      <a:endParaRPr kumimoji="0" lang="en-US" sz="2000" b="0" i="0" u="none" strike="noStrike" cap="none" normalizeH="0" baseline="0" smtClean="0">
                        <a:ln>
                          <a:noFill/>
                        </a:ln>
                        <a:solidFill>
                          <a:srgbClr val="000000"/>
                        </a:solidFill>
                        <a:effectLst/>
                        <a:latin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smtClean="0">
                          <a:ln>
                            <a:noFill/>
                          </a:ln>
                          <a:solidFill>
                            <a:srgbClr val="000000"/>
                          </a:solidFill>
                          <a:effectLst/>
                          <a:latin typeface="Arial" pitchFamily="34" charset="0"/>
                          <a:cs typeface="Arial" pitchFamily="34" charset="0"/>
                        </a:rPr>
                        <a:t>NET</a:t>
                      </a:r>
                      <a:endParaRPr kumimoji="0" lang="en-US" sz="2000" b="0" i="0" u="none" strike="noStrike" cap="none" normalizeH="0" baseline="0" smtClean="0">
                        <a:ln>
                          <a:noFill/>
                        </a:ln>
                        <a:solidFill>
                          <a:srgbClr val="000000"/>
                        </a:solidFill>
                        <a:effectLst/>
                        <a:latin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smtClean="0">
                          <a:ln>
                            <a:noFill/>
                          </a:ln>
                          <a:solidFill>
                            <a:srgbClr val="000000"/>
                          </a:solidFill>
                          <a:effectLst/>
                          <a:latin typeface="Arial" pitchFamily="34" charset="0"/>
                          <a:cs typeface="Arial" pitchFamily="34" charset="0"/>
                        </a:rPr>
                        <a:t>Mass</a:t>
                      </a:r>
                      <a:endParaRPr kumimoji="0" lang="en-US" sz="2000" b="0" i="0" u="none" strike="noStrike" cap="none" normalizeH="0" baseline="0" smtClean="0">
                        <a:ln>
                          <a:noFill/>
                        </a:ln>
                        <a:solidFill>
                          <a:srgbClr val="000000"/>
                        </a:solidFill>
                        <a:effectLst/>
                        <a:latin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1" i="0" u="none" strike="noStrike" cap="none" normalizeH="0" baseline="0" dirty="0" err="1" smtClean="0">
                          <a:ln>
                            <a:noFill/>
                          </a:ln>
                          <a:solidFill>
                            <a:srgbClr val="000000"/>
                          </a:solidFill>
                          <a:effectLst/>
                          <a:latin typeface="Arial" pitchFamily="34" charset="0"/>
                          <a:cs typeface="Arial" pitchFamily="34" charset="0"/>
                        </a:rPr>
                        <a:t>Discriminant</a:t>
                      </a:r>
                      <a:r>
                        <a:rPr kumimoji="0" lang="en-US" sz="1200" b="1" i="0" u="none" strike="noStrike" cap="none" normalizeH="0" baseline="0" dirty="0" smtClean="0">
                          <a:ln>
                            <a:noFill/>
                          </a:ln>
                          <a:solidFill>
                            <a:srgbClr val="000000"/>
                          </a:solidFill>
                          <a:effectLst/>
                          <a:latin typeface="Arial" pitchFamily="34" charset="0"/>
                          <a:cs typeface="Arial" pitchFamily="34" charset="0"/>
                        </a:rPr>
                        <a:t> Score (Peptide Prophet)</a:t>
                      </a:r>
                      <a:endParaRPr kumimoji="0" lang="en-US" sz="2000" b="0" i="0" u="none" strike="noStrike" cap="none" normalizeH="0" baseline="0" dirty="0" smtClean="0">
                        <a:ln>
                          <a:noFill/>
                        </a:ln>
                        <a:solidFill>
                          <a:srgbClr val="000000"/>
                        </a:solidFill>
                        <a:effectLst/>
                        <a:latin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341313">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cs typeface="Arial" pitchFamily="34" charset="0"/>
                        </a:rPr>
                        <a:t>2228.114</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cs typeface="Arial" pitchFamily="34" charset="0"/>
                        </a:rPr>
                        <a:t>1097</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cs typeface="Arial" pitchFamily="34" charset="0"/>
                        </a:rPr>
                        <a:t>0.218</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cs typeface="Arial" pitchFamily="34" charset="0"/>
                        </a:rPr>
                        <a:t>TETQEKNPLPSKETIEQEK</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rPr>
                        <a:t>0.220</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cs typeface="Arial" pitchFamily="34" charset="0"/>
                        </a:rPr>
                        <a:t>2228.117</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 latinLnBrk="0" hangingPunct="1">
                        <a:lnSpc>
                          <a:spcPct val="85000"/>
                        </a:lnSpc>
                        <a:spcBef>
                          <a:spcPct val="0"/>
                        </a:spcBef>
                        <a:spcAft>
                          <a:spcPct val="0"/>
                        </a:spcAft>
                        <a:buClr>
                          <a:schemeClr val="folHlink"/>
                        </a:buClr>
                        <a:buSzTx/>
                        <a:buFont typeface="Wingdings" pitchFamily="2" charset="2"/>
                        <a:buNone/>
                        <a:tabLst/>
                      </a:pPr>
                      <a:r>
                        <a:rPr kumimoji="0" lang="en-US" sz="1200" b="0" i="0" u="none" strike="noStrike" cap="none" normalizeH="0" baseline="0" smtClean="0">
                          <a:ln>
                            <a:noFill/>
                          </a:ln>
                          <a:solidFill>
                            <a:srgbClr val="000000"/>
                          </a:solidFill>
                          <a:effectLst/>
                          <a:latin typeface="Arial" pitchFamily="34" charset="0"/>
                        </a:rPr>
                        <a:t>3.1</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bl>
          </a:graphicData>
        </a:graphic>
      </p:graphicFrame>
      <p:pic>
        <p:nvPicPr>
          <p:cNvPr id="1745950" name="Picture 31"/>
          <p:cNvPicPr>
            <a:picLocks noChangeAspect="1" noChangeArrowheads="1"/>
          </p:cNvPicPr>
          <p:nvPr/>
        </p:nvPicPr>
        <p:blipFill>
          <a:blip r:embed="rId2" cstate="print"/>
          <a:srcRect/>
          <a:stretch>
            <a:fillRect/>
          </a:stretch>
        </p:blipFill>
        <p:spPr bwMode="auto">
          <a:xfrm>
            <a:off x="685800" y="3213100"/>
            <a:ext cx="7685088" cy="3228975"/>
          </a:xfrm>
          <a:prstGeom prst="rect">
            <a:avLst/>
          </a:prstGeom>
          <a:noFill/>
          <a:ln w="9525">
            <a:noFill/>
            <a:miter lim="800000"/>
            <a:headEnd/>
            <a:tailEnd/>
          </a:ln>
        </p:spPr>
      </p:pic>
      <p:sp>
        <p:nvSpPr>
          <p:cNvPr id="1745951" name="Oval 32"/>
          <p:cNvSpPr>
            <a:spLocks noChangeArrowheads="1"/>
          </p:cNvSpPr>
          <p:nvPr/>
        </p:nvSpPr>
        <p:spPr bwMode="auto">
          <a:xfrm>
            <a:off x="6345238" y="4071938"/>
            <a:ext cx="74612" cy="55562"/>
          </a:xfrm>
          <a:prstGeom prst="ellipse">
            <a:avLst/>
          </a:prstGeom>
          <a:solidFill>
            <a:srgbClr val="009900"/>
          </a:solidFill>
          <a:ln w="19050">
            <a:noFill/>
            <a:round/>
            <a:headEnd/>
            <a:tailEnd/>
          </a:ln>
        </p:spPr>
        <p:txBody>
          <a:bodyPr wrap="none" anchor="ctr"/>
          <a:lstStyle/>
          <a:p>
            <a:endParaRPr lang="en-US" b="1">
              <a:ea typeface="MS PGothic" pitchFamily="34" charset="-128"/>
            </a:endParaRPr>
          </a:p>
        </p:txBody>
      </p:sp>
      <p:sp>
        <p:nvSpPr>
          <p:cNvPr id="1745952" name="Text Box 33"/>
          <p:cNvSpPr txBox="1">
            <a:spLocks noChangeArrowheads="1"/>
          </p:cNvSpPr>
          <p:nvPr/>
        </p:nvSpPr>
        <p:spPr bwMode="auto">
          <a:xfrm>
            <a:off x="5562600" y="4508500"/>
            <a:ext cx="2286000" cy="517525"/>
          </a:xfrm>
          <a:prstGeom prst="rect">
            <a:avLst/>
          </a:prstGeom>
          <a:noFill/>
          <a:ln w="9525">
            <a:noFill/>
            <a:miter lim="800000"/>
            <a:headEnd/>
            <a:tailEnd/>
          </a:ln>
        </p:spPr>
        <p:txBody>
          <a:bodyPr>
            <a:spAutoFit/>
          </a:bodyPr>
          <a:lstStyle/>
          <a:p>
            <a:pPr>
              <a:spcBef>
                <a:spcPct val="50000"/>
              </a:spcBef>
            </a:pPr>
            <a:r>
              <a:rPr lang="el-GR" sz="1400" b="1">
                <a:ea typeface="MS PGothic" pitchFamily="34" charset="-128"/>
                <a:cs typeface="Arial" pitchFamily="34" charset="0"/>
              </a:rPr>
              <a:t>Δ</a:t>
            </a:r>
            <a:r>
              <a:rPr lang="en-US" sz="1400" b="1">
                <a:ea typeface="MS PGothic" pitchFamily="34" charset="-128"/>
                <a:cs typeface="Arial" pitchFamily="34" charset="0"/>
              </a:rPr>
              <a:t> mass = -1.35 ppm</a:t>
            </a:r>
            <a:br>
              <a:rPr lang="en-US" sz="1400" b="1">
                <a:ea typeface="MS PGothic" pitchFamily="34" charset="-128"/>
                <a:cs typeface="Arial" pitchFamily="34" charset="0"/>
              </a:rPr>
            </a:br>
            <a:r>
              <a:rPr lang="el-GR" sz="1400" b="1">
                <a:ea typeface="MS PGothic" pitchFamily="34" charset="-128"/>
                <a:cs typeface="Arial" pitchFamily="34" charset="0"/>
              </a:rPr>
              <a:t>Δ</a:t>
            </a:r>
            <a:r>
              <a:rPr lang="en-US" sz="1400" b="1">
                <a:ea typeface="MS PGothic" pitchFamily="34" charset="-128"/>
                <a:cs typeface="Arial" pitchFamily="34" charset="0"/>
              </a:rPr>
              <a:t> NET = -0.002 </a:t>
            </a:r>
          </a:p>
        </p:txBody>
      </p:sp>
      <p:sp>
        <p:nvSpPr>
          <p:cNvPr id="1745953" name="Oval 34"/>
          <p:cNvSpPr>
            <a:spLocks noChangeArrowheads="1"/>
          </p:cNvSpPr>
          <p:nvPr/>
        </p:nvSpPr>
        <p:spPr bwMode="auto">
          <a:xfrm>
            <a:off x="4545013" y="4757738"/>
            <a:ext cx="74612" cy="55562"/>
          </a:xfrm>
          <a:prstGeom prst="ellipse">
            <a:avLst/>
          </a:prstGeom>
          <a:solidFill>
            <a:srgbClr val="3366FF"/>
          </a:solidFill>
          <a:ln w="19050">
            <a:noFill/>
            <a:round/>
            <a:headEnd/>
            <a:tailEnd/>
          </a:ln>
        </p:spPr>
        <p:txBody>
          <a:bodyPr wrap="none" anchor="ctr"/>
          <a:lstStyle/>
          <a:p>
            <a:endParaRPr lang="en-US" b="1">
              <a:ea typeface="MS PGothic" pitchFamily="34" charset="-128"/>
            </a:endParaRPr>
          </a:p>
        </p:txBody>
      </p:sp>
      <p:sp>
        <p:nvSpPr>
          <p:cNvPr id="1745954" name="Line 35"/>
          <p:cNvSpPr>
            <a:spLocks noChangeShapeType="1"/>
          </p:cNvSpPr>
          <p:nvPr/>
        </p:nvSpPr>
        <p:spPr bwMode="auto">
          <a:xfrm flipV="1">
            <a:off x="4648200" y="4127500"/>
            <a:ext cx="1600200" cy="609600"/>
          </a:xfrm>
          <a:prstGeom prst="line">
            <a:avLst/>
          </a:prstGeom>
          <a:noFill/>
          <a:ln w="9525">
            <a:solidFill>
              <a:schemeClr val="tx1"/>
            </a:solidFill>
            <a:round/>
            <a:headEnd type="triangle" w="med" len="med"/>
            <a:tailEnd/>
          </a:ln>
        </p:spPr>
        <p:txBody>
          <a:bodyPr/>
          <a:lstStyle/>
          <a:p>
            <a:endParaRPr lang="en-US"/>
          </a:p>
        </p:txBody>
      </p:sp>
      <p:sp>
        <p:nvSpPr>
          <p:cNvPr id="1745956" name="Rectangle 36"/>
          <p:cNvSpPr>
            <a:spLocks noGrp="1" noChangeArrowheads="1"/>
          </p:cNvSpPr>
          <p:nvPr>
            <p:ph type="body" idx="1"/>
          </p:nvPr>
        </p:nvSpPr>
        <p:spPr>
          <a:xfrm>
            <a:off x="492125" y="1057275"/>
            <a:ext cx="8186738" cy="1352550"/>
          </a:xfrm>
        </p:spPr>
        <p:txBody>
          <a:bodyPr/>
          <a:lstStyle/>
          <a:p>
            <a:pPr>
              <a:lnSpc>
                <a:spcPct val="80000"/>
              </a:lnSpc>
            </a:pPr>
            <a:r>
              <a:rPr lang="en-US" sz="2200"/>
              <a:t>Each match between an LC-MS feature and a peptide AMT tag is described by a mass error and an LC NET error, plus metrics related to the MS/MS spectra that identified to the AMT tag</a:t>
            </a:r>
          </a:p>
          <a:p>
            <a:endParaRPr lang="en-US" sz="2000"/>
          </a:p>
        </p:txBody>
      </p:sp>
      <p:grpSp>
        <p:nvGrpSpPr>
          <p:cNvPr id="1745957" name="Group 37"/>
          <p:cNvGrpSpPr>
            <a:grpSpLocks/>
          </p:cNvGrpSpPr>
          <p:nvPr/>
        </p:nvGrpSpPr>
        <p:grpSpPr bwMode="auto">
          <a:xfrm>
            <a:off x="7734300" y="138113"/>
            <a:ext cx="1295400" cy="636587"/>
            <a:chOff x="4872" y="87"/>
            <a:chExt cx="816" cy="401"/>
          </a:xfrm>
        </p:grpSpPr>
        <p:grpSp>
          <p:nvGrpSpPr>
            <p:cNvPr id="1745958" name="Group 38"/>
            <p:cNvGrpSpPr>
              <a:grpSpLocks/>
            </p:cNvGrpSpPr>
            <p:nvPr/>
          </p:nvGrpSpPr>
          <p:grpSpPr bwMode="auto">
            <a:xfrm>
              <a:off x="5273" y="383"/>
              <a:ext cx="16" cy="7"/>
              <a:chOff x="2700" y="2750"/>
              <a:chExt cx="104" cy="48"/>
            </a:xfrm>
          </p:grpSpPr>
          <p:sp>
            <p:nvSpPr>
              <p:cNvPr id="1745959" name="Rectangle 39"/>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745960" name="Rectangle 40"/>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745961" name="AutoShape 41"/>
            <p:cNvSpPr>
              <a:spLocks noChangeArrowheads="1"/>
            </p:cNvSpPr>
            <p:nvPr/>
          </p:nvSpPr>
          <p:spPr bwMode="auto">
            <a:xfrm>
              <a:off x="5563" y="101"/>
              <a:ext cx="125" cy="385"/>
            </a:xfrm>
            <a:prstGeom prst="roundRect">
              <a:avLst>
                <a:gd name="adj" fmla="val 8449"/>
              </a:avLst>
            </a:prstGeom>
            <a:noFill/>
            <a:ln w="6350" algn="ctr">
              <a:solidFill>
                <a:srgbClr val="111111"/>
              </a:solidFill>
              <a:round/>
              <a:headEnd/>
              <a:tailEnd/>
            </a:ln>
            <a:effectLst/>
          </p:spPr>
          <p:txBody>
            <a:bodyPr wrap="none" anchor="ctr"/>
            <a:lstStyle/>
            <a:p>
              <a:endParaRPr lang="en-US"/>
            </a:p>
          </p:txBody>
        </p:sp>
        <p:sp>
          <p:nvSpPr>
            <p:cNvPr id="1745962" name="AutoShape 42"/>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745963" name="AutoShape 43"/>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745964" name="AutoShape 44"/>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5965" name="AutoShape 45"/>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745966" name="AutoShape 46"/>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5967" name="AutoShape 47"/>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1745968" name="AutoShape 48"/>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1745969" name="AutoShape 49"/>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745970" name="Oval 50"/>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745971" name="Oval 51"/>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745972" name="AutoShape 52"/>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745973" name="AutoShape 53"/>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745974" name="AutoShape 54"/>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745975" name="AutoShape 55"/>
            <p:cNvCxnSpPr>
              <a:cxnSpLocks noChangeShapeType="1"/>
              <a:stCxn id="1745973" idx="0"/>
              <a:endCxn id="1745972"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745976" name="AutoShape 56"/>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745977" name="AutoShape 57"/>
            <p:cNvCxnSpPr>
              <a:cxnSpLocks noChangeShapeType="1"/>
              <a:stCxn id="1745978" idx="1"/>
              <a:endCxn id="1745965"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745978" name="AutoShape 58"/>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745979" name="AutoShape 59"/>
            <p:cNvCxnSpPr>
              <a:cxnSpLocks noChangeShapeType="1"/>
              <a:stCxn id="1745980" idx="2"/>
              <a:endCxn id="1745981" idx="1"/>
            </p:cNvCxnSpPr>
            <p:nvPr/>
          </p:nvCxnSpPr>
          <p:spPr bwMode="auto">
            <a:xfrm>
              <a:off x="5479" y="190"/>
              <a:ext cx="0" cy="21"/>
            </a:xfrm>
            <a:prstGeom prst="straightConnector1">
              <a:avLst/>
            </a:prstGeom>
            <a:noFill/>
            <a:ln w="3175">
              <a:solidFill>
                <a:srgbClr val="969696"/>
              </a:solidFill>
              <a:round/>
              <a:headEnd/>
              <a:tailEnd/>
            </a:ln>
            <a:effectLst/>
          </p:spPr>
        </p:cxnSp>
        <p:sp>
          <p:nvSpPr>
            <p:cNvPr id="1745980" name="AutoShape 60"/>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745981" name="AutoShape 61"/>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1745982" name="Text Box 62"/>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745983" name="Text Box 63"/>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745984" name="AutoShape 64"/>
            <p:cNvCxnSpPr>
              <a:cxnSpLocks noChangeShapeType="1"/>
              <a:stCxn id="1745967" idx="2"/>
              <a:endCxn id="1745985" idx="1"/>
            </p:cNvCxnSpPr>
            <p:nvPr/>
          </p:nvCxnSpPr>
          <p:spPr bwMode="auto">
            <a:xfrm>
              <a:off x="5478" y="390"/>
              <a:ext cx="1" cy="22"/>
            </a:xfrm>
            <a:prstGeom prst="straightConnector1">
              <a:avLst/>
            </a:prstGeom>
            <a:noFill/>
            <a:ln w="3175">
              <a:solidFill>
                <a:schemeClr val="tx1"/>
              </a:solidFill>
              <a:round/>
              <a:headEnd/>
              <a:tailEnd/>
            </a:ln>
            <a:effectLst/>
          </p:spPr>
        </p:cxnSp>
        <p:sp>
          <p:nvSpPr>
            <p:cNvPr id="1745985" name="AutoShape 65"/>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745986" name="AutoShape 66"/>
            <p:cNvCxnSpPr>
              <a:cxnSpLocks noChangeShapeType="1"/>
              <a:stCxn id="1745972" idx="3"/>
              <a:endCxn id="1745964"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745987" name="AutoShape 67"/>
            <p:cNvCxnSpPr>
              <a:cxnSpLocks noChangeShapeType="1"/>
              <a:stCxn id="1745964" idx="3"/>
              <a:endCxn id="1745965"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745988" name="AutoShape 68"/>
            <p:cNvCxnSpPr>
              <a:cxnSpLocks noChangeShapeType="1"/>
              <a:stCxn id="1745965" idx="3"/>
              <a:endCxn id="1745969"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745989" name="AutoShape 69"/>
            <p:cNvCxnSpPr>
              <a:cxnSpLocks noChangeShapeType="1"/>
              <a:stCxn id="1745974" idx="3"/>
              <a:endCxn id="1745966"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745990" name="AutoShape 70"/>
            <p:cNvCxnSpPr>
              <a:cxnSpLocks noChangeShapeType="1"/>
              <a:stCxn id="1745968" idx="4"/>
              <a:endCxn id="1745967"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745991" name="AutoShape 71"/>
            <p:cNvCxnSpPr>
              <a:cxnSpLocks noChangeShapeType="1"/>
              <a:stCxn id="1745969" idx="4"/>
              <a:endCxn id="1745980"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745992" name="AutoShape 72"/>
            <p:cNvCxnSpPr>
              <a:cxnSpLocks noChangeShapeType="1"/>
              <a:stCxn id="1745966" idx="2"/>
              <a:endCxn id="1745970"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745993" name="AutoShape 73"/>
            <p:cNvCxnSpPr>
              <a:cxnSpLocks noChangeShapeType="1"/>
              <a:stCxn id="1745959" idx="2"/>
              <a:endCxn id="1745971"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745994" name="AutoShape 74"/>
            <p:cNvCxnSpPr>
              <a:cxnSpLocks noChangeShapeType="1"/>
              <a:stCxn id="1745970" idx="6"/>
              <a:endCxn id="1745960"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745995" name="AutoShape 75"/>
            <p:cNvCxnSpPr>
              <a:cxnSpLocks noChangeShapeType="1"/>
              <a:stCxn id="1745971" idx="6"/>
              <a:endCxn id="1745968"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745996" name="AutoShape 76"/>
            <p:cNvCxnSpPr>
              <a:cxnSpLocks noChangeShapeType="1"/>
              <a:stCxn id="1745981" idx="3"/>
              <a:endCxn id="1745967"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745997" name="AutoShape 77"/>
            <p:cNvCxnSpPr>
              <a:cxnSpLocks noChangeShapeType="1"/>
              <a:stCxn id="1746000" idx="2"/>
              <a:endCxn id="1746001"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745998" name="AutoShape 78"/>
            <p:cNvCxnSpPr>
              <a:cxnSpLocks noChangeShapeType="1"/>
              <a:stCxn id="1745999" idx="2"/>
              <a:endCxn id="174600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745999" name="AutoShape 79"/>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746000" name="AutoShape 80"/>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746001" name="AutoShape 81"/>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746002" name="AutoShape 82"/>
            <p:cNvCxnSpPr>
              <a:cxnSpLocks noChangeShapeType="1"/>
              <a:stCxn id="1746001" idx="2"/>
              <a:endCxn id="1746003"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746003" name="AutoShape 83"/>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746004" name="AutoShape 84"/>
            <p:cNvCxnSpPr>
              <a:cxnSpLocks noChangeShapeType="1"/>
              <a:stCxn id="1746003" idx="2"/>
              <a:endCxn id="1745974"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746005" name="AutoShape 85"/>
            <p:cNvCxnSpPr>
              <a:cxnSpLocks noChangeShapeType="1"/>
              <a:stCxn id="1745985"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746006" name="AutoShape 86"/>
            <p:cNvCxnSpPr>
              <a:cxnSpLocks noChangeShapeType="1"/>
              <a:stCxn id="1746003" idx="3"/>
              <a:endCxn id="1745972"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746007" name="AutoShape 87"/>
            <p:cNvSpPr>
              <a:spLocks noChangeArrowheads="1"/>
            </p:cNvSpPr>
            <p:nvPr/>
          </p:nvSpPr>
          <p:spPr bwMode="auto">
            <a:xfrm>
              <a:off x="5574" y="152"/>
              <a:ext cx="103" cy="168"/>
            </a:xfrm>
            <a:prstGeom prst="roundRect">
              <a:avLst>
                <a:gd name="adj" fmla="val 8449"/>
              </a:avLst>
            </a:prstGeom>
            <a:noFill/>
            <a:ln w="6350" algn="ctr">
              <a:solidFill>
                <a:srgbClr val="969696"/>
              </a:solidFill>
              <a:round/>
              <a:headEnd/>
              <a:tailEnd/>
            </a:ln>
            <a:effectLst/>
          </p:spPr>
          <p:txBody>
            <a:bodyPr wrap="none" anchor="ctr"/>
            <a:lstStyle/>
            <a:p>
              <a:endParaRPr lang="en-US"/>
            </a:p>
          </p:txBody>
        </p:sp>
        <p:sp>
          <p:nvSpPr>
            <p:cNvPr id="1746008" name="AutoShape 88"/>
            <p:cNvSpPr>
              <a:spLocks noChangeArrowheads="1"/>
            </p:cNvSpPr>
            <p:nvPr/>
          </p:nvSpPr>
          <p:spPr bwMode="auto">
            <a:xfrm>
              <a:off x="5582" y="16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Normalize</a:t>
              </a:r>
            </a:p>
          </p:txBody>
        </p:sp>
        <p:sp>
          <p:nvSpPr>
            <p:cNvPr id="1746009" name="AutoShape 89"/>
            <p:cNvSpPr>
              <a:spLocks noChangeArrowheads="1"/>
            </p:cNvSpPr>
            <p:nvPr/>
          </p:nvSpPr>
          <p:spPr bwMode="auto">
            <a:xfrm>
              <a:off x="5582" y="21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Rollup</a:t>
              </a:r>
            </a:p>
          </p:txBody>
        </p:sp>
        <p:sp>
          <p:nvSpPr>
            <p:cNvPr id="1746010" name="AutoShape 90"/>
            <p:cNvSpPr>
              <a:spLocks noChangeArrowheads="1"/>
            </p:cNvSpPr>
            <p:nvPr/>
          </p:nvSpPr>
          <p:spPr bwMode="auto">
            <a:xfrm>
              <a:off x="5582" y="267"/>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Plots</a:t>
              </a:r>
            </a:p>
          </p:txBody>
        </p:sp>
        <p:sp>
          <p:nvSpPr>
            <p:cNvPr id="1746011" name="AutoShape 91"/>
            <p:cNvSpPr>
              <a:spLocks noChangeArrowheads="1"/>
            </p:cNvSpPr>
            <p:nvPr/>
          </p:nvSpPr>
          <p:spPr bwMode="auto">
            <a:xfrm>
              <a:off x="5574" y="338"/>
              <a:ext cx="103" cy="139"/>
            </a:xfrm>
            <a:prstGeom prst="roundRect">
              <a:avLst>
                <a:gd name="adj" fmla="val 8449"/>
              </a:avLst>
            </a:prstGeom>
            <a:noFill/>
            <a:ln w="6350" algn="ctr">
              <a:solidFill>
                <a:srgbClr val="969696"/>
              </a:solidFill>
              <a:round/>
              <a:headEnd/>
              <a:tailEnd/>
            </a:ln>
            <a:effectLst/>
          </p:spPr>
          <p:txBody>
            <a:bodyPr wrap="none" anchor="ctr"/>
            <a:lstStyle/>
            <a:p>
              <a:endParaRPr lang="en-US"/>
            </a:p>
          </p:txBody>
        </p:sp>
        <p:grpSp>
          <p:nvGrpSpPr>
            <p:cNvPr id="1746012" name="Group 92"/>
            <p:cNvGrpSpPr>
              <a:grpSpLocks/>
            </p:cNvGrpSpPr>
            <p:nvPr/>
          </p:nvGrpSpPr>
          <p:grpSpPr bwMode="auto">
            <a:xfrm>
              <a:off x="5582" y="353"/>
              <a:ext cx="87" cy="109"/>
              <a:chOff x="5462" y="3419"/>
              <a:chExt cx="87" cy="109"/>
            </a:xfrm>
          </p:grpSpPr>
          <p:sp>
            <p:nvSpPr>
              <p:cNvPr id="1746013" name="AutoShape 93"/>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746014" name="AutoShape 94"/>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746015" name="Rectangle 95"/>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1330" name="Rectangle 2"/>
          <p:cNvSpPr>
            <a:spLocks noGrp="1" noChangeArrowheads="1"/>
          </p:cNvSpPr>
          <p:nvPr>
            <p:ph type="title"/>
          </p:nvPr>
        </p:nvSpPr>
        <p:spPr/>
        <p:txBody>
          <a:bodyPr/>
          <a:lstStyle/>
          <a:p>
            <a:r>
              <a:rPr lang="en-US"/>
              <a:t>Pacific Northwest National Laboratory</a:t>
            </a:r>
          </a:p>
        </p:txBody>
      </p:sp>
      <p:grpSp>
        <p:nvGrpSpPr>
          <p:cNvPr id="1251332" name="Group 4"/>
          <p:cNvGrpSpPr>
            <a:grpSpLocks/>
          </p:cNvGrpSpPr>
          <p:nvPr/>
        </p:nvGrpSpPr>
        <p:grpSpPr bwMode="auto">
          <a:xfrm>
            <a:off x="0" y="2895600"/>
            <a:ext cx="2663825" cy="1800225"/>
            <a:chOff x="144" y="499"/>
            <a:chExt cx="5520" cy="3749"/>
          </a:xfrm>
        </p:grpSpPr>
        <p:pic>
          <p:nvPicPr>
            <p:cNvPr id="1251333" name="Picture 5" descr="us_map"/>
            <p:cNvPicPr>
              <a:picLocks noChangeAspect="1" noChangeArrowheads="1"/>
            </p:cNvPicPr>
            <p:nvPr/>
          </p:nvPicPr>
          <p:blipFill>
            <a:blip r:embed="rId2" cstate="print">
              <a:clrChange>
                <a:clrFrom>
                  <a:srgbClr val="CCEFF5"/>
                </a:clrFrom>
                <a:clrTo>
                  <a:srgbClr val="CCEFF5">
                    <a:alpha val="0"/>
                  </a:srgbClr>
                </a:clrTo>
              </a:clrChange>
            </a:blip>
            <a:srcRect/>
            <a:stretch>
              <a:fillRect/>
            </a:stretch>
          </p:blipFill>
          <p:spPr bwMode="auto">
            <a:xfrm>
              <a:off x="144" y="499"/>
              <a:ext cx="5520" cy="3749"/>
            </a:xfrm>
            <a:prstGeom prst="rect">
              <a:avLst/>
            </a:prstGeom>
            <a:noFill/>
          </p:spPr>
        </p:pic>
        <p:sp>
          <p:nvSpPr>
            <p:cNvPr id="1251334" name="Freeform 6"/>
            <p:cNvSpPr>
              <a:spLocks/>
            </p:cNvSpPr>
            <p:nvPr/>
          </p:nvSpPr>
          <p:spPr bwMode="auto">
            <a:xfrm>
              <a:off x="200" y="608"/>
              <a:ext cx="724" cy="418"/>
            </a:xfrm>
            <a:custGeom>
              <a:avLst/>
              <a:gdLst/>
              <a:ahLst/>
              <a:cxnLst>
                <a:cxn ang="0">
                  <a:pos x="552" y="376"/>
                </a:cxn>
                <a:cxn ang="0">
                  <a:pos x="724" y="378"/>
                </a:cxn>
                <a:cxn ang="0">
                  <a:pos x="724" y="0"/>
                </a:cxn>
                <a:cxn ang="0">
                  <a:pos x="188" y="0"/>
                </a:cxn>
                <a:cxn ang="0">
                  <a:pos x="190" y="20"/>
                </a:cxn>
                <a:cxn ang="0">
                  <a:pos x="214" y="42"/>
                </a:cxn>
                <a:cxn ang="0">
                  <a:pos x="204" y="58"/>
                </a:cxn>
                <a:cxn ang="0">
                  <a:pos x="196" y="76"/>
                </a:cxn>
                <a:cxn ang="0">
                  <a:pos x="212" y="100"/>
                </a:cxn>
                <a:cxn ang="0">
                  <a:pos x="218" y="122"/>
                </a:cxn>
                <a:cxn ang="0">
                  <a:pos x="222" y="134"/>
                </a:cxn>
                <a:cxn ang="0">
                  <a:pos x="208" y="144"/>
                </a:cxn>
                <a:cxn ang="0">
                  <a:pos x="218" y="164"/>
                </a:cxn>
                <a:cxn ang="0">
                  <a:pos x="224" y="190"/>
                </a:cxn>
                <a:cxn ang="0">
                  <a:pos x="210" y="206"/>
                </a:cxn>
                <a:cxn ang="0">
                  <a:pos x="196" y="220"/>
                </a:cxn>
                <a:cxn ang="0">
                  <a:pos x="172" y="208"/>
                </a:cxn>
                <a:cxn ang="0">
                  <a:pos x="158" y="198"/>
                </a:cxn>
                <a:cxn ang="0">
                  <a:pos x="156" y="176"/>
                </a:cxn>
                <a:cxn ang="0">
                  <a:pos x="168" y="164"/>
                </a:cxn>
                <a:cxn ang="0">
                  <a:pos x="182" y="150"/>
                </a:cxn>
                <a:cxn ang="0">
                  <a:pos x="188" y="138"/>
                </a:cxn>
                <a:cxn ang="0">
                  <a:pos x="176" y="126"/>
                </a:cxn>
                <a:cxn ang="0">
                  <a:pos x="156" y="116"/>
                </a:cxn>
                <a:cxn ang="0">
                  <a:pos x="106" y="108"/>
                </a:cxn>
                <a:cxn ang="0">
                  <a:pos x="64" y="100"/>
                </a:cxn>
                <a:cxn ang="0">
                  <a:pos x="36" y="94"/>
                </a:cxn>
                <a:cxn ang="0">
                  <a:pos x="6" y="72"/>
                </a:cxn>
                <a:cxn ang="0">
                  <a:pos x="6" y="106"/>
                </a:cxn>
                <a:cxn ang="0">
                  <a:pos x="0" y="118"/>
                </a:cxn>
                <a:cxn ang="0">
                  <a:pos x="16" y="134"/>
                </a:cxn>
                <a:cxn ang="0">
                  <a:pos x="38" y="168"/>
                </a:cxn>
                <a:cxn ang="0">
                  <a:pos x="56" y="216"/>
                </a:cxn>
                <a:cxn ang="0">
                  <a:pos x="54" y="238"/>
                </a:cxn>
                <a:cxn ang="0">
                  <a:pos x="66" y="248"/>
                </a:cxn>
                <a:cxn ang="0">
                  <a:pos x="78" y="256"/>
                </a:cxn>
                <a:cxn ang="0">
                  <a:pos x="72" y="288"/>
                </a:cxn>
                <a:cxn ang="0">
                  <a:pos x="74" y="334"/>
                </a:cxn>
                <a:cxn ang="0">
                  <a:pos x="118" y="338"/>
                </a:cxn>
                <a:cxn ang="0">
                  <a:pos x="144" y="340"/>
                </a:cxn>
                <a:cxn ang="0">
                  <a:pos x="168" y="356"/>
                </a:cxn>
                <a:cxn ang="0">
                  <a:pos x="184" y="374"/>
                </a:cxn>
                <a:cxn ang="0">
                  <a:pos x="196" y="398"/>
                </a:cxn>
                <a:cxn ang="0">
                  <a:pos x="198" y="418"/>
                </a:cxn>
                <a:cxn ang="0">
                  <a:pos x="254" y="418"/>
                </a:cxn>
                <a:cxn ang="0">
                  <a:pos x="274" y="406"/>
                </a:cxn>
                <a:cxn ang="0">
                  <a:pos x="298" y="408"/>
                </a:cxn>
                <a:cxn ang="0">
                  <a:pos x="316" y="416"/>
                </a:cxn>
                <a:cxn ang="0">
                  <a:pos x="362" y="410"/>
                </a:cxn>
                <a:cxn ang="0">
                  <a:pos x="386" y="398"/>
                </a:cxn>
                <a:cxn ang="0">
                  <a:pos x="434" y="410"/>
                </a:cxn>
                <a:cxn ang="0">
                  <a:pos x="448" y="400"/>
                </a:cxn>
                <a:cxn ang="0">
                  <a:pos x="472" y="392"/>
                </a:cxn>
                <a:cxn ang="0">
                  <a:pos x="536" y="388"/>
                </a:cxn>
                <a:cxn ang="0">
                  <a:pos x="552" y="376"/>
                </a:cxn>
              </a:cxnLst>
              <a:rect l="0" t="0" r="r" b="b"/>
              <a:pathLst>
                <a:path w="724" h="418">
                  <a:moveTo>
                    <a:pt x="552" y="376"/>
                  </a:moveTo>
                  <a:lnTo>
                    <a:pt x="724" y="378"/>
                  </a:lnTo>
                  <a:lnTo>
                    <a:pt x="724" y="0"/>
                  </a:lnTo>
                  <a:lnTo>
                    <a:pt x="188" y="0"/>
                  </a:lnTo>
                  <a:lnTo>
                    <a:pt x="190" y="20"/>
                  </a:lnTo>
                  <a:lnTo>
                    <a:pt x="214" y="42"/>
                  </a:lnTo>
                  <a:lnTo>
                    <a:pt x="204" y="58"/>
                  </a:lnTo>
                  <a:lnTo>
                    <a:pt x="196" y="76"/>
                  </a:lnTo>
                  <a:lnTo>
                    <a:pt x="212" y="100"/>
                  </a:lnTo>
                  <a:lnTo>
                    <a:pt x="218" y="122"/>
                  </a:lnTo>
                  <a:lnTo>
                    <a:pt x="222" y="134"/>
                  </a:lnTo>
                  <a:lnTo>
                    <a:pt x="208" y="144"/>
                  </a:lnTo>
                  <a:lnTo>
                    <a:pt x="218" y="164"/>
                  </a:lnTo>
                  <a:lnTo>
                    <a:pt x="224" y="190"/>
                  </a:lnTo>
                  <a:lnTo>
                    <a:pt x="210" y="206"/>
                  </a:lnTo>
                  <a:lnTo>
                    <a:pt x="196" y="220"/>
                  </a:lnTo>
                  <a:lnTo>
                    <a:pt x="172" y="208"/>
                  </a:lnTo>
                  <a:lnTo>
                    <a:pt x="158" y="198"/>
                  </a:lnTo>
                  <a:lnTo>
                    <a:pt x="156" y="176"/>
                  </a:lnTo>
                  <a:lnTo>
                    <a:pt x="168" y="164"/>
                  </a:lnTo>
                  <a:lnTo>
                    <a:pt x="182" y="150"/>
                  </a:lnTo>
                  <a:lnTo>
                    <a:pt x="188" y="138"/>
                  </a:lnTo>
                  <a:lnTo>
                    <a:pt x="176" y="126"/>
                  </a:lnTo>
                  <a:lnTo>
                    <a:pt x="156" y="116"/>
                  </a:lnTo>
                  <a:lnTo>
                    <a:pt x="106" y="108"/>
                  </a:lnTo>
                  <a:lnTo>
                    <a:pt x="64" y="100"/>
                  </a:lnTo>
                  <a:lnTo>
                    <a:pt x="36" y="94"/>
                  </a:lnTo>
                  <a:lnTo>
                    <a:pt x="6" y="72"/>
                  </a:lnTo>
                  <a:lnTo>
                    <a:pt x="6" y="106"/>
                  </a:lnTo>
                  <a:lnTo>
                    <a:pt x="0" y="118"/>
                  </a:lnTo>
                  <a:lnTo>
                    <a:pt x="16" y="134"/>
                  </a:lnTo>
                  <a:lnTo>
                    <a:pt x="38" y="168"/>
                  </a:lnTo>
                  <a:lnTo>
                    <a:pt x="56" y="216"/>
                  </a:lnTo>
                  <a:lnTo>
                    <a:pt x="54" y="238"/>
                  </a:lnTo>
                  <a:lnTo>
                    <a:pt x="66" y="248"/>
                  </a:lnTo>
                  <a:lnTo>
                    <a:pt x="78" y="256"/>
                  </a:lnTo>
                  <a:lnTo>
                    <a:pt x="72" y="288"/>
                  </a:lnTo>
                  <a:lnTo>
                    <a:pt x="74" y="334"/>
                  </a:lnTo>
                  <a:lnTo>
                    <a:pt x="118" y="338"/>
                  </a:lnTo>
                  <a:lnTo>
                    <a:pt x="144" y="340"/>
                  </a:lnTo>
                  <a:lnTo>
                    <a:pt x="168" y="356"/>
                  </a:lnTo>
                  <a:lnTo>
                    <a:pt x="184" y="374"/>
                  </a:lnTo>
                  <a:lnTo>
                    <a:pt x="196" y="398"/>
                  </a:lnTo>
                  <a:lnTo>
                    <a:pt x="198" y="418"/>
                  </a:lnTo>
                  <a:lnTo>
                    <a:pt x="254" y="418"/>
                  </a:lnTo>
                  <a:lnTo>
                    <a:pt x="274" y="406"/>
                  </a:lnTo>
                  <a:lnTo>
                    <a:pt x="298" y="408"/>
                  </a:lnTo>
                  <a:lnTo>
                    <a:pt x="316" y="416"/>
                  </a:lnTo>
                  <a:lnTo>
                    <a:pt x="362" y="410"/>
                  </a:lnTo>
                  <a:lnTo>
                    <a:pt x="386" y="398"/>
                  </a:lnTo>
                  <a:lnTo>
                    <a:pt x="434" y="410"/>
                  </a:lnTo>
                  <a:lnTo>
                    <a:pt x="448" y="400"/>
                  </a:lnTo>
                  <a:lnTo>
                    <a:pt x="472" y="392"/>
                  </a:lnTo>
                  <a:lnTo>
                    <a:pt x="536" y="388"/>
                  </a:lnTo>
                  <a:lnTo>
                    <a:pt x="552" y="376"/>
                  </a:lnTo>
                  <a:close/>
                </a:path>
              </a:pathLst>
            </a:custGeom>
            <a:solidFill>
              <a:srgbClr val="33CC33"/>
            </a:solidFill>
            <a:ln w="9525">
              <a:noFill/>
              <a:round/>
              <a:headEnd/>
              <a:tailEnd/>
            </a:ln>
            <a:effectLst/>
          </p:spPr>
          <p:txBody>
            <a:bodyPr/>
            <a:lstStyle/>
            <a:p>
              <a:endParaRPr lang="en-US"/>
            </a:p>
          </p:txBody>
        </p:sp>
      </p:grpSp>
      <p:pic>
        <p:nvPicPr>
          <p:cNvPr id="1251335" name="Picture 7" descr="GRAPVINE"/>
          <p:cNvPicPr>
            <a:picLocks noChangeAspect="1" noChangeArrowheads="1"/>
          </p:cNvPicPr>
          <p:nvPr/>
        </p:nvPicPr>
        <p:blipFill>
          <a:blip r:embed="rId3" cstate="print"/>
          <a:srcRect/>
          <a:stretch>
            <a:fillRect/>
          </a:stretch>
        </p:blipFill>
        <p:spPr bwMode="auto">
          <a:xfrm>
            <a:off x="990600" y="4495800"/>
            <a:ext cx="2455863" cy="1852613"/>
          </a:xfrm>
          <a:prstGeom prst="rect">
            <a:avLst/>
          </a:prstGeom>
          <a:noFill/>
          <a:ln w="9525">
            <a:noFill/>
            <a:miter lim="800000"/>
            <a:headEnd/>
            <a:tailEnd/>
          </a:ln>
        </p:spPr>
      </p:pic>
      <p:pic>
        <p:nvPicPr>
          <p:cNvPr id="1251337" name="Picture 9"/>
          <p:cNvPicPr>
            <a:picLocks noChangeAspect="1" noChangeArrowheads="1"/>
          </p:cNvPicPr>
          <p:nvPr/>
        </p:nvPicPr>
        <p:blipFill>
          <a:blip r:embed="rId4" cstate="print"/>
          <a:srcRect/>
          <a:stretch>
            <a:fillRect/>
          </a:stretch>
        </p:blipFill>
        <p:spPr bwMode="auto">
          <a:xfrm>
            <a:off x="4114800" y="1066800"/>
            <a:ext cx="4883150" cy="1471613"/>
          </a:xfrm>
          <a:prstGeom prst="rect">
            <a:avLst/>
          </a:prstGeom>
          <a:solidFill>
            <a:srgbClr val="FF1C1C"/>
          </a:solidFill>
          <a:ln w="9525">
            <a:solidFill>
              <a:schemeClr val="tx1"/>
            </a:solidFill>
            <a:miter lim="800000"/>
            <a:headEnd/>
            <a:tailEnd/>
          </a:ln>
        </p:spPr>
      </p:pic>
      <p:pic>
        <p:nvPicPr>
          <p:cNvPr id="1251338" name="Picture 10"/>
          <p:cNvPicPr>
            <a:picLocks noChangeAspect="1" noChangeArrowheads="1"/>
          </p:cNvPicPr>
          <p:nvPr/>
        </p:nvPicPr>
        <p:blipFill>
          <a:blip r:embed="rId5" cstate="print"/>
          <a:srcRect/>
          <a:stretch>
            <a:fillRect/>
          </a:stretch>
        </p:blipFill>
        <p:spPr bwMode="auto">
          <a:xfrm>
            <a:off x="2895600" y="2362200"/>
            <a:ext cx="2266950" cy="1169988"/>
          </a:xfrm>
          <a:prstGeom prst="rect">
            <a:avLst/>
          </a:prstGeom>
          <a:noFill/>
          <a:ln w="9525">
            <a:solidFill>
              <a:schemeClr val="tx1"/>
            </a:solidFill>
            <a:miter lim="800000"/>
            <a:headEnd/>
            <a:tailEnd/>
          </a:ln>
        </p:spPr>
      </p:pic>
      <p:pic>
        <p:nvPicPr>
          <p:cNvPr id="1251339" name="Picture 11"/>
          <p:cNvPicPr>
            <a:picLocks noChangeAspect="1" noChangeArrowheads="1"/>
          </p:cNvPicPr>
          <p:nvPr/>
        </p:nvPicPr>
        <p:blipFill>
          <a:blip r:embed="rId6" cstate="print"/>
          <a:srcRect/>
          <a:stretch>
            <a:fillRect/>
          </a:stretch>
        </p:blipFill>
        <p:spPr bwMode="auto">
          <a:xfrm>
            <a:off x="4953000" y="2895600"/>
            <a:ext cx="3946525" cy="1328738"/>
          </a:xfrm>
          <a:prstGeom prst="rect">
            <a:avLst/>
          </a:prstGeom>
          <a:noFill/>
          <a:ln w="9525">
            <a:solidFill>
              <a:schemeClr val="tx1"/>
            </a:solidFill>
            <a:miter lim="800000"/>
            <a:headEnd/>
            <a:tailEnd/>
          </a:ln>
        </p:spPr>
      </p:pic>
      <p:pic>
        <p:nvPicPr>
          <p:cNvPr id="1251340" name="Picture 12"/>
          <p:cNvPicPr>
            <a:picLocks noChangeAspect="1" noChangeArrowheads="1"/>
          </p:cNvPicPr>
          <p:nvPr/>
        </p:nvPicPr>
        <p:blipFill>
          <a:blip r:embed="rId7" cstate="print"/>
          <a:srcRect/>
          <a:stretch>
            <a:fillRect/>
          </a:stretch>
        </p:blipFill>
        <p:spPr bwMode="auto">
          <a:xfrm>
            <a:off x="457200" y="990600"/>
            <a:ext cx="3124200" cy="2020888"/>
          </a:xfrm>
          <a:prstGeom prst="rect">
            <a:avLst/>
          </a:prstGeom>
          <a:noFill/>
        </p:spPr>
      </p:pic>
      <p:sp>
        <p:nvSpPr>
          <p:cNvPr id="1251341" name="AutoShape 13"/>
          <p:cNvSpPr>
            <a:spLocks noChangeArrowheads="1"/>
          </p:cNvSpPr>
          <p:nvPr/>
        </p:nvSpPr>
        <p:spPr bwMode="auto">
          <a:xfrm rot="-452936">
            <a:off x="457200" y="2667000"/>
            <a:ext cx="1524000" cy="381000"/>
          </a:xfrm>
          <a:prstGeom prst="rightArrow">
            <a:avLst>
              <a:gd name="adj1" fmla="val 50000"/>
              <a:gd name="adj2" fmla="val 100000"/>
            </a:avLst>
          </a:prstGeom>
          <a:solidFill>
            <a:srgbClr val="FF1C1C"/>
          </a:solidFill>
          <a:ln w="9525">
            <a:solidFill>
              <a:schemeClr val="tx1"/>
            </a:solidFill>
            <a:miter lim="800000"/>
            <a:headEnd/>
            <a:tailEnd/>
          </a:ln>
          <a:effectLst/>
        </p:spPr>
        <p:txBody>
          <a:bodyPr wrap="none" anchor="ctr"/>
          <a:lstStyle/>
          <a:p>
            <a:endParaRPr lang="en-US"/>
          </a:p>
        </p:txBody>
      </p:sp>
      <p:pic>
        <p:nvPicPr>
          <p:cNvPr id="1251342" name="Picture 14" descr="TCVCB%20Splash"/>
          <p:cNvPicPr>
            <a:picLocks noChangeAspect="1" noChangeArrowheads="1"/>
          </p:cNvPicPr>
          <p:nvPr/>
        </p:nvPicPr>
        <p:blipFill>
          <a:blip r:embed="rId8" cstate="print"/>
          <a:srcRect/>
          <a:stretch>
            <a:fillRect/>
          </a:stretch>
        </p:blipFill>
        <p:spPr bwMode="auto">
          <a:xfrm>
            <a:off x="3962400" y="4572000"/>
            <a:ext cx="4724400" cy="2287588"/>
          </a:xfrm>
          <a:prstGeom prst="rect">
            <a:avLst/>
          </a:prstGeom>
          <a:solidFill>
            <a:schemeClr val="accent1"/>
          </a:solidFill>
          <a:ln w="9525">
            <a:noFill/>
            <a:miter lim="800000"/>
            <a:headEnd/>
            <a:tailEnd/>
          </a:ln>
        </p:spPr>
      </p:pic>
      <p:sp>
        <p:nvSpPr>
          <p:cNvPr id="1251343" name="Text Box 15"/>
          <p:cNvSpPr txBox="1">
            <a:spLocks noChangeArrowheads="1"/>
          </p:cNvSpPr>
          <p:nvPr/>
        </p:nvSpPr>
        <p:spPr bwMode="auto">
          <a:xfrm>
            <a:off x="914400" y="6324600"/>
            <a:ext cx="2543175" cy="336550"/>
          </a:xfrm>
          <a:prstGeom prst="rect">
            <a:avLst/>
          </a:prstGeom>
          <a:noFill/>
          <a:ln w="9525">
            <a:noFill/>
            <a:miter lim="800000"/>
            <a:headEnd/>
            <a:tailEnd/>
          </a:ln>
          <a:effectLst/>
        </p:spPr>
        <p:txBody>
          <a:bodyPr wrap="none">
            <a:spAutoFit/>
          </a:bodyPr>
          <a:lstStyle/>
          <a:p>
            <a:r>
              <a:rPr lang="en-US" sz="1600"/>
              <a:t>Washington Wine Country</a:t>
            </a:r>
          </a:p>
        </p:txBody>
      </p:sp>
      <p:sp>
        <p:nvSpPr>
          <p:cNvPr id="1251344" name="Text Box 16"/>
          <p:cNvSpPr txBox="1">
            <a:spLocks noChangeArrowheads="1"/>
          </p:cNvSpPr>
          <p:nvPr/>
        </p:nvSpPr>
        <p:spPr bwMode="auto">
          <a:xfrm>
            <a:off x="5410200" y="2590800"/>
            <a:ext cx="3352800" cy="274638"/>
          </a:xfrm>
          <a:prstGeom prst="rect">
            <a:avLst/>
          </a:prstGeom>
          <a:noFill/>
          <a:ln w="9525">
            <a:noFill/>
            <a:miter lim="800000"/>
            <a:headEnd/>
            <a:tailEnd/>
          </a:ln>
          <a:effectLst/>
        </p:spPr>
        <p:txBody>
          <a:bodyPr>
            <a:spAutoFit/>
          </a:bodyPr>
          <a:lstStyle/>
          <a:p>
            <a:r>
              <a:rPr lang="en-US" sz="1200"/>
              <a:t>Environmental Molecular Sciences Laboratory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6982" name="Text Box 13"/>
          <p:cNvSpPr txBox="1">
            <a:spLocks noChangeArrowheads="1"/>
          </p:cNvSpPr>
          <p:nvPr/>
        </p:nvSpPr>
        <p:spPr bwMode="auto">
          <a:xfrm>
            <a:off x="838200" y="5500688"/>
            <a:ext cx="7620000" cy="366712"/>
          </a:xfrm>
          <a:prstGeom prst="rect">
            <a:avLst/>
          </a:prstGeom>
          <a:noFill/>
          <a:ln w="9525">
            <a:noFill/>
            <a:miter lim="800000"/>
            <a:headEnd/>
            <a:tailEnd/>
          </a:ln>
        </p:spPr>
        <p:txBody>
          <a:bodyPr>
            <a:spAutoFit/>
          </a:bodyPr>
          <a:lstStyle/>
          <a:p>
            <a:pPr algn="ctr">
              <a:spcBef>
                <a:spcPct val="50000"/>
              </a:spcBef>
            </a:pPr>
            <a:r>
              <a:rPr lang="en-US" dirty="0">
                <a:solidFill>
                  <a:srgbClr val="0000FF"/>
                </a:solidFill>
                <a:ea typeface="MS PGothic" pitchFamily="34" charset="-128"/>
              </a:rPr>
              <a:t>The SMART score is a q-value for the matching process.</a:t>
            </a:r>
          </a:p>
        </p:txBody>
      </p:sp>
      <p:sp>
        <p:nvSpPr>
          <p:cNvPr id="1746988" name="Rectangle 44"/>
          <p:cNvSpPr>
            <a:spLocks noGrp="1" noChangeArrowheads="1"/>
          </p:cNvSpPr>
          <p:nvPr>
            <p:ph type="title"/>
          </p:nvPr>
        </p:nvSpPr>
        <p:spPr>
          <a:xfrm>
            <a:off x="474663" y="250825"/>
            <a:ext cx="6688137" cy="615950"/>
          </a:xfrm>
        </p:spPr>
        <p:txBody>
          <a:bodyPr/>
          <a:lstStyle/>
          <a:p>
            <a:r>
              <a:rPr lang="en-US" sz="2600" i="1"/>
              <a:t>S</a:t>
            </a:r>
            <a:r>
              <a:rPr lang="en-US" sz="2600"/>
              <a:t>tatistical </a:t>
            </a:r>
            <a:r>
              <a:rPr lang="en-US" sz="2600" i="1"/>
              <a:t>M</a:t>
            </a:r>
            <a:r>
              <a:rPr lang="en-US" sz="2600"/>
              <a:t>ethod for </a:t>
            </a:r>
            <a:r>
              <a:rPr lang="en-US" sz="2600" i="1"/>
              <a:t>A</a:t>
            </a:r>
            <a:r>
              <a:rPr lang="en-US" sz="2600"/>
              <a:t>ssignment of </a:t>
            </a:r>
            <a:r>
              <a:rPr lang="en-US" sz="2600" i="1"/>
              <a:t>R</a:t>
            </a:r>
            <a:r>
              <a:rPr lang="en-US" sz="2600"/>
              <a:t>elative </a:t>
            </a:r>
            <a:r>
              <a:rPr lang="en-US" sz="2600" i="1"/>
              <a:t>T</a:t>
            </a:r>
            <a:r>
              <a:rPr lang="en-US" sz="2600"/>
              <a:t>ruth (</a:t>
            </a:r>
            <a:r>
              <a:rPr lang="en-US" sz="2600" i="1"/>
              <a:t>SMART</a:t>
            </a:r>
            <a:r>
              <a:rPr lang="en-US" sz="2600"/>
              <a:t>) Score</a:t>
            </a:r>
          </a:p>
        </p:txBody>
      </p:sp>
      <p:sp>
        <p:nvSpPr>
          <p:cNvPr id="1746989" name="Rectangle 45"/>
          <p:cNvSpPr>
            <a:spLocks noGrp="1" noChangeArrowheads="1"/>
          </p:cNvSpPr>
          <p:nvPr>
            <p:ph type="body" idx="1"/>
          </p:nvPr>
        </p:nvSpPr>
        <p:spPr>
          <a:xfrm>
            <a:off x="492125" y="1057275"/>
            <a:ext cx="8186738" cy="2073275"/>
          </a:xfrm>
        </p:spPr>
        <p:txBody>
          <a:bodyPr/>
          <a:lstStyle/>
          <a:p>
            <a:r>
              <a:rPr lang="en-US" dirty="0"/>
              <a:t>A </a:t>
            </a:r>
            <a:r>
              <a:rPr lang="en-US" i="1" dirty="0"/>
              <a:t>SMART</a:t>
            </a:r>
            <a:r>
              <a:rPr lang="en-US" dirty="0"/>
              <a:t> score estimates the probability that an LC-MS feature has been identified by an AMT </a:t>
            </a:r>
            <a:r>
              <a:rPr lang="en-US" dirty="0" smtClean="0"/>
              <a:t>tag</a:t>
            </a:r>
            <a:endParaRPr lang="en-US" dirty="0"/>
          </a:p>
          <a:p>
            <a:pPr lvl="1"/>
            <a:r>
              <a:rPr lang="en-US" dirty="0" smtClean="0"/>
              <a:t>Uses the mass, NET and MS/MS confidence results to calculate a single probability of being true</a:t>
            </a:r>
            <a:endParaRPr lang="en-US" dirty="0"/>
          </a:p>
        </p:txBody>
      </p:sp>
      <p:sp>
        <p:nvSpPr>
          <p:cNvPr id="1746992" name="Text Box 4"/>
          <p:cNvSpPr txBox="1">
            <a:spLocks noChangeArrowheads="1"/>
          </p:cNvSpPr>
          <p:nvPr/>
        </p:nvSpPr>
        <p:spPr bwMode="auto">
          <a:xfrm>
            <a:off x="304800" y="6477000"/>
            <a:ext cx="4267200" cy="304800"/>
          </a:xfrm>
          <a:prstGeom prst="rect">
            <a:avLst/>
          </a:prstGeom>
          <a:noFill/>
          <a:ln w="9525">
            <a:noFill/>
            <a:miter lim="800000"/>
            <a:headEnd/>
            <a:tailEnd/>
          </a:ln>
        </p:spPr>
        <p:txBody>
          <a:bodyPr>
            <a:spAutoFit/>
          </a:bodyPr>
          <a:lstStyle/>
          <a:p>
            <a:pPr eaLnBrk="0" hangingPunct="0"/>
            <a:r>
              <a:rPr lang="en-US" sz="1400">
                <a:ea typeface="MS PGothic" pitchFamily="34" charset="-128"/>
              </a:rPr>
              <a:t>Algorithm developed by Navdeep Jaitly</a:t>
            </a:r>
          </a:p>
        </p:txBody>
      </p:sp>
      <p:grpSp>
        <p:nvGrpSpPr>
          <p:cNvPr id="1746993" name="Group 49"/>
          <p:cNvGrpSpPr>
            <a:grpSpLocks/>
          </p:cNvGrpSpPr>
          <p:nvPr/>
        </p:nvGrpSpPr>
        <p:grpSpPr bwMode="auto">
          <a:xfrm>
            <a:off x="7734300" y="138113"/>
            <a:ext cx="1295400" cy="636587"/>
            <a:chOff x="4872" y="87"/>
            <a:chExt cx="816" cy="401"/>
          </a:xfrm>
        </p:grpSpPr>
        <p:grpSp>
          <p:nvGrpSpPr>
            <p:cNvPr id="1746994" name="Group 50"/>
            <p:cNvGrpSpPr>
              <a:grpSpLocks/>
            </p:cNvGrpSpPr>
            <p:nvPr/>
          </p:nvGrpSpPr>
          <p:grpSpPr bwMode="auto">
            <a:xfrm>
              <a:off x="5273" y="383"/>
              <a:ext cx="16" cy="7"/>
              <a:chOff x="2700" y="2750"/>
              <a:chExt cx="104" cy="48"/>
            </a:xfrm>
          </p:grpSpPr>
          <p:sp>
            <p:nvSpPr>
              <p:cNvPr id="1746995" name="Rectangle 51"/>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746996" name="Rectangle 52"/>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746997" name="AutoShape 53"/>
            <p:cNvSpPr>
              <a:spLocks noChangeArrowheads="1"/>
            </p:cNvSpPr>
            <p:nvPr/>
          </p:nvSpPr>
          <p:spPr bwMode="auto">
            <a:xfrm>
              <a:off x="5563" y="101"/>
              <a:ext cx="125" cy="385"/>
            </a:xfrm>
            <a:prstGeom prst="roundRect">
              <a:avLst>
                <a:gd name="adj" fmla="val 8449"/>
              </a:avLst>
            </a:prstGeom>
            <a:noFill/>
            <a:ln w="6350" algn="ctr">
              <a:solidFill>
                <a:srgbClr val="111111"/>
              </a:solidFill>
              <a:round/>
              <a:headEnd/>
              <a:tailEnd/>
            </a:ln>
            <a:effectLst/>
          </p:spPr>
          <p:txBody>
            <a:bodyPr wrap="none" anchor="ctr"/>
            <a:lstStyle/>
            <a:p>
              <a:endParaRPr lang="en-US"/>
            </a:p>
          </p:txBody>
        </p:sp>
        <p:sp>
          <p:nvSpPr>
            <p:cNvPr id="1746998" name="AutoShape 54"/>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1746999" name="AutoShape 55"/>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747000" name="AutoShape 56"/>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7001" name="AutoShape 57"/>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747002" name="AutoShape 58"/>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747003" name="AutoShape 59"/>
            <p:cNvSpPr>
              <a:spLocks noChangeArrowheads="1"/>
            </p:cNvSpPr>
            <p:nvPr/>
          </p:nvSpPr>
          <p:spPr bwMode="auto">
            <a:xfrm>
              <a:off x="5439" y="340"/>
              <a:ext cx="78" cy="50"/>
            </a:xfrm>
            <a:prstGeom prst="roundRect">
              <a:avLst>
                <a:gd name="adj" fmla="val 12843"/>
              </a:avLst>
            </a:prstGeom>
            <a:gradFill rotWithShape="1">
              <a:gsLst>
                <a:gs pos="0">
                  <a:srgbClr val="32CE87">
                    <a:gamma/>
                    <a:tint val="50980"/>
                    <a:invGamma/>
                  </a:srgbClr>
                </a:gs>
                <a:gs pos="100000">
                  <a:srgbClr val="32CE87">
                    <a:alpha val="85001"/>
                  </a:srgbClr>
                </a:gs>
              </a:gsLst>
              <a:lin ang="2700000" scaled="1"/>
            </a:gradFill>
            <a:ln w="6350">
              <a:solidFill>
                <a:srgbClr val="111111"/>
              </a:solidFill>
              <a:round/>
              <a:headEnd/>
              <a:tailEnd/>
            </a:ln>
            <a:effectLst/>
          </p:spPr>
          <p:txBody>
            <a:bodyPr wrap="none" anchor="ctr"/>
            <a:lstStyle/>
            <a:p>
              <a:pPr algn="ctr"/>
              <a:r>
                <a:rPr lang="en-US" sz="200"/>
                <a:t>Peak</a:t>
              </a:r>
            </a:p>
            <a:p>
              <a:pPr algn="ctr"/>
              <a:r>
                <a:rPr lang="en-US" sz="200"/>
                <a:t>Matching</a:t>
              </a:r>
            </a:p>
          </p:txBody>
        </p:sp>
        <p:sp>
          <p:nvSpPr>
            <p:cNvPr id="1747004" name="AutoShape 60"/>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1747005" name="AutoShape 61"/>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747006" name="Oval 62"/>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747007" name="Oval 63"/>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747008" name="AutoShape 64"/>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747009" name="AutoShape 65"/>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747010" name="AutoShape 66"/>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747011" name="AutoShape 67"/>
            <p:cNvCxnSpPr>
              <a:cxnSpLocks noChangeShapeType="1"/>
              <a:stCxn id="1747009" idx="0"/>
              <a:endCxn id="1747008"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747012" name="AutoShape 68"/>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747013" name="AutoShape 69"/>
            <p:cNvCxnSpPr>
              <a:cxnSpLocks noChangeShapeType="1"/>
              <a:stCxn id="1747014" idx="1"/>
              <a:endCxn id="1747001"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747014" name="AutoShape 70"/>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747015" name="AutoShape 71"/>
            <p:cNvCxnSpPr>
              <a:cxnSpLocks noChangeShapeType="1"/>
              <a:stCxn id="1747016" idx="2"/>
              <a:endCxn id="1747017" idx="1"/>
            </p:cNvCxnSpPr>
            <p:nvPr/>
          </p:nvCxnSpPr>
          <p:spPr bwMode="auto">
            <a:xfrm>
              <a:off x="5479" y="190"/>
              <a:ext cx="0" cy="21"/>
            </a:xfrm>
            <a:prstGeom prst="straightConnector1">
              <a:avLst/>
            </a:prstGeom>
            <a:noFill/>
            <a:ln w="3175">
              <a:solidFill>
                <a:srgbClr val="969696"/>
              </a:solidFill>
              <a:round/>
              <a:headEnd/>
              <a:tailEnd/>
            </a:ln>
            <a:effectLst/>
          </p:spPr>
        </p:cxnSp>
        <p:sp>
          <p:nvSpPr>
            <p:cNvPr id="1747016" name="AutoShape 72"/>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747017" name="AutoShape 73"/>
            <p:cNvSpPr>
              <a:spLocks noChangeArrowheads="1"/>
            </p:cNvSpPr>
            <p:nvPr/>
          </p:nvSpPr>
          <p:spPr bwMode="auto">
            <a:xfrm>
              <a:off x="5448" y="211"/>
              <a:ext cx="61" cy="57"/>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DB</a:t>
              </a:r>
            </a:p>
          </p:txBody>
        </p:sp>
        <p:sp>
          <p:nvSpPr>
            <p:cNvPr id="1747018" name="Text Box 74"/>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747019" name="Text Box 75"/>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747020" name="AutoShape 76"/>
            <p:cNvCxnSpPr>
              <a:cxnSpLocks noChangeShapeType="1"/>
              <a:stCxn id="1747003" idx="2"/>
              <a:endCxn id="1747021" idx="1"/>
            </p:cNvCxnSpPr>
            <p:nvPr/>
          </p:nvCxnSpPr>
          <p:spPr bwMode="auto">
            <a:xfrm>
              <a:off x="5478" y="390"/>
              <a:ext cx="1" cy="22"/>
            </a:xfrm>
            <a:prstGeom prst="straightConnector1">
              <a:avLst/>
            </a:prstGeom>
            <a:noFill/>
            <a:ln w="3175">
              <a:solidFill>
                <a:schemeClr val="tx1"/>
              </a:solidFill>
              <a:round/>
              <a:headEnd/>
              <a:tailEnd/>
            </a:ln>
            <a:effectLst/>
          </p:spPr>
        </p:cxnSp>
        <p:sp>
          <p:nvSpPr>
            <p:cNvPr id="1747021" name="AutoShape 77"/>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747022" name="AutoShape 78"/>
            <p:cNvCxnSpPr>
              <a:cxnSpLocks noChangeShapeType="1"/>
              <a:stCxn id="1747008" idx="3"/>
              <a:endCxn id="1747000"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747023" name="AutoShape 79"/>
            <p:cNvCxnSpPr>
              <a:cxnSpLocks noChangeShapeType="1"/>
              <a:stCxn id="1747000" idx="3"/>
              <a:endCxn id="1747001"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747024" name="AutoShape 80"/>
            <p:cNvCxnSpPr>
              <a:cxnSpLocks noChangeShapeType="1"/>
              <a:stCxn id="1747001" idx="3"/>
              <a:endCxn id="1747005"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747025" name="AutoShape 81"/>
            <p:cNvCxnSpPr>
              <a:cxnSpLocks noChangeShapeType="1"/>
              <a:stCxn id="1747010" idx="3"/>
              <a:endCxn id="1747002"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747026" name="AutoShape 82"/>
            <p:cNvCxnSpPr>
              <a:cxnSpLocks noChangeShapeType="1"/>
              <a:stCxn id="1747004" idx="4"/>
              <a:endCxn id="1747003"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747027" name="AutoShape 83"/>
            <p:cNvCxnSpPr>
              <a:cxnSpLocks noChangeShapeType="1"/>
              <a:stCxn id="1747005" idx="4"/>
              <a:endCxn id="1747016"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747028" name="AutoShape 84"/>
            <p:cNvCxnSpPr>
              <a:cxnSpLocks noChangeShapeType="1"/>
              <a:stCxn id="1747002" idx="2"/>
              <a:endCxn id="1747006"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747029" name="AutoShape 85"/>
            <p:cNvCxnSpPr>
              <a:cxnSpLocks noChangeShapeType="1"/>
              <a:stCxn id="1746995" idx="2"/>
              <a:endCxn id="1747007"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747030" name="AutoShape 86"/>
            <p:cNvCxnSpPr>
              <a:cxnSpLocks noChangeShapeType="1"/>
              <a:stCxn id="1747006" idx="6"/>
              <a:endCxn id="1746996"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747031" name="AutoShape 87"/>
            <p:cNvCxnSpPr>
              <a:cxnSpLocks noChangeShapeType="1"/>
              <a:stCxn id="1747007" idx="6"/>
              <a:endCxn id="1747004"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747032" name="AutoShape 88"/>
            <p:cNvCxnSpPr>
              <a:cxnSpLocks noChangeShapeType="1"/>
              <a:stCxn id="1747017" idx="3"/>
              <a:endCxn id="1747003"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747033" name="AutoShape 89"/>
            <p:cNvCxnSpPr>
              <a:cxnSpLocks noChangeShapeType="1"/>
              <a:stCxn id="1747036" idx="2"/>
              <a:endCxn id="1747037"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747034" name="AutoShape 90"/>
            <p:cNvCxnSpPr>
              <a:cxnSpLocks noChangeShapeType="1"/>
              <a:stCxn id="1747035" idx="2"/>
              <a:endCxn id="1747036"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747035" name="AutoShape 91"/>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747036" name="AutoShape 92"/>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747037" name="AutoShape 93"/>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747038" name="AutoShape 94"/>
            <p:cNvCxnSpPr>
              <a:cxnSpLocks noChangeShapeType="1"/>
              <a:stCxn id="1747037" idx="2"/>
              <a:endCxn id="1747039"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747039" name="AutoShape 95"/>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747040" name="AutoShape 96"/>
            <p:cNvCxnSpPr>
              <a:cxnSpLocks noChangeShapeType="1"/>
              <a:stCxn id="1747039" idx="2"/>
              <a:endCxn id="1747010"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747041" name="AutoShape 97"/>
            <p:cNvCxnSpPr>
              <a:cxnSpLocks noChangeShapeType="1"/>
              <a:stCxn id="1747021"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747042" name="AutoShape 98"/>
            <p:cNvCxnSpPr>
              <a:cxnSpLocks noChangeShapeType="1"/>
              <a:stCxn id="1747039" idx="3"/>
              <a:endCxn id="1747008"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747043" name="AutoShape 99"/>
            <p:cNvSpPr>
              <a:spLocks noChangeArrowheads="1"/>
            </p:cNvSpPr>
            <p:nvPr/>
          </p:nvSpPr>
          <p:spPr bwMode="auto">
            <a:xfrm>
              <a:off x="5574" y="152"/>
              <a:ext cx="103" cy="168"/>
            </a:xfrm>
            <a:prstGeom prst="roundRect">
              <a:avLst>
                <a:gd name="adj" fmla="val 8449"/>
              </a:avLst>
            </a:prstGeom>
            <a:noFill/>
            <a:ln w="6350" algn="ctr">
              <a:solidFill>
                <a:srgbClr val="969696"/>
              </a:solidFill>
              <a:round/>
              <a:headEnd/>
              <a:tailEnd/>
            </a:ln>
            <a:effectLst/>
          </p:spPr>
          <p:txBody>
            <a:bodyPr wrap="none" anchor="ctr"/>
            <a:lstStyle/>
            <a:p>
              <a:endParaRPr lang="en-US"/>
            </a:p>
          </p:txBody>
        </p:sp>
        <p:sp>
          <p:nvSpPr>
            <p:cNvPr id="1747044" name="AutoShape 100"/>
            <p:cNvSpPr>
              <a:spLocks noChangeArrowheads="1"/>
            </p:cNvSpPr>
            <p:nvPr/>
          </p:nvSpPr>
          <p:spPr bwMode="auto">
            <a:xfrm>
              <a:off x="5582" y="16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Normalize</a:t>
              </a:r>
            </a:p>
          </p:txBody>
        </p:sp>
        <p:sp>
          <p:nvSpPr>
            <p:cNvPr id="1747045" name="AutoShape 101"/>
            <p:cNvSpPr>
              <a:spLocks noChangeArrowheads="1"/>
            </p:cNvSpPr>
            <p:nvPr/>
          </p:nvSpPr>
          <p:spPr bwMode="auto">
            <a:xfrm>
              <a:off x="5582" y="216"/>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Rollup</a:t>
              </a:r>
            </a:p>
          </p:txBody>
        </p:sp>
        <p:sp>
          <p:nvSpPr>
            <p:cNvPr id="1747046" name="AutoShape 102"/>
            <p:cNvSpPr>
              <a:spLocks noChangeArrowheads="1"/>
            </p:cNvSpPr>
            <p:nvPr/>
          </p:nvSpPr>
          <p:spPr bwMode="auto">
            <a:xfrm>
              <a:off x="5582" y="267"/>
              <a:ext cx="87" cy="39"/>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Plots</a:t>
              </a:r>
            </a:p>
          </p:txBody>
        </p:sp>
        <p:sp>
          <p:nvSpPr>
            <p:cNvPr id="1747047" name="AutoShape 103"/>
            <p:cNvSpPr>
              <a:spLocks noChangeArrowheads="1"/>
            </p:cNvSpPr>
            <p:nvPr/>
          </p:nvSpPr>
          <p:spPr bwMode="auto">
            <a:xfrm>
              <a:off x="5574" y="338"/>
              <a:ext cx="103" cy="139"/>
            </a:xfrm>
            <a:prstGeom prst="roundRect">
              <a:avLst>
                <a:gd name="adj" fmla="val 8449"/>
              </a:avLst>
            </a:prstGeom>
            <a:noFill/>
            <a:ln w="6350" algn="ctr">
              <a:solidFill>
                <a:srgbClr val="969696"/>
              </a:solidFill>
              <a:round/>
              <a:headEnd/>
              <a:tailEnd/>
            </a:ln>
            <a:effectLst/>
          </p:spPr>
          <p:txBody>
            <a:bodyPr wrap="none" anchor="ctr"/>
            <a:lstStyle/>
            <a:p>
              <a:endParaRPr lang="en-US"/>
            </a:p>
          </p:txBody>
        </p:sp>
        <p:grpSp>
          <p:nvGrpSpPr>
            <p:cNvPr id="1747048" name="Group 104"/>
            <p:cNvGrpSpPr>
              <a:grpSpLocks/>
            </p:cNvGrpSpPr>
            <p:nvPr/>
          </p:nvGrpSpPr>
          <p:grpSpPr bwMode="auto">
            <a:xfrm>
              <a:off x="5582" y="353"/>
              <a:ext cx="87" cy="109"/>
              <a:chOff x="5462" y="3419"/>
              <a:chExt cx="87" cy="109"/>
            </a:xfrm>
          </p:grpSpPr>
          <p:sp>
            <p:nvSpPr>
              <p:cNvPr id="1747049" name="AutoShape 105"/>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747050" name="AutoShape 106"/>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747051" name="Rectangle 107"/>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
        <p:nvSpPr>
          <p:cNvPr id="66" name="Rectangle 3"/>
          <p:cNvSpPr txBox="1">
            <a:spLocks noChangeArrowheads="1"/>
          </p:cNvSpPr>
          <p:nvPr/>
        </p:nvSpPr>
        <p:spPr bwMode="auto">
          <a:xfrm>
            <a:off x="685800" y="2514600"/>
            <a:ext cx="7772400" cy="4267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P(good match &amp; good ID)</a:t>
            </a:r>
          </a:p>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SMART = ---------------------------------------------</a:t>
            </a:r>
          </a:p>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P(good match &amp; good ID)</a:t>
            </a:r>
          </a:p>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 P(good match &amp; bad ID)</a:t>
            </a:r>
          </a:p>
          <a:p>
            <a:pPr marL="342900" marR="0" lvl="0" indent="-342900" algn="ctr" defTabSz="914400" rtl="0" eaLnBrk="1" fontAlgn="base" latinLnBrk="0" hangingPunct="1">
              <a:lnSpc>
                <a:spcPct val="85000"/>
              </a:lnSpc>
              <a:spcBef>
                <a:spcPct val="30000"/>
              </a:spcBef>
              <a:spcAft>
                <a:spcPct val="0"/>
              </a:spcAft>
              <a:buClr>
                <a:schemeClr val="folHlink"/>
              </a:buClr>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+P(bad match)</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3458" name="Rectangle 2"/>
          <p:cNvSpPr>
            <a:spLocks noGrp="1" noChangeArrowheads="1"/>
          </p:cNvSpPr>
          <p:nvPr>
            <p:ph type="title"/>
          </p:nvPr>
        </p:nvSpPr>
        <p:spPr/>
        <p:txBody>
          <a:bodyPr/>
          <a:lstStyle/>
          <a:p>
            <a:r>
              <a:rPr lang="en-US" dirty="0"/>
              <a:t>Part </a:t>
            </a:r>
            <a:r>
              <a:rPr lang="en-US" dirty="0" smtClean="0"/>
              <a:t>IV: Downstream Quantitative Analysis</a:t>
            </a:r>
            <a:endParaRPr lang="en-US" dirty="0"/>
          </a:p>
        </p:txBody>
      </p:sp>
      <p:sp>
        <p:nvSpPr>
          <p:cNvPr id="1683459" name="Rectangle 3"/>
          <p:cNvSpPr>
            <a:spLocks noGrp="1" noChangeArrowheads="1"/>
          </p:cNvSpPr>
          <p:nvPr>
            <p:ph type="body" idx="1"/>
          </p:nvPr>
        </p:nvSpPr>
        <p:spPr>
          <a:xfrm>
            <a:off x="457200" y="990600"/>
            <a:ext cx="8229600" cy="5638800"/>
          </a:xfrm>
        </p:spPr>
        <p:txBody>
          <a:bodyPr/>
          <a:lstStyle/>
          <a:p>
            <a:pPr>
              <a:lnSpc>
                <a:spcPct val="95000"/>
              </a:lnSpc>
            </a:pPr>
            <a:r>
              <a:rPr lang="en-US" sz="2000" dirty="0"/>
              <a:t>Part I: Introduction and Overview </a:t>
            </a:r>
            <a:r>
              <a:rPr lang="en-US" sz="2000" dirty="0" smtClean="0"/>
              <a:t>of Proteomics</a:t>
            </a:r>
            <a:endParaRPr lang="en-US" sz="2000" dirty="0"/>
          </a:p>
          <a:p>
            <a:r>
              <a:rPr lang="en-US" sz="2000" dirty="0" smtClean="0"/>
              <a:t>Part II: AMT tag Database Generation</a:t>
            </a:r>
          </a:p>
          <a:p>
            <a:r>
              <a:rPr lang="en-US" sz="2000" dirty="0" smtClean="0"/>
              <a:t>Part III: High Throughput Quantitative Proteomics Analysis</a:t>
            </a:r>
            <a:endParaRPr lang="en-US" sz="2000" dirty="0"/>
          </a:p>
          <a:p>
            <a:r>
              <a:rPr lang="en-US" sz="2000" dirty="0" smtClean="0"/>
              <a:t>Part IV: Downstream Quantitative Analysis</a:t>
            </a:r>
            <a:endParaRPr lang="en-US" sz="2000" dirty="0"/>
          </a:p>
        </p:txBody>
      </p:sp>
      <p:pic>
        <p:nvPicPr>
          <p:cNvPr id="1683466" name="Picture 8" descr="PNNL_Logo.png"/>
          <p:cNvPicPr>
            <a:picLocks noChangeAspect="1"/>
          </p:cNvPicPr>
          <p:nvPr/>
        </p:nvPicPr>
        <p:blipFill>
          <a:blip r:embed="rId2" cstate="print"/>
          <a:srcRect/>
          <a:stretch>
            <a:fillRect/>
          </a:stretch>
        </p:blipFill>
        <p:spPr bwMode="auto">
          <a:xfrm>
            <a:off x="6492875" y="5670550"/>
            <a:ext cx="2651125" cy="731838"/>
          </a:xfrm>
          <a:prstGeom prst="rect">
            <a:avLst/>
          </a:prstGeom>
          <a:noFill/>
          <a:ln w="9525">
            <a:noFill/>
            <a:miter lim="800000"/>
            <a:headEnd/>
            <a:tailEnd/>
          </a:ln>
        </p:spPr>
      </p:pic>
      <p:pic>
        <p:nvPicPr>
          <p:cNvPr id="1683467" name="Picture 8" descr="Proudly_Operated_by_Battelle_Onyx.png"/>
          <p:cNvPicPr>
            <a:picLocks noChangeAspect="1"/>
          </p:cNvPicPr>
          <p:nvPr/>
        </p:nvPicPr>
        <p:blipFill>
          <a:blip r:embed="rId3" cstate="print"/>
          <a:srcRect/>
          <a:stretch>
            <a:fillRect/>
          </a:stretch>
        </p:blipFill>
        <p:spPr bwMode="auto">
          <a:xfrm>
            <a:off x="6492875" y="6400800"/>
            <a:ext cx="2651125" cy="457200"/>
          </a:xfrm>
          <a:prstGeom prst="rect">
            <a:avLst/>
          </a:prstGeom>
          <a:noFill/>
          <a:ln w="9525">
            <a:noFill/>
            <a:miter lim="800000"/>
            <a:headEnd/>
            <a:tailEnd/>
          </a:ln>
        </p:spPr>
      </p:pic>
      <p:sp>
        <p:nvSpPr>
          <p:cNvPr id="6" name="Freeform 4"/>
          <p:cNvSpPr>
            <a:spLocks/>
          </p:cNvSpPr>
          <p:nvPr/>
        </p:nvSpPr>
        <p:spPr bwMode="auto">
          <a:xfrm>
            <a:off x="381000" y="865188"/>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
        <p:nvSpPr>
          <p:cNvPr id="7" name="Freeform 4"/>
          <p:cNvSpPr>
            <a:spLocks/>
          </p:cNvSpPr>
          <p:nvPr/>
        </p:nvSpPr>
        <p:spPr bwMode="auto">
          <a:xfrm>
            <a:off x="381000" y="1219200"/>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
        <p:nvSpPr>
          <p:cNvPr id="8" name="Freeform 4"/>
          <p:cNvSpPr>
            <a:spLocks/>
          </p:cNvSpPr>
          <p:nvPr/>
        </p:nvSpPr>
        <p:spPr bwMode="auto">
          <a:xfrm>
            <a:off x="381000" y="1550988"/>
            <a:ext cx="381000" cy="354012"/>
          </a:xfrm>
          <a:custGeom>
            <a:avLst/>
            <a:gdLst/>
            <a:ahLst/>
            <a:cxnLst>
              <a:cxn ang="0">
                <a:pos x="2101" y="0"/>
              </a:cxn>
              <a:cxn ang="0">
                <a:pos x="1887" y="145"/>
              </a:cxn>
              <a:cxn ang="0">
                <a:pos x="1382" y="560"/>
              </a:cxn>
              <a:cxn ang="0">
                <a:pos x="1020" y="959"/>
              </a:cxn>
              <a:cxn ang="0">
                <a:pos x="710" y="1367"/>
              </a:cxn>
              <a:cxn ang="0">
                <a:pos x="646" y="1477"/>
              </a:cxn>
              <a:cxn ang="0">
                <a:pos x="599" y="1369"/>
              </a:cxn>
              <a:cxn ang="0">
                <a:pos x="357" y="1051"/>
              </a:cxn>
              <a:cxn ang="0">
                <a:pos x="32" y="1230"/>
              </a:cxn>
              <a:cxn ang="0">
                <a:pos x="166" y="1340"/>
              </a:cxn>
              <a:cxn ang="0">
                <a:pos x="521" y="2005"/>
              </a:cxn>
              <a:cxn ang="0">
                <a:pos x="812" y="1798"/>
              </a:cxn>
              <a:cxn ang="0">
                <a:pos x="1052" y="1392"/>
              </a:cxn>
              <a:cxn ang="0">
                <a:pos x="1537" y="697"/>
              </a:cxn>
              <a:cxn ang="0">
                <a:pos x="1980" y="240"/>
              </a:cxn>
              <a:cxn ang="0">
                <a:pos x="2160" y="80"/>
              </a:cxn>
              <a:cxn ang="0">
                <a:pos x="2101" y="0"/>
              </a:cxn>
            </a:cxnLst>
            <a:rect l="0" t="0" r="r" b="b"/>
            <a:pathLst>
              <a:path w="2160" h="2005">
                <a:moveTo>
                  <a:pt x="2101" y="0"/>
                </a:moveTo>
                <a:cubicBezTo>
                  <a:pt x="2055" y="11"/>
                  <a:pt x="2007" y="51"/>
                  <a:pt x="1887" y="145"/>
                </a:cubicBezTo>
                <a:cubicBezTo>
                  <a:pt x="1767" y="238"/>
                  <a:pt x="1526" y="424"/>
                  <a:pt x="1382" y="560"/>
                </a:cubicBezTo>
                <a:cubicBezTo>
                  <a:pt x="1238" y="696"/>
                  <a:pt x="1133" y="824"/>
                  <a:pt x="1020" y="959"/>
                </a:cubicBezTo>
                <a:cubicBezTo>
                  <a:pt x="908" y="1094"/>
                  <a:pt x="773" y="1281"/>
                  <a:pt x="710" y="1367"/>
                </a:cubicBezTo>
                <a:lnTo>
                  <a:pt x="646" y="1477"/>
                </a:lnTo>
                <a:lnTo>
                  <a:pt x="599" y="1369"/>
                </a:lnTo>
                <a:cubicBezTo>
                  <a:pt x="551" y="1298"/>
                  <a:pt x="451" y="1075"/>
                  <a:pt x="357" y="1051"/>
                </a:cubicBezTo>
                <a:cubicBezTo>
                  <a:pt x="262" y="1028"/>
                  <a:pt x="64" y="1182"/>
                  <a:pt x="32" y="1230"/>
                </a:cubicBezTo>
                <a:cubicBezTo>
                  <a:pt x="0" y="1278"/>
                  <a:pt x="84" y="1210"/>
                  <a:pt x="166" y="1340"/>
                </a:cubicBezTo>
                <a:cubicBezTo>
                  <a:pt x="247" y="1469"/>
                  <a:pt x="414" y="1928"/>
                  <a:pt x="521" y="2005"/>
                </a:cubicBezTo>
                <a:lnTo>
                  <a:pt x="812" y="1798"/>
                </a:lnTo>
                <a:cubicBezTo>
                  <a:pt x="900" y="1696"/>
                  <a:pt x="931" y="1576"/>
                  <a:pt x="1052" y="1392"/>
                </a:cubicBezTo>
                <a:cubicBezTo>
                  <a:pt x="1173" y="1208"/>
                  <a:pt x="1382" y="889"/>
                  <a:pt x="1537" y="697"/>
                </a:cubicBezTo>
                <a:cubicBezTo>
                  <a:pt x="1692" y="505"/>
                  <a:pt x="1876" y="343"/>
                  <a:pt x="1980" y="240"/>
                </a:cubicBezTo>
                <a:cubicBezTo>
                  <a:pt x="2084" y="137"/>
                  <a:pt x="2140" y="120"/>
                  <a:pt x="2160" y="80"/>
                </a:cubicBezTo>
                <a:lnTo>
                  <a:pt x="2101" y="0"/>
                </a:lnTo>
                <a:close/>
              </a:path>
            </a:pathLst>
          </a:custGeom>
          <a:solidFill>
            <a:srgbClr val="009900"/>
          </a:solidFill>
          <a:ln w="9525">
            <a:no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9154" name="Rectangle 2"/>
          <p:cNvSpPr>
            <a:spLocks noGrp="1" noChangeArrowheads="1"/>
          </p:cNvSpPr>
          <p:nvPr>
            <p:ph type="title"/>
          </p:nvPr>
        </p:nvSpPr>
        <p:spPr/>
        <p:txBody>
          <a:bodyPr/>
          <a:lstStyle/>
          <a:p>
            <a:r>
              <a:rPr lang="en-US" dirty="0"/>
              <a:t>Downstream Data Analysis</a:t>
            </a:r>
          </a:p>
        </p:txBody>
      </p:sp>
      <p:sp>
        <p:nvSpPr>
          <p:cNvPr id="1329155" name="Rectangle 3"/>
          <p:cNvSpPr>
            <a:spLocks noGrp="1" noChangeArrowheads="1"/>
          </p:cNvSpPr>
          <p:nvPr>
            <p:ph type="body" idx="1"/>
          </p:nvPr>
        </p:nvSpPr>
        <p:spPr/>
        <p:txBody>
          <a:bodyPr/>
          <a:lstStyle/>
          <a:p>
            <a:r>
              <a:rPr lang="en-US" dirty="0"/>
              <a:t>Quantitative protein inference from peptide data</a:t>
            </a:r>
          </a:p>
          <a:p>
            <a:r>
              <a:rPr lang="en-US" dirty="0"/>
              <a:t>Complications</a:t>
            </a:r>
          </a:p>
          <a:p>
            <a:pPr lvl="1"/>
            <a:r>
              <a:rPr lang="en-US" dirty="0"/>
              <a:t>Multiple, possibly inconsistent peptide measurements for same protein </a:t>
            </a:r>
          </a:p>
          <a:p>
            <a:pPr lvl="1"/>
            <a:r>
              <a:rPr lang="en-US" dirty="0"/>
              <a:t>Systematic abundance variation within and between conditions</a:t>
            </a:r>
          </a:p>
          <a:p>
            <a:pPr lvl="1"/>
            <a:r>
              <a:rPr lang="en-US" dirty="0" smtClean="0"/>
              <a:t>High </a:t>
            </a:r>
            <a:r>
              <a:rPr lang="en-US" dirty="0"/>
              <a:t>rate of </a:t>
            </a:r>
            <a:r>
              <a:rPr lang="en-US" dirty="0" err="1"/>
              <a:t>missingness</a:t>
            </a:r>
            <a:r>
              <a:rPr lang="en-US" dirty="0"/>
              <a:t> in peptide </a:t>
            </a:r>
            <a:r>
              <a:rPr lang="en-US" dirty="0" smtClean="0"/>
              <a:t>measurements</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3871" name="Text Box 27"/>
          <p:cNvSpPr txBox="1">
            <a:spLocks noChangeArrowheads="1"/>
          </p:cNvSpPr>
          <p:nvPr/>
        </p:nvSpPr>
        <p:spPr bwMode="auto">
          <a:xfrm>
            <a:off x="558800" y="1733550"/>
            <a:ext cx="4756150" cy="1190625"/>
          </a:xfrm>
          <a:prstGeom prst="rect">
            <a:avLst/>
          </a:prstGeom>
          <a:solidFill>
            <a:schemeClr val="bg1">
              <a:alpha val="81175"/>
            </a:schemeClr>
          </a:solidFill>
          <a:ln w="9525">
            <a:noFill/>
            <a:miter lim="800000"/>
            <a:headEnd/>
            <a:tailEnd/>
          </a:ln>
        </p:spPr>
        <p:txBody>
          <a:bodyPr wrap="none">
            <a:spAutoFit/>
          </a:bodyPr>
          <a:lstStyle/>
          <a:p>
            <a:r>
              <a:rPr lang="en-US" dirty="0">
                <a:ea typeface="MS PGothic" pitchFamily="34" charset="-128"/>
              </a:rPr>
              <a:t>Capture experimental design through factors:</a:t>
            </a:r>
          </a:p>
          <a:p>
            <a:pPr lvl="1">
              <a:buFontTx/>
              <a:buChar char="•"/>
            </a:pPr>
            <a:r>
              <a:rPr lang="en-US" dirty="0">
                <a:ea typeface="MS PGothic" pitchFamily="34" charset="-128"/>
              </a:rPr>
              <a:t> Biological conditions</a:t>
            </a:r>
          </a:p>
          <a:p>
            <a:pPr lvl="1">
              <a:buFontTx/>
              <a:buChar char="•"/>
            </a:pPr>
            <a:r>
              <a:rPr lang="en-US" dirty="0">
                <a:ea typeface="MS PGothic" pitchFamily="34" charset="-128"/>
              </a:rPr>
              <a:t> Biological replicates</a:t>
            </a:r>
          </a:p>
          <a:p>
            <a:pPr lvl="1">
              <a:buFontTx/>
              <a:buChar char="•"/>
            </a:pPr>
            <a:r>
              <a:rPr lang="en-US" dirty="0">
                <a:ea typeface="MS PGothic" pitchFamily="34" charset="-128"/>
              </a:rPr>
              <a:t> Technical replicates</a:t>
            </a:r>
          </a:p>
        </p:txBody>
      </p:sp>
      <p:grpSp>
        <p:nvGrpSpPr>
          <p:cNvPr id="2" name="Group 22"/>
          <p:cNvGrpSpPr>
            <a:grpSpLocks/>
          </p:cNvGrpSpPr>
          <p:nvPr/>
        </p:nvGrpSpPr>
        <p:grpSpPr bwMode="auto">
          <a:xfrm>
            <a:off x="1295400" y="2628900"/>
            <a:ext cx="7162800" cy="4152900"/>
            <a:chOff x="1223" y="1920"/>
            <a:chExt cx="4057" cy="2352"/>
          </a:xfrm>
        </p:grpSpPr>
        <p:pic>
          <p:nvPicPr>
            <p:cNvPr id="1913860" name="Picture 8"/>
            <p:cNvPicPr>
              <a:picLocks noChangeAspect="1" noChangeArrowheads="1"/>
            </p:cNvPicPr>
            <p:nvPr/>
          </p:nvPicPr>
          <p:blipFill>
            <a:blip r:embed="rId3" cstate="print">
              <a:lum bright="22000" contrast="-24000"/>
            </a:blip>
            <a:srcRect/>
            <a:stretch>
              <a:fillRect/>
            </a:stretch>
          </p:blipFill>
          <p:spPr bwMode="auto">
            <a:xfrm>
              <a:off x="2208" y="2644"/>
              <a:ext cx="1392" cy="908"/>
            </a:xfrm>
            <a:prstGeom prst="rect">
              <a:avLst/>
            </a:prstGeom>
            <a:noFill/>
            <a:ln w="9525">
              <a:noFill/>
              <a:miter lim="800000"/>
              <a:headEnd/>
              <a:tailEnd/>
            </a:ln>
          </p:spPr>
        </p:pic>
        <p:pic>
          <p:nvPicPr>
            <p:cNvPr id="1913861" name="Picture 17" descr="Job208791_DataWithHitsNET"/>
            <p:cNvPicPr>
              <a:picLocks noChangeAspect="1" noChangeArrowheads="1"/>
            </p:cNvPicPr>
            <p:nvPr/>
          </p:nvPicPr>
          <p:blipFill>
            <a:blip r:embed="rId4" cstate="print"/>
            <a:srcRect/>
            <a:stretch>
              <a:fillRect/>
            </a:stretch>
          </p:blipFill>
          <p:spPr bwMode="auto">
            <a:xfrm>
              <a:off x="1315" y="3457"/>
              <a:ext cx="750" cy="414"/>
            </a:xfrm>
            <a:prstGeom prst="rect">
              <a:avLst/>
            </a:prstGeom>
            <a:noFill/>
            <a:ln w="19050">
              <a:solidFill>
                <a:schemeClr val="folHlink"/>
              </a:solidFill>
              <a:miter lim="800000"/>
              <a:headEnd/>
              <a:tailEnd/>
            </a:ln>
          </p:spPr>
        </p:pic>
        <p:pic>
          <p:nvPicPr>
            <p:cNvPr id="1913862" name="Picture 18" descr="Job208791_DataWithHitsNET"/>
            <p:cNvPicPr>
              <a:picLocks noChangeAspect="1" noChangeArrowheads="1"/>
            </p:cNvPicPr>
            <p:nvPr/>
          </p:nvPicPr>
          <p:blipFill>
            <a:blip r:embed="rId4" cstate="print"/>
            <a:srcRect/>
            <a:stretch>
              <a:fillRect/>
            </a:stretch>
          </p:blipFill>
          <p:spPr bwMode="auto">
            <a:xfrm>
              <a:off x="1335" y="2793"/>
              <a:ext cx="750" cy="414"/>
            </a:xfrm>
            <a:prstGeom prst="rect">
              <a:avLst/>
            </a:prstGeom>
            <a:noFill/>
            <a:ln w="19050">
              <a:solidFill>
                <a:schemeClr val="folHlink"/>
              </a:solidFill>
              <a:miter lim="800000"/>
              <a:headEnd/>
              <a:tailEnd/>
            </a:ln>
          </p:spPr>
        </p:pic>
        <p:pic>
          <p:nvPicPr>
            <p:cNvPr id="1913863" name="Picture 19" descr="Job208791_DataWithHitsNET"/>
            <p:cNvPicPr>
              <a:picLocks noChangeAspect="1" noChangeArrowheads="1"/>
            </p:cNvPicPr>
            <p:nvPr/>
          </p:nvPicPr>
          <p:blipFill>
            <a:blip r:embed="rId4" cstate="print"/>
            <a:srcRect/>
            <a:stretch>
              <a:fillRect/>
            </a:stretch>
          </p:blipFill>
          <p:spPr bwMode="auto">
            <a:xfrm>
              <a:off x="1325" y="2160"/>
              <a:ext cx="751" cy="414"/>
            </a:xfrm>
            <a:prstGeom prst="rect">
              <a:avLst/>
            </a:prstGeom>
            <a:noFill/>
            <a:ln w="19050">
              <a:solidFill>
                <a:schemeClr val="folHlink"/>
              </a:solidFill>
              <a:miter lim="800000"/>
              <a:headEnd/>
              <a:tailEnd/>
            </a:ln>
          </p:spPr>
        </p:pic>
        <p:pic>
          <p:nvPicPr>
            <p:cNvPr id="1913864" name="Picture 2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544" y="2736"/>
              <a:ext cx="624" cy="649"/>
            </a:xfrm>
            <a:prstGeom prst="rect">
              <a:avLst/>
            </a:prstGeom>
            <a:noFill/>
            <a:ln w="9525">
              <a:noFill/>
              <a:miter lim="800000"/>
              <a:headEnd/>
              <a:tailEnd/>
            </a:ln>
          </p:spPr>
        </p:pic>
        <p:pic>
          <p:nvPicPr>
            <p:cNvPr id="1913865" name="Picture 21" descr="Job208791_DataWithHitsNET"/>
            <p:cNvPicPr>
              <a:picLocks noChangeAspect="1" noChangeArrowheads="1"/>
            </p:cNvPicPr>
            <p:nvPr/>
          </p:nvPicPr>
          <p:blipFill>
            <a:blip r:embed="rId4" cstate="print"/>
            <a:srcRect/>
            <a:stretch>
              <a:fillRect/>
            </a:stretch>
          </p:blipFill>
          <p:spPr bwMode="auto">
            <a:xfrm>
              <a:off x="1223" y="2207"/>
              <a:ext cx="751" cy="414"/>
            </a:xfrm>
            <a:prstGeom prst="rect">
              <a:avLst/>
            </a:prstGeom>
            <a:noFill/>
            <a:ln w="19050">
              <a:solidFill>
                <a:schemeClr val="folHlink"/>
              </a:solidFill>
              <a:miter lim="800000"/>
              <a:headEnd/>
              <a:tailEnd/>
            </a:ln>
          </p:spPr>
        </p:pic>
        <p:pic>
          <p:nvPicPr>
            <p:cNvPr id="1913866" name="Picture 22" descr="Job208791_DataWithHitsNET"/>
            <p:cNvPicPr>
              <a:picLocks noChangeAspect="1" noChangeArrowheads="1"/>
            </p:cNvPicPr>
            <p:nvPr/>
          </p:nvPicPr>
          <p:blipFill>
            <a:blip r:embed="rId4" cstate="print"/>
            <a:srcRect/>
            <a:stretch>
              <a:fillRect/>
            </a:stretch>
          </p:blipFill>
          <p:spPr bwMode="auto">
            <a:xfrm>
              <a:off x="1231" y="3521"/>
              <a:ext cx="751" cy="415"/>
            </a:xfrm>
            <a:prstGeom prst="rect">
              <a:avLst/>
            </a:prstGeom>
            <a:noFill/>
            <a:ln w="19050">
              <a:solidFill>
                <a:schemeClr val="folHlink"/>
              </a:solidFill>
              <a:miter lim="800000"/>
              <a:headEnd/>
              <a:tailEnd/>
            </a:ln>
          </p:spPr>
        </p:pic>
        <p:pic>
          <p:nvPicPr>
            <p:cNvPr id="1913867" name="Picture 23" descr="Job208791_DataWithHitsNET"/>
            <p:cNvPicPr>
              <a:picLocks noChangeAspect="1" noChangeArrowheads="1"/>
            </p:cNvPicPr>
            <p:nvPr/>
          </p:nvPicPr>
          <p:blipFill>
            <a:blip r:embed="rId4" cstate="print"/>
            <a:srcRect/>
            <a:stretch>
              <a:fillRect/>
            </a:stretch>
          </p:blipFill>
          <p:spPr bwMode="auto">
            <a:xfrm>
              <a:off x="1235" y="2850"/>
              <a:ext cx="751" cy="414"/>
            </a:xfrm>
            <a:prstGeom prst="rect">
              <a:avLst/>
            </a:prstGeom>
            <a:noFill/>
            <a:ln w="19050">
              <a:solidFill>
                <a:schemeClr val="folHlink"/>
              </a:solidFill>
              <a:miter lim="800000"/>
              <a:headEnd/>
              <a:tailEnd/>
            </a:ln>
          </p:spPr>
        </p:pic>
        <p:pic>
          <p:nvPicPr>
            <p:cNvPr id="1913868" name="Picture 24"/>
            <p:cNvPicPr>
              <a:picLocks noChangeAspect="1" noChangeArrowheads="1"/>
            </p:cNvPicPr>
            <p:nvPr/>
          </p:nvPicPr>
          <p:blipFill>
            <a:blip r:embed="rId6" cstate="print"/>
            <a:srcRect/>
            <a:stretch>
              <a:fillRect/>
            </a:stretch>
          </p:blipFill>
          <p:spPr bwMode="auto">
            <a:xfrm>
              <a:off x="4182" y="2070"/>
              <a:ext cx="896" cy="442"/>
            </a:xfrm>
            <a:prstGeom prst="rect">
              <a:avLst/>
            </a:prstGeom>
            <a:noFill/>
            <a:ln w="9525">
              <a:noFill/>
              <a:miter lim="800000"/>
              <a:headEnd/>
              <a:tailEnd/>
            </a:ln>
          </p:spPr>
        </p:pic>
        <p:pic>
          <p:nvPicPr>
            <p:cNvPr id="1913869" name="Picture 25" descr="Burn_Wash_2_2_LinReg"/>
            <p:cNvPicPr>
              <a:picLocks noChangeAspect="1" noChangeArrowheads="1"/>
            </p:cNvPicPr>
            <p:nvPr/>
          </p:nvPicPr>
          <p:blipFill>
            <a:blip r:embed="rId7" cstate="print"/>
            <a:srcRect t="50343"/>
            <a:stretch>
              <a:fillRect/>
            </a:stretch>
          </p:blipFill>
          <p:spPr bwMode="auto">
            <a:xfrm>
              <a:off x="3778" y="2731"/>
              <a:ext cx="1415" cy="388"/>
            </a:xfrm>
            <a:prstGeom prst="rect">
              <a:avLst/>
            </a:prstGeom>
            <a:noFill/>
            <a:ln w="9525">
              <a:noFill/>
              <a:miter lim="800000"/>
              <a:headEnd/>
              <a:tailEnd/>
            </a:ln>
          </p:spPr>
        </p:pic>
        <p:pic>
          <p:nvPicPr>
            <p:cNvPr id="1913870" name="Picture 26"/>
            <p:cNvPicPr>
              <a:picLocks noChangeAspect="1" noChangeArrowheads="1"/>
            </p:cNvPicPr>
            <p:nvPr/>
          </p:nvPicPr>
          <p:blipFill>
            <a:blip r:embed="rId8" cstate="print">
              <a:clrChange>
                <a:clrFrom>
                  <a:srgbClr val="FFFFFF"/>
                </a:clrFrom>
                <a:clrTo>
                  <a:srgbClr val="FFFFFF">
                    <a:alpha val="0"/>
                  </a:srgbClr>
                </a:clrTo>
              </a:clrChange>
            </a:blip>
            <a:srcRect r="4839"/>
            <a:stretch>
              <a:fillRect/>
            </a:stretch>
          </p:blipFill>
          <p:spPr bwMode="auto">
            <a:xfrm>
              <a:off x="3760" y="3378"/>
              <a:ext cx="1482" cy="877"/>
            </a:xfrm>
            <a:prstGeom prst="rect">
              <a:avLst/>
            </a:prstGeom>
            <a:noFill/>
            <a:ln w="9525">
              <a:noFill/>
              <a:miter lim="800000"/>
              <a:headEnd/>
              <a:tailEnd/>
            </a:ln>
          </p:spPr>
        </p:pic>
        <p:sp>
          <p:nvSpPr>
            <p:cNvPr id="1913872" name="AutoShape 28"/>
            <p:cNvSpPr>
              <a:spLocks noChangeArrowheads="1"/>
            </p:cNvSpPr>
            <p:nvPr/>
          </p:nvSpPr>
          <p:spPr bwMode="auto">
            <a:xfrm>
              <a:off x="2160" y="3024"/>
              <a:ext cx="301" cy="149"/>
            </a:xfrm>
            <a:prstGeom prst="rightArrow">
              <a:avLst>
                <a:gd name="adj1" fmla="val 50000"/>
                <a:gd name="adj2" fmla="val 50503"/>
              </a:avLst>
            </a:prstGeom>
            <a:solidFill>
              <a:schemeClr val="tx1"/>
            </a:solidFill>
            <a:ln w="9525">
              <a:solidFill>
                <a:schemeClr val="tx1"/>
              </a:solidFill>
              <a:miter lim="800000"/>
              <a:headEnd/>
              <a:tailEnd/>
            </a:ln>
          </p:spPr>
          <p:txBody>
            <a:bodyPr wrap="none" anchor="ctr"/>
            <a:lstStyle/>
            <a:p>
              <a:endParaRPr lang="en-US">
                <a:latin typeface="Technical" pitchFamily="66" charset="0"/>
                <a:ea typeface="MS PGothic" pitchFamily="34" charset="-128"/>
              </a:endParaRPr>
            </a:p>
          </p:txBody>
        </p:sp>
        <p:sp>
          <p:nvSpPr>
            <p:cNvPr id="1913873" name="Rectangle 30"/>
            <p:cNvSpPr>
              <a:spLocks noChangeArrowheads="1"/>
            </p:cNvSpPr>
            <p:nvPr/>
          </p:nvSpPr>
          <p:spPr bwMode="auto">
            <a:xfrm>
              <a:off x="3740" y="1920"/>
              <a:ext cx="1540" cy="623"/>
            </a:xfrm>
            <a:prstGeom prst="rect">
              <a:avLst/>
            </a:prstGeom>
            <a:noFill/>
            <a:ln w="9525">
              <a:solidFill>
                <a:schemeClr val="tx1"/>
              </a:solidFill>
              <a:miter lim="800000"/>
              <a:headEnd/>
              <a:tailEnd/>
            </a:ln>
          </p:spPr>
          <p:txBody>
            <a:bodyPr wrap="none" anchor="ctr"/>
            <a:lstStyle/>
            <a:p>
              <a:endParaRPr lang="en-US">
                <a:latin typeface="Technical" pitchFamily="66" charset="0"/>
                <a:ea typeface="MS PGothic" pitchFamily="34" charset="-128"/>
              </a:endParaRPr>
            </a:p>
          </p:txBody>
        </p:sp>
        <p:sp>
          <p:nvSpPr>
            <p:cNvPr id="1913874" name="Rectangle 31"/>
            <p:cNvSpPr>
              <a:spLocks noChangeArrowheads="1"/>
            </p:cNvSpPr>
            <p:nvPr/>
          </p:nvSpPr>
          <p:spPr bwMode="auto">
            <a:xfrm>
              <a:off x="3740" y="2586"/>
              <a:ext cx="1540" cy="623"/>
            </a:xfrm>
            <a:prstGeom prst="rect">
              <a:avLst/>
            </a:prstGeom>
            <a:noFill/>
            <a:ln w="9525">
              <a:solidFill>
                <a:schemeClr val="tx1"/>
              </a:solidFill>
              <a:miter lim="800000"/>
              <a:headEnd/>
              <a:tailEnd/>
            </a:ln>
          </p:spPr>
          <p:txBody>
            <a:bodyPr wrap="none" anchor="ctr"/>
            <a:lstStyle/>
            <a:p>
              <a:endParaRPr lang="en-US">
                <a:latin typeface="Technical" pitchFamily="66" charset="0"/>
                <a:ea typeface="MS PGothic" pitchFamily="34" charset="-128"/>
              </a:endParaRPr>
            </a:p>
          </p:txBody>
        </p:sp>
        <p:sp>
          <p:nvSpPr>
            <p:cNvPr id="1913875" name="Rectangle 32"/>
            <p:cNvSpPr>
              <a:spLocks noChangeArrowheads="1"/>
            </p:cNvSpPr>
            <p:nvPr/>
          </p:nvSpPr>
          <p:spPr bwMode="auto">
            <a:xfrm>
              <a:off x="3740" y="3252"/>
              <a:ext cx="1540" cy="1020"/>
            </a:xfrm>
            <a:prstGeom prst="rect">
              <a:avLst/>
            </a:prstGeom>
            <a:noFill/>
            <a:ln w="9525">
              <a:solidFill>
                <a:schemeClr val="tx1"/>
              </a:solidFill>
              <a:miter lim="800000"/>
              <a:headEnd/>
              <a:tailEnd/>
            </a:ln>
          </p:spPr>
          <p:txBody>
            <a:bodyPr wrap="none" anchor="ctr"/>
            <a:lstStyle/>
            <a:p>
              <a:endParaRPr lang="en-US">
                <a:latin typeface="Technical" pitchFamily="66" charset="0"/>
                <a:ea typeface="MS PGothic" pitchFamily="34" charset="-128"/>
              </a:endParaRPr>
            </a:p>
          </p:txBody>
        </p:sp>
        <p:sp>
          <p:nvSpPr>
            <p:cNvPr id="1913876" name="AutoShape 36"/>
            <p:cNvSpPr>
              <a:spLocks noChangeArrowheads="1"/>
            </p:cNvSpPr>
            <p:nvPr/>
          </p:nvSpPr>
          <p:spPr bwMode="auto">
            <a:xfrm>
              <a:off x="3395" y="3024"/>
              <a:ext cx="301" cy="149"/>
            </a:xfrm>
            <a:prstGeom prst="rightArrow">
              <a:avLst>
                <a:gd name="adj1" fmla="val 50000"/>
                <a:gd name="adj2" fmla="val 50503"/>
              </a:avLst>
            </a:prstGeom>
            <a:solidFill>
              <a:schemeClr val="tx1"/>
            </a:solidFill>
            <a:ln w="9525">
              <a:solidFill>
                <a:schemeClr val="tx1"/>
              </a:solidFill>
              <a:miter lim="800000"/>
              <a:headEnd/>
              <a:tailEnd/>
            </a:ln>
          </p:spPr>
          <p:txBody>
            <a:bodyPr wrap="none" anchor="ctr"/>
            <a:lstStyle/>
            <a:p>
              <a:endParaRPr lang="en-US">
                <a:latin typeface="Technical" pitchFamily="66" charset="0"/>
                <a:ea typeface="MS PGothic" pitchFamily="34" charset="-128"/>
              </a:endParaRPr>
            </a:p>
          </p:txBody>
        </p:sp>
      </p:grpSp>
      <p:sp>
        <p:nvSpPr>
          <p:cNvPr id="1913877" name="Rectangle 21"/>
          <p:cNvSpPr>
            <a:spLocks noGrp="1" noChangeArrowheads="1"/>
          </p:cNvSpPr>
          <p:nvPr>
            <p:ph type="title"/>
          </p:nvPr>
        </p:nvSpPr>
        <p:spPr/>
        <p:txBody>
          <a:bodyPr/>
          <a:lstStyle/>
          <a:p>
            <a:r>
              <a:rPr lang="en-US" sz="3400"/>
              <a:t>DAnTE</a:t>
            </a:r>
            <a:r>
              <a:rPr lang="en-US"/>
              <a:t>: </a:t>
            </a:r>
            <a:r>
              <a:rPr lang="en-US" u="sng"/>
              <a:t>D</a:t>
            </a:r>
            <a:r>
              <a:rPr lang="en-US"/>
              <a:t>ata </a:t>
            </a:r>
            <a:r>
              <a:rPr lang="en-US" u="sng"/>
              <a:t>An</a:t>
            </a:r>
            <a:r>
              <a:rPr lang="en-US"/>
              <a:t>alysis </a:t>
            </a:r>
            <a:r>
              <a:rPr lang="en-US" u="sng"/>
              <a:t>T</a:t>
            </a:r>
            <a:r>
              <a:rPr lang="en-US"/>
              <a:t>ool </a:t>
            </a:r>
            <a:r>
              <a:rPr lang="en-US" u="sng"/>
              <a:t>E</a:t>
            </a:r>
            <a:r>
              <a:rPr lang="en-US"/>
              <a:t>xtension </a:t>
            </a:r>
          </a:p>
        </p:txBody>
      </p:sp>
      <p:grpSp>
        <p:nvGrpSpPr>
          <p:cNvPr id="3" name="Group 23"/>
          <p:cNvGrpSpPr>
            <a:grpSpLocks/>
          </p:cNvGrpSpPr>
          <p:nvPr/>
        </p:nvGrpSpPr>
        <p:grpSpPr bwMode="auto">
          <a:xfrm>
            <a:off x="7734300" y="138113"/>
            <a:ext cx="1295400" cy="636587"/>
            <a:chOff x="4872" y="87"/>
            <a:chExt cx="816" cy="401"/>
          </a:xfrm>
        </p:grpSpPr>
        <p:grpSp>
          <p:nvGrpSpPr>
            <p:cNvPr id="4" name="Group 24"/>
            <p:cNvGrpSpPr>
              <a:grpSpLocks/>
            </p:cNvGrpSpPr>
            <p:nvPr/>
          </p:nvGrpSpPr>
          <p:grpSpPr bwMode="auto">
            <a:xfrm>
              <a:off x="5273" y="383"/>
              <a:ext cx="16" cy="7"/>
              <a:chOff x="2700" y="2750"/>
              <a:chExt cx="104" cy="48"/>
            </a:xfrm>
          </p:grpSpPr>
          <p:sp>
            <p:nvSpPr>
              <p:cNvPr id="1913881" name="Rectangle 25"/>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13882" name="Rectangle 26"/>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13883" name="AutoShape 27"/>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13884" name="AutoShape 28"/>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13885" name="AutoShape 29"/>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13886" name="AutoShape 30"/>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13887" name="AutoShape 31"/>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13888" name="AutoShape 32"/>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13889" name="AutoShape 33"/>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13890" name="AutoShape 34"/>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13891" name="AutoShape 35"/>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13892" name="Oval 36"/>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13893" name="Oval 37"/>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13894" name="AutoShape 38"/>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13895" name="AutoShape 39"/>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13896" name="AutoShape 40"/>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13897" name="AutoShape 41"/>
            <p:cNvCxnSpPr>
              <a:cxnSpLocks noChangeShapeType="1"/>
              <a:stCxn id="1913895" idx="0"/>
              <a:endCxn id="1913894"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13898" name="AutoShape 42"/>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13899" name="AutoShape 43"/>
            <p:cNvCxnSpPr>
              <a:cxnSpLocks noChangeShapeType="1"/>
              <a:stCxn id="1913900" idx="1"/>
              <a:endCxn id="1913887"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13900" name="AutoShape 44"/>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13901" name="AutoShape 45"/>
            <p:cNvCxnSpPr>
              <a:cxnSpLocks noChangeShapeType="1"/>
              <a:stCxn id="1913902" idx="2"/>
              <a:endCxn id="1913903" idx="1"/>
            </p:cNvCxnSpPr>
            <p:nvPr/>
          </p:nvCxnSpPr>
          <p:spPr bwMode="auto">
            <a:xfrm>
              <a:off x="5479" y="190"/>
              <a:ext cx="0" cy="21"/>
            </a:xfrm>
            <a:prstGeom prst="straightConnector1">
              <a:avLst/>
            </a:prstGeom>
            <a:noFill/>
            <a:ln w="3175">
              <a:solidFill>
                <a:srgbClr val="969696"/>
              </a:solidFill>
              <a:round/>
              <a:headEnd/>
              <a:tailEnd/>
            </a:ln>
            <a:effectLst/>
          </p:spPr>
        </p:cxnSp>
        <p:sp>
          <p:nvSpPr>
            <p:cNvPr id="1913902" name="AutoShape 46"/>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13903" name="AutoShape 47"/>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13904" name="Text Box 48"/>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13905" name="Text Box 49"/>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13906" name="AutoShape 50"/>
            <p:cNvCxnSpPr>
              <a:cxnSpLocks noChangeShapeType="1"/>
              <a:stCxn id="1913889" idx="2"/>
              <a:endCxn id="1913907" idx="1"/>
            </p:cNvCxnSpPr>
            <p:nvPr/>
          </p:nvCxnSpPr>
          <p:spPr bwMode="auto">
            <a:xfrm>
              <a:off x="5478" y="390"/>
              <a:ext cx="1" cy="22"/>
            </a:xfrm>
            <a:prstGeom prst="straightConnector1">
              <a:avLst/>
            </a:prstGeom>
            <a:noFill/>
            <a:ln w="3175">
              <a:solidFill>
                <a:schemeClr val="tx1"/>
              </a:solidFill>
              <a:round/>
              <a:headEnd/>
              <a:tailEnd/>
            </a:ln>
            <a:effectLst/>
          </p:spPr>
        </p:cxnSp>
        <p:sp>
          <p:nvSpPr>
            <p:cNvPr id="1913907" name="AutoShape 51"/>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13908" name="AutoShape 52"/>
            <p:cNvCxnSpPr>
              <a:cxnSpLocks noChangeShapeType="1"/>
              <a:stCxn id="1913894" idx="3"/>
              <a:endCxn id="1913886"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13909" name="AutoShape 53"/>
            <p:cNvCxnSpPr>
              <a:cxnSpLocks noChangeShapeType="1"/>
              <a:stCxn id="1913886" idx="3"/>
              <a:endCxn id="1913887"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13910" name="AutoShape 54"/>
            <p:cNvCxnSpPr>
              <a:cxnSpLocks noChangeShapeType="1"/>
              <a:stCxn id="1913887" idx="3"/>
              <a:endCxn id="1913891"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13911" name="AutoShape 55"/>
            <p:cNvCxnSpPr>
              <a:cxnSpLocks noChangeShapeType="1"/>
              <a:stCxn id="1913896" idx="3"/>
              <a:endCxn id="1913888"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13912" name="AutoShape 56"/>
            <p:cNvCxnSpPr>
              <a:cxnSpLocks noChangeShapeType="1"/>
              <a:stCxn id="1913890" idx="4"/>
              <a:endCxn id="1913889"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13913" name="AutoShape 57"/>
            <p:cNvCxnSpPr>
              <a:cxnSpLocks noChangeShapeType="1"/>
              <a:stCxn id="1913891" idx="4"/>
              <a:endCxn id="1913902"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13914" name="AutoShape 58"/>
            <p:cNvCxnSpPr>
              <a:cxnSpLocks noChangeShapeType="1"/>
              <a:stCxn id="1913888" idx="2"/>
              <a:endCxn id="1913892"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13915" name="AutoShape 59"/>
            <p:cNvCxnSpPr>
              <a:cxnSpLocks noChangeShapeType="1"/>
              <a:stCxn id="1913881" idx="2"/>
              <a:endCxn id="1913893"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13916" name="AutoShape 60"/>
            <p:cNvCxnSpPr>
              <a:cxnSpLocks noChangeShapeType="1"/>
              <a:stCxn id="1913892" idx="6"/>
              <a:endCxn id="1913882"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13917" name="AutoShape 61"/>
            <p:cNvCxnSpPr>
              <a:cxnSpLocks noChangeShapeType="1"/>
              <a:stCxn id="1913893" idx="6"/>
              <a:endCxn id="1913890"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13918" name="AutoShape 62"/>
            <p:cNvCxnSpPr>
              <a:cxnSpLocks noChangeShapeType="1"/>
              <a:stCxn id="1913903" idx="3"/>
              <a:endCxn id="1913889"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13919" name="AutoShape 63"/>
            <p:cNvCxnSpPr>
              <a:cxnSpLocks noChangeShapeType="1"/>
              <a:stCxn id="1913922" idx="2"/>
              <a:endCxn id="1913923"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13920" name="AutoShape 64"/>
            <p:cNvCxnSpPr>
              <a:cxnSpLocks noChangeShapeType="1"/>
              <a:stCxn id="1913921" idx="2"/>
              <a:endCxn id="1913922"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13921" name="AutoShape 65"/>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13922" name="AutoShape 66"/>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13923" name="AutoShape 67"/>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13924" name="AutoShape 68"/>
            <p:cNvCxnSpPr>
              <a:cxnSpLocks noChangeShapeType="1"/>
              <a:stCxn id="1913923" idx="2"/>
              <a:endCxn id="1913925"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13925" name="AutoShape 69"/>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13926" name="AutoShape 70"/>
            <p:cNvCxnSpPr>
              <a:cxnSpLocks noChangeShapeType="1"/>
              <a:stCxn id="1913925" idx="2"/>
              <a:endCxn id="1913896"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13927" name="AutoShape 71"/>
            <p:cNvCxnSpPr>
              <a:cxnSpLocks noChangeShapeType="1"/>
              <a:stCxn id="1913907"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13928" name="AutoShape 72"/>
            <p:cNvCxnSpPr>
              <a:cxnSpLocks noChangeShapeType="1"/>
              <a:stCxn id="1913925" idx="3"/>
              <a:endCxn id="1913894"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13929" name="AutoShape 73"/>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13930" name="AutoShape 74"/>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13931" name="AutoShape 75"/>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13932" name="AutoShape 76"/>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13933" name="AutoShape 77"/>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5" name="Group 78"/>
            <p:cNvGrpSpPr>
              <a:grpSpLocks/>
            </p:cNvGrpSpPr>
            <p:nvPr/>
          </p:nvGrpSpPr>
          <p:grpSpPr bwMode="auto">
            <a:xfrm>
              <a:off x="5582" y="353"/>
              <a:ext cx="87" cy="109"/>
              <a:chOff x="5462" y="3419"/>
              <a:chExt cx="87" cy="109"/>
            </a:xfrm>
          </p:grpSpPr>
          <p:sp>
            <p:nvSpPr>
              <p:cNvPr id="1913935" name="AutoShape 79"/>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13936" name="AutoShape 80"/>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13937" name="Rectangle 81"/>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
        <p:nvSpPr>
          <p:cNvPr id="1913939" name="Rectangle 83"/>
          <p:cNvSpPr>
            <a:spLocks noGrp="1" noChangeArrowheads="1"/>
          </p:cNvSpPr>
          <p:nvPr>
            <p:ph type="body" idx="1"/>
          </p:nvPr>
        </p:nvSpPr>
        <p:spPr>
          <a:xfrm>
            <a:off x="492125" y="1057275"/>
            <a:ext cx="8186738" cy="771525"/>
          </a:xfrm>
        </p:spPr>
        <p:txBody>
          <a:bodyPr/>
          <a:lstStyle/>
          <a:p>
            <a:pPr>
              <a:spcBef>
                <a:spcPct val="50000"/>
              </a:spcBef>
            </a:pPr>
            <a:r>
              <a:rPr lang="en-US"/>
              <a:t>Statistical tool designed to address analysis needs associated with quantitative bottom-up, proteomics data.</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5954" name="Rectangle 2"/>
          <p:cNvSpPr>
            <a:spLocks noGrp="1" noChangeArrowheads="1"/>
          </p:cNvSpPr>
          <p:nvPr>
            <p:ph type="title"/>
          </p:nvPr>
        </p:nvSpPr>
        <p:spPr/>
        <p:txBody>
          <a:bodyPr/>
          <a:lstStyle/>
          <a:p>
            <a:r>
              <a:rPr lang="en-US"/>
              <a:t>Downstream Data Analysis</a:t>
            </a:r>
          </a:p>
        </p:txBody>
      </p:sp>
      <p:sp>
        <p:nvSpPr>
          <p:cNvPr id="2045955" name="Rectangle 3"/>
          <p:cNvSpPr>
            <a:spLocks noGrp="1" noChangeArrowheads="1"/>
          </p:cNvSpPr>
          <p:nvPr>
            <p:ph type="body" idx="1"/>
          </p:nvPr>
        </p:nvSpPr>
        <p:spPr>
          <a:xfrm>
            <a:off x="492125" y="1057275"/>
            <a:ext cx="8186738" cy="4286250"/>
          </a:xfrm>
        </p:spPr>
        <p:txBody>
          <a:bodyPr/>
          <a:lstStyle/>
          <a:p>
            <a:pPr>
              <a:lnSpc>
                <a:spcPct val="95000"/>
              </a:lnSpc>
            </a:pPr>
            <a:r>
              <a:rPr lang="en-US"/>
              <a:t>Challenge:</a:t>
            </a:r>
          </a:p>
          <a:p>
            <a:pPr lvl="1">
              <a:lnSpc>
                <a:spcPct val="95000"/>
              </a:lnSpc>
            </a:pPr>
            <a:r>
              <a:rPr lang="en-US"/>
              <a:t>With thousands of peptides/proteins in hundreds of samples, how does one mine the data for </a:t>
            </a:r>
            <a:r>
              <a:rPr lang="en-US" u="sng"/>
              <a:t>significant</a:t>
            </a:r>
            <a:r>
              <a:rPr lang="en-US"/>
              <a:t> trends of interest?</a:t>
            </a:r>
          </a:p>
          <a:p>
            <a:pPr>
              <a:lnSpc>
                <a:spcPct val="95000"/>
              </a:lnSpc>
            </a:pPr>
            <a:r>
              <a:rPr lang="en-US"/>
              <a:t>General Analysis Steps in DAnTE:</a:t>
            </a:r>
          </a:p>
          <a:p>
            <a:pPr lvl="1">
              <a:lnSpc>
                <a:spcPct val="95000"/>
              </a:lnSpc>
            </a:pPr>
            <a:r>
              <a:rPr lang="en-US"/>
              <a:t>Outliers: identify bad datasets</a:t>
            </a:r>
          </a:p>
          <a:p>
            <a:pPr lvl="1">
              <a:lnSpc>
                <a:spcPct val="95000"/>
              </a:lnSpc>
            </a:pPr>
            <a:r>
              <a:rPr lang="en-US"/>
              <a:t>Normalization: remove any </a:t>
            </a:r>
            <a:r>
              <a:rPr lang="en-US" u="sng"/>
              <a:t>systematic variations</a:t>
            </a:r>
            <a:r>
              <a:rPr lang="en-US"/>
              <a:t> due to instrument/sample processing etc.</a:t>
            </a:r>
          </a:p>
          <a:p>
            <a:pPr lvl="1">
              <a:lnSpc>
                <a:spcPct val="95000"/>
              </a:lnSpc>
            </a:pPr>
            <a:r>
              <a:rPr lang="en-US"/>
              <a:t>“Rollup”: infer protein abundances from peptide abundances</a:t>
            </a:r>
          </a:p>
          <a:p>
            <a:pPr lvl="1">
              <a:lnSpc>
                <a:spcPct val="95000"/>
              </a:lnSpc>
            </a:pPr>
            <a:r>
              <a:rPr lang="en-US"/>
              <a:t>ANOVA: look for statistically </a:t>
            </a:r>
            <a:r>
              <a:rPr lang="en-US" u="sng"/>
              <a:t>significant</a:t>
            </a:r>
            <a:r>
              <a:rPr lang="en-US"/>
              <a:t> features</a:t>
            </a:r>
          </a:p>
          <a:p>
            <a:pPr lvl="1">
              <a:lnSpc>
                <a:spcPct val="95000"/>
              </a:lnSpc>
            </a:pPr>
            <a:r>
              <a:rPr lang="en-US"/>
              <a:t>Cluster: explore </a:t>
            </a:r>
            <a:r>
              <a:rPr lang="en-US" u="sng"/>
              <a:t>trends/patterns</a:t>
            </a:r>
            <a:endParaRPr lang="en-US"/>
          </a:p>
        </p:txBody>
      </p:sp>
      <p:grpSp>
        <p:nvGrpSpPr>
          <p:cNvPr id="2045956" name="Group 4"/>
          <p:cNvGrpSpPr>
            <a:grpSpLocks/>
          </p:cNvGrpSpPr>
          <p:nvPr/>
        </p:nvGrpSpPr>
        <p:grpSpPr bwMode="auto">
          <a:xfrm>
            <a:off x="7734300" y="138113"/>
            <a:ext cx="1295400" cy="636587"/>
            <a:chOff x="4872" y="87"/>
            <a:chExt cx="816" cy="401"/>
          </a:xfrm>
        </p:grpSpPr>
        <p:grpSp>
          <p:nvGrpSpPr>
            <p:cNvPr id="2045957" name="Group 5"/>
            <p:cNvGrpSpPr>
              <a:grpSpLocks/>
            </p:cNvGrpSpPr>
            <p:nvPr/>
          </p:nvGrpSpPr>
          <p:grpSpPr bwMode="auto">
            <a:xfrm>
              <a:off x="5273" y="383"/>
              <a:ext cx="16" cy="7"/>
              <a:chOff x="2700" y="2750"/>
              <a:chExt cx="104" cy="48"/>
            </a:xfrm>
          </p:grpSpPr>
          <p:sp>
            <p:nvSpPr>
              <p:cNvPr id="2045958" name="Rectangle 6"/>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2045959" name="Rectangle 7"/>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2045960" name="AutoShape 8"/>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2045961" name="AutoShape 9"/>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045962" name="AutoShape 10"/>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045963" name="AutoShape 11"/>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045964" name="AutoShape 12"/>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2045965" name="AutoShape 13"/>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045966" name="AutoShape 14"/>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2045967" name="AutoShape 15"/>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2045968" name="AutoShape 16"/>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2045969" name="Oval 17"/>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2045970" name="Oval 18"/>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2045971" name="AutoShape 19"/>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2045972" name="AutoShape 20"/>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2045973" name="AutoShape 21"/>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2045974" name="AutoShape 22"/>
            <p:cNvCxnSpPr>
              <a:cxnSpLocks noChangeShapeType="1"/>
              <a:stCxn id="2045972" idx="0"/>
              <a:endCxn id="2045971"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2045975" name="AutoShape 23"/>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2045976" name="AutoShape 24"/>
            <p:cNvCxnSpPr>
              <a:cxnSpLocks noChangeShapeType="1"/>
              <a:stCxn id="2045977" idx="1"/>
              <a:endCxn id="2045964"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2045977" name="AutoShape 25"/>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2045978" name="AutoShape 26"/>
            <p:cNvCxnSpPr>
              <a:cxnSpLocks noChangeShapeType="1"/>
              <a:stCxn id="2045979" idx="2"/>
              <a:endCxn id="2045980" idx="1"/>
            </p:cNvCxnSpPr>
            <p:nvPr/>
          </p:nvCxnSpPr>
          <p:spPr bwMode="auto">
            <a:xfrm>
              <a:off x="5479" y="190"/>
              <a:ext cx="0" cy="21"/>
            </a:xfrm>
            <a:prstGeom prst="straightConnector1">
              <a:avLst/>
            </a:prstGeom>
            <a:noFill/>
            <a:ln w="3175">
              <a:solidFill>
                <a:srgbClr val="969696"/>
              </a:solidFill>
              <a:round/>
              <a:headEnd/>
              <a:tailEnd/>
            </a:ln>
            <a:effectLst/>
          </p:spPr>
        </p:cxnSp>
        <p:sp>
          <p:nvSpPr>
            <p:cNvPr id="2045979" name="AutoShape 27"/>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2045980" name="AutoShape 28"/>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2045981" name="Text Box 29"/>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2045982" name="Text Box 30"/>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2045983" name="AutoShape 31"/>
            <p:cNvCxnSpPr>
              <a:cxnSpLocks noChangeShapeType="1"/>
              <a:stCxn id="2045966" idx="2"/>
              <a:endCxn id="2045984" idx="1"/>
            </p:cNvCxnSpPr>
            <p:nvPr/>
          </p:nvCxnSpPr>
          <p:spPr bwMode="auto">
            <a:xfrm>
              <a:off x="5478" y="390"/>
              <a:ext cx="1" cy="22"/>
            </a:xfrm>
            <a:prstGeom prst="straightConnector1">
              <a:avLst/>
            </a:prstGeom>
            <a:noFill/>
            <a:ln w="3175">
              <a:solidFill>
                <a:schemeClr val="tx1"/>
              </a:solidFill>
              <a:round/>
              <a:headEnd/>
              <a:tailEnd/>
            </a:ln>
            <a:effectLst/>
          </p:spPr>
        </p:cxnSp>
        <p:sp>
          <p:nvSpPr>
            <p:cNvPr id="2045984" name="AutoShape 32"/>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2045985" name="AutoShape 33"/>
            <p:cNvCxnSpPr>
              <a:cxnSpLocks noChangeShapeType="1"/>
              <a:stCxn id="2045971" idx="3"/>
              <a:endCxn id="2045963"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2045986" name="AutoShape 34"/>
            <p:cNvCxnSpPr>
              <a:cxnSpLocks noChangeShapeType="1"/>
              <a:stCxn id="2045963" idx="3"/>
              <a:endCxn id="2045964"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2045987" name="AutoShape 35"/>
            <p:cNvCxnSpPr>
              <a:cxnSpLocks noChangeShapeType="1"/>
              <a:stCxn id="2045964" idx="3"/>
              <a:endCxn id="2045968"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2045988" name="AutoShape 36"/>
            <p:cNvCxnSpPr>
              <a:cxnSpLocks noChangeShapeType="1"/>
              <a:stCxn id="2045973" idx="3"/>
              <a:endCxn id="2045965"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2045989" name="AutoShape 37"/>
            <p:cNvCxnSpPr>
              <a:cxnSpLocks noChangeShapeType="1"/>
              <a:stCxn id="2045967" idx="4"/>
              <a:endCxn id="2045966"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2045990" name="AutoShape 38"/>
            <p:cNvCxnSpPr>
              <a:cxnSpLocks noChangeShapeType="1"/>
              <a:stCxn id="2045968" idx="4"/>
              <a:endCxn id="2045979"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2045991" name="AutoShape 39"/>
            <p:cNvCxnSpPr>
              <a:cxnSpLocks noChangeShapeType="1"/>
              <a:stCxn id="2045965" idx="2"/>
              <a:endCxn id="2045969"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2045992" name="AutoShape 40"/>
            <p:cNvCxnSpPr>
              <a:cxnSpLocks noChangeShapeType="1"/>
              <a:stCxn id="2045958" idx="2"/>
              <a:endCxn id="2045970"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2045993" name="AutoShape 41"/>
            <p:cNvCxnSpPr>
              <a:cxnSpLocks noChangeShapeType="1"/>
              <a:stCxn id="2045969" idx="6"/>
              <a:endCxn id="2045959"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2045994" name="AutoShape 42"/>
            <p:cNvCxnSpPr>
              <a:cxnSpLocks noChangeShapeType="1"/>
              <a:stCxn id="2045970" idx="6"/>
              <a:endCxn id="2045967"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2045995" name="AutoShape 43"/>
            <p:cNvCxnSpPr>
              <a:cxnSpLocks noChangeShapeType="1"/>
              <a:stCxn id="2045980" idx="3"/>
              <a:endCxn id="2045966"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2045996" name="AutoShape 44"/>
            <p:cNvCxnSpPr>
              <a:cxnSpLocks noChangeShapeType="1"/>
              <a:stCxn id="2045999" idx="2"/>
              <a:endCxn id="2046000"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2045997" name="AutoShape 45"/>
            <p:cNvCxnSpPr>
              <a:cxnSpLocks noChangeShapeType="1"/>
              <a:stCxn id="2045998" idx="2"/>
              <a:endCxn id="2045999"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2045998" name="AutoShape 46"/>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2045999" name="AutoShape 47"/>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2046000" name="AutoShape 48"/>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2046001" name="AutoShape 49"/>
            <p:cNvCxnSpPr>
              <a:cxnSpLocks noChangeShapeType="1"/>
              <a:stCxn id="2046000" idx="2"/>
              <a:endCxn id="2046002"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2046002" name="AutoShape 50"/>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2046003" name="AutoShape 51"/>
            <p:cNvCxnSpPr>
              <a:cxnSpLocks noChangeShapeType="1"/>
              <a:stCxn id="2046002" idx="2"/>
              <a:endCxn id="2045973"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2046004" name="AutoShape 52"/>
            <p:cNvCxnSpPr>
              <a:cxnSpLocks noChangeShapeType="1"/>
              <a:stCxn id="2045984"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2046005" name="AutoShape 53"/>
            <p:cNvCxnSpPr>
              <a:cxnSpLocks noChangeShapeType="1"/>
              <a:stCxn id="2046002" idx="3"/>
              <a:endCxn id="2045971"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2046006" name="AutoShape 54"/>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2046007" name="AutoShape 55"/>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2046008" name="AutoShape 56"/>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2046009" name="AutoShape 57"/>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2046010" name="AutoShape 58"/>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2046011" name="Group 59"/>
            <p:cNvGrpSpPr>
              <a:grpSpLocks/>
            </p:cNvGrpSpPr>
            <p:nvPr/>
          </p:nvGrpSpPr>
          <p:grpSpPr bwMode="auto">
            <a:xfrm>
              <a:off x="5582" y="353"/>
              <a:ext cx="87" cy="109"/>
              <a:chOff x="5462" y="3419"/>
              <a:chExt cx="87" cy="109"/>
            </a:xfrm>
          </p:grpSpPr>
          <p:sp>
            <p:nvSpPr>
              <p:cNvPr id="2046012" name="AutoShape 60"/>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2046013" name="AutoShape 61"/>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2046014" name="Rectangle 62"/>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1986" name="Group 2"/>
          <p:cNvGrpSpPr>
            <a:grpSpLocks/>
          </p:cNvGrpSpPr>
          <p:nvPr/>
        </p:nvGrpSpPr>
        <p:grpSpPr bwMode="auto">
          <a:xfrm>
            <a:off x="4637088" y="2057400"/>
            <a:ext cx="4495800" cy="3348038"/>
            <a:chOff x="1248" y="2310"/>
            <a:chExt cx="2688" cy="2001"/>
          </a:xfrm>
        </p:grpSpPr>
        <p:pic>
          <p:nvPicPr>
            <p:cNvPr id="1961987" name="Picture 3"/>
            <p:cNvPicPr>
              <a:picLocks noChangeAspect="1" noChangeArrowheads="1"/>
            </p:cNvPicPr>
            <p:nvPr/>
          </p:nvPicPr>
          <p:blipFill>
            <a:blip r:embed="rId2" cstate="print"/>
            <a:srcRect/>
            <a:stretch>
              <a:fillRect/>
            </a:stretch>
          </p:blipFill>
          <p:spPr bwMode="auto">
            <a:xfrm>
              <a:off x="1320" y="2352"/>
              <a:ext cx="2616" cy="1872"/>
            </a:xfrm>
            <a:prstGeom prst="rect">
              <a:avLst/>
            </a:prstGeom>
            <a:noFill/>
            <a:ln w="9525">
              <a:noFill/>
              <a:miter lim="800000"/>
              <a:headEnd/>
              <a:tailEnd/>
            </a:ln>
            <a:effectLst/>
          </p:spPr>
        </p:pic>
        <p:sp>
          <p:nvSpPr>
            <p:cNvPr id="1961988" name="Text Box 4"/>
            <p:cNvSpPr txBox="1">
              <a:spLocks noChangeArrowheads="1"/>
            </p:cNvSpPr>
            <p:nvPr/>
          </p:nvSpPr>
          <p:spPr bwMode="auto">
            <a:xfrm rot="-5400000">
              <a:off x="830" y="3201"/>
              <a:ext cx="1000" cy="164"/>
            </a:xfrm>
            <a:prstGeom prst="rect">
              <a:avLst/>
            </a:prstGeom>
            <a:solidFill>
              <a:schemeClr val="bg1"/>
            </a:solidFill>
            <a:ln w="9525" algn="ctr">
              <a:noFill/>
              <a:miter lim="800000"/>
              <a:headEnd/>
              <a:tailEnd/>
            </a:ln>
            <a:effectLst/>
          </p:spPr>
          <p:txBody>
            <a:bodyPr>
              <a:spAutoFit/>
            </a:bodyPr>
            <a:lstStyle/>
            <a:p>
              <a:pPr>
                <a:spcBef>
                  <a:spcPct val="50000"/>
                </a:spcBef>
              </a:pPr>
              <a:r>
                <a:rPr lang="en-US" sz="1200"/>
                <a:t>Sample Quantiles</a:t>
              </a:r>
            </a:p>
          </p:txBody>
        </p:sp>
        <p:sp>
          <p:nvSpPr>
            <p:cNvPr id="1961989" name="Text Box 5"/>
            <p:cNvSpPr txBox="1">
              <a:spLocks noChangeArrowheads="1"/>
            </p:cNvSpPr>
            <p:nvPr/>
          </p:nvSpPr>
          <p:spPr bwMode="auto">
            <a:xfrm>
              <a:off x="1968" y="4147"/>
              <a:ext cx="1464" cy="164"/>
            </a:xfrm>
            <a:prstGeom prst="rect">
              <a:avLst/>
            </a:prstGeom>
            <a:solidFill>
              <a:schemeClr val="bg1"/>
            </a:solidFill>
            <a:ln w="9525" algn="ctr">
              <a:noFill/>
              <a:miter lim="800000"/>
              <a:headEnd/>
              <a:tailEnd/>
            </a:ln>
            <a:effectLst/>
          </p:spPr>
          <p:txBody>
            <a:bodyPr>
              <a:spAutoFit/>
            </a:bodyPr>
            <a:lstStyle/>
            <a:p>
              <a:pPr>
                <a:spcBef>
                  <a:spcPct val="50000"/>
                </a:spcBef>
              </a:pPr>
              <a:r>
                <a:rPr lang="en-US" sz="1200"/>
                <a:t>Theoretical Quantiles (Normal)</a:t>
              </a:r>
            </a:p>
          </p:txBody>
        </p:sp>
        <p:pic>
          <p:nvPicPr>
            <p:cNvPr id="1961990" name="Picture 6"/>
            <p:cNvPicPr>
              <a:picLocks noChangeAspect="1" noChangeArrowheads="1"/>
            </p:cNvPicPr>
            <p:nvPr/>
          </p:nvPicPr>
          <p:blipFill>
            <a:blip r:embed="rId3" cstate="print"/>
            <a:srcRect/>
            <a:stretch>
              <a:fillRect/>
            </a:stretch>
          </p:blipFill>
          <p:spPr bwMode="auto">
            <a:xfrm rot="5400000">
              <a:off x="2595" y="2163"/>
              <a:ext cx="186" cy="480"/>
            </a:xfrm>
            <a:prstGeom prst="rect">
              <a:avLst/>
            </a:prstGeom>
            <a:noFill/>
            <a:ln w="9525">
              <a:noFill/>
              <a:miter lim="800000"/>
              <a:headEnd/>
              <a:tailEnd/>
            </a:ln>
            <a:effectLst/>
          </p:spPr>
        </p:pic>
      </p:grpSp>
      <p:grpSp>
        <p:nvGrpSpPr>
          <p:cNvPr id="1961991" name="Group 7"/>
          <p:cNvGrpSpPr>
            <a:grpSpLocks/>
          </p:cNvGrpSpPr>
          <p:nvPr/>
        </p:nvGrpSpPr>
        <p:grpSpPr bwMode="auto">
          <a:xfrm>
            <a:off x="33338" y="2057400"/>
            <a:ext cx="4386262" cy="3371850"/>
            <a:chOff x="21" y="1296"/>
            <a:chExt cx="2763" cy="2124"/>
          </a:xfrm>
        </p:grpSpPr>
        <p:pic>
          <p:nvPicPr>
            <p:cNvPr id="1961992" name="Picture 8"/>
            <p:cNvPicPr>
              <a:picLocks noChangeAspect="1" noChangeArrowheads="1"/>
            </p:cNvPicPr>
            <p:nvPr/>
          </p:nvPicPr>
          <p:blipFill>
            <a:blip r:embed="rId4" cstate="print"/>
            <a:srcRect/>
            <a:stretch>
              <a:fillRect/>
            </a:stretch>
          </p:blipFill>
          <p:spPr bwMode="auto">
            <a:xfrm>
              <a:off x="82" y="1341"/>
              <a:ext cx="2702" cy="1920"/>
            </a:xfrm>
            <a:prstGeom prst="rect">
              <a:avLst/>
            </a:prstGeom>
            <a:noFill/>
            <a:ln w="9525">
              <a:noFill/>
              <a:miter lim="800000"/>
              <a:headEnd/>
              <a:tailEnd/>
            </a:ln>
            <a:effectLst/>
          </p:spPr>
        </p:pic>
        <p:pic>
          <p:nvPicPr>
            <p:cNvPr id="1961993" name="Picture 9"/>
            <p:cNvPicPr>
              <a:picLocks noChangeAspect="1" noChangeArrowheads="1"/>
            </p:cNvPicPr>
            <p:nvPr/>
          </p:nvPicPr>
          <p:blipFill>
            <a:blip r:embed="rId3" cstate="print"/>
            <a:srcRect/>
            <a:stretch>
              <a:fillRect/>
            </a:stretch>
          </p:blipFill>
          <p:spPr bwMode="auto">
            <a:xfrm rot="5400000">
              <a:off x="1410" y="1140"/>
              <a:ext cx="198" cy="510"/>
            </a:xfrm>
            <a:prstGeom prst="rect">
              <a:avLst/>
            </a:prstGeom>
            <a:noFill/>
            <a:ln w="9525">
              <a:noFill/>
              <a:miter lim="800000"/>
              <a:headEnd/>
              <a:tailEnd/>
            </a:ln>
            <a:effectLst/>
          </p:spPr>
        </p:pic>
        <p:sp>
          <p:nvSpPr>
            <p:cNvPr id="1961994" name="Text Box 10"/>
            <p:cNvSpPr txBox="1">
              <a:spLocks noChangeArrowheads="1"/>
            </p:cNvSpPr>
            <p:nvPr/>
          </p:nvSpPr>
          <p:spPr bwMode="auto">
            <a:xfrm rot="-5400000">
              <a:off x="-278" y="2200"/>
              <a:ext cx="771" cy="173"/>
            </a:xfrm>
            <a:prstGeom prst="rect">
              <a:avLst/>
            </a:prstGeom>
            <a:solidFill>
              <a:schemeClr val="bg1"/>
            </a:solidFill>
            <a:ln w="9525" algn="ctr">
              <a:noFill/>
              <a:miter lim="800000"/>
              <a:headEnd/>
              <a:tailEnd/>
            </a:ln>
            <a:effectLst/>
          </p:spPr>
          <p:txBody>
            <a:bodyPr>
              <a:spAutoFit/>
            </a:bodyPr>
            <a:lstStyle/>
            <a:p>
              <a:pPr>
                <a:spcBef>
                  <a:spcPct val="50000"/>
                </a:spcBef>
              </a:pPr>
              <a:r>
                <a:rPr lang="en-US" sz="1200"/>
                <a:t>Probability</a:t>
              </a:r>
            </a:p>
          </p:txBody>
        </p:sp>
        <p:sp>
          <p:nvSpPr>
            <p:cNvPr id="1961995" name="Text Box 11"/>
            <p:cNvSpPr txBox="1">
              <a:spLocks noChangeArrowheads="1"/>
            </p:cNvSpPr>
            <p:nvPr/>
          </p:nvSpPr>
          <p:spPr bwMode="auto">
            <a:xfrm>
              <a:off x="1203" y="3247"/>
              <a:ext cx="918" cy="173"/>
            </a:xfrm>
            <a:prstGeom prst="rect">
              <a:avLst/>
            </a:prstGeom>
            <a:solidFill>
              <a:schemeClr val="bg1"/>
            </a:solidFill>
            <a:ln w="9525" algn="ctr">
              <a:noFill/>
              <a:miter lim="800000"/>
              <a:headEnd/>
              <a:tailEnd/>
            </a:ln>
            <a:effectLst/>
          </p:spPr>
          <p:txBody>
            <a:bodyPr>
              <a:spAutoFit/>
            </a:bodyPr>
            <a:lstStyle/>
            <a:p>
              <a:pPr>
                <a:spcBef>
                  <a:spcPct val="50000"/>
                </a:spcBef>
              </a:pPr>
              <a:r>
                <a:rPr lang="en-US" sz="1200"/>
                <a:t>Abundance</a:t>
              </a:r>
            </a:p>
          </p:txBody>
        </p:sp>
      </p:grpSp>
      <p:sp>
        <p:nvSpPr>
          <p:cNvPr id="1961997" name="Rectangle 13"/>
          <p:cNvSpPr>
            <a:spLocks noGrp="1" noChangeArrowheads="1"/>
          </p:cNvSpPr>
          <p:nvPr>
            <p:ph type="title"/>
          </p:nvPr>
        </p:nvSpPr>
        <p:spPr/>
        <p:txBody>
          <a:bodyPr/>
          <a:lstStyle/>
          <a:p>
            <a:r>
              <a:rPr lang="en-US"/>
              <a:t>Diagnostic Plots: Normality</a:t>
            </a:r>
          </a:p>
        </p:txBody>
      </p:sp>
      <p:sp>
        <p:nvSpPr>
          <p:cNvPr id="1961998" name="Rectangle 14"/>
          <p:cNvSpPr>
            <a:spLocks noGrp="1" noChangeArrowheads="1"/>
          </p:cNvSpPr>
          <p:nvPr>
            <p:ph type="body" idx="1"/>
          </p:nvPr>
        </p:nvSpPr>
        <p:spPr>
          <a:xfrm>
            <a:off x="492125" y="1057275"/>
            <a:ext cx="8186738" cy="847725"/>
          </a:xfrm>
        </p:spPr>
        <p:txBody>
          <a:bodyPr/>
          <a:lstStyle/>
          <a:p>
            <a:r>
              <a:rPr lang="en-US"/>
              <a:t>Distribution of abundance values in a single dataset	</a:t>
            </a:r>
          </a:p>
          <a:p>
            <a:pPr lvl="1"/>
            <a:r>
              <a:rPr lang="en-US"/>
              <a:t>Should see Normal distribution</a:t>
            </a:r>
          </a:p>
        </p:txBody>
      </p:sp>
      <p:grpSp>
        <p:nvGrpSpPr>
          <p:cNvPr id="1961999" name="Group 15"/>
          <p:cNvGrpSpPr>
            <a:grpSpLocks/>
          </p:cNvGrpSpPr>
          <p:nvPr/>
        </p:nvGrpSpPr>
        <p:grpSpPr bwMode="auto">
          <a:xfrm>
            <a:off x="7734300" y="138113"/>
            <a:ext cx="1295400" cy="636587"/>
            <a:chOff x="4872" y="87"/>
            <a:chExt cx="816" cy="401"/>
          </a:xfrm>
        </p:grpSpPr>
        <p:grpSp>
          <p:nvGrpSpPr>
            <p:cNvPr id="1962000" name="Group 16"/>
            <p:cNvGrpSpPr>
              <a:grpSpLocks/>
            </p:cNvGrpSpPr>
            <p:nvPr/>
          </p:nvGrpSpPr>
          <p:grpSpPr bwMode="auto">
            <a:xfrm>
              <a:off x="5273" y="383"/>
              <a:ext cx="16" cy="7"/>
              <a:chOff x="2700" y="2750"/>
              <a:chExt cx="104" cy="48"/>
            </a:xfrm>
          </p:grpSpPr>
          <p:sp>
            <p:nvSpPr>
              <p:cNvPr id="1962001" name="Rectangle 17"/>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62002" name="Rectangle 18"/>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62003" name="AutoShape 19"/>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62004" name="AutoShape 2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62005" name="AutoShape 21"/>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62006" name="AutoShape 22"/>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62007" name="AutoShape 23"/>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62008" name="AutoShape 2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62009" name="AutoShape 2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62010" name="AutoShape 2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62011" name="AutoShape 27"/>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62012" name="Oval 2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62013" name="Oval 2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62014" name="AutoShape 3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62015" name="AutoShape 3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62016" name="AutoShape 3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62017" name="AutoShape 33"/>
            <p:cNvCxnSpPr>
              <a:cxnSpLocks noChangeShapeType="1"/>
              <a:stCxn id="1962015" idx="0"/>
              <a:endCxn id="1962014"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62018" name="AutoShape 3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62019" name="AutoShape 35"/>
            <p:cNvCxnSpPr>
              <a:cxnSpLocks noChangeShapeType="1"/>
              <a:stCxn id="1962020" idx="1"/>
              <a:endCxn id="1962007"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62020" name="AutoShape 36"/>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62021" name="AutoShape 37"/>
            <p:cNvCxnSpPr>
              <a:cxnSpLocks noChangeShapeType="1"/>
              <a:stCxn id="1962022" idx="2"/>
              <a:endCxn id="1962023" idx="1"/>
            </p:cNvCxnSpPr>
            <p:nvPr/>
          </p:nvCxnSpPr>
          <p:spPr bwMode="auto">
            <a:xfrm>
              <a:off x="5479" y="190"/>
              <a:ext cx="0" cy="21"/>
            </a:xfrm>
            <a:prstGeom prst="straightConnector1">
              <a:avLst/>
            </a:prstGeom>
            <a:noFill/>
            <a:ln w="3175">
              <a:solidFill>
                <a:srgbClr val="969696"/>
              </a:solidFill>
              <a:round/>
              <a:headEnd/>
              <a:tailEnd/>
            </a:ln>
            <a:effectLst/>
          </p:spPr>
        </p:cxnSp>
        <p:sp>
          <p:nvSpPr>
            <p:cNvPr id="1962022" name="AutoShape 38"/>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62023" name="AutoShape 39"/>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62024" name="Text Box 4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62025" name="Text Box 4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62026" name="AutoShape 42"/>
            <p:cNvCxnSpPr>
              <a:cxnSpLocks noChangeShapeType="1"/>
              <a:stCxn id="1962009" idx="2"/>
              <a:endCxn id="1962027" idx="1"/>
            </p:cNvCxnSpPr>
            <p:nvPr/>
          </p:nvCxnSpPr>
          <p:spPr bwMode="auto">
            <a:xfrm>
              <a:off x="5478" y="390"/>
              <a:ext cx="1" cy="22"/>
            </a:xfrm>
            <a:prstGeom prst="straightConnector1">
              <a:avLst/>
            </a:prstGeom>
            <a:noFill/>
            <a:ln w="3175">
              <a:solidFill>
                <a:schemeClr val="tx1"/>
              </a:solidFill>
              <a:round/>
              <a:headEnd/>
              <a:tailEnd/>
            </a:ln>
            <a:effectLst/>
          </p:spPr>
        </p:cxnSp>
        <p:sp>
          <p:nvSpPr>
            <p:cNvPr id="1962027" name="AutoShape 43"/>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62028" name="AutoShape 44"/>
            <p:cNvCxnSpPr>
              <a:cxnSpLocks noChangeShapeType="1"/>
              <a:stCxn id="1962014" idx="3"/>
              <a:endCxn id="1962006"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62029" name="AutoShape 45"/>
            <p:cNvCxnSpPr>
              <a:cxnSpLocks noChangeShapeType="1"/>
              <a:stCxn id="1962006" idx="3"/>
              <a:endCxn id="1962007"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62030" name="AutoShape 46"/>
            <p:cNvCxnSpPr>
              <a:cxnSpLocks noChangeShapeType="1"/>
              <a:stCxn id="1962007" idx="3"/>
              <a:endCxn id="1962011"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62031" name="AutoShape 47"/>
            <p:cNvCxnSpPr>
              <a:cxnSpLocks noChangeShapeType="1"/>
              <a:stCxn id="1962016" idx="3"/>
              <a:endCxn id="1962008"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62032" name="AutoShape 48"/>
            <p:cNvCxnSpPr>
              <a:cxnSpLocks noChangeShapeType="1"/>
              <a:stCxn id="1962010" idx="4"/>
              <a:endCxn id="1962009"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62033" name="AutoShape 49"/>
            <p:cNvCxnSpPr>
              <a:cxnSpLocks noChangeShapeType="1"/>
              <a:stCxn id="1962011" idx="4"/>
              <a:endCxn id="1962022"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62034" name="AutoShape 50"/>
            <p:cNvCxnSpPr>
              <a:cxnSpLocks noChangeShapeType="1"/>
              <a:stCxn id="1962008" idx="2"/>
              <a:endCxn id="1962012"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62035" name="AutoShape 51"/>
            <p:cNvCxnSpPr>
              <a:cxnSpLocks noChangeShapeType="1"/>
              <a:stCxn id="1962001" idx="2"/>
              <a:endCxn id="1962013"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62036" name="AutoShape 52"/>
            <p:cNvCxnSpPr>
              <a:cxnSpLocks noChangeShapeType="1"/>
              <a:stCxn id="1962012" idx="6"/>
              <a:endCxn id="1962002"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62037" name="AutoShape 53"/>
            <p:cNvCxnSpPr>
              <a:cxnSpLocks noChangeShapeType="1"/>
              <a:stCxn id="1962013" idx="6"/>
              <a:endCxn id="1962010"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62038" name="AutoShape 54"/>
            <p:cNvCxnSpPr>
              <a:cxnSpLocks noChangeShapeType="1"/>
              <a:stCxn id="1962023" idx="3"/>
              <a:endCxn id="1962009"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62039" name="AutoShape 55"/>
            <p:cNvCxnSpPr>
              <a:cxnSpLocks noChangeShapeType="1"/>
              <a:stCxn id="1962042" idx="2"/>
              <a:endCxn id="1962043"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62040" name="AutoShape 56"/>
            <p:cNvCxnSpPr>
              <a:cxnSpLocks noChangeShapeType="1"/>
              <a:stCxn id="1962041" idx="2"/>
              <a:endCxn id="1962042"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62041" name="AutoShape 57"/>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62042" name="AutoShape 58"/>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62043" name="AutoShape 59"/>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62044" name="AutoShape 60"/>
            <p:cNvCxnSpPr>
              <a:cxnSpLocks noChangeShapeType="1"/>
              <a:stCxn id="1962043" idx="2"/>
              <a:endCxn id="1962045"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62045" name="AutoShape 6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62046" name="AutoShape 62"/>
            <p:cNvCxnSpPr>
              <a:cxnSpLocks noChangeShapeType="1"/>
              <a:stCxn id="1962045" idx="2"/>
              <a:endCxn id="1962016"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62047" name="AutoShape 63"/>
            <p:cNvCxnSpPr>
              <a:cxnSpLocks noChangeShapeType="1"/>
              <a:stCxn id="1962027"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62048" name="AutoShape 64"/>
            <p:cNvCxnSpPr>
              <a:cxnSpLocks noChangeShapeType="1"/>
              <a:stCxn id="1962045" idx="3"/>
              <a:endCxn id="1962014"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62049" name="AutoShape 65"/>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62050" name="AutoShape 66"/>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62051" name="AutoShape 67"/>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62052" name="AutoShape 68"/>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62053" name="AutoShape 69"/>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962054" name="Group 70"/>
            <p:cNvGrpSpPr>
              <a:grpSpLocks/>
            </p:cNvGrpSpPr>
            <p:nvPr/>
          </p:nvGrpSpPr>
          <p:grpSpPr bwMode="auto">
            <a:xfrm>
              <a:off x="5582" y="353"/>
              <a:ext cx="87" cy="109"/>
              <a:chOff x="5462" y="3419"/>
              <a:chExt cx="87" cy="109"/>
            </a:xfrm>
          </p:grpSpPr>
          <p:sp>
            <p:nvSpPr>
              <p:cNvPr id="1962055" name="AutoShape 71"/>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62056" name="AutoShape 72"/>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62057" name="Rectangle 7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0482" name="Picture 2"/>
          <p:cNvPicPr>
            <a:picLocks noChangeAspect="1" noChangeArrowheads="1"/>
          </p:cNvPicPr>
          <p:nvPr/>
        </p:nvPicPr>
        <p:blipFill>
          <a:blip r:embed="rId3" cstate="print"/>
          <a:srcRect/>
          <a:stretch>
            <a:fillRect/>
          </a:stretch>
        </p:blipFill>
        <p:spPr bwMode="auto">
          <a:xfrm>
            <a:off x="228600" y="1944688"/>
            <a:ext cx="2200275" cy="1122362"/>
          </a:xfrm>
          <a:prstGeom prst="rect">
            <a:avLst/>
          </a:prstGeom>
          <a:noFill/>
          <a:ln w="9525" algn="ctr">
            <a:noFill/>
            <a:miter lim="800000"/>
            <a:headEnd/>
            <a:tailEnd/>
          </a:ln>
          <a:effectLst/>
        </p:spPr>
      </p:pic>
      <p:sp>
        <p:nvSpPr>
          <p:cNvPr id="1940484" name="Text Box 12"/>
          <p:cNvSpPr txBox="1">
            <a:spLocks noChangeArrowheads="1"/>
          </p:cNvSpPr>
          <p:nvPr/>
        </p:nvSpPr>
        <p:spPr bwMode="auto">
          <a:xfrm>
            <a:off x="304800" y="3732213"/>
            <a:ext cx="2251075" cy="915987"/>
          </a:xfrm>
          <a:prstGeom prst="rect">
            <a:avLst/>
          </a:prstGeom>
          <a:noFill/>
          <a:ln w="9525">
            <a:noFill/>
            <a:miter lim="800000"/>
            <a:headEnd/>
            <a:tailEnd/>
          </a:ln>
        </p:spPr>
        <p:txBody>
          <a:bodyPr>
            <a:spAutoFit/>
          </a:bodyPr>
          <a:lstStyle/>
          <a:p>
            <a:r>
              <a:rPr lang="en-US">
                <a:ea typeface="MS PGothic" pitchFamily="34" charset="-128"/>
              </a:rPr>
              <a:t>Color legend with overlaid histogram of correlation values</a:t>
            </a:r>
          </a:p>
        </p:txBody>
      </p:sp>
      <p:sp>
        <p:nvSpPr>
          <p:cNvPr id="1940485" name="Line 13"/>
          <p:cNvSpPr>
            <a:spLocks noChangeShapeType="1"/>
          </p:cNvSpPr>
          <p:nvPr/>
        </p:nvSpPr>
        <p:spPr bwMode="auto">
          <a:xfrm flipV="1">
            <a:off x="1447800" y="3124200"/>
            <a:ext cx="0" cy="609600"/>
          </a:xfrm>
          <a:prstGeom prst="line">
            <a:avLst/>
          </a:prstGeom>
          <a:noFill/>
          <a:ln w="15875">
            <a:solidFill>
              <a:schemeClr val="tx1"/>
            </a:solidFill>
            <a:round/>
            <a:headEnd/>
            <a:tailEnd type="triangle" w="lg" len="med"/>
          </a:ln>
        </p:spPr>
        <p:txBody>
          <a:bodyPr/>
          <a:lstStyle/>
          <a:p>
            <a:endParaRPr lang="en-US"/>
          </a:p>
        </p:txBody>
      </p:sp>
      <p:sp>
        <p:nvSpPr>
          <p:cNvPr id="1940486" name="Text Box 44"/>
          <p:cNvSpPr txBox="1">
            <a:spLocks noChangeArrowheads="1"/>
          </p:cNvSpPr>
          <p:nvPr/>
        </p:nvSpPr>
        <p:spPr bwMode="auto">
          <a:xfrm rot="5400000">
            <a:off x="7547769" y="4029869"/>
            <a:ext cx="1758950" cy="366712"/>
          </a:xfrm>
          <a:prstGeom prst="rect">
            <a:avLst/>
          </a:prstGeom>
          <a:noFill/>
          <a:ln w="9525">
            <a:noFill/>
            <a:miter lim="800000"/>
            <a:headEnd/>
            <a:tailEnd/>
          </a:ln>
        </p:spPr>
        <p:txBody>
          <a:bodyPr wrap="none">
            <a:spAutoFit/>
          </a:bodyPr>
          <a:lstStyle/>
          <a:p>
            <a:r>
              <a:rPr lang="en-US">
                <a:ea typeface="MS PGothic" pitchFamily="34" charset="-128"/>
              </a:rPr>
              <a:t>Dataset Names</a:t>
            </a:r>
          </a:p>
        </p:txBody>
      </p:sp>
      <p:sp>
        <p:nvSpPr>
          <p:cNvPr id="1940487" name="Text Box 45"/>
          <p:cNvSpPr txBox="1">
            <a:spLocks noChangeArrowheads="1"/>
          </p:cNvSpPr>
          <p:nvPr/>
        </p:nvSpPr>
        <p:spPr bwMode="auto">
          <a:xfrm>
            <a:off x="4552950" y="6338888"/>
            <a:ext cx="1758950" cy="366712"/>
          </a:xfrm>
          <a:prstGeom prst="rect">
            <a:avLst/>
          </a:prstGeom>
          <a:noFill/>
          <a:ln w="9525">
            <a:noFill/>
            <a:miter lim="800000"/>
            <a:headEnd/>
            <a:tailEnd/>
          </a:ln>
        </p:spPr>
        <p:txBody>
          <a:bodyPr wrap="none">
            <a:spAutoFit/>
          </a:bodyPr>
          <a:lstStyle/>
          <a:p>
            <a:r>
              <a:rPr lang="en-US">
                <a:ea typeface="MS PGothic" pitchFamily="34" charset="-128"/>
              </a:rPr>
              <a:t>Dataset Names</a:t>
            </a:r>
          </a:p>
        </p:txBody>
      </p:sp>
      <p:pic>
        <p:nvPicPr>
          <p:cNvPr id="1940489" name="Picture 9"/>
          <p:cNvPicPr>
            <a:picLocks noChangeAspect="1" noChangeArrowheads="1"/>
          </p:cNvPicPr>
          <p:nvPr/>
        </p:nvPicPr>
        <p:blipFill>
          <a:blip r:embed="rId4" cstate="print"/>
          <a:srcRect/>
          <a:stretch>
            <a:fillRect/>
          </a:stretch>
        </p:blipFill>
        <p:spPr bwMode="auto">
          <a:xfrm>
            <a:off x="3319463" y="2881313"/>
            <a:ext cx="4724400" cy="3443287"/>
          </a:xfrm>
          <a:prstGeom prst="rect">
            <a:avLst/>
          </a:prstGeom>
          <a:noFill/>
          <a:ln w="9525" algn="ctr">
            <a:noFill/>
            <a:miter lim="800000"/>
            <a:headEnd/>
            <a:tailEnd/>
          </a:ln>
          <a:effectLst/>
        </p:spPr>
      </p:pic>
      <p:sp>
        <p:nvSpPr>
          <p:cNvPr id="1940490" name="Line 46"/>
          <p:cNvSpPr>
            <a:spLocks noChangeShapeType="1"/>
          </p:cNvSpPr>
          <p:nvPr/>
        </p:nvSpPr>
        <p:spPr bwMode="auto">
          <a:xfrm>
            <a:off x="4735513" y="2863850"/>
            <a:ext cx="0" cy="3124200"/>
          </a:xfrm>
          <a:prstGeom prst="line">
            <a:avLst/>
          </a:prstGeom>
          <a:noFill/>
          <a:ln w="28575">
            <a:solidFill>
              <a:schemeClr val="bg1"/>
            </a:solidFill>
            <a:round/>
            <a:headEnd/>
            <a:tailEnd/>
          </a:ln>
        </p:spPr>
        <p:txBody>
          <a:bodyPr wrap="none" anchor="ctr"/>
          <a:lstStyle/>
          <a:p>
            <a:endParaRPr lang="en-US"/>
          </a:p>
        </p:txBody>
      </p:sp>
      <p:sp>
        <p:nvSpPr>
          <p:cNvPr id="1940491" name="Line 47"/>
          <p:cNvSpPr>
            <a:spLocks noChangeShapeType="1"/>
          </p:cNvSpPr>
          <p:nvPr/>
        </p:nvSpPr>
        <p:spPr bwMode="auto">
          <a:xfrm>
            <a:off x="6107113" y="2863850"/>
            <a:ext cx="0" cy="3124200"/>
          </a:xfrm>
          <a:prstGeom prst="line">
            <a:avLst/>
          </a:prstGeom>
          <a:noFill/>
          <a:ln w="28575">
            <a:solidFill>
              <a:schemeClr val="bg1"/>
            </a:solidFill>
            <a:round/>
            <a:headEnd/>
            <a:tailEnd/>
          </a:ln>
        </p:spPr>
        <p:txBody>
          <a:bodyPr wrap="none" anchor="ctr"/>
          <a:lstStyle/>
          <a:p>
            <a:endParaRPr lang="en-US"/>
          </a:p>
        </p:txBody>
      </p:sp>
      <p:sp>
        <p:nvSpPr>
          <p:cNvPr id="1940492" name="Line 48"/>
          <p:cNvSpPr>
            <a:spLocks noChangeShapeType="1"/>
          </p:cNvSpPr>
          <p:nvPr/>
        </p:nvSpPr>
        <p:spPr bwMode="auto">
          <a:xfrm flipH="1">
            <a:off x="3167063" y="3865563"/>
            <a:ext cx="4419600" cy="0"/>
          </a:xfrm>
          <a:prstGeom prst="line">
            <a:avLst/>
          </a:prstGeom>
          <a:noFill/>
          <a:ln w="28575">
            <a:solidFill>
              <a:schemeClr val="bg1"/>
            </a:solidFill>
            <a:round/>
            <a:headEnd/>
            <a:tailEnd/>
          </a:ln>
        </p:spPr>
        <p:txBody>
          <a:bodyPr wrap="none" anchor="ctr"/>
          <a:lstStyle/>
          <a:p>
            <a:endParaRPr lang="en-US"/>
          </a:p>
        </p:txBody>
      </p:sp>
      <p:sp>
        <p:nvSpPr>
          <p:cNvPr id="1940493" name="Line 49"/>
          <p:cNvSpPr>
            <a:spLocks noChangeShapeType="1"/>
          </p:cNvSpPr>
          <p:nvPr/>
        </p:nvSpPr>
        <p:spPr bwMode="auto">
          <a:xfrm flipH="1">
            <a:off x="3167063" y="4827588"/>
            <a:ext cx="4419600" cy="0"/>
          </a:xfrm>
          <a:prstGeom prst="line">
            <a:avLst/>
          </a:prstGeom>
          <a:noFill/>
          <a:ln w="28575">
            <a:solidFill>
              <a:schemeClr val="bg1"/>
            </a:solidFill>
            <a:round/>
            <a:headEnd/>
            <a:tailEnd/>
          </a:ln>
        </p:spPr>
        <p:txBody>
          <a:bodyPr wrap="none" anchor="ctr"/>
          <a:lstStyle/>
          <a:p>
            <a:endParaRPr lang="en-US"/>
          </a:p>
        </p:txBody>
      </p:sp>
      <p:sp>
        <p:nvSpPr>
          <p:cNvPr id="1940494" name="Text Box 52"/>
          <p:cNvSpPr txBox="1">
            <a:spLocks noChangeArrowheads="1"/>
          </p:cNvSpPr>
          <p:nvPr/>
        </p:nvSpPr>
        <p:spPr bwMode="auto">
          <a:xfrm>
            <a:off x="5110163" y="2635250"/>
            <a:ext cx="677862" cy="304800"/>
          </a:xfrm>
          <a:prstGeom prst="rect">
            <a:avLst/>
          </a:prstGeom>
          <a:noFill/>
          <a:ln w="9525">
            <a:noFill/>
            <a:miter lim="800000"/>
            <a:headEnd/>
            <a:tailEnd/>
          </a:ln>
        </p:spPr>
        <p:txBody>
          <a:bodyPr wrap="none">
            <a:spAutoFit/>
          </a:bodyPr>
          <a:lstStyle/>
          <a:p>
            <a:r>
              <a:rPr lang="en-US" sz="1400" b="1">
                <a:ea typeface="MS PGothic" pitchFamily="34" charset="-128"/>
              </a:rPr>
              <a:t>smpB</a:t>
            </a:r>
          </a:p>
        </p:txBody>
      </p:sp>
      <p:sp>
        <p:nvSpPr>
          <p:cNvPr id="1940495" name="Text Box 53"/>
          <p:cNvSpPr txBox="1">
            <a:spLocks noChangeArrowheads="1"/>
          </p:cNvSpPr>
          <p:nvPr/>
        </p:nvSpPr>
        <p:spPr bwMode="auto">
          <a:xfrm>
            <a:off x="6567488" y="2635250"/>
            <a:ext cx="460375" cy="304800"/>
          </a:xfrm>
          <a:prstGeom prst="rect">
            <a:avLst/>
          </a:prstGeom>
          <a:noFill/>
          <a:ln w="9525">
            <a:noFill/>
            <a:miter lim="800000"/>
            <a:headEnd/>
            <a:tailEnd/>
          </a:ln>
        </p:spPr>
        <p:txBody>
          <a:bodyPr wrap="none">
            <a:spAutoFit/>
          </a:bodyPr>
          <a:lstStyle/>
          <a:p>
            <a:r>
              <a:rPr lang="en-US" sz="1400" b="1">
                <a:ea typeface="MS PGothic" pitchFamily="34" charset="-128"/>
              </a:rPr>
              <a:t>WT</a:t>
            </a:r>
          </a:p>
        </p:txBody>
      </p:sp>
      <p:sp>
        <p:nvSpPr>
          <p:cNvPr id="1940496" name="Text Box 54"/>
          <p:cNvSpPr txBox="1">
            <a:spLocks noChangeArrowheads="1"/>
          </p:cNvSpPr>
          <p:nvPr/>
        </p:nvSpPr>
        <p:spPr bwMode="auto">
          <a:xfrm>
            <a:off x="3819525" y="2635250"/>
            <a:ext cx="458788" cy="304800"/>
          </a:xfrm>
          <a:prstGeom prst="rect">
            <a:avLst/>
          </a:prstGeom>
          <a:noFill/>
          <a:ln w="9525">
            <a:noFill/>
            <a:miter lim="800000"/>
            <a:headEnd/>
            <a:tailEnd/>
          </a:ln>
        </p:spPr>
        <p:txBody>
          <a:bodyPr wrap="none">
            <a:spAutoFit/>
          </a:bodyPr>
          <a:lstStyle/>
          <a:p>
            <a:r>
              <a:rPr lang="en-US" sz="1400" b="1">
                <a:ea typeface="MS PGothic" pitchFamily="34" charset="-128"/>
              </a:rPr>
              <a:t>hfq</a:t>
            </a:r>
          </a:p>
        </p:txBody>
      </p:sp>
      <p:sp>
        <p:nvSpPr>
          <p:cNvPr id="1940497" name="Text Box 52"/>
          <p:cNvSpPr txBox="1">
            <a:spLocks noChangeArrowheads="1"/>
          </p:cNvSpPr>
          <p:nvPr/>
        </p:nvSpPr>
        <p:spPr bwMode="auto">
          <a:xfrm rot="16200000">
            <a:off x="2785269" y="4131469"/>
            <a:ext cx="677862" cy="304800"/>
          </a:xfrm>
          <a:prstGeom prst="rect">
            <a:avLst/>
          </a:prstGeom>
          <a:noFill/>
          <a:ln w="9525">
            <a:noFill/>
            <a:miter lim="800000"/>
            <a:headEnd/>
            <a:tailEnd/>
          </a:ln>
        </p:spPr>
        <p:txBody>
          <a:bodyPr wrap="none">
            <a:spAutoFit/>
          </a:bodyPr>
          <a:lstStyle/>
          <a:p>
            <a:r>
              <a:rPr lang="en-US" sz="1400" b="1">
                <a:ea typeface="MS PGothic" pitchFamily="34" charset="-128"/>
              </a:rPr>
              <a:t>smpB</a:t>
            </a:r>
          </a:p>
        </p:txBody>
      </p:sp>
      <p:sp>
        <p:nvSpPr>
          <p:cNvPr id="1940498" name="Text Box 53"/>
          <p:cNvSpPr txBox="1">
            <a:spLocks noChangeArrowheads="1"/>
          </p:cNvSpPr>
          <p:nvPr/>
        </p:nvSpPr>
        <p:spPr bwMode="auto">
          <a:xfrm rot="16200000">
            <a:off x="2894012" y="5156201"/>
            <a:ext cx="460375" cy="304800"/>
          </a:xfrm>
          <a:prstGeom prst="rect">
            <a:avLst/>
          </a:prstGeom>
          <a:noFill/>
          <a:ln w="9525">
            <a:noFill/>
            <a:miter lim="800000"/>
            <a:headEnd/>
            <a:tailEnd/>
          </a:ln>
        </p:spPr>
        <p:txBody>
          <a:bodyPr wrap="none">
            <a:spAutoFit/>
          </a:bodyPr>
          <a:lstStyle/>
          <a:p>
            <a:r>
              <a:rPr lang="en-US" sz="1400" b="1">
                <a:ea typeface="MS PGothic" pitchFamily="34" charset="-128"/>
              </a:rPr>
              <a:t>WT</a:t>
            </a:r>
          </a:p>
        </p:txBody>
      </p:sp>
      <p:sp>
        <p:nvSpPr>
          <p:cNvPr id="1940499" name="Text Box 54"/>
          <p:cNvSpPr txBox="1">
            <a:spLocks noChangeArrowheads="1"/>
          </p:cNvSpPr>
          <p:nvPr/>
        </p:nvSpPr>
        <p:spPr bwMode="auto">
          <a:xfrm rot="16200000">
            <a:off x="2894806" y="3248819"/>
            <a:ext cx="458788" cy="304800"/>
          </a:xfrm>
          <a:prstGeom prst="rect">
            <a:avLst/>
          </a:prstGeom>
          <a:noFill/>
          <a:ln w="9525">
            <a:noFill/>
            <a:miter lim="800000"/>
            <a:headEnd/>
            <a:tailEnd/>
          </a:ln>
        </p:spPr>
        <p:txBody>
          <a:bodyPr wrap="none">
            <a:spAutoFit/>
          </a:bodyPr>
          <a:lstStyle/>
          <a:p>
            <a:r>
              <a:rPr lang="en-US" sz="1400" b="1">
                <a:ea typeface="MS PGothic" pitchFamily="34" charset="-128"/>
              </a:rPr>
              <a:t>hfq</a:t>
            </a:r>
          </a:p>
        </p:txBody>
      </p:sp>
      <p:sp>
        <p:nvSpPr>
          <p:cNvPr id="1940502" name="Rectangle 22"/>
          <p:cNvSpPr>
            <a:spLocks noGrp="1" noChangeArrowheads="1"/>
          </p:cNvSpPr>
          <p:nvPr>
            <p:ph type="title"/>
          </p:nvPr>
        </p:nvSpPr>
        <p:spPr/>
        <p:txBody>
          <a:bodyPr/>
          <a:lstStyle/>
          <a:p>
            <a:r>
              <a:rPr lang="en-US"/>
              <a:t>Diagnostic Plots: Correlations</a:t>
            </a:r>
          </a:p>
        </p:txBody>
      </p:sp>
      <p:sp>
        <p:nvSpPr>
          <p:cNvPr id="1940505" name="Rectangle 25"/>
          <p:cNvSpPr>
            <a:spLocks noGrp="1" noChangeArrowheads="1"/>
          </p:cNvSpPr>
          <p:nvPr>
            <p:ph type="body" idx="1"/>
          </p:nvPr>
        </p:nvSpPr>
        <p:spPr>
          <a:xfrm>
            <a:off x="492125" y="1057275"/>
            <a:ext cx="8186738" cy="785813"/>
          </a:xfrm>
        </p:spPr>
        <p:txBody>
          <a:bodyPr/>
          <a:lstStyle/>
          <a:p>
            <a:r>
              <a:rPr lang="en-US"/>
              <a:t>Assess repeatability of replicate datasets</a:t>
            </a:r>
          </a:p>
          <a:p>
            <a:r>
              <a:rPr lang="en-US"/>
              <a:t>Compare biological conditions</a:t>
            </a:r>
          </a:p>
        </p:txBody>
      </p:sp>
      <p:grpSp>
        <p:nvGrpSpPr>
          <p:cNvPr id="1940506" name="Group 26"/>
          <p:cNvGrpSpPr>
            <a:grpSpLocks/>
          </p:cNvGrpSpPr>
          <p:nvPr/>
        </p:nvGrpSpPr>
        <p:grpSpPr bwMode="auto">
          <a:xfrm>
            <a:off x="7734300" y="138113"/>
            <a:ext cx="1295400" cy="636587"/>
            <a:chOff x="4872" y="87"/>
            <a:chExt cx="816" cy="401"/>
          </a:xfrm>
        </p:grpSpPr>
        <p:grpSp>
          <p:nvGrpSpPr>
            <p:cNvPr id="1940507" name="Group 27"/>
            <p:cNvGrpSpPr>
              <a:grpSpLocks/>
            </p:cNvGrpSpPr>
            <p:nvPr/>
          </p:nvGrpSpPr>
          <p:grpSpPr bwMode="auto">
            <a:xfrm>
              <a:off x="5273" y="383"/>
              <a:ext cx="16" cy="7"/>
              <a:chOff x="2700" y="2750"/>
              <a:chExt cx="104" cy="48"/>
            </a:xfrm>
          </p:grpSpPr>
          <p:sp>
            <p:nvSpPr>
              <p:cNvPr id="1940508" name="Rectangle 28"/>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40509" name="Rectangle 29"/>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40510" name="AutoShape 30"/>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40511" name="AutoShape 31"/>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0512" name="AutoShape 32"/>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0513" name="AutoShape 33"/>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0514" name="AutoShape 34"/>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40515" name="AutoShape 35"/>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0516" name="AutoShape 36"/>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40517" name="AutoShape 37"/>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40518" name="AutoShape 38"/>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40519" name="Oval 39"/>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40520" name="Oval 40"/>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40521" name="AutoShape 41"/>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40522" name="AutoShape 42"/>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40523" name="AutoShape 43"/>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40524" name="AutoShape 44"/>
            <p:cNvCxnSpPr>
              <a:cxnSpLocks noChangeShapeType="1"/>
              <a:stCxn id="1940522" idx="0"/>
              <a:endCxn id="1940521"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40525" name="AutoShape 45"/>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40526" name="AutoShape 46"/>
            <p:cNvCxnSpPr>
              <a:cxnSpLocks noChangeShapeType="1"/>
              <a:stCxn id="1940527" idx="1"/>
              <a:endCxn id="1940514"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40527" name="AutoShape 47"/>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40528" name="AutoShape 48"/>
            <p:cNvCxnSpPr>
              <a:cxnSpLocks noChangeShapeType="1"/>
              <a:stCxn id="1940529" idx="2"/>
              <a:endCxn id="1940530" idx="1"/>
            </p:cNvCxnSpPr>
            <p:nvPr/>
          </p:nvCxnSpPr>
          <p:spPr bwMode="auto">
            <a:xfrm>
              <a:off x="5479" y="190"/>
              <a:ext cx="0" cy="21"/>
            </a:xfrm>
            <a:prstGeom prst="straightConnector1">
              <a:avLst/>
            </a:prstGeom>
            <a:noFill/>
            <a:ln w="3175">
              <a:solidFill>
                <a:srgbClr val="969696"/>
              </a:solidFill>
              <a:round/>
              <a:headEnd/>
              <a:tailEnd/>
            </a:ln>
            <a:effectLst/>
          </p:spPr>
        </p:cxnSp>
        <p:sp>
          <p:nvSpPr>
            <p:cNvPr id="1940529" name="AutoShape 49"/>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40530" name="AutoShape 50"/>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40531" name="Text Box 51"/>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40532" name="Text Box 52"/>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40533" name="AutoShape 53"/>
            <p:cNvCxnSpPr>
              <a:cxnSpLocks noChangeShapeType="1"/>
              <a:stCxn id="1940516" idx="2"/>
              <a:endCxn id="1940534" idx="1"/>
            </p:cNvCxnSpPr>
            <p:nvPr/>
          </p:nvCxnSpPr>
          <p:spPr bwMode="auto">
            <a:xfrm>
              <a:off x="5478" y="390"/>
              <a:ext cx="1" cy="22"/>
            </a:xfrm>
            <a:prstGeom prst="straightConnector1">
              <a:avLst/>
            </a:prstGeom>
            <a:noFill/>
            <a:ln w="3175">
              <a:solidFill>
                <a:schemeClr val="tx1"/>
              </a:solidFill>
              <a:round/>
              <a:headEnd/>
              <a:tailEnd/>
            </a:ln>
            <a:effectLst/>
          </p:spPr>
        </p:cxnSp>
        <p:sp>
          <p:nvSpPr>
            <p:cNvPr id="1940534" name="AutoShape 54"/>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40535" name="AutoShape 55"/>
            <p:cNvCxnSpPr>
              <a:cxnSpLocks noChangeShapeType="1"/>
              <a:stCxn id="1940521" idx="3"/>
              <a:endCxn id="1940513"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40536" name="AutoShape 56"/>
            <p:cNvCxnSpPr>
              <a:cxnSpLocks noChangeShapeType="1"/>
              <a:stCxn id="1940513" idx="3"/>
              <a:endCxn id="1940514"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40537" name="AutoShape 57"/>
            <p:cNvCxnSpPr>
              <a:cxnSpLocks noChangeShapeType="1"/>
              <a:stCxn id="1940514" idx="3"/>
              <a:endCxn id="1940518"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40538" name="AutoShape 58"/>
            <p:cNvCxnSpPr>
              <a:cxnSpLocks noChangeShapeType="1"/>
              <a:stCxn id="1940523" idx="3"/>
              <a:endCxn id="1940515"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40539" name="AutoShape 59"/>
            <p:cNvCxnSpPr>
              <a:cxnSpLocks noChangeShapeType="1"/>
              <a:stCxn id="1940517" idx="4"/>
              <a:endCxn id="1940516"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40540" name="AutoShape 60"/>
            <p:cNvCxnSpPr>
              <a:cxnSpLocks noChangeShapeType="1"/>
              <a:stCxn id="1940518" idx="4"/>
              <a:endCxn id="1940529"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40541" name="AutoShape 61"/>
            <p:cNvCxnSpPr>
              <a:cxnSpLocks noChangeShapeType="1"/>
              <a:stCxn id="1940515" idx="2"/>
              <a:endCxn id="1940519"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40542" name="AutoShape 62"/>
            <p:cNvCxnSpPr>
              <a:cxnSpLocks noChangeShapeType="1"/>
              <a:stCxn id="1940508" idx="2"/>
              <a:endCxn id="1940520"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40543" name="AutoShape 63"/>
            <p:cNvCxnSpPr>
              <a:cxnSpLocks noChangeShapeType="1"/>
              <a:stCxn id="1940519" idx="6"/>
              <a:endCxn id="1940509"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40544" name="AutoShape 64"/>
            <p:cNvCxnSpPr>
              <a:cxnSpLocks noChangeShapeType="1"/>
              <a:stCxn id="1940520" idx="6"/>
              <a:endCxn id="1940517"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40545" name="AutoShape 65"/>
            <p:cNvCxnSpPr>
              <a:cxnSpLocks noChangeShapeType="1"/>
              <a:stCxn id="1940530" idx="3"/>
              <a:endCxn id="1940516"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40546" name="AutoShape 66"/>
            <p:cNvCxnSpPr>
              <a:cxnSpLocks noChangeShapeType="1"/>
              <a:stCxn id="1940549" idx="2"/>
              <a:endCxn id="1940550"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40547" name="AutoShape 67"/>
            <p:cNvCxnSpPr>
              <a:cxnSpLocks noChangeShapeType="1"/>
              <a:stCxn id="1940548" idx="2"/>
              <a:endCxn id="1940549"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40548" name="AutoShape 68"/>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40549" name="AutoShape 69"/>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40550" name="AutoShape 70"/>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40551" name="AutoShape 71"/>
            <p:cNvCxnSpPr>
              <a:cxnSpLocks noChangeShapeType="1"/>
              <a:stCxn id="1940550" idx="2"/>
              <a:endCxn id="1940552"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40552" name="AutoShape 72"/>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40553" name="AutoShape 73"/>
            <p:cNvCxnSpPr>
              <a:cxnSpLocks noChangeShapeType="1"/>
              <a:stCxn id="1940552" idx="2"/>
              <a:endCxn id="1940523"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40554" name="AutoShape 74"/>
            <p:cNvCxnSpPr>
              <a:cxnSpLocks noChangeShapeType="1"/>
              <a:stCxn id="1940534"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40555" name="AutoShape 75"/>
            <p:cNvCxnSpPr>
              <a:cxnSpLocks noChangeShapeType="1"/>
              <a:stCxn id="1940552" idx="3"/>
              <a:endCxn id="1940521"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40556" name="AutoShape 76"/>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40557" name="AutoShape 77"/>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40558" name="AutoShape 78"/>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40559" name="AutoShape 79"/>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40560" name="AutoShape 80"/>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940561" name="Group 81"/>
            <p:cNvGrpSpPr>
              <a:grpSpLocks/>
            </p:cNvGrpSpPr>
            <p:nvPr/>
          </p:nvGrpSpPr>
          <p:grpSpPr bwMode="auto">
            <a:xfrm>
              <a:off x="5582" y="353"/>
              <a:ext cx="87" cy="109"/>
              <a:chOff x="5462" y="3419"/>
              <a:chExt cx="87" cy="109"/>
            </a:xfrm>
          </p:grpSpPr>
          <p:sp>
            <p:nvSpPr>
              <p:cNvPr id="1940562" name="AutoShape 82"/>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40563" name="AutoShape 83"/>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40564" name="Rectangle 84"/>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4578" name="Picture 2" descr="stat_wt_2_LoessFitted"/>
          <p:cNvPicPr>
            <a:picLocks noChangeAspect="1" noChangeArrowheads="1"/>
          </p:cNvPicPr>
          <p:nvPr/>
        </p:nvPicPr>
        <p:blipFill>
          <a:blip r:embed="rId3" cstate="print"/>
          <a:srcRect l="3175" t="6349" b="4762"/>
          <a:stretch>
            <a:fillRect/>
          </a:stretch>
        </p:blipFill>
        <p:spPr bwMode="auto">
          <a:xfrm>
            <a:off x="5410200" y="4038600"/>
            <a:ext cx="3505200" cy="2414588"/>
          </a:xfrm>
          <a:prstGeom prst="rect">
            <a:avLst/>
          </a:prstGeom>
          <a:noFill/>
        </p:spPr>
      </p:pic>
      <p:pic>
        <p:nvPicPr>
          <p:cNvPr id="1944579" name="Picture 3" descr="stat_wt_2_Loess"/>
          <p:cNvPicPr>
            <a:picLocks noChangeAspect="1" noChangeArrowheads="1"/>
          </p:cNvPicPr>
          <p:nvPr/>
        </p:nvPicPr>
        <p:blipFill>
          <a:blip r:embed="rId4" cstate="print"/>
          <a:srcRect l="1999" t="6873" r="2061" b="5217"/>
          <a:stretch>
            <a:fillRect/>
          </a:stretch>
        </p:blipFill>
        <p:spPr bwMode="auto">
          <a:xfrm>
            <a:off x="5410200" y="1219200"/>
            <a:ext cx="3429000" cy="2357438"/>
          </a:xfrm>
          <a:prstGeom prst="rect">
            <a:avLst/>
          </a:prstGeom>
          <a:noFill/>
        </p:spPr>
      </p:pic>
      <p:pic>
        <p:nvPicPr>
          <p:cNvPr id="1944580" name="Picture 4"/>
          <p:cNvPicPr>
            <a:picLocks noChangeAspect="1" noChangeArrowheads="1"/>
          </p:cNvPicPr>
          <p:nvPr/>
        </p:nvPicPr>
        <p:blipFill>
          <a:blip r:embed="rId5" cstate="print"/>
          <a:srcRect/>
          <a:stretch>
            <a:fillRect/>
          </a:stretch>
        </p:blipFill>
        <p:spPr bwMode="auto">
          <a:xfrm>
            <a:off x="490538" y="3965575"/>
            <a:ext cx="3243262" cy="2365375"/>
          </a:xfrm>
          <a:prstGeom prst="rect">
            <a:avLst/>
          </a:prstGeom>
          <a:noFill/>
          <a:ln w="9525" algn="ctr">
            <a:noFill/>
            <a:miter lim="800000"/>
            <a:headEnd/>
            <a:tailEnd/>
          </a:ln>
          <a:effectLst/>
        </p:spPr>
      </p:pic>
      <p:pic>
        <p:nvPicPr>
          <p:cNvPr id="1944581" name="Picture 5"/>
          <p:cNvPicPr>
            <a:picLocks noChangeAspect="1" noChangeArrowheads="1"/>
          </p:cNvPicPr>
          <p:nvPr/>
        </p:nvPicPr>
        <p:blipFill>
          <a:blip r:embed="rId6" cstate="print"/>
          <a:srcRect/>
          <a:stretch>
            <a:fillRect/>
          </a:stretch>
        </p:blipFill>
        <p:spPr bwMode="auto">
          <a:xfrm>
            <a:off x="511175" y="1295400"/>
            <a:ext cx="3276600" cy="2395538"/>
          </a:xfrm>
          <a:prstGeom prst="rect">
            <a:avLst/>
          </a:prstGeom>
          <a:noFill/>
          <a:ln w="9525" algn="ctr">
            <a:noFill/>
            <a:miter lim="800000"/>
            <a:headEnd/>
            <a:tailEnd/>
          </a:ln>
          <a:effectLst/>
        </p:spPr>
      </p:pic>
      <p:sp>
        <p:nvSpPr>
          <p:cNvPr id="1944583" name="Text Box 8"/>
          <p:cNvSpPr txBox="1">
            <a:spLocks noChangeArrowheads="1"/>
          </p:cNvSpPr>
          <p:nvPr/>
        </p:nvSpPr>
        <p:spPr bwMode="auto">
          <a:xfrm>
            <a:off x="4114800" y="2386013"/>
            <a:ext cx="641350" cy="366712"/>
          </a:xfrm>
          <a:prstGeom prst="rect">
            <a:avLst/>
          </a:prstGeom>
          <a:noFill/>
          <a:ln w="9525">
            <a:noFill/>
            <a:miter lim="800000"/>
            <a:headEnd/>
            <a:tailEnd/>
          </a:ln>
        </p:spPr>
        <p:txBody>
          <a:bodyPr wrap="none">
            <a:spAutoFit/>
          </a:bodyPr>
          <a:lstStyle/>
          <a:p>
            <a:r>
              <a:rPr lang="en-US">
                <a:ea typeface="MS PGothic" pitchFamily="34" charset="-128"/>
              </a:rPr>
              <a:t>Raw</a:t>
            </a:r>
          </a:p>
        </p:txBody>
      </p:sp>
      <p:sp>
        <p:nvSpPr>
          <p:cNvPr id="1944584" name="Text Box 9"/>
          <p:cNvSpPr txBox="1">
            <a:spLocks noChangeArrowheads="1"/>
          </p:cNvSpPr>
          <p:nvPr/>
        </p:nvSpPr>
        <p:spPr bwMode="auto">
          <a:xfrm>
            <a:off x="4114800" y="4724400"/>
            <a:ext cx="1104900" cy="641350"/>
          </a:xfrm>
          <a:prstGeom prst="rect">
            <a:avLst/>
          </a:prstGeom>
          <a:noFill/>
          <a:ln w="9525">
            <a:noFill/>
            <a:miter lim="800000"/>
            <a:headEnd/>
            <a:tailEnd/>
          </a:ln>
        </p:spPr>
        <p:txBody>
          <a:bodyPr>
            <a:spAutoFit/>
          </a:bodyPr>
          <a:lstStyle/>
          <a:p>
            <a:r>
              <a:rPr lang="en-US">
                <a:ea typeface="MS PGothic" pitchFamily="34" charset="-128"/>
              </a:rPr>
              <a:t>After LOESS</a:t>
            </a:r>
          </a:p>
        </p:txBody>
      </p:sp>
      <p:sp>
        <p:nvSpPr>
          <p:cNvPr id="1944585" name="Text Box 14"/>
          <p:cNvSpPr txBox="1">
            <a:spLocks noChangeArrowheads="1"/>
          </p:cNvSpPr>
          <p:nvPr/>
        </p:nvSpPr>
        <p:spPr bwMode="auto">
          <a:xfrm rot="-5400000">
            <a:off x="4826794" y="2413794"/>
            <a:ext cx="814388" cy="304800"/>
          </a:xfrm>
          <a:prstGeom prst="rect">
            <a:avLst/>
          </a:prstGeom>
          <a:solidFill>
            <a:schemeClr val="bg1"/>
          </a:solidFill>
          <a:ln w="9525">
            <a:noFill/>
            <a:miter lim="800000"/>
            <a:headEnd/>
            <a:tailEnd/>
          </a:ln>
        </p:spPr>
        <p:txBody>
          <a:bodyPr wrap="none">
            <a:spAutoFit/>
          </a:bodyPr>
          <a:lstStyle/>
          <a:p>
            <a:r>
              <a:rPr lang="en-US" sz="1400">
                <a:ea typeface="MS PGothic" pitchFamily="34" charset="-128"/>
              </a:rPr>
              <a:t>log ratio</a:t>
            </a:r>
          </a:p>
        </p:txBody>
      </p:sp>
      <p:sp>
        <p:nvSpPr>
          <p:cNvPr id="1944586" name="Text Box 15"/>
          <p:cNvSpPr txBox="1">
            <a:spLocks noChangeArrowheads="1"/>
          </p:cNvSpPr>
          <p:nvPr/>
        </p:nvSpPr>
        <p:spPr bwMode="auto">
          <a:xfrm>
            <a:off x="6172200" y="3657600"/>
            <a:ext cx="1525588" cy="304800"/>
          </a:xfrm>
          <a:prstGeom prst="rect">
            <a:avLst/>
          </a:prstGeom>
          <a:noFill/>
          <a:ln w="9525">
            <a:noFill/>
            <a:miter lim="800000"/>
            <a:headEnd/>
            <a:tailEnd/>
          </a:ln>
        </p:spPr>
        <p:txBody>
          <a:bodyPr wrap="none">
            <a:spAutoFit/>
          </a:bodyPr>
          <a:lstStyle/>
          <a:p>
            <a:r>
              <a:rPr lang="en-US" sz="1400">
                <a:ea typeface="MS PGothic" pitchFamily="34" charset="-128"/>
              </a:rPr>
              <a:t>Avg. log intensity</a:t>
            </a:r>
          </a:p>
        </p:txBody>
      </p:sp>
      <p:sp>
        <p:nvSpPr>
          <p:cNvPr id="1944587" name="Text Box 16"/>
          <p:cNvSpPr txBox="1">
            <a:spLocks noChangeArrowheads="1"/>
          </p:cNvSpPr>
          <p:nvPr/>
        </p:nvSpPr>
        <p:spPr bwMode="auto">
          <a:xfrm>
            <a:off x="6172200" y="6407150"/>
            <a:ext cx="1525588" cy="304800"/>
          </a:xfrm>
          <a:prstGeom prst="rect">
            <a:avLst/>
          </a:prstGeom>
          <a:solidFill>
            <a:schemeClr val="bg1"/>
          </a:solidFill>
          <a:ln w="9525">
            <a:noFill/>
            <a:miter lim="800000"/>
            <a:headEnd/>
            <a:tailEnd/>
          </a:ln>
        </p:spPr>
        <p:txBody>
          <a:bodyPr wrap="none">
            <a:spAutoFit/>
          </a:bodyPr>
          <a:lstStyle/>
          <a:p>
            <a:r>
              <a:rPr lang="en-US" sz="1400">
                <a:ea typeface="MS PGothic" pitchFamily="34" charset="-128"/>
              </a:rPr>
              <a:t>Avg. log intensity</a:t>
            </a:r>
          </a:p>
        </p:txBody>
      </p:sp>
      <p:sp>
        <p:nvSpPr>
          <p:cNvPr id="1944588" name="Text Box 19"/>
          <p:cNvSpPr txBox="1">
            <a:spLocks noChangeArrowheads="1"/>
          </p:cNvSpPr>
          <p:nvPr/>
        </p:nvSpPr>
        <p:spPr bwMode="auto">
          <a:xfrm rot="-5400000">
            <a:off x="4826794" y="4998244"/>
            <a:ext cx="814388" cy="304800"/>
          </a:xfrm>
          <a:prstGeom prst="rect">
            <a:avLst/>
          </a:prstGeom>
          <a:solidFill>
            <a:schemeClr val="bg1"/>
          </a:solidFill>
          <a:ln w="9525">
            <a:noFill/>
            <a:miter lim="800000"/>
            <a:headEnd/>
            <a:tailEnd/>
          </a:ln>
        </p:spPr>
        <p:txBody>
          <a:bodyPr wrap="none">
            <a:spAutoFit/>
          </a:bodyPr>
          <a:lstStyle/>
          <a:p>
            <a:r>
              <a:rPr lang="en-US" sz="1400">
                <a:ea typeface="MS PGothic" pitchFamily="34" charset="-128"/>
              </a:rPr>
              <a:t>log ratio</a:t>
            </a:r>
          </a:p>
        </p:txBody>
      </p:sp>
      <p:sp>
        <p:nvSpPr>
          <p:cNvPr id="1944589" name="Text Box 29"/>
          <p:cNvSpPr txBox="1">
            <a:spLocks noChangeArrowheads="1"/>
          </p:cNvSpPr>
          <p:nvPr/>
        </p:nvSpPr>
        <p:spPr bwMode="auto">
          <a:xfrm>
            <a:off x="6934200" y="2743200"/>
            <a:ext cx="1427163" cy="304800"/>
          </a:xfrm>
          <a:prstGeom prst="rect">
            <a:avLst/>
          </a:prstGeom>
          <a:noFill/>
          <a:ln w="9525">
            <a:noFill/>
            <a:miter lim="800000"/>
            <a:headEnd/>
            <a:tailEnd/>
          </a:ln>
        </p:spPr>
        <p:txBody>
          <a:bodyPr wrap="none">
            <a:spAutoFit/>
          </a:bodyPr>
          <a:lstStyle/>
          <a:p>
            <a:r>
              <a:rPr lang="en-US" sz="1400">
                <a:ea typeface="MS PGothic" pitchFamily="34" charset="-128"/>
              </a:rPr>
              <a:t>Systematic bias</a:t>
            </a:r>
          </a:p>
        </p:txBody>
      </p:sp>
      <p:sp>
        <p:nvSpPr>
          <p:cNvPr id="1944590" name="Line 30"/>
          <p:cNvSpPr>
            <a:spLocks noChangeShapeType="1"/>
          </p:cNvSpPr>
          <p:nvPr/>
        </p:nvSpPr>
        <p:spPr bwMode="auto">
          <a:xfrm flipV="1">
            <a:off x="8001000" y="2286000"/>
            <a:ext cx="207963" cy="457200"/>
          </a:xfrm>
          <a:prstGeom prst="line">
            <a:avLst/>
          </a:prstGeom>
          <a:noFill/>
          <a:ln w="9525">
            <a:solidFill>
              <a:srgbClr val="FF0000"/>
            </a:solidFill>
            <a:round/>
            <a:headEnd/>
            <a:tailEnd type="triangle" w="med" len="med"/>
          </a:ln>
        </p:spPr>
        <p:txBody>
          <a:bodyPr wrap="none" anchor="ctr"/>
          <a:lstStyle/>
          <a:p>
            <a:endParaRPr lang="en-US"/>
          </a:p>
        </p:txBody>
      </p:sp>
      <p:sp>
        <p:nvSpPr>
          <p:cNvPr id="1944591" name="Rectangle 55"/>
          <p:cNvSpPr>
            <a:spLocks noChangeArrowheads="1"/>
          </p:cNvSpPr>
          <p:nvPr/>
        </p:nvSpPr>
        <p:spPr bwMode="auto">
          <a:xfrm>
            <a:off x="847725" y="3505200"/>
            <a:ext cx="152400" cy="152400"/>
          </a:xfrm>
          <a:prstGeom prst="rect">
            <a:avLst/>
          </a:prstGeom>
          <a:solidFill>
            <a:schemeClr val="bg1"/>
          </a:solidFill>
          <a:ln w="9525">
            <a:noFill/>
            <a:miter lim="800000"/>
            <a:headEnd/>
            <a:tailEnd/>
          </a:ln>
        </p:spPr>
        <p:txBody>
          <a:bodyPr wrap="none" anchor="ctr"/>
          <a:lstStyle/>
          <a:p>
            <a:endParaRPr lang="en-US">
              <a:ea typeface="MS PGothic" pitchFamily="34" charset="-128"/>
            </a:endParaRPr>
          </a:p>
        </p:txBody>
      </p:sp>
      <p:sp>
        <p:nvSpPr>
          <p:cNvPr id="1944592" name="Text Box 75"/>
          <p:cNvSpPr txBox="1">
            <a:spLocks noChangeArrowheads="1"/>
          </p:cNvSpPr>
          <p:nvPr/>
        </p:nvSpPr>
        <p:spPr bwMode="auto">
          <a:xfrm rot="-5400000">
            <a:off x="-250825" y="2268538"/>
            <a:ext cx="942975" cy="304800"/>
          </a:xfrm>
          <a:prstGeom prst="rect">
            <a:avLst/>
          </a:prstGeom>
          <a:solidFill>
            <a:schemeClr val="bg1"/>
          </a:solidFill>
          <a:ln w="9525">
            <a:noFill/>
            <a:miter lim="800000"/>
            <a:headEnd/>
            <a:tailEnd/>
          </a:ln>
        </p:spPr>
        <p:txBody>
          <a:bodyPr wrap="none">
            <a:spAutoFit/>
          </a:bodyPr>
          <a:lstStyle/>
          <a:p>
            <a:r>
              <a:rPr lang="en-US" sz="1400">
                <a:ea typeface="MS PGothic" pitchFamily="34" charset="-128"/>
              </a:rPr>
              <a:t>Dataset 2</a:t>
            </a:r>
          </a:p>
        </p:txBody>
      </p:sp>
      <p:sp>
        <p:nvSpPr>
          <p:cNvPr id="1944593" name="Text Box 76"/>
          <p:cNvSpPr txBox="1">
            <a:spLocks noChangeArrowheads="1"/>
          </p:cNvSpPr>
          <p:nvPr/>
        </p:nvSpPr>
        <p:spPr bwMode="auto">
          <a:xfrm>
            <a:off x="1600200" y="3657600"/>
            <a:ext cx="942975" cy="304800"/>
          </a:xfrm>
          <a:prstGeom prst="rect">
            <a:avLst/>
          </a:prstGeom>
          <a:noFill/>
          <a:ln w="9525">
            <a:noFill/>
            <a:miter lim="800000"/>
            <a:headEnd/>
            <a:tailEnd/>
          </a:ln>
        </p:spPr>
        <p:txBody>
          <a:bodyPr wrap="none">
            <a:spAutoFit/>
          </a:bodyPr>
          <a:lstStyle/>
          <a:p>
            <a:r>
              <a:rPr lang="en-US" sz="1400">
                <a:ea typeface="MS PGothic" pitchFamily="34" charset="-128"/>
              </a:rPr>
              <a:t>Dataset 1</a:t>
            </a:r>
          </a:p>
        </p:txBody>
      </p:sp>
      <p:sp>
        <p:nvSpPr>
          <p:cNvPr id="1944594" name="Text Box 77"/>
          <p:cNvSpPr txBox="1">
            <a:spLocks noChangeArrowheads="1"/>
          </p:cNvSpPr>
          <p:nvPr/>
        </p:nvSpPr>
        <p:spPr bwMode="auto">
          <a:xfrm>
            <a:off x="3276600" y="2895600"/>
            <a:ext cx="1052513" cy="517525"/>
          </a:xfrm>
          <a:prstGeom prst="rect">
            <a:avLst/>
          </a:prstGeom>
          <a:solidFill>
            <a:schemeClr val="bg1">
              <a:alpha val="57001"/>
            </a:schemeClr>
          </a:solidFill>
          <a:ln w="9525">
            <a:noFill/>
            <a:miter lim="800000"/>
            <a:headEnd/>
            <a:tailEnd/>
          </a:ln>
        </p:spPr>
        <p:txBody>
          <a:bodyPr wrap="none">
            <a:spAutoFit/>
          </a:bodyPr>
          <a:lstStyle/>
          <a:p>
            <a:r>
              <a:rPr lang="en-US" sz="1400">
                <a:ea typeface="MS PGothic" pitchFamily="34" charset="-128"/>
              </a:rPr>
              <a:t>Systematic</a:t>
            </a:r>
          </a:p>
          <a:p>
            <a:r>
              <a:rPr lang="en-US" sz="1400">
                <a:ea typeface="MS PGothic" pitchFamily="34" charset="-128"/>
              </a:rPr>
              <a:t>bias</a:t>
            </a:r>
          </a:p>
        </p:txBody>
      </p:sp>
      <p:sp>
        <p:nvSpPr>
          <p:cNvPr id="1944595" name="Line 78"/>
          <p:cNvSpPr>
            <a:spLocks noChangeShapeType="1"/>
          </p:cNvSpPr>
          <p:nvPr/>
        </p:nvSpPr>
        <p:spPr bwMode="auto">
          <a:xfrm flipH="1" flipV="1">
            <a:off x="2133600" y="2438400"/>
            <a:ext cx="1219200" cy="685800"/>
          </a:xfrm>
          <a:prstGeom prst="line">
            <a:avLst/>
          </a:prstGeom>
          <a:noFill/>
          <a:ln w="9525">
            <a:solidFill>
              <a:srgbClr val="FF0000"/>
            </a:solidFill>
            <a:round/>
            <a:headEnd/>
            <a:tailEnd type="triangle" w="med" len="med"/>
          </a:ln>
        </p:spPr>
        <p:txBody>
          <a:bodyPr wrap="none" anchor="ctr"/>
          <a:lstStyle/>
          <a:p>
            <a:endParaRPr lang="en-US"/>
          </a:p>
        </p:txBody>
      </p:sp>
      <p:sp>
        <p:nvSpPr>
          <p:cNvPr id="1944596" name="Text Box 83"/>
          <p:cNvSpPr txBox="1">
            <a:spLocks noChangeArrowheads="1"/>
          </p:cNvSpPr>
          <p:nvPr/>
        </p:nvSpPr>
        <p:spPr bwMode="auto">
          <a:xfrm>
            <a:off x="1771650" y="6503988"/>
            <a:ext cx="942975" cy="304800"/>
          </a:xfrm>
          <a:prstGeom prst="rect">
            <a:avLst/>
          </a:prstGeom>
          <a:noFill/>
          <a:ln w="9525">
            <a:noFill/>
            <a:miter lim="800000"/>
            <a:headEnd/>
            <a:tailEnd/>
          </a:ln>
        </p:spPr>
        <p:txBody>
          <a:bodyPr wrap="none">
            <a:spAutoFit/>
          </a:bodyPr>
          <a:lstStyle/>
          <a:p>
            <a:r>
              <a:rPr lang="en-US" sz="1400">
                <a:ea typeface="MS PGothic" pitchFamily="34" charset="-128"/>
              </a:rPr>
              <a:t>Dataset 1</a:t>
            </a:r>
          </a:p>
        </p:txBody>
      </p:sp>
      <p:sp>
        <p:nvSpPr>
          <p:cNvPr id="1944597" name="Text Box 84"/>
          <p:cNvSpPr txBox="1">
            <a:spLocks noChangeArrowheads="1"/>
          </p:cNvSpPr>
          <p:nvPr/>
        </p:nvSpPr>
        <p:spPr bwMode="auto">
          <a:xfrm rot="-5400000">
            <a:off x="-255588" y="5030788"/>
            <a:ext cx="942975" cy="304800"/>
          </a:xfrm>
          <a:prstGeom prst="rect">
            <a:avLst/>
          </a:prstGeom>
          <a:solidFill>
            <a:schemeClr val="bg1"/>
          </a:solidFill>
          <a:ln w="9525">
            <a:noFill/>
            <a:miter lim="800000"/>
            <a:headEnd/>
            <a:tailEnd/>
          </a:ln>
        </p:spPr>
        <p:txBody>
          <a:bodyPr wrap="none">
            <a:spAutoFit/>
          </a:bodyPr>
          <a:lstStyle/>
          <a:p>
            <a:r>
              <a:rPr lang="en-US" sz="1400">
                <a:ea typeface="MS PGothic" pitchFamily="34" charset="-128"/>
              </a:rPr>
              <a:t>Dataset 2</a:t>
            </a:r>
          </a:p>
        </p:txBody>
      </p:sp>
      <p:sp>
        <p:nvSpPr>
          <p:cNvPr id="1944598" name="Freeform 22"/>
          <p:cNvSpPr>
            <a:spLocks/>
          </p:cNvSpPr>
          <p:nvPr/>
        </p:nvSpPr>
        <p:spPr bwMode="auto">
          <a:xfrm>
            <a:off x="1371600" y="1435100"/>
            <a:ext cx="2222500" cy="1689100"/>
          </a:xfrm>
          <a:custGeom>
            <a:avLst/>
            <a:gdLst/>
            <a:ahLst/>
            <a:cxnLst>
              <a:cxn ang="0">
                <a:pos x="0" y="1064"/>
              </a:cxn>
              <a:cxn ang="0">
                <a:pos x="384" y="680"/>
              </a:cxn>
              <a:cxn ang="0">
                <a:pos x="1248" y="104"/>
              </a:cxn>
              <a:cxn ang="0">
                <a:pos x="1296" y="56"/>
              </a:cxn>
            </a:cxnLst>
            <a:rect l="0" t="0" r="r" b="b"/>
            <a:pathLst>
              <a:path w="1400" h="1064">
                <a:moveTo>
                  <a:pt x="0" y="1064"/>
                </a:moveTo>
                <a:cubicBezTo>
                  <a:pt x="88" y="952"/>
                  <a:pt x="176" y="840"/>
                  <a:pt x="384" y="680"/>
                </a:cubicBezTo>
                <a:cubicBezTo>
                  <a:pt x="592" y="520"/>
                  <a:pt x="1096" y="208"/>
                  <a:pt x="1248" y="104"/>
                </a:cubicBezTo>
                <a:cubicBezTo>
                  <a:pt x="1400" y="0"/>
                  <a:pt x="1348" y="28"/>
                  <a:pt x="1296" y="56"/>
                </a:cubicBezTo>
              </a:path>
            </a:pathLst>
          </a:custGeom>
          <a:noFill/>
          <a:ln w="28575" cap="flat" cmpd="sng">
            <a:solidFill>
              <a:srgbClr val="66FF66"/>
            </a:solidFill>
            <a:prstDash val="dash"/>
            <a:round/>
            <a:headEnd/>
            <a:tailEnd/>
          </a:ln>
          <a:effectLst/>
        </p:spPr>
        <p:txBody>
          <a:bodyPr wrap="none" anchor="ctr"/>
          <a:lstStyle/>
          <a:p>
            <a:endParaRPr lang="en-US"/>
          </a:p>
        </p:txBody>
      </p:sp>
      <p:sp>
        <p:nvSpPr>
          <p:cNvPr id="1944603" name="Rectangle 27"/>
          <p:cNvSpPr>
            <a:spLocks noGrp="1" noChangeArrowheads="1"/>
          </p:cNvSpPr>
          <p:nvPr>
            <p:ph type="title"/>
          </p:nvPr>
        </p:nvSpPr>
        <p:spPr/>
        <p:txBody>
          <a:bodyPr/>
          <a:lstStyle/>
          <a:p>
            <a:r>
              <a:rPr lang="en-US"/>
              <a:t>Normalization: LOESS</a:t>
            </a:r>
          </a:p>
        </p:txBody>
      </p:sp>
      <p:grpSp>
        <p:nvGrpSpPr>
          <p:cNvPr id="1944605" name="Group 29"/>
          <p:cNvGrpSpPr>
            <a:grpSpLocks/>
          </p:cNvGrpSpPr>
          <p:nvPr/>
        </p:nvGrpSpPr>
        <p:grpSpPr bwMode="auto">
          <a:xfrm>
            <a:off x="7734300" y="138113"/>
            <a:ext cx="1295400" cy="636587"/>
            <a:chOff x="4872" y="87"/>
            <a:chExt cx="816" cy="401"/>
          </a:xfrm>
        </p:grpSpPr>
        <p:grpSp>
          <p:nvGrpSpPr>
            <p:cNvPr id="1944606" name="Group 30"/>
            <p:cNvGrpSpPr>
              <a:grpSpLocks/>
            </p:cNvGrpSpPr>
            <p:nvPr/>
          </p:nvGrpSpPr>
          <p:grpSpPr bwMode="auto">
            <a:xfrm>
              <a:off x="5273" y="383"/>
              <a:ext cx="16" cy="7"/>
              <a:chOff x="2700" y="2750"/>
              <a:chExt cx="104" cy="48"/>
            </a:xfrm>
          </p:grpSpPr>
          <p:sp>
            <p:nvSpPr>
              <p:cNvPr id="1944607" name="Rectangle 31"/>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44608" name="Rectangle 32"/>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44609" name="AutoShape 33"/>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44610" name="AutoShape 34"/>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4611" name="AutoShape 35"/>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4612" name="AutoShape 36"/>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4613" name="AutoShape 37"/>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44614" name="AutoShape 38"/>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4615" name="AutoShape 39"/>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44616" name="AutoShape 40"/>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44617" name="AutoShape 41"/>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44618" name="Oval 42"/>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44619" name="Oval 43"/>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44620" name="AutoShape 44"/>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44621" name="AutoShape 45"/>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44622" name="AutoShape 46"/>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44623" name="AutoShape 47"/>
            <p:cNvCxnSpPr>
              <a:cxnSpLocks noChangeShapeType="1"/>
              <a:stCxn id="1944621" idx="0"/>
              <a:endCxn id="1944620"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44624" name="AutoShape 48"/>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44625" name="AutoShape 49"/>
            <p:cNvCxnSpPr>
              <a:cxnSpLocks noChangeShapeType="1"/>
              <a:stCxn id="1944626" idx="1"/>
              <a:endCxn id="1944613"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44626" name="AutoShape 50"/>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44627" name="AutoShape 51"/>
            <p:cNvCxnSpPr>
              <a:cxnSpLocks noChangeShapeType="1"/>
              <a:stCxn id="1944628" idx="2"/>
              <a:endCxn id="1944629" idx="1"/>
            </p:cNvCxnSpPr>
            <p:nvPr/>
          </p:nvCxnSpPr>
          <p:spPr bwMode="auto">
            <a:xfrm>
              <a:off x="5479" y="190"/>
              <a:ext cx="0" cy="21"/>
            </a:xfrm>
            <a:prstGeom prst="straightConnector1">
              <a:avLst/>
            </a:prstGeom>
            <a:noFill/>
            <a:ln w="3175">
              <a:solidFill>
                <a:srgbClr val="969696"/>
              </a:solidFill>
              <a:round/>
              <a:headEnd/>
              <a:tailEnd/>
            </a:ln>
            <a:effectLst/>
          </p:spPr>
        </p:cxnSp>
        <p:sp>
          <p:nvSpPr>
            <p:cNvPr id="1944628" name="AutoShape 52"/>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44629" name="AutoShape 53"/>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44630" name="Text Box 54"/>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44631" name="Text Box 55"/>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44632" name="AutoShape 56"/>
            <p:cNvCxnSpPr>
              <a:cxnSpLocks noChangeShapeType="1"/>
              <a:stCxn id="1944615" idx="2"/>
              <a:endCxn id="1944633" idx="1"/>
            </p:cNvCxnSpPr>
            <p:nvPr/>
          </p:nvCxnSpPr>
          <p:spPr bwMode="auto">
            <a:xfrm>
              <a:off x="5478" y="390"/>
              <a:ext cx="1" cy="22"/>
            </a:xfrm>
            <a:prstGeom prst="straightConnector1">
              <a:avLst/>
            </a:prstGeom>
            <a:noFill/>
            <a:ln w="3175">
              <a:solidFill>
                <a:schemeClr val="tx1"/>
              </a:solidFill>
              <a:round/>
              <a:headEnd/>
              <a:tailEnd/>
            </a:ln>
            <a:effectLst/>
          </p:spPr>
        </p:cxnSp>
        <p:sp>
          <p:nvSpPr>
            <p:cNvPr id="1944633" name="AutoShape 57"/>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44634" name="AutoShape 58"/>
            <p:cNvCxnSpPr>
              <a:cxnSpLocks noChangeShapeType="1"/>
              <a:stCxn id="1944620" idx="3"/>
              <a:endCxn id="1944612"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44635" name="AutoShape 59"/>
            <p:cNvCxnSpPr>
              <a:cxnSpLocks noChangeShapeType="1"/>
              <a:stCxn id="1944612" idx="3"/>
              <a:endCxn id="1944613"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44636" name="AutoShape 60"/>
            <p:cNvCxnSpPr>
              <a:cxnSpLocks noChangeShapeType="1"/>
              <a:stCxn id="1944613" idx="3"/>
              <a:endCxn id="1944617"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44637" name="AutoShape 61"/>
            <p:cNvCxnSpPr>
              <a:cxnSpLocks noChangeShapeType="1"/>
              <a:stCxn id="1944622" idx="3"/>
              <a:endCxn id="1944614"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44638" name="AutoShape 62"/>
            <p:cNvCxnSpPr>
              <a:cxnSpLocks noChangeShapeType="1"/>
              <a:stCxn id="1944616" idx="4"/>
              <a:endCxn id="1944615"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44639" name="AutoShape 63"/>
            <p:cNvCxnSpPr>
              <a:cxnSpLocks noChangeShapeType="1"/>
              <a:stCxn id="1944617" idx="4"/>
              <a:endCxn id="1944628"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44640" name="AutoShape 64"/>
            <p:cNvCxnSpPr>
              <a:cxnSpLocks noChangeShapeType="1"/>
              <a:stCxn id="1944614" idx="2"/>
              <a:endCxn id="1944618"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44641" name="AutoShape 65"/>
            <p:cNvCxnSpPr>
              <a:cxnSpLocks noChangeShapeType="1"/>
              <a:stCxn id="1944607" idx="2"/>
              <a:endCxn id="1944619"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44642" name="AutoShape 66"/>
            <p:cNvCxnSpPr>
              <a:cxnSpLocks noChangeShapeType="1"/>
              <a:stCxn id="1944618" idx="6"/>
              <a:endCxn id="1944608"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44643" name="AutoShape 67"/>
            <p:cNvCxnSpPr>
              <a:cxnSpLocks noChangeShapeType="1"/>
              <a:stCxn id="1944619" idx="6"/>
              <a:endCxn id="1944616"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44644" name="AutoShape 68"/>
            <p:cNvCxnSpPr>
              <a:cxnSpLocks noChangeShapeType="1"/>
              <a:stCxn id="1944629" idx="3"/>
              <a:endCxn id="1944615"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44645" name="AutoShape 69"/>
            <p:cNvCxnSpPr>
              <a:cxnSpLocks noChangeShapeType="1"/>
              <a:stCxn id="1944648" idx="2"/>
              <a:endCxn id="1944649"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44646" name="AutoShape 70"/>
            <p:cNvCxnSpPr>
              <a:cxnSpLocks noChangeShapeType="1"/>
              <a:stCxn id="1944647" idx="2"/>
              <a:endCxn id="1944648"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44647" name="AutoShape 71"/>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44648" name="AutoShape 72"/>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44649" name="AutoShape 73"/>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44650" name="AutoShape 74"/>
            <p:cNvCxnSpPr>
              <a:cxnSpLocks noChangeShapeType="1"/>
              <a:stCxn id="1944649" idx="2"/>
              <a:endCxn id="1944651"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44651" name="AutoShape 75"/>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44652" name="AutoShape 76"/>
            <p:cNvCxnSpPr>
              <a:cxnSpLocks noChangeShapeType="1"/>
              <a:stCxn id="1944651" idx="2"/>
              <a:endCxn id="1944622"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44653" name="AutoShape 77"/>
            <p:cNvCxnSpPr>
              <a:cxnSpLocks noChangeShapeType="1"/>
              <a:stCxn id="1944633"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44654" name="AutoShape 78"/>
            <p:cNvCxnSpPr>
              <a:cxnSpLocks noChangeShapeType="1"/>
              <a:stCxn id="1944651" idx="3"/>
              <a:endCxn id="1944620"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44655" name="AutoShape 79"/>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44656" name="AutoShape 80"/>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44657" name="AutoShape 81"/>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44658" name="AutoShape 82"/>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44659" name="AutoShape 83"/>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944660" name="Group 84"/>
            <p:cNvGrpSpPr>
              <a:grpSpLocks/>
            </p:cNvGrpSpPr>
            <p:nvPr/>
          </p:nvGrpSpPr>
          <p:grpSpPr bwMode="auto">
            <a:xfrm>
              <a:off x="5582" y="353"/>
              <a:ext cx="87" cy="109"/>
              <a:chOff x="5462" y="3419"/>
              <a:chExt cx="87" cy="109"/>
            </a:xfrm>
          </p:grpSpPr>
          <p:sp>
            <p:nvSpPr>
              <p:cNvPr id="1944661" name="AutoShape 85"/>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44662" name="AutoShape 86"/>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44663" name="Rectangle 87"/>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26" name="Picture 2"/>
          <p:cNvPicPr>
            <a:picLocks noChangeAspect="1" noChangeArrowheads="1"/>
          </p:cNvPicPr>
          <p:nvPr/>
        </p:nvPicPr>
        <p:blipFill>
          <a:blip r:embed="rId3" cstate="print"/>
          <a:srcRect/>
          <a:stretch>
            <a:fillRect/>
          </a:stretch>
        </p:blipFill>
        <p:spPr bwMode="auto">
          <a:xfrm>
            <a:off x="638175" y="3238500"/>
            <a:ext cx="6829425" cy="1276350"/>
          </a:xfrm>
          <a:prstGeom prst="rect">
            <a:avLst/>
          </a:prstGeom>
          <a:noFill/>
          <a:ln w="9525" algn="ctr">
            <a:noFill/>
            <a:miter lim="800000"/>
            <a:headEnd/>
            <a:tailEnd/>
          </a:ln>
          <a:effectLst/>
        </p:spPr>
      </p:pic>
      <p:sp>
        <p:nvSpPr>
          <p:cNvPr id="1946627" name="Rectangle 6"/>
          <p:cNvSpPr>
            <a:spLocks noChangeArrowheads="1"/>
          </p:cNvSpPr>
          <p:nvPr/>
        </p:nvSpPr>
        <p:spPr bwMode="auto">
          <a:xfrm>
            <a:off x="5200650" y="3294063"/>
            <a:ext cx="2243138" cy="1100137"/>
          </a:xfrm>
          <a:prstGeom prst="rect">
            <a:avLst/>
          </a:prstGeom>
          <a:solidFill>
            <a:schemeClr val="accent2">
              <a:alpha val="25098"/>
            </a:schemeClr>
          </a:solidFill>
          <a:ln w="9525">
            <a:solidFill>
              <a:schemeClr val="tx1"/>
            </a:solidFill>
            <a:miter lim="800000"/>
            <a:headEnd/>
            <a:tailEnd/>
          </a:ln>
        </p:spPr>
        <p:txBody>
          <a:bodyPr wrap="none" anchor="ctr"/>
          <a:lstStyle/>
          <a:p>
            <a:endParaRPr lang="en-US">
              <a:ea typeface="MS PGothic" pitchFamily="34" charset="-128"/>
            </a:endParaRPr>
          </a:p>
        </p:txBody>
      </p:sp>
      <p:sp>
        <p:nvSpPr>
          <p:cNvPr id="1946647" name="Rectangle 23"/>
          <p:cNvSpPr>
            <a:spLocks noGrp="1" noChangeArrowheads="1"/>
          </p:cNvSpPr>
          <p:nvPr>
            <p:ph type="body" idx="1"/>
          </p:nvPr>
        </p:nvSpPr>
        <p:spPr>
          <a:xfrm>
            <a:off x="492125" y="1057275"/>
            <a:ext cx="8186738" cy="1762125"/>
          </a:xfrm>
        </p:spPr>
        <p:txBody>
          <a:bodyPr/>
          <a:lstStyle/>
          <a:p>
            <a:r>
              <a:rPr lang="en-US" sz="1800" dirty="0"/>
              <a:t>Three algorithms for rolling up abundances</a:t>
            </a:r>
          </a:p>
          <a:p>
            <a:pPr lvl="1"/>
            <a:r>
              <a:rPr lang="en-US" sz="1400" dirty="0"/>
              <a:t>Additional algorithms can be added as </a:t>
            </a:r>
            <a:r>
              <a:rPr lang="en-US" sz="1400" dirty="0" smtClean="0"/>
              <a:t>needed</a:t>
            </a:r>
          </a:p>
          <a:p>
            <a:r>
              <a:rPr lang="en-US" sz="1800" dirty="0" smtClean="0"/>
              <a:t>Scale peptide abundances to an automatically chosen “optimal” reference peptide for each protein</a:t>
            </a:r>
          </a:p>
          <a:p>
            <a:r>
              <a:rPr lang="en-US" sz="1800" dirty="0" smtClean="0"/>
              <a:t>Estimate relative protein abundance using scaled peptides</a:t>
            </a:r>
          </a:p>
          <a:p>
            <a:endParaRPr lang="en-US" sz="1800" dirty="0" smtClean="0"/>
          </a:p>
          <a:p>
            <a:endParaRPr lang="en-US" sz="1800" dirty="0"/>
          </a:p>
        </p:txBody>
      </p:sp>
      <p:sp>
        <p:nvSpPr>
          <p:cNvPr id="1946629" name="Text Box 9"/>
          <p:cNvSpPr txBox="1">
            <a:spLocks noChangeArrowheads="1"/>
          </p:cNvSpPr>
          <p:nvPr/>
        </p:nvSpPr>
        <p:spPr bwMode="auto">
          <a:xfrm>
            <a:off x="588963" y="6292850"/>
            <a:ext cx="2624137" cy="517525"/>
          </a:xfrm>
          <a:prstGeom prst="rect">
            <a:avLst/>
          </a:prstGeom>
          <a:noFill/>
          <a:ln w="9525">
            <a:noFill/>
            <a:miter lim="800000"/>
            <a:headEnd/>
            <a:tailEnd/>
          </a:ln>
        </p:spPr>
        <p:txBody>
          <a:bodyPr>
            <a:spAutoFit/>
          </a:bodyPr>
          <a:lstStyle/>
          <a:p>
            <a:r>
              <a:rPr lang="en-US" sz="1400">
                <a:ea typeface="MS PGothic" pitchFamily="34" charset="-128"/>
              </a:rPr>
              <a:t>Median protein abundance (dark black line)</a:t>
            </a:r>
          </a:p>
        </p:txBody>
      </p:sp>
      <p:sp>
        <p:nvSpPr>
          <p:cNvPr id="1946630" name="Text Box 10"/>
          <p:cNvSpPr txBox="1">
            <a:spLocks noChangeArrowheads="1"/>
          </p:cNvSpPr>
          <p:nvPr/>
        </p:nvSpPr>
        <p:spPr bwMode="auto">
          <a:xfrm>
            <a:off x="3657600" y="2895600"/>
            <a:ext cx="677863" cy="304800"/>
          </a:xfrm>
          <a:prstGeom prst="rect">
            <a:avLst/>
          </a:prstGeom>
          <a:noFill/>
          <a:ln w="9525">
            <a:noFill/>
            <a:miter lim="800000"/>
            <a:headEnd/>
            <a:tailEnd/>
          </a:ln>
        </p:spPr>
        <p:txBody>
          <a:bodyPr wrap="none">
            <a:spAutoFit/>
          </a:bodyPr>
          <a:lstStyle/>
          <a:p>
            <a:r>
              <a:rPr lang="en-US" sz="1400" b="1">
                <a:ea typeface="MS PGothic" pitchFamily="34" charset="-128"/>
              </a:rPr>
              <a:t>smpB</a:t>
            </a:r>
          </a:p>
        </p:txBody>
      </p:sp>
      <p:sp>
        <p:nvSpPr>
          <p:cNvPr id="1946631" name="Text Box 11"/>
          <p:cNvSpPr txBox="1">
            <a:spLocks noChangeArrowheads="1"/>
          </p:cNvSpPr>
          <p:nvPr/>
        </p:nvSpPr>
        <p:spPr bwMode="auto">
          <a:xfrm>
            <a:off x="1600200" y="2895600"/>
            <a:ext cx="458788" cy="304800"/>
          </a:xfrm>
          <a:prstGeom prst="rect">
            <a:avLst/>
          </a:prstGeom>
          <a:noFill/>
          <a:ln w="9525">
            <a:noFill/>
            <a:miter lim="800000"/>
            <a:headEnd/>
            <a:tailEnd/>
          </a:ln>
        </p:spPr>
        <p:txBody>
          <a:bodyPr wrap="none">
            <a:spAutoFit/>
          </a:bodyPr>
          <a:lstStyle/>
          <a:p>
            <a:r>
              <a:rPr lang="en-US" sz="1400" b="1">
                <a:ea typeface="MS PGothic" pitchFamily="34" charset="-128"/>
              </a:rPr>
              <a:t>hfq</a:t>
            </a:r>
          </a:p>
        </p:txBody>
      </p:sp>
      <p:sp>
        <p:nvSpPr>
          <p:cNvPr id="1946632" name="Text Box 12"/>
          <p:cNvSpPr txBox="1">
            <a:spLocks noChangeArrowheads="1"/>
          </p:cNvSpPr>
          <p:nvPr/>
        </p:nvSpPr>
        <p:spPr bwMode="auto">
          <a:xfrm>
            <a:off x="6035675" y="2895600"/>
            <a:ext cx="460375" cy="304800"/>
          </a:xfrm>
          <a:prstGeom prst="rect">
            <a:avLst/>
          </a:prstGeom>
          <a:noFill/>
          <a:ln w="9525">
            <a:noFill/>
            <a:miter lim="800000"/>
            <a:headEnd/>
            <a:tailEnd/>
          </a:ln>
        </p:spPr>
        <p:txBody>
          <a:bodyPr wrap="none">
            <a:spAutoFit/>
          </a:bodyPr>
          <a:lstStyle/>
          <a:p>
            <a:r>
              <a:rPr lang="en-US" sz="1400" b="1">
                <a:ea typeface="MS PGothic" pitchFamily="34" charset="-128"/>
              </a:rPr>
              <a:t>WT</a:t>
            </a:r>
          </a:p>
        </p:txBody>
      </p:sp>
      <p:sp>
        <p:nvSpPr>
          <p:cNvPr id="1946633" name="Text Box 13"/>
          <p:cNvSpPr txBox="1">
            <a:spLocks noChangeArrowheads="1"/>
          </p:cNvSpPr>
          <p:nvPr/>
        </p:nvSpPr>
        <p:spPr bwMode="auto">
          <a:xfrm>
            <a:off x="3770313" y="6224588"/>
            <a:ext cx="985837" cy="336550"/>
          </a:xfrm>
          <a:prstGeom prst="rect">
            <a:avLst/>
          </a:prstGeom>
          <a:noFill/>
          <a:ln w="9525">
            <a:noFill/>
            <a:miter lim="800000"/>
            <a:headEnd/>
            <a:tailEnd/>
          </a:ln>
        </p:spPr>
        <p:txBody>
          <a:bodyPr wrap="none">
            <a:spAutoFit/>
          </a:bodyPr>
          <a:lstStyle/>
          <a:p>
            <a:r>
              <a:rPr lang="en-US" sz="1600">
                <a:ea typeface="MS PGothic" pitchFamily="34" charset="-128"/>
              </a:rPr>
              <a:t>Datasets</a:t>
            </a:r>
          </a:p>
        </p:txBody>
      </p:sp>
      <p:sp>
        <p:nvSpPr>
          <p:cNvPr id="1946634" name="Text Box 14"/>
          <p:cNvSpPr txBox="1">
            <a:spLocks noChangeArrowheads="1"/>
          </p:cNvSpPr>
          <p:nvPr/>
        </p:nvSpPr>
        <p:spPr bwMode="auto">
          <a:xfrm rot="16200000">
            <a:off x="-119062" y="3536950"/>
            <a:ext cx="1060450" cy="517525"/>
          </a:xfrm>
          <a:prstGeom prst="rect">
            <a:avLst/>
          </a:prstGeom>
          <a:noFill/>
          <a:ln w="9525">
            <a:noFill/>
            <a:miter lim="800000"/>
            <a:headEnd/>
            <a:tailEnd/>
          </a:ln>
        </p:spPr>
        <p:txBody>
          <a:bodyPr wrap="none">
            <a:spAutoFit/>
          </a:bodyPr>
          <a:lstStyle/>
          <a:p>
            <a:r>
              <a:rPr lang="en-US" sz="1400">
                <a:ea typeface="MS PGothic" pitchFamily="34" charset="-128"/>
              </a:rPr>
              <a:t>Raw</a:t>
            </a:r>
          </a:p>
          <a:p>
            <a:r>
              <a:rPr lang="en-US" sz="1400">
                <a:ea typeface="MS PGothic" pitchFamily="34" charset="-128"/>
              </a:rPr>
              <a:t>abundance</a:t>
            </a:r>
          </a:p>
        </p:txBody>
      </p:sp>
      <p:sp>
        <p:nvSpPr>
          <p:cNvPr id="1946635" name="Text Box 15"/>
          <p:cNvSpPr txBox="1">
            <a:spLocks noChangeArrowheads="1"/>
          </p:cNvSpPr>
          <p:nvPr/>
        </p:nvSpPr>
        <p:spPr bwMode="auto">
          <a:xfrm rot="16200000">
            <a:off x="-117474" y="5207000"/>
            <a:ext cx="1060450" cy="517525"/>
          </a:xfrm>
          <a:prstGeom prst="rect">
            <a:avLst/>
          </a:prstGeom>
          <a:noFill/>
          <a:ln w="9525">
            <a:noFill/>
            <a:miter lim="800000"/>
            <a:headEnd/>
            <a:tailEnd/>
          </a:ln>
        </p:spPr>
        <p:txBody>
          <a:bodyPr wrap="none">
            <a:spAutoFit/>
          </a:bodyPr>
          <a:lstStyle/>
          <a:p>
            <a:r>
              <a:rPr lang="en-US" sz="1400">
                <a:ea typeface="MS PGothic" pitchFamily="34" charset="-128"/>
              </a:rPr>
              <a:t>Scaled</a:t>
            </a:r>
          </a:p>
          <a:p>
            <a:r>
              <a:rPr lang="en-US" sz="1400">
                <a:ea typeface="MS PGothic" pitchFamily="34" charset="-128"/>
              </a:rPr>
              <a:t>abundance</a:t>
            </a:r>
          </a:p>
        </p:txBody>
      </p:sp>
      <p:sp>
        <p:nvSpPr>
          <p:cNvPr id="1946636" name="Rectangle 17"/>
          <p:cNvSpPr>
            <a:spLocks noChangeArrowheads="1"/>
          </p:cNvSpPr>
          <p:nvPr/>
        </p:nvSpPr>
        <p:spPr bwMode="auto">
          <a:xfrm>
            <a:off x="814388" y="3292475"/>
            <a:ext cx="2171700" cy="1089025"/>
          </a:xfrm>
          <a:prstGeom prst="rect">
            <a:avLst/>
          </a:prstGeom>
          <a:solidFill>
            <a:srgbClr val="FF7C80">
              <a:alpha val="25098"/>
            </a:srgbClr>
          </a:solidFill>
          <a:ln w="9525">
            <a:solidFill>
              <a:schemeClr val="tx1"/>
            </a:solidFill>
            <a:miter lim="800000"/>
            <a:headEnd/>
            <a:tailEnd/>
          </a:ln>
        </p:spPr>
        <p:txBody>
          <a:bodyPr wrap="none" anchor="ctr"/>
          <a:lstStyle/>
          <a:p>
            <a:endParaRPr lang="en-US">
              <a:ea typeface="MS PGothic" pitchFamily="34" charset="-128"/>
            </a:endParaRPr>
          </a:p>
        </p:txBody>
      </p:sp>
      <p:grpSp>
        <p:nvGrpSpPr>
          <p:cNvPr id="1946637" name="Group 13"/>
          <p:cNvGrpSpPr>
            <a:grpSpLocks/>
          </p:cNvGrpSpPr>
          <p:nvPr/>
        </p:nvGrpSpPr>
        <p:grpSpPr bwMode="auto">
          <a:xfrm>
            <a:off x="666750" y="4924425"/>
            <a:ext cx="6757988" cy="1287463"/>
            <a:chOff x="324" y="2958"/>
            <a:chExt cx="4257" cy="811"/>
          </a:xfrm>
        </p:grpSpPr>
        <p:pic>
          <p:nvPicPr>
            <p:cNvPr id="1946638" name="Picture 14"/>
            <p:cNvPicPr>
              <a:picLocks noChangeAspect="1" noChangeArrowheads="1"/>
            </p:cNvPicPr>
            <p:nvPr/>
          </p:nvPicPr>
          <p:blipFill>
            <a:blip r:embed="rId4" cstate="print"/>
            <a:srcRect/>
            <a:stretch>
              <a:fillRect/>
            </a:stretch>
          </p:blipFill>
          <p:spPr bwMode="auto">
            <a:xfrm>
              <a:off x="324" y="2958"/>
              <a:ext cx="4256" cy="811"/>
            </a:xfrm>
            <a:prstGeom prst="rect">
              <a:avLst/>
            </a:prstGeom>
            <a:noFill/>
            <a:ln w="9525" algn="ctr">
              <a:noFill/>
              <a:miter lim="800000"/>
              <a:headEnd/>
              <a:tailEnd/>
            </a:ln>
            <a:effectLst/>
          </p:spPr>
        </p:pic>
        <p:sp>
          <p:nvSpPr>
            <p:cNvPr id="1946639" name="Rectangle 21"/>
            <p:cNvSpPr>
              <a:spLocks noChangeArrowheads="1"/>
            </p:cNvSpPr>
            <p:nvPr/>
          </p:nvSpPr>
          <p:spPr bwMode="auto">
            <a:xfrm>
              <a:off x="3168" y="2975"/>
              <a:ext cx="1413" cy="693"/>
            </a:xfrm>
            <a:prstGeom prst="rect">
              <a:avLst/>
            </a:prstGeom>
            <a:solidFill>
              <a:schemeClr val="accent2">
                <a:alpha val="25098"/>
              </a:schemeClr>
            </a:solidFill>
            <a:ln w="9525">
              <a:solidFill>
                <a:schemeClr val="tx1"/>
              </a:solidFill>
              <a:miter lim="800000"/>
              <a:headEnd/>
              <a:tailEnd/>
            </a:ln>
          </p:spPr>
          <p:txBody>
            <a:bodyPr wrap="none" anchor="ctr"/>
            <a:lstStyle/>
            <a:p>
              <a:endParaRPr lang="en-US">
                <a:ea typeface="MS PGothic" pitchFamily="34" charset="-128"/>
              </a:endParaRPr>
            </a:p>
          </p:txBody>
        </p:sp>
        <p:sp>
          <p:nvSpPr>
            <p:cNvPr id="1946640" name="Rectangle 19"/>
            <p:cNvSpPr>
              <a:spLocks noChangeArrowheads="1"/>
            </p:cNvSpPr>
            <p:nvPr/>
          </p:nvSpPr>
          <p:spPr bwMode="auto">
            <a:xfrm>
              <a:off x="407" y="2981"/>
              <a:ext cx="1368" cy="686"/>
            </a:xfrm>
            <a:prstGeom prst="rect">
              <a:avLst/>
            </a:prstGeom>
            <a:solidFill>
              <a:srgbClr val="FF7C80">
                <a:alpha val="25098"/>
              </a:srgbClr>
            </a:solidFill>
            <a:ln w="9525">
              <a:solidFill>
                <a:schemeClr val="tx1"/>
              </a:solidFill>
              <a:miter lim="800000"/>
              <a:headEnd/>
              <a:tailEnd/>
            </a:ln>
          </p:spPr>
          <p:txBody>
            <a:bodyPr wrap="none" anchor="ctr"/>
            <a:lstStyle/>
            <a:p>
              <a:endParaRPr lang="en-US">
                <a:ea typeface="MS PGothic" pitchFamily="34" charset="-128"/>
              </a:endParaRPr>
            </a:p>
          </p:txBody>
        </p:sp>
        <p:sp>
          <p:nvSpPr>
            <p:cNvPr id="1946641" name="Rectangle 20"/>
            <p:cNvSpPr>
              <a:spLocks noChangeArrowheads="1"/>
            </p:cNvSpPr>
            <p:nvPr/>
          </p:nvSpPr>
          <p:spPr bwMode="auto">
            <a:xfrm>
              <a:off x="1776" y="2977"/>
              <a:ext cx="1392" cy="696"/>
            </a:xfrm>
            <a:prstGeom prst="rect">
              <a:avLst/>
            </a:prstGeom>
            <a:solidFill>
              <a:schemeClr val="accent1">
                <a:alpha val="25098"/>
              </a:schemeClr>
            </a:solidFill>
            <a:ln w="9525">
              <a:solidFill>
                <a:schemeClr val="tx1"/>
              </a:solidFill>
              <a:miter lim="800000"/>
              <a:headEnd/>
              <a:tailEnd/>
            </a:ln>
          </p:spPr>
          <p:txBody>
            <a:bodyPr wrap="none" anchor="ctr"/>
            <a:lstStyle/>
            <a:p>
              <a:endParaRPr lang="en-US">
                <a:ea typeface="MS PGothic" pitchFamily="34" charset="-128"/>
              </a:endParaRPr>
            </a:p>
          </p:txBody>
        </p:sp>
      </p:grpSp>
      <p:sp>
        <p:nvSpPr>
          <p:cNvPr id="1946642" name="Line 22"/>
          <p:cNvSpPr>
            <a:spLocks noChangeShapeType="1"/>
          </p:cNvSpPr>
          <p:nvPr/>
        </p:nvSpPr>
        <p:spPr bwMode="auto">
          <a:xfrm rot="16200000">
            <a:off x="1481932" y="5412581"/>
            <a:ext cx="1111250" cy="649287"/>
          </a:xfrm>
          <a:prstGeom prst="line">
            <a:avLst/>
          </a:prstGeom>
          <a:noFill/>
          <a:ln w="15875">
            <a:solidFill>
              <a:schemeClr val="tx1"/>
            </a:solidFill>
            <a:round/>
            <a:headEnd/>
            <a:tailEnd type="triangle" w="lg" len="med"/>
          </a:ln>
        </p:spPr>
        <p:txBody>
          <a:bodyPr/>
          <a:lstStyle/>
          <a:p>
            <a:endParaRPr lang="en-US"/>
          </a:p>
        </p:txBody>
      </p:sp>
      <p:sp>
        <p:nvSpPr>
          <p:cNvPr id="1946644" name="Text Box 26"/>
          <p:cNvSpPr txBox="1">
            <a:spLocks noChangeArrowheads="1"/>
          </p:cNvSpPr>
          <p:nvPr/>
        </p:nvSpPr>
        <p:spPr bwMode="auto">
          <a:xfrm>
            <a:off x="7696200" y="3305175"/>
            <a:ext cx="1371600" cy="977900"/>
          </a:xfrm>
          <a:prstGeom prst="rect">
            <a:avLst/>
          </a:prstGeom>
          <a:noFill/>
          <a:ln w="9525">
            <a:noFill/>
            <a:miter lim="800000"/>
            <a:headEnd/>
            <a:tailEnd/>
          </a:ln>
        </p:spPr>
        <p:txBody>
          <a:bodyPr lIns="0" tIns="0" rIns="0" bIns="0">
            <a:spAutoFit/>
          </a:bodyPr>
          <a:lstStyle/>
          <a:p>
            <a:r>
              <a:rPr lang="en-US" sz="1600">
                <a:ea typeface="MS PGothic" pitchFamily="34" charset="-128"/>
              </a:rPr>
              <a:t>Raw peptide abundances vs. dataset (for 1 protein)</a:t>
            </a:r>
          </a:p>
        </p:txBody>
      </p:sp>
      <p:sp>
        <p:nvSpPr>
          <p:cNvPr id="1946645" name="Text Box 27"/>
          <p:cNvSpPr txBox="1">
            <a:spLocks noChangeArrowheads="1"/>
          </p:cNvSpPr>
          <p:nvPr/>
        </p:nvSpPr>
        <p:spPr bwMode="auto">
          <a:xfrm>
            <a:off x="7696200" y="5026025"/>
            <a:ext cx="1395413" cy="1222375"/>
          </a:xfrm>
          <a:prstGeom prst="rect">
            <a:avLst/>
          </a:prstGeom>
          <a:noFill/>
          <a:ln w="9525">
            <a:noFill/>
            <a:miter lim="800000"/>
            <a:headEnd/>
            <a:tailEnd/>
          </a:ln>
        </p:spPr>
        <p:txBody>
          <a:bodyPr lIns="0" tIns="0" rIns="0" bIns="0">
            <a:spAutoFit/>
          </a:bodyPr>
          <a:lstStyle/>
          <a:p>
            <a:r>
              <a:rPr lang="en-US" sz="1600">
                <a:ea typeface="MS PGothic" pitchFamily="34" charset="-128"/>
              </a:rPr>
              <a:t>Scaled peptide abundances for this protein’s 28 peptides</a:t>
            </a:r>
          </a:p>
        </p:txBody>
      </p:sp>
      <p:sp>
        <p:nvSpPr>
          <p:cNvPr id="1946646" name="Rectangle 20"/>
          <p:cNvSpPr>
            <a:spLocks noChangeArrowheads="1"/>
          </p:cNvSpPr>
          <p:nvPr/>
        </p:nvSpPr>
        <p:spPr bwMode="auto">
          <a:xfrm>
            <a:off x="2971800" y="3276600"/>
            <a:ext cx="2209800" cy="1104900"/>
          </a:xfrm>
          <a:prstGeom prst="rect">
            <a:avLst/>
          </a:prstGeom>
          <a:solidFill>
            <a:schemeClr val="accent1">
              <a:alpha val="25098"/>
            </a:schemeClr>
          </a:solidFill>
          <a:ln w="9525">
            <a:solidFill>
              <a:schemeClr val="tx1"/>
            </a:solidFill>
            <a:miter lim="800000"/>
            <a:headEnd/>
            <a:tailEnd/>
          </a:ln>
        </p:spPr>
        <p:txBody>
          <a:bodyPr wrap="none" anchor="ctr"/>
          <a:lstStyle/>
          <a:p>
            <a:endParaRPr lang="en-US">
              <a:ea typeface="MS PGothic" pitchFamily="34" charset="-128"/>
            </a:endParaRPr>
          </a:p>
        </p:txBody>
      </p:sp>
      <p:sp>
        <p:nvSpPr>
          <p:cNvPr id="1946648" name="Rectangle 24"/>
          <p:cNvSpPr>
            <a:spLocks noGrp="1" noChangeArrowheads="1"/>
          </p:cNvSpPr>
          <p:nvPr>
            <p:ph type="title"/>
          </p:nvPr>
        </p:nvSpPr>
        <p:spPr>
          <a:xfrm>
            <a:off x="474663" y="250825"/>
            <a:ext cx="6535737" cy="615950"/>
          </a:xfrm>
        </p:spPr>
        <p:txBody>
          <a:bodyPr/>
          <a:lstStyle/>
          <a:p>
            <a:r>
              <a:rPr lang="en-US" sz="2600" dirty="0" smtClean="0"/>
              <a:t>Infer </a:t>
            </a:r>
            <a:r>
              <a:rPr lang="en-US" sz="2600" dirty="0"/>
              <a:t>Protein Abundances from </a:t>
            </a:r>
            <a:r>
              <a:rPr lang="en-US" sz="2600" dirty="0" smtClean="0"/>
              <a:t/>
            </a:r>
            <a:br>
              <a:rPr lang="en-US" sz="2600" dirty="0" smtClean="0"/>
            </a:br>
            <a:r>
              <a:rPr lang="en-US" sz="2600" dirty="0" smtClean="0"/>
              <a:t>Peptide </a:t>
            </a:r>
            <a:r>
              <a:rPr lang="en-US" sz="2600" dirty="0"/>
              <a:t>Abundances</a:t>
            </a:r>
          </a:p>
        </p:txBody>
      </p:sp>
      <p:grpSp>
        <p:nvGrpSpPr>
          <p:cNvPr id="1946649" name="Group 25"/>
          <p:cNvGrpSpPr>
            <a:grpSpLocks/>
          </p:cNvGrpSpPr>
          <p:nvPr/>
        </p:nvGrpSpPr>
        <p:grpSpPr bwMode="auto">
          <a:xfrm>
            <a:off x="7734300" y="138113"/>
            <a:ext cx="1295400" cy="636587"/>
            <a:chOff x="4872" y="87"/>
            <a:chExt cx="816" cy="401"/>
          </a:xfrm>
        </p:grpSpPr>
        <p:grpSp>
          <p:nvGrpSpPr>
            <p:cNvPr id="1946650" name="Group 26"/>
            <p:cNvGrpSpPr>
              <a:grpSpLocks/>
            </p:cNvGrpSpPr>
            <p:nvPr/>
          </p:nvGrpSpPr>
          <p:grpSpPr bwMode="auto">
            <a:xfrm>
              <a:off x="5273" y="383"/>
              <a:ext cx="16" cy="7"/>
              <a:chOff x="2700" y="2750"/>
              <a:chExt cx="104" cy="48"/>
            </a:xfrm>
          </p:grpSpPr>
          <p:sp>
            <p:nvSpPr>
              <p:cNvPr id="1946651" name="Rectangle 27"/>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46652" name="Rectangle 28"/>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46653" name="AutoShape 29"/>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46654" name="AutoShape 3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6655" name="AutoShape 31"/>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6656" name="AutoShape 32"/>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6657" name="AutoShape 33"/>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46658" name="AutoShape 3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6659" name="AutoShape 3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46660" name="AutoShape 3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46661" name="AutoShape 37"/>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46662" name="Oval 3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46663" name="Oval 3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46664" name="AutoShape 4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46665" name="AutoShape 4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46666" name="AutoShape 4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46667" name="AutoShape 43"/>
            <p:cNvCxnSpPr>
              <a:cxnSpLocks noChangeShapeType="1"/>
              <a:stCxn id="1946665" idx="0"/>
              <a:endCxn id="1946664"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46668" name="AutoShape 4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46669" name="AutoShape 45"/>
            <p:cNvCxnSpPr>
              <a:cxnSpLocks noChangeShapeType="1"/>
              <a:stCxn id="1946670" idx="1"/>
              <a:endCxn id="1946657"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46670" name="AutoShape 46"/>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46671" name="AutoShape 47"/>
            <p:cNvCxnSpPr>
              <a:cxnSpLocks noChangeShapeType="1"/>
              <a:stCxn id="1946672" idx="2"/>
              <a:endCxn id="1946673" idx="1"/>
            </p:cNvCxnSpPr>
            <p:nvPr/>
          </p:nvCxnSpPr>
          <p:spPr bwMode="auto">
            <a:xfrm>
              <a:off x="5479" y="190"/>
              <a:ext cx="0" cy="21"/>
            </a:xfrm>
            <a:prstGeom prst="straightConnector1">
              <a:avLst/>
            </a:prstGeom>
            <a:noFill/>
            <a:ln w="3175">
              <a:solidFill>
                <a:srgbClr val="969696"/>
              </a:solidFill>
              <a:round/>
              <a:headEnd/>
              <a:tailEnd/>
            </a:ln>
            <a:effectLst/>
          </p:spPr>
        </p:cxnSp>
        <p:sp>
          <p:nvSpPr>
            <p:cNvPr id="1946672" name="AutoShape 48"/>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46673" name="AutoShape 49"/>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46674" name="Text Box 5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46675" name="Text Box 5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46676" name="AutoShape 52"/>
            <p:cNvCxnSpPr>
              <a:cxnSpLocks noChangeShapeType="1"/>
              <a:stCxn id="1946659" idx="2"/>
              <a:endCxn id="1946677" idx="1"/>
            </p:cNvCxnSpPr>
            <p:nvPr/>
          </p:nvCxnSpPr>
          <p:spPr bwMode="auto">
            <a:xfrm>
              <a:off x="5478" y="390"/>
              <a:ext cx="1" cy="22"/>
            </a:xfrm>
            <a:prstGeom prst="straightConnector1">
              <a:avLst/>
            </a:prstGeom>
            <a:noFill/>
            <a:ln w="3175">
              <a:solidFill>
                <a:schemeClr val="tx1"/>
              </a:solidFill>
              <a:round/>
              <a:headEnd/>
              <a:tailEnd/>
            </a:ln>
            <a:effectLst/>
          </p:spPr>
        </p:cxnSp>
        <p:sp>
          <p:nvSpPr>
            <p:cNvPr id="1946677" name="AutoShape 53"/>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46678" name="AutoShape 54"/>
            <p:cNvCxnSpPr>
              <a:cxnSpLocks noChangeShapeType="1"/>
              <a:stCxn id="1946664" idx="3"/>
              <a:endCxn id="1946656"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46679" name="AutoShape 55"/>
            <p:cNvCxnSpPr>
              <a:cxnSpLocks noChangeShapeType="1"/>
              <a:stCxn id="1946656" idx="3"/>
              <a:endCxn id="1946657"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46680" name="AutoShape 56"/>
            <p:cNvCxnSpPr>
              <a:cxnSpLocks noChangeShapeType="1"/>
              <a:stCxn id="1946657" idx="3"/>
              <a:endCxn id="1946661"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46681" name="AutoShape 57"/>
            <p:cNvCxnSpPr>
              <a:cxnSpLocks noChangeShapeType="1"/>
              <a:stCxn id="1946666" idx="3"/>
              <a:endCxn id="1946658"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46682" name="AutoShape 58"/>
            <p:cNvCxnSpPr>
              <a:cxnSpLocks noChangeShapeType="1"/>
              <a:stCxn id="1946660" idx="4"/>
              <a:endCxn id="1946659"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46683" name="AutoShape 59"/>
            <p:cNvCxnSpPr>
              <a:cxnSpLocks noChangeShapeType="1"/>
              <a:stCxn id="1946661" idx="4"/>
              <a:endCxn id="1946672"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46684" name="AutoShape 60"/>
            <p:cNvCxnSpPr>
              <a:cxnSpLocks noChangeShapeType="1"/>
              <a:stCxn id="1946658" idx="2"/>
              <a:endCxn id="1946662"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46685" name="AutoShape 61"/>
            <p:cNvCxnSpPr>
              <a:cxnSpLocks noChangeShapeType="1"/>
              <a:stCxn id="1946651" idx="2"/>
              <a:endCxn id="1946663"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46686" name="AutoShape 62"/>
            <p:cNvCxnSpPr>
              <a:cxnSpLocks noChangeShapeType="1"/>
              <a:stCxn id="1946662" idx="6"/>
              <a:endCxn id="1946652"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46687" name="AutoShape 63"/>
            <p:cNvCxnSpPr>
              <a:cxnSpLocks noChangeShapeType="1"/>
              <a:stCxn id="1946663" idx="6"/>
              <a:endCxn id="1946660"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46688" name="AutoShape 64"/>
            <p:cNvCxnSpPr>
              <a:cxnSpLocks noChangeShapeType="1"/>
              <a:stCxn id="1946673" idx="3"/>
              <a:endCxn id="1946659"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46689" name="AutoShape 65"/>
            <p:cNvCxnSpPr>
              <a:cxnSpLocks noChangeShapeType="1"/>
              <a:stCxn id="1946692" idx="2"/>
              <a:endCxn id="1946693"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46690" name="AutoShape 66"/>
            <p:cNvCxnSpPr>
              <a:cxnSpLocks noChangeShapeType="1"/>
              <a:stCxn id="1946691" idx="2"/>
              <a:endCxn id="1946692"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46691" name="AutoShape 67"/>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46692" name="AutoShape 68"/>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46693" name="AutoShape 69"/>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46694" name="AutoShape 70"/>
            <p:cNvCxnSpPr>
              <a:cxnSpLocks noChangeShapeType="1"/>
              <a:stCxn id="1946693" idx="2"/>
              <a:endCxn id="1946695"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46695" name="AutoShape 7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46696" name="AutoShape 72"/>
            <p:cNvCxnSpPr>
              <a:cxnSpLocks noChangeShapeType="1"/>
              <a:stCxn id="1946695" idx="2"/>
              <a:endCxn id="1946666"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46697" name="AutoShape 73"/>
            <p:cNvCxnSpPr>
              <a:cxnSpLocks noChangeShapeType="1"/>
              <a:stCxn id="1946677"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46698" name="AutoShape 74"/>
            <p:cNvCxnSpPr>
              <a:cxnSpLocks noChangeShapeType="1"/>
              <a:stCxn id="1946695" idx="3"/>
              <a:endCxn id="1946664"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46699" name="AutoShape 75"/>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46700" name="AutoShape 76"/>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46701" name="AutoShape 77"/>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46702" name="AutoShape 78"/>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46703" name="AutoShape 79"/>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946704" name="Group 80"/>
            <p:cNvGrpSpPr>
              <a:grpSpLocks/>
            </p:cNvGrpSpPr>
            <p:nvPr/>
          </p:nvGrpSpPr>
          <p:grpSpPr bwMode="auto">
            <a:xfrm>
              <a:off x="5582" y="353"/>
              <a:ext cx="87" cy="109"/>
              <a:chOff x="5462" y="3419"/>
              <a:chExt cx="87" cy="109"/>
            </a:xfrm>
          </p:grpSpPr>
          <p:sp>
            <p:nvSpPr>
              <p:cNvPr id="1946705" name="AutoShape 81"/>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46706" name="AutoShape 82"/>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46707" name="Rectangle 8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8674" name="Picture 2"/>
          <p:cNvPicPr>
            <a:picLocks noChangeAspect="1" noChangeArrowheads="1"/>
          </p:cNvPicPr>
          <p:nvPr/>
        </p:nvPicPr>
        <p:blipFill>
          <a:blip r:embed="rId3" cstate="print"/>
          <a:srcRect/>
          <a:stretch>
            <a:fillRect/>
          </a:stretch>
        </p:blipFill>
        <p:spPr bwMode="auto">
          <a:xfrm>
            <a:off x="0" y="2476500"/>
            <a:ext cx="4495800" cy="3983038"/>
          </a:xfrm>
          <a:prstGeom prst="rect">
            <a:avLst/>
          </a:prstGeom>
          <a:noFill/>
          <a:ln w="9525" algn="ctr">
            <a:noFill/>
            <a:miter lim="800000"/>
            <a:headEnd/>
            <a:tailEnd/>
          </a:ln>
          <a:effectLst/>
        </p:spPr>
      </p:pic>
      <p:sp>
        <p:nvSpPr>
          <p:cNvPr id="1948675" name="Rectangle 43"/>
          <p:cNvSpPr>
            <a:spLocks noGrp="1" noChangeArrowheads="1"/>
          </p:cNvSpPr>
          <p:nvPr>
            <p:ph type="title" idx="4294967295"/>
          </p:nvPr>
        </p:nvSpPr>
        <p:spPr>
          <a:xfrm>
            <a:off x="381000" y="250825"/>
            <a:ext cx="8204200" cy="615950"/>
          </a:xfrm>
        </p:spPr>
        <p:txBody>
          <a:bodyPr lIns="91440" tIns="45720" rIns="91440" bIns="45720"/>
          <a:lstStyle/>
          <a:p>
            <a:pPr eaLnBrk="1" hangingPunct="1"/>
            <a:r>
              <a:rPr lang="en-US"/>
              <a:t>Proteins Showing Significant Changes</a:t>
            </a:r>
          </a:p>
        </p:txBody>
      </p:sp>
      <p:grpSp>
        <p:nvGrpSpPr>
          <p:cNvPr id="1948676" name="Group 41"/>
          <p:cNvGrpSpPr>
            <a:grpSpLocks/>
          </p:cNvGrpSpPr>
          <p:nvPr/>
        </p:nvGrpSpPr>
        <p:grpSpPr bwMode="auto">
          <a:xfrm>
            <a:off x="4648200" y="1905000"/>
            <a:ext cx="381000" cy="914400"/>
            <a:chOff x="2976" y="1248"/>
            <a:chExt cx="336" cy="864"/>
          </a:xfrm>
        </p:grpSpPr>
        <p:sp>
          <p:nvSpPr>
            <p:cNvPr id="1948677" name="Line 39"/>
            <p:cNvSpPr>
              <a:spLocks noChangeShapeType="1"/>
            </p:cNvSpPr>
            <p:nvPr/>
          </p:nvSpPr>
          <p:spPr bwMode="auto">
            <a:xfrm>
              <a:off x="2976" y="2112"/>
              <a:ext cx="336" cy="0"/>
            </a:xfrm>
            <a:prstGeom prst="line">
              <a:avLst/>
            </a:prstGeom>
            <a:noFill/>
            <a:ln w="19050">
              <a:solidFill>
                <a:schemeClr val="tx1"/>
              </a:solidFill>
              <a:round/>
              <a:headEnd/>
              <a:tailEnd/>
            </a:ln>
          </p:spPr>
          <p:txBody>
            <a:bodyPr wrap="none" anchor="ctr"/>
            <a:lstStyle/>
            <a:p>
              <a:endParaRPr lang="en-US"/>
            </a:p>
          </p:txBody>
        </p:sp>
        <p:sp>
          <p:nvSpPr>
            <p:cNvPr id="1948678" name="Line 40"/>
            <p:cNvSpPr>
              <a:spLocks noChangeShapeType="1"/>
            </p:cNvSpPr>
            <p:nvPr/>
          </p:nvSpPr>
          <p:spPr bwMode="auto">
            <a:xfrm flipV="1">
              <a:off x="3312" y="1248"/>
              <a:ext cx="0" cy="864"/>
            </a:xfrm>
            <a:prstGeom prst="line">
              <a:avLst/>
            </a:prstGeom>
            <a:noFill/>
            <a:ln w="19050">
              <a:solidFill>
                <a:schemeClr val="tx1"/>
              </a:solidFill>
              <a:round/>
              <a:headEnd/>
              <a:tailEnd type="arrow" w="med" len="med"/>
            </a:ln>
          </p:spPr>
          <p:txBody>
            <a:bodyPr wrap="none" anchor="ctr"/>
            <a:lstStyle/>
            <a:p>
              <a:endParaRPr lang="en-US"/>
            </a:p>
          </p:txBody>
        </p:sp>
      </p:grpSp>
      <p:sp>
        <p:nvSpPr>
          <p:cNvPr id="1948679" name="Rectangle 21"/>
          <p:cNvSpPr>
            <a:spLocks noGrp="1" noChangeArrowheads="1"/>
          </p:cNvSpPr>
          <p:nvPr>
            <p:ph type="body" idx="4294967295"/>
          </p:nvPr>
        </p:nvSpPr>
        <p:spPr>
          <a:xfrm>
            <a:off x="5410200" y="2667000"/>
            <a:ext cx="3429000" cy="2819400"/>
          </a:xfrm>
        </p:spPr>
        <p:txBody>
          <a:bodyPr lIns="91440" tIns="45720" rIns="91440" bIns="45720"/>
          <a:lstStyle/>
          <a:p>
            <a:pPr eaLnBrk="1" hangingPunct="1"/>
            <a:r>
              <a:rPr lang="en-US" sz="2100"/>
              <a:t>ANOVA identified 361 proteins with significant abundance changes between the mutants (with an FDR of 5%)</a:t>
            </a:r>
          </a:p>
          <a:p>
            <a:pPr eaLnBrk="1" hangingPunct="1"/>
            <a:r>
              <a:rPr lang="en-US" sz="2100"/>
              <a:t>Hierarchical clustering groups related proteins</a:t>
            </a:r>
          </a:p>
        </p:txBody>
      </p:sp>
      <p:sp>
        <p:nvSpPr>
          <p:cNvPr id="1948680" name="Line 59"/>
          <p:cNvSpPr>
            <a:spLocks noChangeShapeType="1"/>
          </p:cNvSpPr>
          <p:nvPr/>
        </p:nvSpPr>
        <p:spPr bwMode="auto">
          <a:xfrm>
            <a:off x="2200275" y="2438400"/>
            <a:ext cx="0" cy="3886200"/>
          </a:xfrm>
          <a:prstGeom prst="line">
            <a:avLst/>
          </a:prstGeom>
          <a:noFill/>
          <a:ln w="19050">
            <a:solidFill>
              <a:schemeClr val="bg1"/>
            </a:solidFill>
            <a:round/>
            <a:headEnd/>
            <a:tailEnd/>
          </a:ln>
        </p:spPr>
        <p:txBody>
          <a:bodyPr wrap="none" anchor="ctr"/>
          <a:lstStyle/>
          <a:p>
            <a:endParaRPr lang="en-US"/>
          </a:p>
        </p:txBody>
      </p:sp>
      <p:sp>
        <p:nvSpPr>
          <p:cNvPr id="1948681" name="Line 60"/>
          <p:cNvSpPr>
            <a:spLocks noChangeShapeType="1"/>
          </p:cNvSpPr>
          <p:nvPr/>
        </p:nvSpPr>
        <p:spPr bwMode="auto">
          <a:xfrm>
            <a:off x="3343275" y="2438400"/>
            <a:ext cx="0" cy="3886200"/>
          </a:xfrm>
          <a:prstGeom prst="line">
            <a:avLst/>
          </a:prstGeom>
          <a:noFill/>
          <a:ln w="19050">
            <a:solidFill>
              <a:schemeClr val="bg1"/>
            </a:solidFill>
            <a:round/>
            <a:headEnd/>
            <a:tailEnd/>
          </a:ln>
        </p:spPr>
        <p:txBody>
          <a:bodyPr wrap="none" anchor="ctr"/>
          <a:lstStyle/>
          <a:p>
            <a:endParaRPr lang="en-US"/>
          </a:p>
        </p:txBody>
      </p:sp>
      <p:sp>
        <p:nvSpPr>
          <p:cNvPr id="1948682" name="Text Box 62"/>
          <p:cNvSpPr txBox="1">
            <a:spLocks noChangeArrowheads="1"/>
          </p:cNvSpPr>
          <p:nvPr/>
        </p:nvSpPr>
        <p:spPr bwMode="auto">
          <a:xfrm>
            <a:off x="2209800" y="6400800"/>
            <a:ext cx="1085850" cy="366713"/>
          </a:xfrm>
          <a:prstGeom prst="rect">
            <a:avLst/>
          </a:prstGeom>
          <a:noFill/>
          <a:ln w="9525">
            <a:noFill/>
            <a:miter lim="800000"/>
            <a:headEnd/>
            <a:tailEnd/>
          </a:ln>
        </p:spPr>
        <p:txBody>
          <a:bodyPr wrap="none">
            <a:spAutoFit/>
          </a:bodyPr>
          <a:lstStyle/>
          <a:p>
            <a:r>
              <a:rPr lang="en-US">
                <a:ea typeface="MS PGothic" pitchFamily="34" charset="-128"/>
              </a:rPr>
              <a:t>Datasets</a:t>
            </a:r>
          </a:p>
        </p:txBody>
      </p:sp>
      <p:sp>
        <p:nvSpPr>
          <p:cNvPr id="1948683" name="Text Box 63"/>
          <p:cNvSpPr txBox="1">
            <a:spLocks noChangeArrowheads="1"/>
          </p:cNvSpPr>
          <p:nvPr/>
        </p:nvSpPr>
        <p:spPr bwMode="auto">
          <a:xfrm rot="5400000">
            <a:off x="4201319" y="4118769"/>
            <a:ext cx="1022350" cy="366712"/>
          </a:xfrm>
          <a:prstGeom prst="rect">
            <a:avLst/>
          </a:prstGeom>
          <a:noFill/>
          <a:ln w="9525">
            <a:noFill/>
            <a:miter lim="800000"/>
            <a:headEnd/>
            <a:tailEnd/>
          </a:ln>
        </p:spPr>
        <p:txBody>
          <a:bodyPr wrap="none">
            <a:spAutoFit/>
          </a:bodyPr>
          <a:lstStyle/>
          <a:p>
            <a:r>
              <a:rPr lang="en-US">
                <a:ea typeface="MS PGothic" pitchFamily="34" charset="-128"/>
              </a:rPr>
              <a:t>Proteins</a:t>
            </a:r>
          </a:p>
        </p:txBody>
      </p:sp>
      <p:sp>
        <p:nvSpPr>
          <p:cNvPr id="1948684" name="Text Box 75"/>
          <p:cNvSpPr txBox="1">
            <a:spLocks noChangeArrowheads="1"/>
          </p:cNvSpPr>
          <p:nvPr/>
        </p:nvSpPr>
        <p:spPr bwMode="auto">
          <a:xfrm>
            <a:off x="2495550" y="2243138"/>
            <a:ext cx="677863" cy="304800"/>
          </a:xfrm>
          <a:prstGeom prst="rect">
            <a:avLst/>
          </a:prstGeom>
          <a:noFill/>
          <a:ln w="9525">
            <a:noFill/>
            <a:miter lim="800000"/>
            <a:headEnd/>
            <a:tailEnd/>
          </a:ln>
        </p:spPr>
        <p:txBody>
          <a:bodyPr wrap="none">
            <a:spAutoFit/>
          </a:bodyPr>
          <a:lstStyle/>
          <a:p>
            <a:r>
              <a:rPr lang="en-US" sz="1400" b="1">
                <a:ea typeface="MS PGothic" pitchFamily="34" charset="-128"/>
              </a:rPr>
              <a:t>smpB</a:t>
            </a:r>
          </a:p>
        </p:txBody>
      </p:sp>
      <p:sp>
        <p:nvSpPr>
          <p:cNvPr id="1948685" name="Text Box 76"/>
          <p:cNvSpPr txBox="1">
            <a:spLocks noChangeArrowheads="1"/>
          </p:cNvSpPr>
          <p:nvPr/>
        </p:nvSpPr>
        <p:spPr bwMode="auto">
          <a:xfrm>
            <a:off x="3733800" y="2243138"/>
            <a:ext cx="460375" cy="304800"/>
          </a:xfrm>
          <a:prstGeom prst="rect">
            <a:avLst/>
          </a:prstGeom>
          <a:noFill/>
          <a:ln w="9525">
            <a:noFill/>
            <a:miter lim="800000"/>
            <a:headEnd/>
            <a:tailEnd/>
          </a:ln>
        </p:spPr>
        <p:txBody>
          <a:bodyPr wrap="none">
            <a:spAutoFit/>
          </a:bodyPr>
          <a:lstStyle/>
          <a:p>
            <a:r>
              <a:rPr lang="en-US" sz="1400" b="1">
                <a:ea typeface="MS PGothic" pitchFamily="34" charset="-128"/>
              </a:rPr>
              <a:t>WT</a:t>
            </a:r>
          </a:p>
        </p:txBody>
      </p:sp>
      <p:sp>
        <p:nvSpPr>
          <p:cNvPr id="1948686" name="Text Box 77"/>
          <p:cNvSpPr txBox="1">
            <a:spLocks noChangeArrowheads="1"/>
          </p:cNvSpPr>
          <p:nvPr/>
        </p:nvSpPr>
        <p:spPr bwMode="auto">
          <a:xfrm>
            <a:off x="1374775" y="2243138"/>
            <a:ext cx="458788" cy="304800"/>
          </a:xfrm>
          <a:prstGeom prst="rect">
            <a:avLst/>
          </a:prstGeom>
          <a:noFill/>
          <a:ln w="9525">
            <a:noFill/>
            <a:miter lim="800000"/>
            <a:headEnd/>
            <a:tailEnd/>
          </a:ln>
        </p:spPr>
        <p:txBody>
          <a:bodyPr wrap="none">
            <a:spAutoFit/>
          </a:bodyPr>
          <a:lstStyle/>
          <a:p>
            <a:r>
              <a:rPr lang="en-US" sz="1400" b="1">
                <a:ea typeface="MS PGothic" pitchFamily="34" charset="-128"/>
              </a:rPr>
              <a:t>hfq</a:t>
            </a:r>
          </a:p>
        </p:txBody>
      </p:sp>
      <p:sp>
        <p:nvSpPr>
          <p:cNvPr id="1948687" name="Rectangle 52"/>
          <p:cNvSpPr>
            <a:spLocks noChangeArrowheads="1"/>
          </p:cNvSpPr>
          <p:nvPr/>
        </p:nvSpPr>
        <p:spPr bwMode="auto">
          <a:xfrm>
            <a:off x="3429000" y="1328738"/>
            <a:ext cx="1814513" cy="74612"/>
          </a:xfrm>
          <a:prstGeom prst="rect">
            <a:avLst/>
          </a:prstGeom>
          <a:solidFill>
            <a:srgbClr val="FF0000"/>
          </a:solidFill>
          <a:ln w="9525">
            <a:noFill/>
            <a:miter lim="800000"/>
            <a:headEnd/>
            <a:tailEnd/>
          </a:ln>
        </p:spPr>
        <p:txBody>
          <a:bodyPr wrap="none" anchor="ctr"/>
          <a:lstStyle/>
          <a:p>
            <a:endParaRPr lang="en-US">
              <a:ea typeface="MS PGothic" pitchFamily="34" charset="-128"/>
            </a:endParaRPr>
          </a:p>
        </p:txBody>
      </p:sp>
      <p:sp>
        <p:nvSpPr>
          <p:cNvPr id="1948688" name="Rectangle 56"/>
          <p:cNvSpPr>
            <a:spLocks noChangeArrowheads="1"/>
          </p:cNvSpPr>
          <p:nvPr/>
        </p:nvSpPr>
        <p:spPr bwMode="auto">
          <a:xfrm>
            <a:off x="5248275" y="1317625"/>
            <a:ext cx="1833563" cy="74613"/>
          </a:xfrm>
          <a:prstGeom prst="rect">
            <a:avLst/>
          </a:prstGeom>
          <a:solidFill>
            <a:srgbClr val="66FF66"/>
          </a:solidFill>
          <a:ln w="9525">
            <a:noFill/>
            <a:miter lim="800000"/>
            <a:headEnd/>
            <a:tailEnd/>
          </a:ln>
        </p:spPr>
        <p:txBody>
          <a:bodyPr wrap="none" anchor="ctr"/>
          <a:lstStyle/>
          <a:p>
            <a:endParaRPr lang="en-US">
              <a:ea typeface="MS PGothic" pitchFamily="34" charset="-128"/>
            </a:endParaRPr>
          </a:p>
        </p:txBody>
      </p:sp>
      <p:sp>
        <p:nvSpPr>
          <p:cNvPr id="1948689" name="Rectangle 58"/>
          <p:cNvSpPr>
            <a:spLocks noChangeArrowheads="1"/>
          </p:cNvSpPr>
          <p:nvPr/>
        </p:nvSpPr>
        <p:spPr bwMode="auto">
          <a:xfrm>
            <a:off x="7086600" y="1316038"/>
            <a:ext cx="1852613" cy="74612"/>
          </a:xfrm>
          <a:prstGeom prst="rect">
            <a:avLst/>
          </a:prstGeom>
          <a:solidFill>
            <a:srgbClr val="0000FF"/>
          </a:solidFill>
          <a:ln w="9525">
            <a:noFill/>
            <a:miter lim="800000"/>
            <a:headEnd/>
            <a:tailEnd/>
          </a:ln>
        </p:spPr>
        <p:txBody>
          <a:bodyPr wrap="none" anchor="ctr"/>
          <a:lstStyle/>
          <a:p>
            <a:endParaRPr lang="en-US">
              <a:ea typeface="MS PGothic" pitchFamily="34" charset="-128"/>
            </a:endParaRPr>
          </a:p>
        </p:txBody>
      </p:sp>
      <p:pic>
        <p:nvPicPr>
          <p:cNvPr id="1948690" name="Picture 18"/>
          <p:cNvPicPr>
            <a:picLocks noChangeAspect="1" noChangeArrowheads="1"/>
          </p:cNvPicPr>
          <p:nvPr/>
        </p:nvPicPr>
        <p:blipFill>
          <a:blip r:embed="rId4" cstate="print"/>
          <a:srcRect/>
          <a:stretch>
            <a:fillRect/>
          </a:stretch>
        </p:blipFill>
        <p:spPr bwMode="auto">
          <a:xfrm>
            <a:off x="4953000" y="4038600"/>
            <a:ext cx="442913" cy="2133600"/>
          </a:xfrm>
          <a:prstGeom prst="rect">
            <a:avLst/>
          </a:prstGeom>
          <a:noFill/>
          <a:ln w="9525" algn="ctr">
            <a:noFill/>
            <a:miter lim="800000"/>
            <a:headEnd/>
            <a:tailEnd/>
          </a:ln>
          <a:effectLst/>
        </p:spPr>
      </p:pic>
      <p:pic>
        <p:nvPicPr>
          <p:cNvPr id="1948691" name="Picture 19"/>
          <p:cNvPicPr>
            <a:picLocks noChangeAspect="1" noChangeArrowheads="1"/>
          </p:cNvPicPr>
          <p:nvPr/>
        </p:nvPicPr>
        <p:blipFill>
          <a:blip r:embed="rId5" cstate="print"/>
          <a:srcRect r="-171" b="41936"/>
          <a:stretch>
            <a:fillRect/>
          </a:stretch>
        </p:blipFill>
        <p:spPr bwMode="auto">
          <a:xfrm>
            <a:off x="3381375" y="1962150"/>
            <a:ext cx="5562600" cy="171450"/>
          </a:xfrm>
          <a:prstGeom prst="rect">
            <a:avLst/>
          </a:prstGeom>
          <a:noFill/>
          <a:ln w="9525" algn="ctr">
            <a:noFill/>
            <a:miter lim="800000"/>
            <a:headEnd/>
            <a:tailEnd/>
          </a:ln>
          <a:effectLst/>
        </p:spPr>
      </p:pic>
      <p:grpSp>
        <p:nvGrpSpPr>
          <p:cNvPr id="1948692" name="Group 20"/>
          <p:cNvGrpSpPr>
            <a:grpSpLocks/>
          </p:cNvGrpSpPr>
          <p:nvPr/>
        </p:nvGrpSpPr>
        <p:grpSpPr bwMode="auto">
          <a:xfrm>
            <a:off x="3352800" y="1447800"/>
            <a:ext cx="5581650" cy="533400"/>
            <a:chOff x="324" y="2958"/>
            <a:chExt cx="4257" cy="811"/>
          </a:xfrm>
        </p:grpSpPr>
        <p:pic>
          <p:nvPicPr>
            <p:cNvPr id="1948693" name="Picture 21"/>
            <p:cNvPicPr>
              <a:picLocks noChangeAspect="1" noChangeArrowheads="1"/>
            </p:cNvPicPr>
            <p:nvPr/>
          </p:nvPicPr>
          <p:blipFill>
            <a:blip r:embed="rId6" cstate="print"/>
            <a:srcRect/>
            <a:stretch>
              <a:fillRect/>
            </a:stretch>
          </p:blipFill>
          <p:spPr bwMode="auto">
            <a:xfrm>
              <a:off x="324" y="2958"/>
              <a:ext cx="4256" cy="811"/>
            </a:xfrm>
            <a:prstGeom prst="rect">
              <a:avLst/>
            </a:prstGeom>
            <a:noFill/>
            <a:ln w="9525" algn="ctr">
              <a:noFill/>
              <a:miter lim="800000"/>
              <a:headEnd/>
              <a:tailEnd/>
            </a:ln>
            <a:effectLst/>
          </p:spPr>
        </p:pic>
        <p:sp>
          <p:nvSpPr>
            <p:cNvPr id="1948694" name="Rectangle 21"/>
            <p:cNvSpPr>
              <a:spLocks noChangeArrowheads="1"/>
            </p:cNvSpPr>
            <p:nvPr/>
          </p:nvSpPr>
          <p:spPr bwMode="auto">
            <a:xfrm>
              <a:off x="3168" y="2975"/>
              <a:ext cx="1413" cy="693"/>
            </a:xfrm>
            <a:prstGeom prst="rect">
              <a:avLst/>
            </a:prstGeom>
            <a:solidFill>
              <a:schemeClr val="accent2">
                <a:alpha val="25098"/>
              </a:schemeClr>
            </a:solidFill>
            <a:ln w="9525">
              <a:solidFill>
                <a:schemeClr val="tx1"/>
              </a:solidFill>
              <a:miter lim="800000"/>
              <a:headEnd/>
              <a:tailEnd/>
            </a:ln>
          </p:spPr>
          <p:txBody>
            <a:bodyPr wrap="none" anchor="ctr"/>
            <a:lstStyle/>
            <a:p>
              <a:endParaRPr lang="en-US">
                <a:ea typeface="MS PGothic" pitchFamily="34" charset="-128"/>
              </a:endParaRPr>
            </a:p>
          </p:txBody>
        </p:sp>
        <p:sp>
          <p:nvSpPr>
            <p:cNvPr id="1948695" name="Rectangle 19"/>
            <p:cNvSpPr>
              <a:spLocks noChangeArrowheads="1"/>
            </p:cNvSpPr>
            <p:nvPr/>
          </p:nvSpPr>
          <p:spPr bwMode="auto">
            <a:xfrm>
              <a:off x="407" y="2981"/>
              <a:ext cx="1368" cy="686"/>
            </a:xfrm>
            <a:prstGeom prst="rect">
              <a:avLst/>
            </a:prstGeom>
            <a:solidFill>
              <a:srgbClr val="FF7C80">
                <a:alpha val="25098"/>
              </a:srgbClr>
            </a:solidFill>
            <a:ln w="9525">
              <a:solidFill>
                <a:schemeClr val="tx1"/>
              </a:solidFill>
              <a:miter lim="800000"/>
              <a:headEnd/>
              <a:tailEnd/>
            </a:ln>
          </p:spPr>
          <p:txBody>
            <a:bodyPr wrap="none" anchor="ctr"/>
            <a:lstStyle/>
            <a:p>
              <a:endParaRPr lang="en-US">
                <a:ea typeface="MS PGothic" pitchFamily="34" charset="-128"/>
              </a:endParaRPr>
            </a:p>
          </p:txBody>
        </p:sp>
        <p:sp>
          <p:nvSpPr>
            <p:cNvPr id="1948696" name="Rectangle 20"/>
            <p:cNvSpPr>
              <a:spLocks noChangeArrowheads="1"/>
            </p:cNvSpPr>
            <p:nvPr/>
          </p:nvSpPr>
          <p:spPr bwMode="auto">
            <a:xfrm>
              <a:off x="1776" y="2977"/>
              <a:ext cx="1392" cy="696"/>
            </a:xfrm>
            <a:prstGeom prst="rect">
              <a:avLst/>
            </a:prstGeom>
            <a:solidFill>
              <a:schemeClr val="accent1">
                <a:alpha val="25098"/>
              </a:schemeClr>
            </a:solidFill>
            <a:ln w="9525">
              <a:solidFill>
                <a:schemeClr val="tx1"/>
              </a:solidFill>
              <a:miter lim="800000"/>
              <a:headEnd/>
              <a:tailEnd/>
            </a:ln>
          </p:spPr>
          <p:txBody>
            <a:bodyPr wrap="none" anchor="ctr"/>
            <a:lstStyle/>
            <a:p>
              <a:endParaRPr lang="en-US">
                <a:ea typeface="MS PGothic" pitchFamily="34" charset="-128"/>
              </a:endParaRPr>
            </a:p>
          </p:txBody>
        </p:sp>
      </p:grpSp>
      <p:grpSp>
        <p:nvGrpSpPr>
          <p:cNvPr id="1948697" name="Group 25"/>
          <p:cNvGrpSpPr>
            <a:grpSpLocks/>
          </p:cNvGrpSpPr>
          <p:nvPr/>
        </p:nvGrpSpPr>
        <p:grpSpPr bwMode="auto">
          <a:xfrm>
            <a:off x="7734300" y="138113"/>
            <a:ext cx="1295400" cy="636587"/>
            <a:chOff x="4872" y="87"/>
            <a:chExt cx="816" cy="401"/>
          </a:xfrm>
        </p:grpSpPr>
        <p:grpSp>
          <p:nvGrpSpPr>
            <p:cNvPr id="1948698" name="Group 26"/>
            <p:cNvGrpSpPr>
              <a:grpSpLocks/>
            </p:cNvGrpSpPr>
            <p:nvPr/>
          </p:nvGrpSpPr>
          <p:grpSpPr bwMode="auto">
            <a:xfrm>
              <a:off x="5273" y="383"/>
              <a:ext cx="16" cy="7"/>
              <a:chOff x="2700" y="2750"/>
              <a:chExt cx="104" cy="48"/>
            </a:xfrm>
          </p:grpSpPr>
          <p:sp>
            <p:nvSpPr>
              <p:cNvPr id="1948699" name="Rectangle 27"/>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948700" name="Rectangle 28"/>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948701" name="AutoShape 29"/>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948702" name="AutoShape 30"/>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8703" name="AutoShape 31"/>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948704" name="AutoShape 32"/>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8705" name="AutoShape 33"/>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948706" name="AutoShape 34"/>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948707" name="AutoShape 35"/>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948708" name="AutoShape 36"/>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948709" name="AutoShape 37"/>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948710" name="Oval 38"/>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948711" name="Oval 39"/>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948712" name="AutoShape 40"/>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948713" name="AutoShape 41"/>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948714" name="AutoShape 42"/>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948715" name="AutoShape 43"/>
            <p:cNvCxnSpPr>
              <a:cxnSpLocks noChangeShapeType="1"/>
              <a:stCxn id="1948713" idx="0"/>
              <a:endCxn id="1948712"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948716" name="AutoShape 44"/>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948717" name="AutoShape 45"/>
            <p:cNvCxnSpPr>
              <a:cxnSpLocks noChangeShapeType="1"/>
              <a:stCxn id="1948718" idx="1"/>
              <a:endCxn id="1948705"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948718" name="AutoShape 46"/>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948719" name="AutoShape 47"/>
            <p:cNvCxnSpPr>
              <a:cxnSpLocks noChangeShapeType="1"/>
              <a:stCxn id="1948720" idx="2"/>
              <a:endCxn id="1948721" idx="1"/>
            </p:cNvCxnSpPr>
            <p:nvPr/>
          </p:nvCxnSpPr>
          <p:spPr bwMode="auto">
            <a:xfrm>
              <a:off x="5479" y="190"/>
              <a:ext cx="0" cy="21"/>
            </a:xfrm>
            <a:prstGeom prst="straightConnector1">
              <a:avLst/>
            </a:prstGeom>
            <a:noFill/>
            <a:ln w="3175">
              <a:solidFill>
                <a:srgbClr val="969696"/>
              </a:solidFill>
              <a:round/>
              <a:headEnd/>
              <a:tailEnd/>
            </a:ln>
            <a:effectLst/>
          </p:spPr>
        </p:cxnSp>
        <p:sp>
          <p:nvSpPr>
            <p:cNvPr id="1948720" name="AutoShape 48"/>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948721" name="AutoShape 49"/>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948722" name="Text Box 50"/>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948723" name="Text Box 51"/>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948724" name="AutoShape 52"/>
            <p:cNvCxnSpPr>
              <a:cxnSpLocks noChangeShapeType="1"/>
              <a:stCxn id="1948707" idx="2"/>
              <a:endCxn id="1948725" idx="1"/>
            </p:cNvCxnSpPr>
            <p:nvPr/>
          </p:nvCxnSpPr>
          <p:spPr bwMode="auto">
            <a:xfrm>
              <a:off x="5478" y="390"/>
              <a:ext cx="1" cy="22"/>
            </a:xfrm>
            <a:prstGeom prst="straightConnector1">
              <a:avLst/>
            </a:prstGeom>
            <a:noFill/>
            <a:ln w="3175">
              <a:solidFill>
                <a:schemeClr val="tx1"/>
              </a:solidFill>
              <a:round/>
              <a:headEnd/>
              <a:tailEnd/>
            </a:ln>
            <a:effectLst/>
          </p:spPr>
        </p:cxnSp>
        <p:sp>
          <p:nvSpPr>
            <p:cNvPr id="1948725" name="AutoShape 53"/>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948726" name="AutoShape 54"/>
            <p:cNvCxnSpPr>
              <a:cxnSpLocks noChangeShapeType="1"/>
              <a:stCxn id="1948712" idx="3"/>
              <a:endCxn id="1948704"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948727" name="AutoShape 55"/>
            <p:cNvCxnSpPr>
              <a:cxnSpLocks noChangeShapeType="1"/>
              <a:stCxn id="1948704" idx="3"/>
              <a:endCxn id="1948705"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948728" name="AutoShape 56"/>
            <p:cNvCxnSpPr>
              <a:cxnSpLocks noChangeShapeType="1"/>
              <a:stCxn id="1948705" idx="3"/>
              <a:endCxn id="1948709"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948729" name="AutoShape 57"/>
            <p:cNvCxnSpPr>
              <a:cxnSpLocks noChangeShapeType="1"/>
              <a:stCxn id="1948714" idx="3"/>
              <a:endCxn id="1948706"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948730" name="AutoShape 58"/>
            <p:cNvCxnSpPr>
              <a:cxnSpLocks noChangeShapeType="1"/>
              <a:stCxn id="1948708" idx="4"/>
              <a:endCxn id="1948707"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948731" name="AutoShape 59"/>
            <p:cNvCxnSpPr>
              <a:cxnSpLocks noChangeShapeType="1"/>
              <a:stCxn id="1948709" idx="4"/>
              <a:endCxn id="1948720"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948732" name="AutoShape 60"/>
            <p:cNvCxnSpPr>
              <a:cxnSpLocks noChangeShapeType="1"/>
              <a:stCxn id="1948706" idx="2"/>
              <a:endCxn id="1948710"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948733" name="AutoShape 61"/>
            <p:cNvCxnSpPr>
              <a:cxnSpLocks noChangeShapeType="1"/>
              <a:stCxn id="1948699" idx="2"/>
              <a:endCxn id="1948711"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948734" name="AutoShape 62"/>
            <p:cNvCxnSpPr>
              <a:cxnSpLocks noChangeShapeType="1"/>
              <a:stCxn id="1948710" idx="6"/>
              <a:endCxn id="1948700"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948735" name="AutoShape 63"/>
            <p:cNvCxnSpPr>
              <a:cxnSpLocks noChangeShapeType="1"/>
              <a:stCxn id="1948711" idx="6"/>
              <a:endCxn id="1948708"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948736" name="AutoShape 64"/>
            <p:cNvCxnSpPr>
              <a:cxnSpLocks noChangeShapeType="1"/>
              <a:stCxn id="1948721" idx="3"/>
              <a:endCxn id="1948707"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948737" name="AutoShape 65"/>
            <p:cNvCxnSpPr>
              <a:cxnSpLocks noChangeShapeType="1"/>
              <a:stCxn id="1948740" idx="2"/>
              <a:endCxn id="1948741"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948738" name="AutoShape 66"/>
            <p:cNvCxnSpPr>
              <a:cxnSpLocks noChangeShapeType="1"/>
              <a:stCxn id="1948739" idx="2"/>
              <a:endCxn id="1948740"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948739" name="AutoShape 67"/>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948740" name="AutoShape 68"/>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948741" name="AutoShape 69"/>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948742" name="AutoShape 70"/>
            <p:cNvCxnSpPr>
              <a:cxnSpLocks noChangeShapeType="1"/>
              <a:stCxn id="1948741" idx="2"/>
              <a:endCxn id="1948743"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948743" name="AutoShape 71"/>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948744" name="AutoShape 72"/>
            <p:cNvCxnSpPr>
              <a:cxnSpLocks noChangeShapeType="1"/>
              <a:stCxn id="1948743" idx="2"/>
              <a:endCxn id="1948714"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948745" name="AutoShape 73"/>
            <p:cNvCxnSpPr>
              <a:cxnSpLocks noChangeShapeType="1"/>
              <a:stCxn id="1948725"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948746" name="AutoShape 74"/>
            <p:cNvCxnSpPr>
              <a:cxnSpLocks noChangeShapeType="1"/>
              <a:stCxn id="1948743" idx="3"/>
              <a:endCxn id="1948712"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948747" name="AutoShape 75"/>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948748" name="AutoShape 76"/>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948749" name="AutoShape 77"/>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948750" name="AutoShape 78"/>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948751" name="AutoShape 79"/>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948752" name="Group 80"/>
            <p:cNvGrpSpPr>
              <a:grpSpLocks/>
            </p:cNvGrpSpPr>
            <p:nvPr/>
          </p:nvGrpSpPr>
          <p:grpSpPr bwMode="auto">
            <a:xfrm>
              <a:off x="5582" y="353"/>
              <a:ext cx="87" cy="109"/>
              <a:chOff x="5462" y="3419"/>
              <a:chExt cx="87" cy="109"/>
            </a:xfrm>
          </p:grpSpPr>
          <p:sp>
            <p:nvSpPr>
              <p:cNvPr id="1948753" name="AutoShape 81"/>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948754" name="AutoShape 82"/>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948755" name="Rectangle 83"/>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55427" name="Picture 3" descr="02050020-20cn"/>
          <p:cNvPicPr>
            <a:picLocks noGrp="1" noChangeAspect="1" noChangeArrowheads="1"/>
          </p:cNvPicPr>
          <p:nvPr>
            <p:ph sz="quarter" idx="1"/>
          </p:nvPr>
        </p:nvPicPr>
        <p:blipFill>
          <a:blip r:embed="rId3" cstate="print"/>
          <a:srcRect t="4745"/>
          <a:stretch>
            <a:fillRect/>
          </a:stretch>
        </p:blipFill>
        <p:spPr>
          <a:xfrm>
            <a:off x="152400" y="1524000"/>
            <a:ext cx="4038600" cy="3059113"/>
          </a:xfrm>
          <a:noFill/>
          <a:ln/>
          <a:effectLst>
            <a:outerShdw dist="107763" dir="2700000" algn="ctr" rotWithShape="0">
              <a:srgbClr val="808080">
                <a:alpha val="50000"/>
              </a:srgbClr>
            </a:outerShdw>
          </a:effectLst>
        </p:spPr>
      </p:pic>
      <p:pic>
        <p:nvPicPr>
          <p:cNvPr id="1255430" name="Picture 6" descr="UHF"/>
          <p:cNvPicPr>
            <a:picLocks noGrp="1" noChangeAspect="1" noChangeArrowheads="1"/>
          </p:cNvPicPr>
          <p:nvPr>
            <p:ph sz="quarter" idx="4"/>
          </p:nvPr>
        </p:nvPicPr>
        <p:blipFill>
          <a:blip r:embed="rId4" cstate="print"/>
          <a:srcRect t="4462" b="10780"/>
          <a:stretch>
            <a:fillRect/>
          </a:stretch>
        </p:blipFill>
        <p:spPr>
          <a:xfrm>
            <a:off x="838200" y="4767263"/>
            <a:ext cx="2163763" cy="1557337"/>
          </a:xfrm>
          <a:noFill/>
          <a:ln/>
          <a:effectLst>
            <a:outerShdw dist="107763" dir="2700000" algn="ctr" rotWithShape="0">
              <a:srgbClr val="808080">
                <a:alpha val="50000"/>
              </a:srgbClr>
            </a:outerShdw>
          </a:effectLst>
        </p:spPr>
      </p:pic>
      <p:sp>
        <p:nvSpPr>
          <p:cNvPr id="1255431" name="Text Box 7"/>
          <p:cNvSpPr txBox="1">
            <a:spLocks noChangeArrowheads="1"/>
          </p:cNvSpPr>
          <p:nvPr/>
        </p:nvSpPr>
        <p:spPr bwMode="auto">
          <a:xfrm>
            <a:off x="7315200" y="2667000"/>
            <a:ext cx="1676400" cy="635000"/>
          </a:xfrm>
          <a:prstGeom prst="rect">
            <a:avLst/>
          </a:prstGeom>
          <a:noFill/>
          <a:ln w="9525" algn="ctr">
            <a:noFill/>
            <a:miter lim="800000"/>
            <a:headEnd/>
            <a:tailEnd/>
          </a:ln>
          <a:effectLst/>
        </p:spPr>
        <p:txBody>
          <a:bodyPr lIns="90488" tIns="44450" rIns="90488" bIns="44450">
            <a:spAutoFit/>
          </a:bodyPr>
          <a:lstStyle/>
          <a:p>
            <a:pPr algn="ctr" eaLnBrk="0" hangingPunct="0">
              <a:lnSpc>
                <a:spcPct val="90000"/>
              </a:lnSpc>
            </a:pPr>
            <a:r>
              <a:rPr lang="en-US" sz="1000" b="1">
                <a:solidFill>
                  <a:srgbClr val="006B61"/>
                </a:solidFill>
              </a:rPr>
              <a:t>W.R. Wiley </a:t>
            </a:r>
          </a:p>
          <a:p>
            <a:pPr algn="ctr" eaLnBrk="0" hangingPunct="0">
              <a:lnSpc>
                <a:spcPct val="90000"/>
              </a:lnSpc>
            </a:pPr>
            <a:r>
              <a:rPr lang="en-US" sz="1000" b="1">
                <a:solidFill>
                  <a:srgbClr val="006B61"/>
                </a:solidFill>
              </a:rPr>
              <a:t>Environmental Molecular Sciences</a:t>
            </a:r>
          </a:p>
          <a:p>
            <a:pPr algn="ctr" eaLnBrk="0" hangingPunct="0">
              <a:lnSpc>
                <a:spcPct val="90000"/>
              </a:lnSpc>
            </a:pPr>
            <a:r>
              <a:rPr lang="en-US" sz="1000" b="1">
                <a:solidFill>
                  <a:srgbClr val="006B61"/>
                </a:solidFill>
              </a:rPr>
              <a:t>Laboratory</a:t>
            </a:r>
          </a:p>
        </p:txBody>
      </p:sp>
      <p:sp>
        <p:nvSpPr>
          <p:cNvPr id="1255432" name="Text Box 8"/>
          <p:cNvSpPr txBox="1">
            <a:spLocks noChangeArrowheads="1"/>
          </p:cNvSpPr>
          <p:nvPr/>
        </p:nvSpPr>
        <p:spPr bwMode="auto">
          <a:xfrm>
            <a:off x="609600" y="6400800"/>
            <a:ext cx="2728913" cy="225425"/>
          </a:xfrm>
          <a:prstGeom prst="rect">
            <a:avLst/>
          </a:prstGeom>
          <a:noFill/>
          <a:ln w="9525" algn="ctr">
            <a:noFill/>
            <a:miter lim="800000"/>
            <a:headEnd/>
            <a:tailEnd/>
          </a:ln>
          <a:effectLst/>
        </p:spPr>
        <p:txBody>
          <a:bodyPr wrap="none" lIns="90488" tIns="44450" rIns="90488" bIns="44450">
            <a:spAutoFit/>
          </a:bodyPr>
          <a:lstStyle/>
          <a:p>
            <a:pPr algn="ctr" eaLnBrk="0" hangingPunct="0">
              <a:lnSpc>
                <a:spcPct val="90000"/>
              </a:lnSpc>
            </a:pPr>
            <a:r>
              <a:rPr lang="en-US" sz="1000" b="1">
                <a:solidFill>
                  <a:srgbClr val="006B61"/>
                </a:solidFill>
              </a:rPr>
              <a:t>The Guest House at PNNL for EMSL Users</a:t>
            </a:r>
          </a:p>
        </p:txBody>
      </p:sp>
      <p:sp>
        <p:nvSpPr>
          <p:cNvPr id="1255433" name="Text Box 9"/>
          <p:cNvSpPr txBox="1">
            <a:spLocks noChangeArrowheads="1"/>
          </p:cNvSpPr>
          <p:nvPr/>
        </p:nvSpPr>
        <p:spPr bwMode="auto">
          <a:xfrm>
            <a:off x="4176713" y="6483350"/>
            <a:ext cx="180975" cy="336550"/>
          </a:xfrm>
          <a:prstGeom prst="rect">
            <a:avLst/>
          </a:prstGeom>
          <a:noFill/>
          <a:ln w="9525" algn="ctr">
            <a:noFill/>
            <a:miter lim="800000"/>
            <a:headEnd/>
            <a:tailEnd/>
          </a:ln>
          <a:effectLst/>
        </p:spPr>
        <p:txBody>
          <a:bodyPr wrap="none" lIns="90488" tIns="44450" rIns="90488" bIns="44450">
            <a:spAutoFit/>
          </a:bodyPr>
          <a:lstStyle/>
          <a:p>
            <a:pPr algn="ctr" eaLnBrk="0" hangingPunct="0">
              <a:lnSpc>
                <a:spcPct val="90000"/>
              </a:lnSpc>
            </a:pPr>
            <a:endParaRPr lang="en-US" b="1">
              <a:solidFill>
                <a:srgbClr val="FF6633"/>
              </a:solidFill>
            </a:endParaRPr>
          </a:p>
        </p:txBody>
      </p:sp>
      <p:sp>
        <p:nvSpPr>
          <p:cNvPr id="1255435" name="Text Box 11"/>
          <p:cNvSpPr txBox="1">
            <a:spLocks noChangeArrowheads="1"/>
          </p:cNvSpPr>
          <p:nvPr/>
        </p:nvSpPr>
        <p:spPr bwMode="auto">
          <a:xfrm>
            <a:off x="606425" y="925513"/>
            <a:ext cx="7546975" cy="584200"/>
          </a:xfrm>
          <a:prstGeom prst="rect">
            <a:avLst/>
          </a:prstGeom>
          <a:noFill/>
          <a:ln w="9525" algn="ctr">
            <a:noFill/>
            <a:miter lim="800000"/>
            <a:headEnd/>
            <a:tailEnd/>
          </a:ln>
          <a:effectLst/>
        </p:spPr>
        <p:txBody>
          <a:bodyPr lIns="90488" tIns="44450" rIns="90488" bIns="44450">
            <a:spAutoFit/>
          </a:bodyPr>
          <a:lstStyle/>
          <a:p>
            <a:pPr eaLnBrk="0" hangingPunct="0">
              <a:lnSpc>
                <a:spcPct val="90000"/>
              </a:lnSpc>
            </a:pPr>
            <a:r>
              <a:rPr lang="en-US" b="1"/>
              <a:t>PNNL</a:t>
            </a:r>
            <a:r>
              <a:rPr lang="en-US"/>
              <a:t> performs basic and applied research to deliver energy, environmental, and national security solutions for our nation.</a:t>
            </a:r>
            <a:r>
              <a:rPr lang="en-US" b="1">
                <a:solidFill>
                  <a:srgbClr val="FF6633"/>
                </a:solidFill>
              </a:rPr>
              <a:t> </a:t>
            </a:r>
          </a:p>
        </p:txBody>
      </p:sp>
      <p:pic>
        <p:nvPicPr>
          <p:cNvPr id="1255437" name="Picture 13"/>
          <p:cNvPicPr>
            <a:picLocks noChangeAspect="1" noChangeArrowheads="1"/>
          </p:cNvPicPr>
          <p:nvPr/>
        </p:nvPicPr>
        <p:blipFill>
          <a:blip r:embed="rId5" cstate="print"/>
          <a:srcRect l="12614" t="20712" r="12483" b="11974"/>
          <a:stretch>
            <a:fillRect/>
          </a:stretch>
        </p:blipFill>
        <p:spPr bwMode="auto">
          <a:xfrm>
            <a:off x="5257800" y="1447800"/>
            <a:ext cx="3810000" cy="1031875"/>
          </a:xfrm>
          <a:prstGeom prst="rect">
            <a:avLst/>
          </a:prstGeom>
          <a:solidFill>
            <a:srgbClr val="FF1C1C"/>
          </a:solidFill>
          <a:ln w="9525">
            <a:noFill/>
            <a:miter lim="800000"/>
            <a:headEnd/>
            <a:tailEnd/>
          </a:ln>
          <a:effectLst>
            <a:outerShdw dist="107763" dir="2700000" algn="ctr" rotWithShape="0">
              <a:srgbClr val="808080">
                <a:alpha val="50000"/>
              </a:srgbClr>
            </a:outerShdw>
          </a:effectLst>
        </p:spPr>
      </p:pic>
      <p:pic>
        <p:nvPicPr>
          <p:cNvPr id="1255438" name="Picture 14" descr="EMSL_EXT5FCS0228"/>
          <p:cNvPicPr>
            <a:picLocks noChangeAspect="1" noChangeArrowheads="1"/>
          </p:cNvPicPr>
          <p:nvPr/>
        </p:nvPicPr>
        <p:blipFill>
          <a:blip r:embed="rId6" cstate="print"/>
          <a:srcRect t="10867" b="27547"/>
          <a:stretch>
            <a:fillRect/>
          </a:stretch>
        </p:blipFill>
        <p:spPr bwMode="auto">
          <a:xfrm>
            <a:off x="4343400" y="2438400"/>
            <a:ext cx="2895600" cy="1295400"/>
          </a:xfrm>
          <a:prstGeom prst="rect">
            <a:avLst/>
          </a:prstGeom>
          <a:noFill/>
          <a:effectLst>
            <a:outerShdw dist="107763" dir="2700000" algn="ctr" rotWithShape="0">
              <a:srgbClr val="808080">
                <a:alpha val="50000"/>
              </a:srgbClr>
            </a:outerShdw>
          </a:effectLst>
        </p:spPr>
      </p:pic>
      <p:sp>
        <p:nvSpPr>
          <p:cNvPr id="1255442" name="Rectangle 18"/>
          <p:cNvSpPr>
            <a:spLocks noChangeArrowheads="1"/>
          </p:cNvSpPr>
          <p:nvPr/>
        </p:nvSpPr>
        <p:spPr bwMode="auto">
          <a:xfrm>
            <a:off x="4495800" y="4191000"/>
            <a:ext cx="4419600" cy="2332038"/>
          </a:xfrm>
          <a:prstGeom prst="rect">
            <a:avLst/>
          </a:prstGeom>
          <a:noFill/>
          <a:ln w="9525">
            <a:noFill/>
            <a:miter lim="800000"/>
            <a:headEnd/>
            <a:tailEnd/>
          </a:ln>
          <a:effectLst/>
        </p:spPr>
        <p:txBody>
          <a:bodyPr lIns="0" tIns="0" rIns="0" bIns="0">
            <a:spAutoFit/>
          </a:bodyPr>
          <a:lstStyle/>
          <a:p>
            <a:pPr eaLnBrk="0" hangingPunct="0">
              <a:lnSpc>
                <a:spcPct val="90000"/>
              </a:lnSpc>
              <a:spcBef>
                <a:spcPct val="30000"/>
              </a:spcBef>
              <a:buClr>
                <a:schemeClr val="folHlink"/>
              </a:buClr>
            </a:pPr>
            <a:r>
              <a:rPr lang="en-US" sz="1600">
                <a:latin typeface="Arial Black" pitchFamily="34" charset="0"/>
              </a:rPr>
              <a:t>EMSL Mission</a:t>
            </a:r>
          </a:p>
          <a:p>
            <a:pPr eaLnBrk="0" hangingPunct="0">
              <a:lnSpc>
                <a:spcPct val="90000"/>
              </a:lnSpc>
              <a:spcBef>
                <a:spcPct val="30000"/>
              </a:spcBef>
              <a:buClr>
                <a:schemeClr val="folHlink"/>
              </a:buClr>
            </a:pPr>
            <a:r>
              <a:rPr lang="en-US" sz="1400"/>
              <a:t>The W.R. Wiley Environmental Molecular Sciences Laboratory (EMSL),</a:t>
            </a:r>
            <a:r>
              <a:rPr lang="en-US" sz="1400" b="1"/>
              <a:t> a national scientific user facility</a:t>
            </a:r>
            <a:r>
              <a:rPr lang="en-US" sz="1400"/>
              <a:t> at Pacific Northwest National Laboratory, provides integrated experimental and computational resources for discovery and technological innovation in the environmental molecular sciences to support the needs of DOE and the nation.</a:t>
            </a:r>
          </a:p>
          <a:p>
            <a:pPr eaLnBrk="0" hangingPunct="0">
              <a:lnSpc>
                <a:spcPct val="90000"/>
              </a:lnSpc>
              <a:spcBef>
                <a:spcPct val="30000"/>
              </a:spcBef>
              <a:buClr>
                <a:schemeClr val="folHlink"/>
              </a:buClr>
            </a:pPr>
            <a:endParaRPr lang="en-US" sz="1400"/>
          </a:p>
          <a:p>
            <a:pPr eaLnBrk="0" hangingPunct="0">
              <a:lnSpc>
                <a:spcPct val="90000"/>
              </a:lnSpc>
              <a:spcBef>
                <a:spcPct val="30000"/>
              </a:spcBef>
              <a:buClr>
                <a:schemeClr val="folHlink"/>
              </a:buClr>
            </a:pPr>
            <a:r>
              <a:rPr lang="en-US" sz="1400"/>
              <a:t>To find out more and request access to the resource: </a:t>
            </a:r>
            <a:r>
              <a:rPr lang="en-US" sz="1400" b="1"/>
              <a:t>www.emsl.pnl.gov</a:t>
            </a:r>
          </a:p>
        </p:txBody>
      </p:sp>
      <p:sp>
        <p:nvSpPr>
          <p:cNvPr id="1255445" name="AutoShape 21"/>
          <p:cNvSpPr>
            <a:spLocks noChangeArrowheads="1"/>
          </p:cNvSpPr>
          <p:nvPr/>
        </p:nvSpPr>
        <p:spPr bwMode="auto">
          <a:xfrm rot="-959697">
            <a:off x="1944688" y="2238375"/>
            <a:ext cx="3370262" cy="381000"/>
          </a:xfrm>
          <a:prstGeom prst="rightArrow">
            <a:avLst>
              <a:gd name="adj1" fmla="val 50000"/>
              <a:gd name="adj2" fmla="val 122285"/>
            </a:avLst>
          </a:prstGeom>
          <a:solidFill>
            <a:srgbClr val="FF1C1C"/>
          </a:solidFill>
          <a:ln w="9525" algn="ctr">
            <a:solidFill>
              <a:schemeClr val="tx1"/>
            </a:solidFill>
            <a:miter lim="800000"/>
            <a:headEnd/>
            <a:tailEnd/>
          </a:ln>
          <a:effectLst/>
        </p:spPr>
        <p:txBody>
          <a:bodyPr wrap="none" anchor="ctr"/>
          <a:lstStyle/>
          <a:p>
            <a:endParaRPr lang="en-US"/>
          </a:p>
        </p:txBody>
      </p:sp>
      <p:sp>
        <p:nvSpPr>
          <p:cNvPr id="1255446" name="AutoShape 22"/>
          <p:cNvSpPr>
            <a:spLocks noChangeArrowheads="1"/>
          </p:cNvSpPr>
          <p:nvPr/>
        </p:nvSpPr>
        <p:spPr bwMode="auto">
          <a:xfrm rot="5985613">
            <a:off x="2019300" y="4360863"/>
            <a:ext cx="884238" cy="163512"/>
          </a:xfrm>
          <a:prstGeom prst="rightArrow">
            <a:avLst>
              <a:gd name="adj1" fmla="val 50000"/>
              <a:gd name="adj2" fmla="val 74758"/>
            </a:avLst>
          </a:prstGeom>
          <a:solidFill>
            <a:srgbClr val="FF1C1C"/>
          </a:solidFill>
          <a:ln w="9525" algn="ctr">
            <a:solidFill>
              <a:schemeClr val="tx1"/>
            </a:solidFill>
            <a:miter lim="800000"/>
            <a:headEnd/>
            <a:tailEnd/>
          </a:ln>
          <a:effectLst/>
        </p:spPr>
        <p:txBody>
          <a:bodyPr wrap="none" anchor="ctr"/>
          <a:lstStyle/>
          <a:p>
            <a:endParaRPr lang="en-US"/>
          </a:p>
        </p:txBody>
      </p:sp>
      <p:sp>
        <p:nvSpPr>
          <p:cNvPr id="1255447" name="Rectangle 23"/>
          <p:cNvSpPr>
            <a:spLocks noGrp="1" noChangeArrowheads="1"/>
          </p:cNvSpPr>
          <p:nvPr>
            <p:ph type="title" sz="quarter"/>
          </p:nvPr>
        </p:nvSpPr>
        <p:spPr/>
        <p:txBody>
          <a:bodyPr/>
          <a:lstStyle/>
          <a:p>
            <a:r>
              <a:rPr lang="en-US" altLang="en-US" sz="2600" dirty="0"/>
              <a:t>Pacific Northwest National Laboratory and EMSL</a:t>
            </a:r>
            <a:endParaRPr lang="en-US" sz="2600"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083" name="Rectangle 3"/>
          <p:cNvSpPr>
            <a:spLocks noChangeArrowheads="1"/>
          </p:cNvSpPr>
          <p:nvPr/>
        </p:nvSpPr>
        <p:spPr bwMode="auto">
          <a:xfrm>
            <a:off x="3810000" y="1095375"/>
            <a:ext cx="5257800" cy="5486400"/>
          </a:xfrm>
          <a:prstGeom prst="rect">
            <a:avLst/>
          </a:prstGeom>
          <a:noFill/>
          <a:ln w="9525">
            <a:noFill/>
            <a:miter lim="800000"/>
            <a:headEnd/>
            <a:tailEnd/>
          </a:ln>
        </p:spPr>
        <p:txBody>
          <a:bodyPr lIns="0" rIns="0"/>
          <a:lstStyle/>
          <a:p>
            <a:pPr marL="342900" indent="-342900" eaLnBrk="0" hangingPunct="0">
              <a:lnSpc>
                <a:spcPct val="85000"/>
              </a:lnSpc>
              <a:spcBef>
                <a:spcPct val="30000"/>
              </a:spcBef>
              <a:buClr>
                <a:schemeClr val="folHlink"/>
              </a:buClr>
              <a:buFontTx/>
              <a:buBlip>
                <a:blip r:embed="rId3"/>
              </a:buBlip>
            </a:pPr>
            <a:r>
              <a:rPr lang="en-US"/>
              <a:t>Plots</a:t>
            </a:r>
          </a:p>
          <a:p>
            <a:pPr marL="742950" lvl="1" indent="-285750" eaLnBrk="0" hangingPunct="0">
              <a:lnSpc>
                <a:spcPct val="65000"/>
              </a:lnSpc>
              <a:spcBef>
                <a:spcPct val="30000"/>
              </a:spcBef>
              <a:buClr>
                <a:schemeClr val="tx2"/>
              </a:buClr>
              <a:buSzPct val="80000"/>
              <a:buFontTx/>
              <a:buBlip>
                <a:blip r:embed="rId4"/>
              </a:buBlip>
            </a:pPr>
            <a:r>
              <a:rPr lang="en-US" sz="1600"/>
              <a:t>Histograms</a:t>
            </a:r>
          </a:p>
          <a:p>
            <a:pPr marL="742950" lvl="1" indent="-285750" eaLnBrk="0" hangingPunct="0">
              <a:lnSpc>
                <a:spcPct val="65000"/>
              </a:lnSpc>
              <a:spcBef>
                <a:spcPct val="30000"/>
              </a:spcBef>
              <a:buClr>
                <a:schemeClr val="tx2"/>
              </a:buClr>
              <a:buSzPct val="80000"/>
              <a:buFontTx/>
              <a:buBlip>
                <a:blip r:embed="rId4"/>
              </a:buBlip>
            </a:pPr>
            <a:r>
              <a:rPr lang="en-US" sz="1600"/>
              <a:t>QQ plots</a:t>
            </a:r>
          </a:p>
          <a:p>
            <a:pPr marL="742950" lvl="1" indent="-285750" eaLnBrk="0" hangingPunct="0">
              <a:lnSpc>
                <a:spcPct val="65000"/>
              </a:lnSpc>
              <a:spcBef>
                <a:spcPct val="30000"/>
              </a:spcBef>
              <a:buClr>
                <a:schemeClr val="tx2"/>
              </a:buClr>
              <a:buSzPct val="80000"/>
              <a:buFontTx/>
              <a:buBlip>
                <a:blip r:embed="rId4"/>
              </a:buBlip>
            </a:pPr>
            <a:r>
              <a:rPr lang="en-US" sz="1600"/>
              <a:t>Boxplots</a:t>
            </a:r>
          </a:p>
          <a:p>
            <a:pPr marL="742950" lvl="1" indent="-285750" eaLnBrk="0" hangingPunct="0">
              <a:lnSpc>
                <a:spcPct val="65000"/>
              </a:lnSpc>
              <a:spcBef>
                <a:spcPct val="30000"/>
              </a:spcBef>
              <a:buClr>
                <a:schemeClr val="tx2"/>
              </a:buClr>
              <a:buSzPct val="80000"/>
              <a:buFontTx/>
              <a:buBlip>
                <a:blip r:embed="rId4"/>
              </a:buBlip>
            </a:pPr>
            <a:r>
              <a:rPr lang="en-US" sz="1600"/>
              <a:t>Correlation plots</a:t>
            </a:r>
          </a:p>
          <a:p>
            <a:pPr marL="742950" lvl="1" indent="-285750" eaLnBrk="0" hangingPunct="0">
              <a:lnSpc>
                <a:spcPct val="65000"/>
              </a:lnSpc>
              <a:spcBef>
                <a:spcPct val="30000"/>
              </a:spcBef>
              <a:buClr>
                <a:schemeClr val="tx2"/>
              </a:buClr>
              <a:buSzPct val="80000"/>
              <a:buFontTx/>
              <a:buBlip>
                <a:blip r:embed="rId4"/>
              </a:buBlip>
            </a:pPr>
            <a:r>
              <a:rPr lang="en-US" sz="1600"/>
              <a:t>MA plots</a:t>
            </a:r>
          </a:p>
          <a:p>
            <a:pPr marL="742950" lvl="1" indent="-285750" eaLnBrk="0" hangingPunct="0">
              <a:lnSpc>
                <a:spcPct val="65000"/>
              </a:lnSpc>
              <a:spcBef>
                <a:spcPct val="30000"/>
              </a:spcBef>
              <a:buClr>
                <a:schemeClr val="tx2"/>
              </a:buClr>
              <a:buSzPct val="80000"/>
              <a:buFontTx/>
              <a:buBlip>
                <a:blip r:embed="rId4"/>
              </a:buBlip>
            </a:pPr>
            <a:r>
              <a:rPr lang="en-US" sz="1600"/>
              <a:t>PCA/PLS plots</a:t>
            </a:r>
          </a:p>
          <a:p>
            <a:pPr marL="742950" lvl="1" indent="-285750" eaLnBrk="0" hangingPunct="0">
              <a:lnSpc>
                <a:spcPct val="65000"/>
              </a:lnSpc>
              <a:spcBef>
                <a:spcPct val="30000"/>
              </a:spcBef>
              <a:buClr>
                <a:schemeClr val="tx2"/>
              </a:buClr>
              <a:buSzPct val="80000"/>
              <a:buFontTx/>
              <a:buBlip>
                <a:blip r:embed="rId4"/>
              </a:buBlip>
            </a:pPr>
            <a:r>
              <a:rPr lang="en-US" sz="1600"/>
              <a:t>Protein rollup plots</a:t>
            </a:r>
          </a:p>
          <a:p>
            <a:pPr marL="742950" lvl="1" indent="-285750" eaLnBrk="0" hangingPunct="0">
              <a:lnSpc>
                <a:spcPct val="65000"/>
              </a:lnSpc>
              <a:spcBef>
                <a:spcPct val="30000"/>
              </a:spcBef>
              <a:buClr>
                <a:schemeClr val="tx2"/>
              </a:buClr>
              <a:buSzPct val="80000"/>
              <a:buFontTx/>
              <a:buBlip>
                <a:blip r:embed="rId4"/>
              </a:buBlip>
            </a:pPr>
            <a:r>
              <a:rPr lang="en-US" sz="1600"/>
              <a:t>Heatmaps</a:t>
            </a:r>
          </a:p>
          <a:p>
            <a:pPr marL="342900" indent="-342900" eaLnBrk="0" hangingPunct="0">
              <a:lnSpc>
                <a:spcPct val="65000"/>
              </a:lnSpc>
              <a:spcBef>
                <a:spcPct val="30000"/>
              </a:spcBef>
              <a:buClr>
                <a:schemeClr val="folHlink"/>
              </a:buClr>
              <a:buFontTx/>
              <a:buBlip>
                <a:blip r:embed="rId3"/>
              </a:buBlip>
            </a:pPr>
            <a:r>
              <a:rPr lang="en-US"/>
              <a:t>Rolling up to Proteins</a:t>
            </a:r>
          </a:p>
          <a:p>
            <a:pPr marL="742950" lvl="1" indent="-285750" eaLnBrk="0" hangingPunct="0">
              <a:lnSpc>
                <a:spcPct val="85000"/>
              </a:lnSpc>
              <a:spcBef>
                <a:spcPct val="30000"/>
              </a:spcBef>
              <a:buClr>
                <a:schemeClr val="tx2"/>
              </a:buClr>
              <a:buSzPct val="80000"/>
              <a:buFontTx/>
              <a:buBlip>
                <a:blip r:embed="rId4"/>
              </a:buBlip>
            </a:pPr>
            <a:r>
              <a:rPr lang="en-US" sz="1600"/>
              <a:t>Reference peptide </a:t>
            </a:r>
            <a:br>
              <a:rPr lang="en-US" sz="1600"/>
            </a:br>
            <a:r>
              <a:rPr lang="en-US" sz="1600"/>
              <a:t>based scaling (RRollup)</a:t>
            </a:r>
          </a:p>
          <a:p>
            <a:pPr marL="742950" lvl="1" indent="-285750" eaLnBrk="0" hangingPunct="0">
              <a:lnSpc>
                <a:spcPct val="75000"/>
              </a:lnSpc>
              <a:spcBef>
                <a:spcPct val="30000"/>
              </a:spcBef>
              <a:buClr>
                <a:schemeClr val="tx2"/>
              </a:buClr>
              <a:buSzPct val="80000"/>
              <a:buFontTx/>
              <a:buBlip>
                <a:blip r:embed="rId4"/>
              </a:buBlip>
            </a:pPr>
            <a:r>
              <a:rPr lang="en-US" sz="1600"/>
              <a:t>Z-score averaging (ZRollup)</a:t>
            </a:r>
          </a:p>
          <a:p>
            <a:pPr marL="742950" lvl="1" indent="-285750" eaLnBrk="0" hangingPunct="0">
              <a:lnSpc>
                <a:spcPct val="75000"/>
              </a:lnSpc>
              <a:spcBef>
                <a:spcPct val="30000"/>
              </a:spcBef>
              <a:buClr>
                <a:schemeClr val="tx2"/>
              </a:buClr>
              <a:buSzPct val="80000"/>
              <a:buFontTx/>
              <a:buBlip>
                <a:blip r:embed="rId4"/>
              </a:buBlip>
            </a:pPr>
            <a:r>
              <a:rPr lang="en-US" sz="1600"/>
              <a:t>QRollup</a:t>
            </a:r>
          </a:p>
          <a:p>
            <a:pPr marL="342900" indent="-342900" eaLnBrk="0" hangingPunct="0">
              <a:lnSpc>
                <a:spcPct val="85000"/>
              </a:lnSpc>
              <a:spcBef>
                <a:spcPct val="30000"/>
              </a:spcBef>
              <a:buClr>
                <a:schemeClr val="folHlink"/>
              </a:buClr>
              <a:buFontTx/>
              <a:buBlip>
                <a:blip r:embed="rId3"/>
              </a:buBlip>
            </a:pPr>
            <a:r>
              <a:rPr lang="en-US"/>
              <a:t>Statistics</a:t>
            </a:r>
          </a:p>
          <a:p>
            <a:pPr marL="742950" lvl="1" indent="-285750" eaLnBrk="0" hangingPunct="0">
              <a:lnSpc>
                <a:spcPct val="65000"/>
              </a:lnSpc>
              <a:spcBef>
                <a:spcPct val="30000"/>
              </a:spcBef>
              <a:buClr>
                <a:schemeClr val="tx2"/>
              </a:buClr>
              <a:buSzPct val="80000"/>
              <a:buFontTx/>
              <a:buBlip>
                <a:blip r:embed="rId4"/>
              </a:buBlip>
            </a:pPr>
            <a:r>
              <a:rPr lang="en-US" sz="1600"/>
              <a:t>ANOVA</a:t>
            </a:r>
          </a:p>
          <a:p>
            <a:pPr marL="1143000" lvl="2" indent="-228600" eaLnBrk="0" hangingPunct="0">
              <a:lnSpc>
                <a:spcPct val="65000"/>
              </a:lnSpc>
              <a:spcBef>
                <a:spcPct val="30000"/>
              </a:spcBef>
              <a:buClr>
                <a:srgbClr val="737373"/>
              </a:buClr>
              <a:buSzPct val="60000"/>
              <a:buFontTx/>
              <a:buBlip>
                <a:blip r:embed="rId5"/>
              </a:buBlip>
            </a:pPr>
            <a:r>
              <a:rPr lang="en-US" sz="1600"/>
              <a:t>Provisions for unbalanced data</a:t>
            </a:r>
          </a:p>
          <a:p>
            <a:pPr marL="1143000" lvl="2" indent="-228600" eaLnBrk="0" hangingPunct="0">
              <a:lnSpc>
                <a:spcPct val="65000"/>
              </a:lnSpc>
              <a:spcBef>
                <a:spcPct val="30000"/>
              </a:spcBef>
              <a:buClr>
                <a:srgbClr val="737373"/>
              </a:buClr>
              <a:buSzPct val="60000"/>
              <a:buFontTx/>
              <a:buBlip>
                <a:blip r:embed="rId5"/>
              </a:buBlip>
            </a:pPr>
            <a:r>
              <a:rPr lang="en-US" sz="1600"/>
              <a:t>Random effects (multi level) models (REML)</a:t>
            </a:r>
          </a:p>
          <a:p>
            <a:pPr marL="742950" lvl="1" indent="-285750" eaLnBrk="0" hangingPunct="0">
              <a:lnSpc>
                <a:spcPct val="65000"/>
              </a:lnSpc>
              <a:spcBef>
                <a:spcPct val="30000"/>
              </a:spcBef>
              <a:buClr>
                <a:schemeClr val="tx2"/>
              </a:buClr>
              <a:buSzPct val="80000"/>
              <a:buFontTx/>
              <a:buBlip>
                <a:blip r:embed="rId4"/>
              </a:buBlip>
            </a:pPr>
            <a:r>
              <a:rPr lang="en-US" sz="1600"/>
              <a:t>Normality test (Shapiro-Wilks)</a:t>
            </a:r>
          </a:p>
          <a:p>
            <a:pPr marL="742950" lvl="1" indent="-285750" eaLnBrk="0" hangingPunct="0">
              <a:lnSpc>
                <a:spcPct val="75000"/>
              </a:lnSpc>
              <a:spcBef>
                <a:spcPct val="30000"/>
              </a:spcBef>
              <a:buClr>
                <a:schemeClr val="tx2"/>
              </a:buClr>
              <a:buSzPct val="80000"/>
              <a:buFontTx/>
              <a:buBlip>
                <a:blip r:embed="rId4"/>
              </a:buBlip>
            </a:pPr>
            <a:r>
              <a:rPr lang="en-US" sz="1600"/>
              <a:t>Non-parametric methods (Wilcoxon, </a:t>
            </a:r>
            <a:br>
              <a:rPr lang="en-US" sz="1600"/>
            </a:br>
            <a:r>
              <a:rPr lang="en-US" sz="1600"/>
              <a:t>Kruskal-Walis tests)</a:t>
            </a:r>
          </a:p>
          <a:p>
            <a:pPr marL="742950" lvl="1" indent="-285750" eaLnBrk="0" hangingPunct="0">
              <a:lnSpc>
                <a:spcPct val="65000"/>
              </a:lnSpc>
              <a:spcBef>
                <a:spcPct val="30000"/>
              </a:spcBef>
              <a:buClr>
                <a:schemeClr val="tx2"/>
              </a:buClr>
              <a:buSzPct val="80000"/>
              <a:buFontTx/>
              <a:buBlip>
                <a:blip r:embed="rId4"/>
              </a:buBlip>
            </a:pPr>
            <a:r>
              <a:rPr lang="en-US" sz="1600"/>
              <a:t>Q-values</a:t>
            </a:r>
          </a:p>
          <a:p>
            <a:pPr marL="742950" lvl="1" indent="-285750" eaLnBrk="0" hangingPunct="0">
              <a:lnSpc>
                <a:spcPct val="65000"/>
              </a:lnSpc>
              <a:spcBef>
                <a:spcPct val="30000"/>
              </a:spcBef>
              <a:buClr>
                <a:schemeClr val="tx2"/>
              </a:buClr>
              <a:buSzPct val="80000"/>
              <a:buFontTx/>
              <a:buBlip>
                <a:blip r:embed="rId4"/>
              </a:buBlip>
            </a:pPr>
            <a:r>
              <a:rPr lang="en-US" sz="1600"/>
              <a:t>Filters</a:t>
            </a:r>
          </a:p>
        </p:txBody>
      </p:sp>
      <p:sp>
        <p:nvSpPr>
          <p:cNvPr id="2051074" name="Rectangle 3"/>
          <p:cNvSpPr>
            <a:spLocks noGrp="1" noChangeArrowheads="1"/>
          </p:cNvSpPr>
          <p:nvPr>
            <p:ph type="body" sz="half" idx="4294967295"/>
          </p:nvPr>
        </p:nvSpPr>
        <p:spPr>
          <a:xfrm>
            <a:off x="76200" y="1095375"/>
            <a:ext cx="3657600" cy="5562600"/>
          </a:xfrm>
        </p:spPr>
        <p:txBody>
          <a:bodyPr lIns="91440" tIns="45720" rIns="91440" bIns="45720"/>
          <a:lstStyle/>
          <a:p>
            <a:pPr eaLnBrk="1" hangingPunct="1">
              <a:spcBef>
                <a:spcPct val="10000"/>
              </a:spcBef>
            </a:pPr>
            <a:r>
              <a:rPr lang="en-US" sz="1800"/>
              <a:t>Data loading with peptide-protein group information</a:t>
            </a:r>
          </a:p>
          <a:p>
            <a:pPr eaLnBrk="1" hangingPunct="1">
              <a:spcBef>
                <a:spcPct val="10000"/>
              </a:spcBef>
            </a:pPr>
            <a:r>
              <a:rPr lang="en-US" sz="1800"/>
              <a:t>Spectral Count Analysis</a:t>
            </a:r>
          </a:p>
          <a:p>
            <a:pPr eaLnBrk="1" hangingPunct="1">
              <a:spcBef>
                <a:spcPct val="10000"/>
              </a:spcBef>
            </a:pPr>
            <a:r>
              <a:rPr lang="en-US" sz="1800"/>
              <a:t>Log transform </a:t>
            </a:r>
          </a:p>
          <a:p>
            <a:pPr eaLnBrk="1" hangingPunct="1">
              <a:spcBef>
                <a:spcPct val="10000"/>
              </a:spcBef>
            </a:pPr>
            <a:r>
              <a:rPr lang="en-US" sz="1800"/>
              <a:t>Factor Definitions</a:t>
            </a:r>
          </a:p>
          <a:p>
            <a:pPr eaLnBrk="1" hangingPunct="1">
              <a:spcBef>
                <a:spcPct val="10000"/>
              </a:spcBef>
            </a:pPr>
            <a:r>
              <a:rPr lang="en-US" sz="1800"/>
              <a:t>Normalization</a:t>
            </a:r>
          </a:p>
          <a:p>
            <a:pPr lvl="1" eaLnBrk="1" hangingPunct="1">
              <a:spcBef>
                <a:spcPct val="10000"/>
              </a:spcBef>
            </a:pPr>
            <a:r>
              <a:rPr lang="en-US" sz="1600"/>
              <a:t>Linear Regression</a:t>
            </a:r>
          </a:p>
          <a:p>
            <a:pPr lvl="1" eaLnBrk="1" hangingPunct="1">
              <a:spcBef>
                <a:spcPct val="10000"/>
              </a:spcBef>
            </a:pPr>
            <a:r>
              <a:rPr lang="en-US" sz="1600"/>
              <a:t>Loess</a:t>
            </a:r>
          </a:p>
          <a:p>
            <a:pPr lvl="1" eaLnBrk="1" hangingPunct="1">
              <a:spcBef>
                <a:spcPct val="10000"/>
              </a:spcBef>
            </a:pPr>
            <a:r>
              <a:rPr lang="en-US" sz="1600"/>
              <a:t>Quantile normalization</a:t>
            </a:r>
          </a:p>
          <a:p>
            <a:pPr lvl="1" eaLnBrk="1" hangingPunct="1">
              <a:spcBef>
                <a:spcPct val="10000"/>
              </a:spcBef>
            </a:pPr>
            <a:r>
              <a:rPr lang="en-US" sz="1600"/>
              <a:t>Median Absolute Deviation (MAD) Adj.</a:t>
            </a:r>
          </a:p>
          <a:p>
            <a:pPr lvl="1" eaLnBrk="1" hangingPunct="1">
              <a:spcBef>
                <a:spcPct val="10000"/>
              </a:spcBef>
            </a:pPr>
            <a:r>
              <a:rPr lang="en-US" sz="1600"/>
              <a:t>Mean Centering</a:t>
            </a:r>
          </a:p>
          <a:p>
            <a:pPr eaLnBrk="1" hangingPunct="1">
              <a:spcBef>
                <a:spcPct val="10000"/>
              </a:spcBef>
            </a:pPr>
            <a:r>
              <a:rPr lang="en-US" sz="1800"/>
              <a:t>Missing Value Imputation</a:t>
            </a:r>
          </a:p>
          <a:p>
            <a:pPr lvl="1" eaLnBrk="1" hangingPunct="1">
              <a:spcBef>
                <a:spcPct val="10000"/>
              </a:spcBef>
            </a:pPr>
            <a:r>
              <a:rPr lang="en-US" sz="1600"/>
              <a:t>Simple</a:t>
            </a:r>
          </a:p>
          <a:p>
            <a:pPr lvl="2" eaLnBrk="1" hangingPunct="1">
              <a:spcBef>
                <a:spcPct val="10000"/>
              </a:spcBef>
            </a:pPr>
            <a:r>
              <a:rPr lang="en-US" sz="1600"/>
              <a:t>mean/median of the sample</a:t>
            </a:r>
          </a:p>
          <a:p>
            <a:pPr lvl="2" eaLnBrk="1" hangingPunct="1">
              <a:spcBef>
                <a:spcPct val="10000"/>
              </a:spcBef>
            </a:pPr>
            <a:r>
              <a:rPr lang="en-US" sz="1600"/>
              <a:t>Substitute a constant</a:t>
            </a:r>
          </a:p>
          <a:p>
            <a:pPr lvl="1" eaLnBrk="1" hangingPunct="1">
              <a:spcBef>
                <a:spcPct val="10000"/>
              </a:spcBef>
            </a:pPr>
            <a:r>
              <a:rPr lang="en-US" sz="1600"/>
              <a:t>Advance</a:t>
            </a:r>
          </a:p>
          <a:p>
            <a:pPr lvl="2" eaLnBrk="1" hangingPunct="1">
              <a:spcBef>
                <a:spcPct val="10000"/>
              </a:spcBef>
            </a:pPr>
            <a:r>
              <a:rPr lang="en-US" sz="1600"/>
              <a:t>Row mean within a factor</a:t>
            </a:r>
          </a:p>
          <a:p>
            <a:pPr lvl="2" eaLnBrk="1" hangingPunct="1">
              <a:spcBef>
                <a:spcPct val="10000"/>
              </a:spcBef>
            </a:pPr>
            <a:r>
              <a:rPr lang="en-US" sz="1600"/>
              <a:t>kNN method</a:t>
            </a:r>
          </a:p>
          <a:p>
            <a:pPr lvl="2" eaLnBrk="1" hangingPunct="1">
              <a:spcBef>
                <a:spcPct val="10000"/>
              </a:spcBef>
            </a:pPr>
            <a:r>
              <a:rPr lang="en-US" sz="1600"/>
              <a:t>SVDimpute</a:t>
            </a:r>
          </a:p>
          <a:p>
            <a:pPr eaLnBrk="1" hangingPunct="1">
              <a:spcBef>
                <a:spcPct val="10000"/>
              </a:spcBef>
            </a:pPr>
            <a:r>
              <a:rPr lang="en-US" sz="1800"/>
              <a:t>Save tables / factors / session</a:t>
            </a:r>
          </a:p>
        </p:txBody>
      </p:sp>
      <p:pic>
        <p:nvPicPr>
          <p:cNvPr id="3092" name="Picture 20"/>
          <p:cNvPicPr>
            <a:picLocks noChangeAspect="1" noChangeArrowheads="1"/>
          </p:cNvPicPr>
          <p:nvPr/>
        </p:nvPicPr>
        <p:blipFill>
          <a:blip r:embed="rId6" cstate="print"/>
          <a:srcRect/>
          <a:stretch>
            <a:fillRect/>
          </a:stretch>
        </p:blipFill>
        <p:spPr bwMode="auto">
          <a:xfrm>
            <a:off x="7934325" y="4191000"/>
            <a:ext cx="1123950" cy="841375"/>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pic>
        <p:nvPicPr>
          <p:cNvPr id="3093" name="Picture 21"/>
          <p:cNvPicPr>
            <a:picLocks noChangeAspect="1" noChangeArrowheads="1"/>
          </p:cNvPicPr>
          <p:nvPr/>
        </p:nvPicPr>
        <p:blipFill>
          <a:blip r:embed="rId7" cstate="print"/>
          <a:srcRect/>
          <a:stretch>
            <a:fillRect/>
          </a:stretch>
        </p:blipFill>
        <p:spPr bwMode="auto">
          <a:xfrm>
            <a:off x="6629400" y="1981200"/>
            <a:ext cx="1152525" cy="1030288"/>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pic>
        <p:nvPicPr>
          <p:cNvPr id="3094" name="Picture 22"/>
          <p:cNvPicPr>
            <a:picLocks noChangeAspect="1" noChangeArrowheads="1"/>
          </p:cNvPicPr>
          <p:nvPr/>
        </p:nvPicPr>
        <p:blipFill>
          <a:blip r:embed="rId8" cstate="print"/>
          <a:srcRect/>
          <a:stretch>
            <a:fillRect/>
          </a:stretch>
        </p:blipFill>
        <p:spPr bwMode="auto">
          <a:xfrm>
            <a:off x="7696200" y="3181350"/>
            <a:ext cx="1362075" cy="819150"/>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pic>
        <p:nvPicPr>
          <p:cNvPr id="3095" name="Picture 23"/>
          <p:cNvPicPr>
            <a:picLocks noChangeAspect="1" noChangeArrowheads="1"/>
          </p:cNvPicPr>
          <p:nvPr/>
        </p:nvPicPr>
        <p:blipFill>
          <a:blip r:embed="rId9" cstate="print"/>
          <a:srcRect/>
          <a:stretch>
            <a:fillRect/>
          </a:stretch>
        </p:blipFill>
        <p:spPr bwMode="auto">
          <a:xfrm>
            <a:off x="6757988" y="990600"/>
            <a:ext cx="862012" cy="777875"/>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pic>
        <p:nvPicPr>
          <p:cNvPr id="3096" name="Picture 24"/>
          <p:cNvPicPr>
            <a:picLocks noChangeAspect="1" noChangeArrowheads="1"/>
          </p:cNvPicPr>
          <p:nvPr/>
        </p:nvPicPr>
        <p:blipFill>
          <a:blip r:embed="rId10" cstate="print"/>
          <a:srcRect/>
          <a:stretch>
            <a:fillRect/>
          </a:stretch>
        </p:blipFill>
        <p:spPr bwMode="auto">
          <a:xfrm>
            <a:off x="7915275" y="2246313"/>
            <a:ext cx="1143000" cy="649287"/>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pic>
        <p:nvPicPr>
          <p:cNvPr id="3097" name="Picture 25"/>
          <p:cNvPicPr>
            <a:picLocks noChangeAspect="1" noChangeArrowheads="1"/>
          </p:cNvPicPr>
          <p:nvPr/>
        </p:nvPicPr>
        <p:blipFill>
          <a:blip r:embed="rId11" cstate="print"/>
          <a:srcRect/>
          <a:stretch>
            <a:fillRect/>
          </a:stretch>
        </p:blipFill>
        <p:spPr bwMode="auto">
          <a:xfrm>
            <a:off x="7867650" y="1066800"/>
            <a:ext cx="1190625" cy="849313"/>
          </a:xfrm>
          <a:prstGeom prst="rect">
            <a:avLst/>
          </a:prstGeom>
          <a:noFill/>
          <a:ln w="9525">
            <a:solidFill>
              <a:schemeClr val="tx1"/>
            </a:solidFill>
            <a:miter lim="800000"/>
            <a:headEnd/>
            <a:tailEnd/>
          </a:ln>
          <a:effectLst>
            <a:outerShdw blurRad="63500" dist="89803" dir="2700000" algn="ctr" rotWithShape="0">
              <a:schemeClr val="bg2">
                <a:alpha val="50000"/>
              </a:schemeClr>
            </a:outerShdw>
          </a:effectLst>
        </p:spPr>
      </p:pic>
      <p:sp>
        <p:nvSpPr>
          <p:cNvPr id="2051082" name="Rectangle 2"/>
          <p:cNvSpPr>
            <a:spLocks noGrp="1" noChangeArrowheads="1"/>
          </p:cNvSpPr>
          <p:nvPr>
            <p:ph type="title" idx="4294967295"/>
          </p:nvPr>
        </p:nvSpPr>
        <p:spPr>
          <a:xfrm>
            <a:off x="381000" y="250825"/>
            <a:ext cx="8204200" cy="615950"/>
          </a:xfrm>
        </p:spPr>
        <p:txBody>
          <a:bodyPr lIns="91440" tIns="45720" rIns="91440" bIns="45720"/>
          <a:lstStyle/>
          <a:p>
            <a:pPr eaLnBrk="1" hangingPunct="1"/>
            <a:r>
              <a:rPr lang="en-US"/>
              <a:t>DAnTE Feature List</a:t>
            </a:r>
          </a:p>
        </p:txBody>
      </p:sp>
      <p:grpSp>
        <p:nvGrpSpPr>
          <p:cNvPr id="2051084" name="Group 12"/>
          <p:cNvGrpSpPr>
            <a:grpSpLocks/>
          </p:cNvGrpSpPr>
          <p:nvPr/>
        </p:nvGrpSpPr>
        <p:grpSpPr bwMode="auto">
          <a:xfrm>
            <a:off x="7734300" y="138113"/>
            <a:ext cx="1295400" cy="636587"/>
            <a:chOff x="4872" y="87"/>
            <a:chExt cx="816" cy="401"/>
          </a:xfrm>
        </p:grpSpPr>
        <p:grpSp>
          <p:nvGrpSpPr>
            <p:cNvPr id="2051085" name="Group 13"/>
            <p:cNvGrpSpPr>
              <a:grpSpLocks/>
            </p:cNvGrpSpPr>
            <p:nvPr/>
          </p:nvGrpSpPr>
          <p:grpSpPr bwMode="auto">
            <a:xfrm>
              <a:off x="5273" y="383"/>
              <a:ext cx="16" cy="7"/>
              <a:chOff x="2700" y="2750"/>
              <a:chExt cx="104" cy="48"/>
            </a:xfrm>
          </p:grpSpPr>
          <p:sp>
            <p:nvSpPr>
              <p:cNvPr id="2051086" name="Rectangle 14"/>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2051087" name="Rectangle 15"/>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2051088" name="AutoShape 16"/>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2051089" name="AutoShape 17"/>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051090" name="AutoShape 18"/>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2051091" name="AutoShape 19"/>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051092" name="AutoShape 20"/>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2051093" name="AutoShape 21"/>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2051094" name="AutoShape 22"/>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2051095" name="AutoShape 23"/>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2051096" name="AutoShape 24"/>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2051097" name="Oval 25"/>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2051098" name="Oval 26"/>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2051099" name="AutoShape 27"/>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2051100" name="AutoShape 28"/>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2051101" name="AutoShape 29"/>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2051102" name="AutoShape 30"/>
            <p:cNvCxnSpPr>
              <a:cxnSpLocks noChangeShapeType="1"/>
              <a:stCxn id="2051100" idx="0"/>
              <a:endCxn id="2051099"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2051103" name="AutoShape 31"/>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2051104" name="AutoShape 32"/>
            <p:cNvCxnSpPr>
              <a:cxnSpLocks noChangeShapeType="1"/>
              <a:stCxn id="2051105" idx="1"/>
              <a:endCxn id="2051092"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2051105" name="AutoShape 33"/>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2051106" name="AutoShape 34"/>
            <p:cNvCxnSpPr>
              <a:cxnSpLocks noChangeShapeType="1"/>
              <a:stCxn id="2051107" idx="2"/>
              <a:endCxn id="2051108" idx="1"/>
            </p:cNvCxnSpPr>
            <p:nvPr/>
          </p:nvCxnSpPr>
          <p:spPr bwMode="auto">
            <a:xfrm>
              <a:off x="5479" y="190"/>
              <a:ext cx="0" cy="21"/>
            </a:xfrm>
            <a:prstGeom prst="straightConnector1">
              <a:avLst/>
            </a:prstGeom>
            <a:noFill/>
            <a:ln w="3175">
              <a:solidFill>
                <a:srgbClr val="969696"/>
              </a:solidFill>
              <a:round/>
              <a:headEnd/>
              <a:tailEnd/>
            </a:ln>
            <a:effectLst/>
          </p:spPr>
        </p:cxnSp>
        <p:sp>
          <p:nvSpPr>
            <p:cNvPr id="2051107" name="AutoShape 35"/>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2051108" name="AutoShape 36"/>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2051109" name="Text Box 37"/>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2051110" name="Text Box 38"/>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2051111" name="AutoShape 39"/>
            <p:cNvCxnSpPr>
              <a:cxnSpLocks noChangeShapeType="1"/>
              <a:stCxn id="2051094" idx="2"/>
              <a:endCxn id="2051112" idx="1"/>
            </p:cNvCxnSpPr>
            <p:nvPr/>
          </p:nvCxnSpPr>
          <p:spPr bwMode="auto">
            <a:xfrm>
              <a:off x="5478" y="390"/>
              <a:ext cx="1" cy="22"/>
            </a:xfrm>
            <a:prstGeom prst="straightConnector1">
              <a:avLst/>
            </a:prstGeom>
            <a:noFill/>
            <a:ln w="3175">
              <a:solidFill>
                <a:schemeClr val="tx1"/>
              </a:solidFill>
              <a:round/>
              <a:headEnd/>
              <a:tailEnd/>
            </a:ln>
            <a:effectLst/>
          </p:spPr>
        </p:cxnSp>
        <p:sp>
          <p:nvSpPr>
            <p:cNvPr id="2051112" name="AutoShape 40"/>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2051113" name="AutoShape 41"/>
            <p:cNvCxnSpPr>
              <a:cxnSpLocks noChangeShapeType="1"/>
              <a:stCxn id="2051099" idx="3"/>
              <a:endCxn id="2051091"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2051114" name="AutoShape 42"/>
            <p:cNvCxnSpPr>
              <a:cxnSpLocks noChangeShapeType="1"/>
              <a:stCxn id="2051091" idx="3"/>
              <a:endCxn id="2051092"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2051115" name="AutoShape 43"/>
            <p:cNvCxnSpPr>
              <a:cxnSpLocks noChangeShapeType="1"/>
              <a:stCxn id="2051092" idx="3"/>
              <a:endCxn id="2051096"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2051116" name="AutoShape 44"/>
            <p:cNvCxnSpPr>
              <a:cxnSpLocks noChangeShapeType="1"/>
              <a:stCxn id="2051101" idx="3"/>
              <a:endCxn id="2051093"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2051117" name="AutoShape 45"/>
            <p:cNvCxnSpPr>
              <a:cxnSpLocks noChangeShapeType="1"/>
              <a:stCxn id="2051095" idx="4"/>
              <a:endCxn id="2051094"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2051118" name="AutoShape 46"/>
            <p:cNvCxnSpPr>
              <a:cxnSpLocks noChangeShapeType="1"/>
              <a:stCxn id="2051096" idx="4"/>
              <a:endCxn id="2051107"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2051119" name="AutoShape 47"/>
            <p:cNvCxnSpPr>
              <a:cxnSpLocks noChangeShapeType="1"/>
              <a:stCxn id="2051093" idx="2"/>
              <a:endCxn id="2051097"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2051120" name="AutoShape 48"/>
            <p:cNvCxnSpPr>
              <a:cxnSpLocks noChangeShapeType="1"/>
              <a:stCxn id="2051086" idx="2"/>
              <a:endCxn id="2051098"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2051121" name="AutoShape 49"/>
            <p:cNvCxnSpPr>
              <a:cxnSpLocks noChangeShapeType="1"/>
              <a:stCxn id="2051097" idx="6"/>
              <a:endCxn id="2051087"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2051122" name="AutoShape 50"/>
            <p:cNvCxnSpPr>
              <a:cxnSpLocks noChangeShapeType="1"/>
              <a:stCxn id="2051098" idx="6"/>
              <a:endCxn id="2051095"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2051123" name="AutoShape 51"/>
            <p:cNvCxnSpPr>
              <a:cxnSpLocks noChangeShapeType="1"/>
              <a:stCxn id="2051108" idx="3"/>
              <a:endCxn id="2051094"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2051124" name="AutoShape 52"/>
            <p:cNvCxnSpPr>
              <a:cxnSpLocks noChangeShapeType="1"/>
              <a:stCxn id="2051127" idx="2"/>
              <a:endCxn id="2051128"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2051125" name="AutoShape 53"/>
            <p:cNvCxnSpPr>
              <a:cxnSpLocks noChangeShapeType="1"/>
              <a:stCxn id="2051126" idx="2"/>
              <a:endCxn id="2051127"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2051126" name="AutoShape 54"/>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2051127" name="AutoShape 55"/>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2051128" name="AutoShape 56"/>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2051129" name="AutoShape 57"/>
            <p:cNvCxnSpPr>
              <a:cxnSpLocks noChangeShapeType="1"/>
              <a:stCxn id="2051128" idx="2"/>
              <a:endCxn id="2051130"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2051130" name="AutoShape 58"/>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2051131" name="AutoShape 59"/>
            <p:cNvCxnSpPr>
              <a:cxnSpLocks noChangeShapeType="1"/>
              <a:stCxn id="2051130" idx="2"/>
              <a:endCxn id="2051101"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2051132" name="AutoShape 60"/>
            <p:cNvCxnSpPr>
              <a:cxnSpLocks noChangeShapeType="1"/>
              <a:stCxn id="2051112"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2051133" name="AutoShape 61"/>
            <p:cNvCxnSpPr>
              <a:cxnSpLocks noChangeShapeType="1"/>
              <a:stCxn id="2051130" idx="3"/>
              <a:endCxn id="2051099"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2051134" name="AutoShape 62"/>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2051135" name="AutoShape 63"/>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2051136" name="AutoShape 64"/>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2051137" name="AutoShape 65"/>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2051138" name="AutoShape 66"/>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2051139" name="Group 67"/>
            <p:cNvGrpSpPr>
              <a:grpSpLocks/>
            </p:cNvGrpSpPr>
            <p:nvPr/>
          </p:nvGrpSpPr>
          <p:grpSpPr bwMode="auto">
            <a:xfrm>
              <a:off x="5582" y="353"/>
              <a:ext cx="87" cy="109"/>
              <a:chOff x="5462" y="3419"/>
              <a:chExt cx="87" cy="109"/>
            </a:xfrm>
          </p:grpSpPr>
          <p:sp>
            <p:nvSpPr>
              <p:cNvPr id="2051140" name="AutoShape 68"/>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2051141" name="AutoShape 69"/>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2051142" name="Rectangle 70"/>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22" name="Rectangle 2"/>
          <p:cNvSpPr>
            <a:spLocks noGrp="1" noChangeArrowheads="1"/>
          </p:cNvSpPr>
          <p:nvPr>
            <p:ph type="title"/>
          </p:nvPr>
        </p:nvSpPr>
        <p:spPr/>
        <p:txBody>
          <a:bodyPr/>
          <a:lstStyle/>
          <a:p>
            <a:r>
              <a:rPr lang="en-US" dirty="0" smtClean="0"/>
              <a:t>Acknowledgements</a:t>
            </a:r>
            <a:endParaRPr lang="en-US" dirty="0"/>
          </a:p>
        </p:txBody>
      </p:sp>
      <p:sp>
        <p:nvSpPr>
          <p:cNvPr id="1464323" name="Rectangle 3"/>
          <p:cNvSpPr>
            <a:spLocks noGrp="1" noChangeArrowheads="1"/>
          </p:cNvSpPr>
          <p:nvPr>
            <p:ph type="body" idx="1"/>
          </p:nvPr>
        </p:nvSpPr>
        <p:spPr>
          <a:xfrm>
            <a:off x="492125" y="1057275"/>
            <a:ext cx="8186738" cy="4767263"/>
          </a:xfrm>
        </p:spPr>
        <p:txBody>
          <a:bodyPr/>
          <a:lstStyle/>
          <a:p>
            <a:r>
              <a:rPr lang="en-US" sz="2000" dirty="0" smtClean="0"/>
              <a:t>Biological Systems Analysis and Mass Spectrometry Group</a:t>
            </a:r>
            <a:endParaRPr lang="en-US" sz="2000" dirty="0"/>
          </a:p>
        </p:txBody>
      </p:sp>
      <p:pic>
        <p:nvPicPr>
          <p:cNvPr id="1464328" name="Picture 8" descr="2007April30_MSD_Group_Photo_WithAddns"/>
          <p:cNvPicPr>
            <a:picLocks noChangeAspect="1" noChangeArrowheads="1"/>
          </p:cNvPicPr>
          <p:nvPr/>
        </p:nvPicPr>
        <p:blipFill>
          <a:blip r:embed="rId2" cstate="print"/>
          <a:srcRect/>
          <a:stretch>
            <a:fillRect/>
          </a:stretch>
        </p:blipFill>
        <p:spPr bwMode="auto">
          <a:xfrm>
            <a:off x="962025" y="1447800"/>
            <a:ext cx="7086600" cy="5272088"/>
          </a:xfrm>
          <a:prstGeom prst="rect">
            <a:avLst/>
          </a:prstGeom>
          <a:noFill/>
        </p:spPr>
      </p:pic>
      <p:sp>
        <p:nvSpPr>
          <p:cNvPr id="1464325" name="Text Box 5"/>
          <p:cNvSpPr txBox="1">
            <a:spLocks noChangeArrowheads="1"/>
          </p:cNvSpPr>
          <p:nvPr/>
        </p:nvSpPr>
        <p:spPr bwMode="auto">
          <a:xfrm>
            <a:off x="1517650" y="5865813"/>
            <a:ext cx="6416675" cy="646331"/>
          </a:xfrm>
          <a:prstGeom prst="rect">
            <a:avLst/>
          </a:prstGeom>
          <a:noFill/>
          <a:ln w="9525">
            <a:noFill/>
            <a:miter lim="800000"/>
            <a:headEnd/>
            <a:tailEnd/>
          </a:ln>
          <a:effectLst/>
        </p:spPr>
        <p:txBody>
          <a:bodyPr>
            <a:spAutoFit/>
          </a:bodyPr>
          <a:lstStyle/>
          <a:p>
            <a:r>
              <a:rPr lang="en-US" dirty="0" smtClean="0">
                <a:solidFill>
                  <a:schemeClr val="bg1"/>
                </a:solidFill>
              </a:rPr>
              <a:t>Note: Stand-alone tools to implement pipeline available at http://omics.pnl.gov</a:t>
            </a:r>
            <a:r>
              <a:rPr lang="en-US" dirty="0">
                <a:solidFill>
                  <a:schemeClr val="bg1"/>
                </a:solidFill>
              </a:rPr>
              <a: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5395" name="Picture 3" descr="prot_sig2"/>
          <p:cNvPicPr>
            <a:picLocks noChangeAspect="1" noChangeArrowheads="1"/>
          </p:cNvPicPr>
          <p:nvPr/>
        </p:nvPicPr>
        <p:blipFill>
          <a:blip r:embed="rId3" cstate="print">
            <a:clrChange>
              <a:clrFrom>
                <a:srgbClr val="FFFFFF"/>
              </a:clrFrom>
              <a:clrTo>
                <a:srgbClr val="FFFFFF">
                  <a:alpha val="0"/>
                </a:srgbClr>
              </a:clrTo>
            </a:clrChange>
          </a:blip>
          <a:srcRect l="2000" t="3999" r="999" b="69334"/>
          <a:stretch>
            <a:fillRect/>
          </a:stretch>
        </p:blipFill>
        <p:spPr bwMode="auto">
          <a:xfrm>
            <a:off x="838200" y="3733800"/>
            <a:ext cx="7391400" cy="1524000"/>
          </a:xfrm>
          <a:prstGeom prst="rect">
            <a:avLst/>
          </a:prstGeom>
          <a:noFill/>
        </p:spPr>
      </p:pic>
      <p:grpSp>
        <p:nvGrpSpPr>
          <p:cNvPr id="1595475" name="Group 83"/>
          <p:cNvGrpSpPr>
            <a:grpSpLocks/>
          </p:cNvGrpSpPr>
          <p:nvPr/>
        </p:nvGrpSpPr>
        <p:grpSpPr bwMode="auto">
          <a:xfrm>
            <a:off x="990600" y="3429000"/>
            <a:ext cx="1828800" cy="1600200"/>
            <a:chOff x="624" y="2160"/>
            <a:chExt cx="1152" cy="1008"/>
          </a:xfrm>
        </p:grpSpPr>
        <p:sp>
          <p:nvSpPr>
            <p:cNvPr id="1595396" name="Rectangle 4"/>
            <p:cNvSpPr>
              <a:spLocks noChangeArrowheads="1"/>
            </p:cNvSpPr>
            <p:nvPr/>
          </p:nvSpPr>
          <p:spPr bwMode="auto">
            <a:xfrm>
              <a:off x="624" y="2400"/>
              <a:ext cx="1152" cy="768"/>
            </a:xfrm>
            <a:prstGeom prst="rect">
              <a:avLst/>
            </a:prstGeom>
            <a:solidFill>
              <a:srgbClr val="FF7C80">
                <a:alpha val="25000"/>
              </a:srgbClr>
            </a:solidFill>
            <a:ln w="9525">
              <a:solidFill>
                <a:schemeClr val="tx1"/>
              </a:solidFill>
              <a:miter lim="800000"/>
              <a:headEnd/>
              <a:tailEnd/>
            </a:ln>
            <a:effectLst/>
          </p:spPr>
          <p:txBody>
            <a:bodyPr wrap="none" anchor="ctr"/>
            <a:lstStyle/>
            <a:p>
              <a:endParaRPr lang="en-US"/>
            </a:p>
          </p:txBody>
        </p:sp>
        <p:sp>
          <p:nvSpPr>
            <p:cNvPr id="1595400" name="Text Box 8"/>
            <p:cNvSpPr txBox="1">
              <a:spLocks noChangeArrowheads="1"/>
            </p:cNvSpPr>
            <p:nvPr/>
          </p:nvSpPr>
          <p:spPr bwMode="auto">
            <a:xfrm>
              <a:off x="864" y="2160"/>
              <a:ext cx="729" cy="192"/>
            </a:xfrm>
            <a:prstGeom prst="rect">
              <a:avLst/>
            </a:prstGeom>
            <a:noFill/>
            <a:ln w="9525" algn="ctr">
              <a:noFill/>
              <a:miter lim="800000"/>
              <a:headEnd/>
              <a:tailEnd/>
            </a:ln>
            <a:effectLst/>
          </p:spPr>
          <p:txBody>
            <a:bodyPr wrap="none">
              <a:spAutoFit/>
            </a:bodyPr>
            <a:lstStyle/>
            <a:p>
              <a:r>
                <a:rPr lang="en-US" sz="1400" b="1"/>
                <a:t>Condition 1</a:t>
              </a:r>
            </a:p>
          </p:txBody>
        </p:sp>
      </p:grpSp>
      <p:grpSp>
        <p:nvGrpSpPr>
          <p:cNvPr id="1595476" name="Group 84"/>
          <p:cNvGrpSpPr>
            <a:grpSpLocks/>
          </p:cNvGrpSpPr>
          <p:nvPr/>
        </p:nvGrpSpPr>
        <p:grpSpPr bwMode="auto">
          <a:xfrm>
            <a:off x="2819400" y="3429000"/>
            <a:ext cx="1447800" cy="1600200"/>
            <a:chOff x="1776" y="2160"/>
            <a:chExt cx="912" cy="1008"/>
          </a:xfrm>
        </p:grpSpPr>
        <p:sp>
          <p:nvSpPr>
            <p:cNvPr id="1595397" name="Rectangle 5"/>
            <p:cNvSpPr>
              <a:spLocks noChangeArrowheads="1"/>
            </p:cNvSpPr>
            <p:nvPr/>
          </p:nvSpPr>
          <p:spPr bwMode="auto">
            <a:xfrm>
              <a:off x="1776" y="2400"/>
              <a:ext cx="912" cy="768"/>
            </a:xfrm>
            <a:prstGeom prst="rect">
              <a:avLst/>
            </a:prstGeom>
            <a:solidFill>
              <a:schemeClr val="accent1">
                <a:alpha val="25000"/>
              </a:schemeClr>
            </a:solidFill>
            <a:ln w="9525">
              <a:solidFill>
                <a:schemeClr val="tx1"/>
              </a:solidFill>
              <a:miter lim="800000"/>
              <a:headEnd/>
              <a:tailEnd/>
            </a:ln>
            <a:effectLst/>
          </p:spPr>
          <p:txBody>
            <a:bodyPr wrap="none" anchor="ctr"/>
            <a:lstStyle/>
            <a:p>
              <a:endParaRPr lang="en-US"/>
            </a:p>
          </p:txBody>
        </p:sp>
        <p:sp>
          <p:nvSpPr>
            <p:cNvPr id="1595401" name="Text Box 9"/>
            <p:cNvSpPr txBox="1">
              <a:spLocks noChangeArrowheads="1"/>
            </p:cNvSpPr>
            <p:nvPr/>
          </p:nvSpPr>
          <p:spPr bwMode="auto">
            <a:xfrm>
              <a:off x="1890" y="2160"/>
              <a:ext cx="729" cy="192"/>
            </a:xfrm>
            <a:prstGeom prst="rect">
              <a:avLst/>
            </a:prstGeom>
            <a:noFill/>
            <a:ln w="9525" algn="ctr">
              <a:noFill/>
              <a:miter lim="800000"/>
              <a:headEnd/>
              <a:tailEnd/>
            </a:ln>
            <a:effectLst/>
          </p:spPr>
          <p:txBody>
            <a:bodyPr wrap="none">
              <a:spAutoFit/>
            </a:bodyPr>
            <a:lstStyle/>
            <a:p>
              <a:r>
                <a:rPr lang="en-US" sz="1400" b="1"/>
                <a:t>Condition 2</a:t>
              </a:r>
            </a:p>
          </p:txBody>
        </p:sp>
      </p:grpSp>
      <p:grpSp>
        <p:nvGrpSpPr>
          <p:cNvPr id="1595477" name="Group 85"/>
          <p:cNvGrpSpPr>
            <a:grpSpLocks/>
          </p:cNvGrpSpPr>
          <p:nvPr/>
        </p:nvGrpSpPr>
        <p:grpSpPr bwMode="auto">
          <a:xfrm>
            <a:off x="4267200" y="3429000"/>
            <a:ext cx="1981200" cy="1600200"/>
            <a:chOff x="2688" y="2160"/>
            <a:chExt cx="1248" cy="1008"/>
          </a:xfrm>
        </p:grpSpPr>
        <p:sp>
          <p:nvSpPr>
            <p:cNvPr id="1595398" name="Rectangle 6"/>
            <p:cNvSpPr>
              <a:spLocks noChangeArrowheads="1"/>
            </p:cNvSpPr>
            <p:nvPr/>
          </p:nvSpPr>
          <p:spPr bwMode="auto">
            <a:xfrm>
              <a:off x="2688" y="2400"/>
              <a:ext cx="1248" cy="768"/>
            </a:xfrm>
            <a:prstGeom prst="rect">
              <a:avLst/>
            </a:prstGeom>
            <a:solidFill>
              <a:schemeClr val="accent2">
                <a:alpha val="25000"/>
              </a:schemeClr>
            </a:solidFill>
            <a:ln w="9525">
              <a:solidFill>
                <a:schemeClr val="tx1"/>
              </a:solidFill>
              <a:miter lim="800000"/>
              <a:headEnd/>
              <a:tailEnd/>
            </a:ln>
            <a:effectLst/>
          </p:spPr>
          <p:txBody>
            <a:bodyPr wrap="none" anchor="ctr"/>
            <a:lstStyle/>
            <a:p>
              <a:endParaRPr lang="en-US"/>
            </a:p>
          </p:txBody>
        </p:sp>
        <p:sp>
          <p:nvSpPr>
            <p:cNvPr id="1595402" name="Text Box 10"/>
            <p:cNvSpPr txBox="1">
              <a:spLocks noChangeArrowheads="1"/>
            </p:cNvSpPr>
            <p:nvPr/>
          </p:nvSpPr>
          <p:spPr bwMode="auto">
            <a:xfrm>
              <a:off x="3018" y="2160"/>
              <a:ext cx="513" cy="192"/>
            </a:xfrm>
            <a:prstGeom prst="rect">
              <a:avLst/>
            </a:prstGeom>
            <a:noFill/>
            <a:ln w="9525" algn="ctr">
              <a:noFill/>
              <a:miter lim="800000"/>
              <a:headEnd/>
              <a:tailEnd/>
            </a:ln>
            <a:effectLst/>
          </p:spPr>
          <p:txBody>
            <a:bodyPr wrap="none">
              <a:spAutoFit/>
            </a:bodyPr>
            <a:lstStyle/>
            <a:p>
              <a:r>
                <a:rPr lang="en-US" sz="1400" b="1"/>
                <a:t>Control</a:t>
              </a:r>
            </a:p>
          </p:txBody>
        </p:sp>
      </p:grpSp>
      <p:grpSp>
        <p:nvGrpSpPr>
          <p:cNvPr id="1595478" name="Group 86"/>
          <p:cNvGrpSpPr>
            <a:grpSpLocks/>
          </p:cNvGrpSpPr>
          <p:nvPr/>
        </p:nvGrpSpPr>
        <p:grpSpPr bwMode="auto">
          <a:xfrm>
            <a:off x="6248400" y="3429000"/>
            <a:ext cx="1905000" cy="1600200"/>
            <a:chOff x="3936" y="2160"/>
            <a:chExt cx="1200" cy="1008"/>
          </a:xfrm>
        </p:grpSpPr>
        <p:sp>
          <p:nvSpPr>
            <p:cNvPr id="1595399" name="Rectangle 7"/>
            <p:cNvSpPr>
              <a:spLocks noChangeArrowheads="1"/>
            </p:cNvSpPr>
            <p:nvPr/>
          </p:nvSpPr>
          <p:spPr bwMode="auto">
            <a:xfrm>
              <a:off x="3936" y="2400"/>
              <a:ext cx="1200" cy="768"/>
            </a:xfrm>
            <a:prstGeom prst="rect">
              <a:avLst/>
            </a:prstGeom>
            <a:solidFill>
              <a:srgbClr val="B8C4E6">
                <a:alpha val="25000"/>
              </a:srgbClr>
            </a:solidFill>
            <a:ln w="9525">
              <a:solidFill>
                <a:schemeClr val="tx1"/>
              </a:solidFill>
              <a:miter lim="800000"/>
              <a:headEnd/>
              <a:tailEnd/>
            </a:ln>
            <a:effectLst/>
          </p:spPr>
          <p:txBody>
            <a:bodyPr wrap="none" anchor="ctr"/>
            <a:lstStyle/>
            <a:p>
              <a:endParaRPr lang="en-US"/>
            </a:p>
          </p:txBody>
        </p:sp>
        <p:sp>
          <p:nvSpPr>
            <p:cNvPr id="1595403" name="Text Box 11"/>
            <p:cNvSpPr txBox="1">
              <a:spLocks noChangeArrowheads="1"/>
            </p:cNvSpPr>
            <p:nvPr/>
          </p:nvSpPr>
          <p:spPr bwMode="auto">
            <a:xfrm>
              <a:off x="4194" y="2160"/>
              <a:ext cx="729" cy="192"/>
            </a:xfrm>
            <a:prstGeom prst="rect">
              <a:avLst/>
            </a:prstGeom>
            <a:noFill/>
            <a:ln w="9525" algn="ctr">
              <a:noFill/>
              <a:miter lim="800000"/>
              <a:headEnd/>
              <a:tailEnd/>
            </a:ln>
            <a:effectLst/>
          </p:spPr>
          <p:txBody>
            <a:bodyPr wrap="none">
              <a:spAutoFit/>
            </a:bodyPr>
            <a:lstStyle/>
            <a:p>
              <a:r>
                <a:rPr lang="en-US" sz="1400" b="1"/>
                <a:t>Condition 3</a:t>
              </a:r>
            </a:p>
          </p:txBody>
        </p:sp>
      </p:grpSp>
      <p:sp>
        <p:nvSpPr>
          <p:cNvPr id="1595407" name="Rectangle 15"/>
          <p:cNvSpPr>
            <a:spLocks noGrp="1" noChangeArrowheads="1"/>
          </p:cNvSpPr>
          <p:nvPr>
            <p:ph type="body" idx="1"/>
          </p:nvPr>
        </p:nvSpPr>
        <p:spPr>
          <a:xfrm>
            <a:off x="492125" y="1057275"/>
            <a:ext cx="8186738" cy="860425"/>
          </a:xfrm>
        </p:spPr>
        <p:txBody>
          <a:bodyPr/>
          <a:lstStyle/>
          <a:p>
            <a:r>
              <a:rPr lang="en-US" dirty="0"/>
              <a:t>Multiple peptides observed for each protein</a:t>
            </a:r>
          </a:p>
          <a:p>
            <a:pPr lvl="1"/>
            <a:r>
              <a:rPr lang="en-US" dirty="0"/>
              <a:t>For example, protein with 4 peptides</a:t>
            </a:r>
          </a:p>
        </p:txBody>
      </p:sp>
      <p:sp>
        <p:nvSpPr>
          <p:cNvPr id="1595408" name="Rectangle 16"/>
          <p:cNvSpPr>
            <a:spLocks noChangeArrowheads="1"/>
          </p:cNvSpPr>
          <p:nvPr/>
        </p:nvSpPr>
        <p:spPr bwMode="auto">
          <a:xfrm>
            <a:off x="838200" y="5562600"/>
            <a:ext cx="6172200" cy="1122363"/>
          </a:xfrm>
          <a:prstGeom prst="rect">
            <a:avLst/>
          </a:prstGeom>
          <a:noFill/>
          <a:ln w="9525">
            <a:noFill/>
            <a:miter lim="800000"/>
            <a:headEnd/>
            <a:tailEnd/>
          </a:ln>
          <a:effectLst/>
        </p:spPr>
        <p:txBody>
          <a:bodyPr/>
          <a:lstStyle/>
          <a:p>
            <a:pPr marL="342900" indent="-342900" eaLnBrk="0" hangingPunct="0">
              <a:lnSpc>
                <a:spcPct val="85000"/>
              </a:lnSpc>
              <a:spcBef>
                <a:spcPct val="30000"/>
              </a:spcBef>
              <a:buClr>
                <a:schemeClr val="folHlink"/>
              </a:buClr>
            </a:pPr>
            <a:r>
              <a:rPr lang="en-US" sz="2000">
                <a:sym typeface="Wingdings" pitchFamily="2" charset="2"/>
              </a:rPr>
              <a:t> </a:t>
            </a:r>
            <a:r>
              <a:rPr lang="en-US" sz="2000"/>
              <a:t>Outlier detection and normalization need to be performed before meaningful abundance information can be inferred</a:t>
            </a:r>
          </a:p>
        </p:txBody>
      </p:sp>
      <p:sp>
        <p:nvSpPr>
          <p:cNvPr id="1595411" name="Text Box 19"/>
          <p:cNvSpPr txBox="1">
            <a:spLocks noChangeArrowheads="1"/>
          </p:cNvSpPr>
          <p:nvPr/>
        </p:nvSpPr>
        <p:spPr bwMode="auto">
          <a:xfrm>
            <a:off x="1905000" y="1828800"/>
            <a:ext cx="2819400" cy="952500"/>
          </a:xfrm>
          <a:prstGeom prst="rect">
            <a:avLst/>
          </a:prstGeom>
          <a:noFill/>
          <a:ln w="9525" algn="ctr">
            <a:noFill/>
            <a:miter lim="800000"/>
            <a:headEnd/>
            <a:tailEnd/>
          </a:ln>
          <a:effectLst/>
        </p:spPr>
        <p:txBody>
          <a:bodyPr>
            <a:spAutoFit/>
          </a:bodyPr>
          <a:lstStyle/>
          <a:p>
            <a:pPr>
              <a:lnSpc>
                <a:spcPct val="80000"/>
              </a:lnSpc>
              <a:spcBef>
                <a:spcPct val="50000"/>
              </a:spcBef>
            </a:pPr>
            <a:r>
              <a:rPr lang="en-US" sz="1200" b="1"/>
              <a:t>1. SADLNVDSIISYWK</a:t>
            </a:r>
          </a:p>
          <a:p>
            <a:pPr>
              <a:lnSpc>
                <a:spcPct val="80000"/>
              </a:lnSpc>
              <a:spcBef>
                <a:spcPct val="50000"/>
              </a:spcBef>
            </a:pPr>
            <a:r>
              <a:rPr lang="en-US" sz="1200" b="1">
                <a:solidFill>
                  <a:srgbClr val="CC0000"/>
                </a:solidFill>
              </a:rPr>
              <a:t>2. LLLTSTGAGIIDVIK</a:t>
            </a:r>
          </a:p>
          <a:p>
            <a:pPr>
              <a:lnSpc>
                <a:spcPct val="80000"/>
              </a:lnSpc>
              <a:spcBef>
                <a:spcPct val="50000"/>
              </a:spcBef>
            </a:pPr>
            <a:r>
              <a:rPr lang="en-US" sz="1200" b="1">
                <a:solidFill>
                  <a:srgbClr val="00CC00"/>
                </a:solidFill>
              </a:rPr>
              <a:t>3. LIVGFPAYGHTFILSDPSK</a:t>
            </a:r>
          </a:p>
          <a:p>
            <a:pPr>
              <a:lnSpc>
                <a:spcPct val="80000"/>
              </a:lnSpc>
              <a:spcBef>
                <a:spcPct val="50000"/>
              </a:spcBef>
            </a:pPr>
            <a:r>
              <a:rPr lang="en-US" sz="1200" b="1">
                <a:solidFill>
                  <a:srgbClr val="0000FF"/>
                </a:solidFill>
              </a:rPr>
              <a:t>4. IPELSQSLDYIQVMTYDLHDPK</a:t>
            </a:r>
          </a:p>
        </p:txBody>
      </p:sp>
      <p:sp>
        <p:nvSpPr>
          <p:cNvPr id="1595412" name="Rectangle 20"/>
          <p:cNvSpPr>
            <a:spLocks noChangeArrowheads="1"/>
          </p:cNvSpPr>
          <p:nvPr/>
        </p:nvSpPr>
        <p:spPr bwMode="auto">
          <a:xfrm>
            <a:off x="396875" y="2876550"/>
            <a:ext cx="8229600" cy="465138"/>
          </a:xfrm>
          <a:prstGeom prst="rect">
            <a:avLst/>
          </a:prstGeom>
          <a:noFill/>
          <a:ln w="9525">
            <a:noFill/>
            <a:miter lim="800000"/>
            <a:headEnd/>
            <a:tailEnd/>
          </a:ln>
          <a:effectLst/>
        </p:spPr>
        <p:txBody>
          <a:bodyPr/>
          <a:lstStyle/>
          <a:p>
            <a:pPr marL="742950" lvl="1" indent="-285750" eaLnBrk="0" hangingPunct="0">
              <a:lnSpc>
                <a:spcPct val="85000"/>
              </a:lnSpc>
              <a:spcBef>
                <a:spcPct val="30000"/>
              </a:spcBef>
              <a:buClr>
                <a:schemeClr val="tx2"/>
              </a:buClr>
              <a:buSzPct val="80000"/>
              <a:buFontTx/>
              <a:buBlip>
                <a:blip r:embed="rId4"/>
              </a:buBlip>
            </a:pPr>
            <a:r>
              <a:rPr lang="en-US" sz="2000"/>
              <a:t>Plot peptide abundance across all datasets (for 4 conditions)</a:t>
            </a:r>
          </a:p>
        </p:txBody>
      </p:sp>
      <p:sp>
        <p:nvSpPr>
          <p:cNvPr id="1595414" name="Rectangle 22"/>
          <p:cNvSpPr>
            <a:spLocks noGrp="1" noChangeArrowheads="1"/>
          </p:cNvSpPr>
          <p:nvPr>
            <p:ph type="title"/>
          </p:nvPr>
        </p:nvSpPr>
        <p:spPr>
          <a:xfrm>
            <a:off x="474663" y="250825"/>
            <a:ext cx="5849937" cy="615950"/>
          </a:xfrm>
        </p:spPr>
        <p:txBody>
          <a:bodyPr/>
          <a:lstStyle/>
          <a:p>
            <a:r>
              <a:rPr lang="en-US" sz="2600"/>
              <a:t>Infer Protein Abundances from Peptide Abundances</a:t>
            </a:r>
          </a:p>
        </p:txBody>
      </p:sp>
      <p:grpSp>
        <p:nvGrpSpPr>
          <p:cNvPr id="1595416" name="Group 24"/>
          <p:cNvGrpSpPr>
            <a:grpSpLocks/>
          </p:cNvGrpSpPr>
          <p:nvPr/>
        </p:nvGrpSpPr>
        <p:grpSpPr bwMode="auto">
          <a:xfrm>
            <a:off x="7734300" y="138113"/>
            <a:ext cx="1295400" cy="636587"/>
            <a:chOff x="4872" y="87"/>
            <a:chExt cx="816" cy="401"/>
          </a:xfrm>
        </p:grpSpPr>
        <p:grpSp>
          <p:nvGrpSpPr>
            <p:cNvPr id="1595417" name="Group 25"/>
            <p:cNvGrpSpPr>
              <a:grpSpLocks/>
            </p:cNvGrpSpPr>
            <p:nvPr/>
          </p:nvGrpSpPr>
          <p:grpSpPr bwMode="auto">
            <a:xfrm>
              <a:off x="5273" y="383"/>
              <a:ext cx="16" cy="7"/>
              <a:chOff x="2700" y="2750"/>
              <a:chExt cx="104" cy="48"/>
            </a:xfrm>
          </p:grpSpPr>
          <p:sp>
            <p:nvSpPr>
              <p:cNvPr id="1595418" name="Rectangle 26"/>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1595419" name="Rectangle 27"/>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1595420" name="AutoShape 28"/>
            <p:cNvSpPr>
              <a:spLocks noChangeArrowheads="1"/>
            </p:cNvSpPr>
            <p:nvPr/>
          </p:nvSpPr>
          <p:spPr bwMode="auto">
            <a:xfrm>
              <a:off x="5563" y="101"/>
              <a:ext cx="125" cy="385"/>
            </a:xfrm>
            <a:prstGeom prst="roundRect">
              <a:avLst>
                <a:gd name="adj" fmla="val 8449"/>
              </a:avLst>
            </a:prstGeom>
            <a:gradFill rotWithShape="1">
              <a:gsLst>
                <a:gs pos="0">
                  <a:srgbClr val="DDDDDD">
                    <a:gamma/>
                    <a:tint val="0"/>
                    <a:invGamma/>
                  </a:srgbClr>
                </a:gs>
                <a:gs pos="100000">
                  <a:srgbClr val="DDDDDD"/>
                </a:gs>
              </a:gsLst>
              <a:lin ang="2700000" scaled="1"/>
            </a:gradFill>
            <a:ln w="6350" algn="ctr">
              <a:solidFill>
                <a:srgbClr val="111111"/>
              </a:solidFill>
              <a:round/>
              <a:headEnd/>
              <a:tailEnd/>
            </a:ln>
            <a:effectLst/>
          </p:spPr>
          <p:txBody>
            <a:bodyPr wrap="none" anchor="ctr"/>
            <a:lstStyle/>
            <a:p>
              <a:endParaRPr lang="en-US"/>
            </a:p>
          </p:txBody>
        </p:sp>
        <p:sp>
          <p:nvSpPr>
            <p:cNvPr id="1595421" name="AutoShape 29"/>
            <p:cNvSpPr>
              <a:spLocks noChangeArrowheads="1"/>
            </p:cNvSpPr>
            <p:nvPr/>
          </p:nvSpPr>
          <p:spPr bwMode="auto">
            <a:xfrm>
              <a:off x="4997" y="302"/>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595422" name="AutoShape 30"/>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1595423" name="AutoShape 31"/>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595424" name="AutoShape 32"/>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1595425" name="AutoShape 33"/>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1595426" name="AutoShape 34"/>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1595427" name="AutoShape 35"/>
            <p:cNvSpPr>
              <a:spLocks noChangeArrowheads="1"/>
            </p:cNvSpPr>
            <p:nvPr/>
          </p:nvSpPr>
          <p:spPr bwMode="auto">
            <a:xfrm>
              <a:off x="5349" y="3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Features</a:t>
              </a:r>
            </a:p>
          </p:txBody>
        </p:sp>
        <p:sp>
          <p:nvSpPr>
            <p:cNvPr id="1595428" name="AutoShape 36"/>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1595429" name="Oval 37"/>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1595430" name="Oval 38"/>
            <p:cNvSpPr>
              <a:spLocks noChangeArrowheads="1"/>
            </p:cNvSpPr>
            <p:nvPr/>
          </p:nvSpPr>
          <p:spPr bwMode="auto">
            <a:xfrm>
              <a:off x="5300" y="405"/>
              <a:ext cx="69" cy="70"/>
            </a:xfrm>
            <a:prstGeom prst="ellipse">
              <a:avLst/>
            </a:prstGeom>
            <a:noFill/>
            <a:ln w="6350">
              <a:solidFill>
                <a:srgbClr val="969696"/>
              </a:solidFill>
              <a:round/>
              <a:headEnd/>
              <a:tailEnd/>
            </a:ln>
            <a:effectLst/>
          </p:spPr>
          <p:txBody>
            <a:bodyPr wrap="none" anchor="ctr"/>
            <a:lstStyle/>
            <a:p>
              <a:pPr algn="ctr"/>
              <a:r>
                <a:rPr lang="en-US" sz="200"/>
                <a:t>Find</a:t>
              </a:r>
              <a:br>
                <a:rPr lang="en-US" sz="200"/>
              </a:br>
              <a:r>
                <a:rPr lang="en-US" sz="200"/>
                <a:t>Features</a:t>
              </a:r>
            </a:p>
          </p:txBody>
        </p:sp>
        <p:sp>
          <p:nvSpPr>
            <p:cNvPr id="1595431" name="AutoShape 39"/>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1595432" name="AutoShape 40"/>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1595433" name="AutoShape 41"/>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1595434" name="AutoShape 42"/>
            <p:cNvCxnSpPr>
              <a:cxnSpLocks noChangeShapeType="1"/>
              <a:stCxn id="1595432" idx="0"/>
              <a:endCxn id="1595431"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1595435" name="AutoShape 43"/>
            <p:cNvSpPr>
              <a:spLocks noChangeArrowheads="1"/>
            </p:cNvSpPr>
            <p:nvPr/>
          </p:nvSpPr>
          <p:spPr bwMode="auto">
            <a:xfrm>
              <a:off x="5242"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 Lists</a:t>
              </a:r>
            </a:p>
          </p:txBody>
        </p:sp>
        <p:cxnSp>
          <p:nvCxnSpPr>
            <p:cNvPr id="1595436" name="AutoShape 44"/>
            <p:cNvCxnSpPr>
              <a:cxnSpLocks noChangeShapeType="1"/>
              <a:stCxn id="1595437" idx="1"/>
              <a:endCxn id="1595424"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1595437" name="AutoShape 45"/>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1595438" name="AutoShape 46"/>
            <p:cNvCxnSpPr>
              <a:cxnSpLocks noChangeShapeType="1"/>
              <a:stCxn id="1595439" idx="2"/>
              <a:endCxn id="1595440" idx="1"/>
            </p:cNvCxnSpPr>
            <p:nvPr/>
          </p:nvCxnSpPr>
          <p:spPr bwMode="auto">
            <a:xfrm>
              <a:off x="5479" y="190"/>
              <a:ext cx="0" cy="21"/>
            </a:xfrm>
            <a:prstGeom prst="straightConnector1">
              <a:avLst/>
            </a:prstGeom>
            <a:noFill/>
            <a:ln w="3175">
              <a:solidFill>
                <a:srgbClr val="969696"/>
              </a:solidFill>
              <a:round/>
              <a:headEnd/>
              <a:tailEnd/>
            </a:ln>
            <a:effectLst/>
          </p:spPr>
        </p:cxnSp>
        <p:sp>
          <p:nvSpPr>
            <p:cNvPr id="1595439" name="AutoShape 47"/>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1595440" name="AutoShape 48"/>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1595441" name="Text Box 49"/>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1595442" name="Text Box 50"/>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1595443" name="AutoShape 51"/>
            <p:cNvCxnSpPr>
              <a:cxnSpLocks noChangeShapeType="1"/>
              <a:stCxn id="1595426" idx="2"/>
              <a:endCxn id="1595444" idx="1"/>
            </p:cNvCxnSpPr>
            <p:nvPr/>
          </p:nvCxnSpPr>
          <p:spPr bwMode="auto">
            <a:xfrm>
              <a:off x="5478" y="390"/>
              <a:ext cx="1" cy="22"/>
            </a:xfrm>
            <a:prstGeom prst="straightConnector1">
              <a:avLst/>
            </a:prstGeom>
            <a:noFill/>
            <a:ln w="3175">
              <a:solidFill>
                <a:schemeClr val="tx1"/>
              </a:solidFill>
              <a:round/>
              <a:headEnd/>
              <a:tailEnd/>
            </a:ln>
            <a:effectLst/>
          </p:spPr>
        </p:cxnSp>
        <p:sp>
          <p:nvSpPr>
            <p:cNvPr id="1595444" name="AutoShape 52"/>
            <p:cNvSpPr>
              <a:spLocks noChangeArrowheads="1"/>
            </p:cNvSpPr>
            <p:nvPr/>
          </p:nvSpPr>
          <p:spPr bwMode="auto">
            <a:xfrm>
              <a:off x="5448" y="412"/>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Detected</a:t>
              </a:r>
            </a:p>
            <a:p>
              <a:pPr algn="ctr"/>
              <a:r>
                <a:rPr lang="en-US" sz="200"/>
                <a:t>Peptides</a:t>
              </a:r>
            </a:p>
          </p:txBody>
        </p:sp>
        <p:cxnSp>
          <p:nvCxnSpPr>
            <p:cNvPr id="1595445" name="AutoShape 53"/>
            <p:cNvCxnSpPr>
              <a:cxnSpLocks noChangeShapeType="1"/>
              <a:stCxn id="1595431" idx="3"/>
              <a:endCxn id="1595423"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1595446" name="AutoShape 54"/>
            <p:cNvCxnSpPr>
              <a:cxnSpLocks noChangeShapeType="1"/>
              <a:stCxn id="1595423" idx="3"/>
              <a:endCxn id="1595424"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1595447" name="AutoShape 55"/>
            <p:cNvCxnSpPr>
              <a:cxnSpLocks noChangeShapeType="1"/>
              <a:stCxn id="1595424" idx="3"/>
              <a:endCxn id="1595428"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1595448" name="AutoShape 56"/>
            <p:cNvCxnSpPr>
              <a:cxnSpLocks noChangeShapeType="1"/>
              <a:stCxn id="1595433" idx="3"/>
              <a:endCxn id="1595425" idx="1"/>
            </p:cNvCxnSpPr>
            <p:nvPr/>
          </p:nvCxnSpPr>
          <p:spPr bwMode="auto">
            <a:xfrm>
              <a:off x="5105" y="365"/>
              <a:ext cx="29" cy="0"/>
            </a:xfrm>
            <a:prstGeom prst="straightConnector1">
              <a:avLst/>
            </a:prstGeom>
            <a:noFill/>
            <a:ln w="3175">
              <a:solidFill>
                <a:srgbClr val="969696"/>
              </a:solidFill>
              <a:round/>
              <a:headEnd/>
              <a:tailEnd type="none" w="sm" len="sm"/>
            </a:ln>
            <a:effectLst/>
          </p:spPr>
        </p:cxnSp>
        <p:cxnSp>
          <p:nvCxnSpPr>
            <p:cNvPr id="1595449" name="AutoShape 57"/>
            <p:cNvCxnSpPr>
              <a:cxnSpLocks noChangeShapeType="1"/>
              <a:stCxn id="1595427" idx="4"/>
              <a:endCxn id="1595426"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1595450" name="AutoShape 58"/>
            <p:cNvCxnSpPr>
              <a:cxnSpLocks noChangeShapeType="1"/>
              <a:stCxn id="1595428" idx="4"/>
              <a:endCxn id="1595439"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1595451" name="AutoShape 59"/>
            <p:cNvCxnSpPr>
              <a:cxnSpLocks noChangeShapeType="1"/>
              <a:stCxn id="1595425" idx="2"/>
              <a:endCxn id="1595429" idx="2"/>
            </p:cNvCxnSpPr>
            <p:nvPr/>
          </p:nvCxnSpPr>
          <p:spPr bwMode="auto">
            <a:xfrm rot="16200000" flipH="1">
              <a:off x="5157" y="407"/>
              <a:ext cx="50" cy="16"/>
            </a:xfrm>
            <a:prstGeom prst="bentConnector2">
              <a:avLst/>
            </a:prstGeom>
            <a:noFill/>
            <a:ln w="3175">
              <a:solidFill>
                <a:srgbClr val="969696"/>
              </a:solidFill>
              <a:miter lim="800000"/>
              <a:headEnd/>
              <a:tailEnd/>
            </a:ln>
            <a:effectLst/>
          </p:spPr>
        </p:cxnSp>
        <p:cxnSp>
          <p:nvCxnSpPr>
            <p:cNvPr id="1595452" name="AutoShape 60"/>
            <p:cNvCxnSpPr>
              <a:cxnSpLocks noChangeShapeType="1"/>
              <a:stCxn id="1595418" idx="2"/>
              <a:endCxn id="1595430" idx="2"/>
            </p:cNvCxnSpPr>
            <p:nvPr/>
          </p:nvCxnSpPr>
          <p:spPr bwMode="auto">
            <a:xfrm rot="16200000" flipH="1">
              <a:off x="5268" y="407"/>
              <a:ext cx="50" cy="15"/>
            </a:xfrm>
            <a:prstGeom prst="bentConnector2">
              <a:avLst/>
            </a:prstGeom>
            <a:noFill/>
            <a:ln w="3175">
              <a:solidFill>
                <a:srgbClr val="969696"/>
              </a:solidFill>
              <a:miter lim="800000"/>
              <a:headEnd/>
              <a:tailEnd/>
            </a:ln>
            <a:effectLst/>
          </p:spPr>
        </p:cxnSp>
        <p:cxnSp>
          <p:nvCxnSpPr>
            <p:cNvPr id="1595453" name="AutoShape 61"/>
            <p:cNvCxnSpPr>
              <a:cxnSpLocks noChangeShapeType="1"/>
              <a:stCxn id="1595429" idx="6"/>
              <a:endCxn id="1595419" idx="2"/>
            </p:cNvCxnSpPr>
            <p:nvPr/>
          </p:nvCxnSpPr>
          <p:spPr bwMode="auto">
            <a:xfrm flipV="1">
              <a:off x="5260" y="390"/>
              <a:ext cx="17" cy="50"/>
            </a:xfrm>
            <a:prstGeom prst="bentConnector2">
              <a:avLst/>
            </a:prstGeom>
            <a:noFill/>
            <a:ln w="3175">
              <a:solidFill>
                <a:srgbClr val="969696"/>
              </a:solidFill>
              <a:miter lim="800000"/>
              <a:headEnd/>
              <a:tailEnd/>
            </a:ln>
            <a:effectLst/>
          </p:spPr>
        </p:cxnSp>
        <p:cxnSp>
          <p:nvCxnSpPr>
            <p:cNvPr id="1595454" name="AutoShape 62"/>
            <p:cNvCxnSpPr>
              <a:cxnSpLocks noChangeShapeType="1"/>
              <a:stCxn id="1595430" idx="6"/>
              <a:endCxn id="1595427" idx="3"/>
            </p:cNvCxnSpPr>
            <p:nvPr/>
          </p:nvCxnSpPr>
          <p:spPr bwMode="auto">
            <a:xfrm flipV="1">
              <a:off x="5369" y="394"/>
              <a:ext cx="11" cy="46"/>
            </a:xfrm>
            <a:prstGeom prst="bentConnector2">
              <a:avLst/>
            </a:prstGeom>
            <a:noFill/>
            <a:ln w="3175">
              <a:solidFill>
                <a:srgbClr val="969696"/>
              </a:solidFill>
              <a:miter lim="800000"/>
              <a:headEnd/>
              <a:tailEnd/>
            </a:ln>
            <a:effectLst/>
          </p:spPr>
        </p:cxnSp>
        <p:cxnSp>
          <p:nvCxnSpPr>
            <p:cNvPr id="1595455" name="AutoShape 63"/>
            <p:cNvCxnSpPr>
              <a:cxnSpLocks noChangeShapeType="1"/>
              <a:stCxn id="1595440" idx="3"/>
              <a:endCxn id="1595426" idx="0"/>
            </p:cNvCxnSpPr>
            <p:nvPr/>
          </p:nvCxnSpPr>
          <p:spPr bwMode="auto">
            <a:xfrm flipH="1">
              <a:off x="5478" y="268"/>
              <a:ext cx="1" cy="72"/>
            </a:xfrm>
            <a:prstGeom prst="straightConnector1">
              <a:avLst/>
            </a:prstGeom>
            <a:noFill/>
            <a:ln w="3175">
              <a:solidFill>
                <a:schemeClr val="tx1"/>
              </a:solidFill>
              <a:round/>
              <a:headEnd/>
              <a:tailEnd/>
            </a:ln>
            <a:effectLst/>
          </p:spPr>
        </p:cxnSp>
        <p:cxnSp>
          <p:nvCxnSpPr>
            <p:cNvPr id="1595456" name="AutoShape 64"/>
            <p:cNvCxnSpPr>
              <a:cxnSpLocks noChangeShapeType="1"/>
              <a:stCxn id="1595459" idx="2"/>
              <a:endCxn id="1595460" idx="0"/>
            </p:cNvCxnSpPr>
            <p:nvPr/>
          </p:nvCxnSpPr>
          <p:spPr bwMode="auto">
            <a:xfrm>
              <a:off x="4917" y="211"/>
              <a:ext cx="0" cy="24"/>
            </a:xfrm>
            <a:prstGeom prst="straightConnector1">
              <a:avLst/>
            </a:prstGeom>
            <a:noFill/>
            <a:ln w="3175">
              <a:solidFill>
                <a:srgbClr val="969696"/>
              </a:solidFill>
              <a:round/>
              <a:headEnd/>
              <a:tailEnd type="none" w="sm" len="sm"/>
            </a:ln>
            <a:effectLst/>
          </p:spPr>
        </p:cxnSp>
        <p:cxnSp>
          <p:nvCxnSpPr>
            <p:cNvPr id="1595457" name="AutoShape 65"/>
            <p:cNvCxnSpPr>
              <a:cxnSpLocks noChangeShapeType="1"/>
              <a:stCxn id="1595458" idx="2"/>
              <a:endCxn id="1595459"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1595458" name="AutoShape 66"/>
            <p:cNvSpPr>
              <a:spLocks noChangeArrowheads="1"/>
            </p:cNvSpPr>
            <p:nvPr/>
          </p:nvSpPr>
          <p:spPr bwMode="auto">
            <a:xfrm>
              <a:off x="4878" y="87"/>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Proteins</a:t>
              </a:r>
            </a:p>
          </p:txBody>
        </p:sp>
        <p:sp>
          <p:nvSpPr>
            <p:cNvPr id="1595459" name="AutoShape 67"/>
            <p:cNvSpPr>
              <a:spLocks noChangeArrowheads="1"/>
            </p:cNvSpPr>
            <p:nvPr/>
          </p:nvSpPr>
          <p:spPr bwMode="auto">
            <a:xfrm>
              <a:off x="4878" y="161"/>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Digest</a:t>
              </a:r>
            </a:p>
          </p:txBody>
        </p:sp>
        <p:sp>
          <p:nvSpPr>
            <p:cNvPr id="1595460" name="AutoShape 68"/>
            <p:cNvSpPr>
              <a:spLocks noChangeArrowheads="1"/>
            </p:cNvSpPr>
            <p:nvPr/>
          </p:nvSpPr>
          <p:spPr bwMode="auto">
            <a:xfrm>
              <a:off x="4878" y="235"/>
              <a:ext cx="78" cy="50"/>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Peptides</a:t>
              </a:r>
            </a:p>
          </p:txBody>
        </p:sp>
        <p:cxnSp>
          <p:nvCxnSpPr>
            <p:cNvPr id="1595461" name="AutoShape 69"/>
            <p:cNvCxnSpPr>
              <a:cxnSpLocks noChangeShapeType="1"/>
              <a:stCxn id="1595460" idx="2"/>
              <a:endCxn id="1595462" idx="0"/>
            </p:cNvCxnSpPr>
            <p:nvPr/>
          </p:nvCxnSpPr>
          <p:spPr bwMode="auto">
            <a:xfrm>
              <a:off x="4917" y="285"/>
              <a:ext cx="0" cy="18"/>
            </a:xfrm>
            <a:prstGeom prst="straightConnector1">
              <a:avLst/>
            </a:prstGeom>
            <a:noFill/>
            <a:ln w="3175">
              <a:solidFill>
                <a:srgbClr val="969696"/>
              </a:solidFill>
              <a:round/>
              <a:headEnd/>
              <a:tailEnd type="none" w="sm" len="sm"/>
            </a:ln>
            <a:effectLst/>
          </p:spPr>
        </p:cxnSp>
        <p:sp>
          <p:nvSpPr>
            <p:cNvPr id="1595462" name="AutoShape 70"/>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1595463" name="AutoShape 71"/>
            <p:cNvCxnSpPr>
              <a:cxnSpLocks noChangeShapeType="1"/>
              <a:stCxn id="1595462" idx="2"/>
              <a:endCxn id="1595433" idx="1"/>
            </p:cNvCxnSpPr>
            <p:nvPr/>
          </p:nvCxnSpPr>
          <p:spPr bwMode="auto">
            <a:xfrm rot="5400000" flipH="1" flipV="1">
              <a:off x="4964" y="318"/>
              <a:ext cx="7" cy="102"/>
            </a:xfrm>
            <a:prstGeom prst="bentConnector4">
              <a:avLst>
                <a:gd name="adj1" fmla="val -310870"/>
                <a:gd name="adj2" fmla="val 58819"/>
              </a:avLst>
            </a:prstGeom>
            <a:noFill/>
            <a:ln w="3175">
              <a:solidFill>
                <a:srgbClr val="969696"/>
              </a:solidFill>
              <a:miter lim="800000"/>
              <a:headEnd/>
              <a:tailEnd type="none" w="sm" len="sm"/>
            </a:ln>
            <a:effectLst/>
          </p:spPr>
        </p:cxnSp>
        <p:cxnSp>
          <p:nvCxnSpPr>
            <p:cNvPr id="1595464" name="AutoShape 72"/>
            <p:cNvCxnSpPr>
              <a:cxnSpLocks noChangeShapeType="1"/>
              <a:stCxn id="1595444" idx="4"/>
            </p:cNvCxnSpPr>
            <p:nvPr/>
          </p:nvCxnSpPr>
          <p:spPr bwMode="auto">
            <a:xfrm flipV="1">
              <a:off x="5509" y="157"/>
              <a:ext cx="54" cy="284"/>
            </a:xfrm>
            <a:prstGeom prst="bentConnector3">
              <a:avLst>
                <a:gd name="adj1" fmla="val 79630"/>
              </a:avLst>
            </a:prstGeom>
            <a:noFill/>
            <a:ln w="3175">
              <a:solidFill>
                <a:srgbClr val="111111"/>
              </a:solidFill>
              <a:miter lim="800000"/>
              <a:headEnd/>
              <a:tailEnd/>
            </a:ln>
            <a:effectLst/>
          </p:spPr>
        </p:cxnSp>
        <p:cxnSp>
          <p:nvCxnSpPr>
            <p:cNvPr id="1595465" name="AutoShape 73"/>
            <p:cNvCxnSpPr>
              <a:cxnSpLocks noChangeShapeType="1"/>
              <a:stCxn id="1595462" idx="3"/>
              <a:endCxn id="1595431"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1595466" name="AutoShape 74"/>
            <p:cNvSpPr>
              <a:spLocks noChangeArrowheads="1"/>
            </p:cNvSpPr>
            <p:nvPr/>
          </p:nvSpPr>
          <p:spPr bwMode="auto">
            <a:xfrm>
              <a:off x="5574" y="152"/>
              <a:ext cx="103" cy="168"/>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111111"/>
              </a:solidFill>
              <a:round/>
              <a:headEnd/>
              <a:tailEnd/>
            </a:ln>
            <a:effectLst/>
          </p:spPr>
          <p:txBody>
            <a:bodyPr wrap="none" anchor="ctr"/>
            <a:lstStyle/>
            <a:p>
              <a:endParaRPr lang="en-US"/>
            </a:p>
          </p:txBody>
        </p:sp>
        <p:sp>
          <p:nvSpPr>
            <p:cNvPr id="1595467" name="AutoShape 75"/>
            <p:cNvSpPr>
              <a:spLocks noChangeArrowheads="1"/>
            </p:cNvSpPr>
            <p:nvPr/>
          </p:nvSpPr>
          <p:spPr bwMode="auto">
            <a:xfrm>
              <a:off x="5582" y="16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Normalize</a:t>
              </a:r>
            </a:p>
          </p:txBody>
        </p:sp>
        <p:sp>
          <p:nvSpPr>
            <p:cNvPr id="1595468" name="AutoShape 76"/>
            <p:cNvSpPr>
              <a:spLocks noChangeArrowheads="1"/>
            </p:cNvSpPr>
            <p:nvPr/>
          </p:nvSpPr>
          <p:spPr bwMode="auto">
            <a:xfrm>
              <a:off x="5582" y="216"/>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Rollup</a:t>
              </a:r>
            </a:p>
          </p:txBody>
        </p:sp>
        <p:sp>
          <p:nvSpPr>
            <p:cNvPr id="1595469" name="AutoShape 77"/>
            <p:cNvSpPr>
              <a:spLocks noChangeArrowheads="1"/>
            </p:cNvSpPr>
            <p:nvPr/>
          </p:nvSpPr>
          <p:spPr bwMode="auto">
            <a:xfrm>
              <a:off x="5582" y="267"/>
              <a:ext cx="87" cy="39"/>
            </a:xfrm>
            <a:prstGeom prst="roundRect">
              <a:avLst>
                <a:gd name="adj" fmla="val 12843"/>
              </a:avLst>
            </a:prstGeom>
            <a:gradFill rotWithShape="1">
              <a:gsLst>
                <a:gs pos="0">
                  <a:srgbClr val="99E7C4">
                    <a:gamma/>
                    <a:tint val="50980"/>
                    <a:invGamma/>
                  </a:srgbClr>
                </a:gs>
                <a:gs pos="100000">
                  <a:srgbClr val="99E7C4">
                    <a:alpha val="85001"/>
                  </a:srgbClr>
                </a:gs>
              </a:gsLst>
              <a:lin ang="2700000" scaled="1"/>
            </a:gradFill>
            <a:ln w="6350" algn="ctr">
              <a:solidFill>
                <a:srgbClr val="111111"/>
              </a:solidFill>
              <a:round/>
              <a:headEnd/>
              <a:tailEnd/>
            </a:ln>
            <a:effectLst/>
          </p:spPr>
          <p:txBody>
            <a:bodyPr wrap="none" anchor="ctr"/>
            <a:lstStyle/>
            <a:p>
              <a:pPr algn="ctr"/>
              <a:r>
                <a:rPr lang="en-US" sz="200"/>
                <a:t>Plots</a:t>
              </a:r>
            </a:p>
          </p:txBody>
        </p:sp>
        <p:sp>
          <p:nvSpPr>
            <p:cNvPr id="1595470" name="AutoShape 78"/>
            <p:cNvSpPr>
              <a:spLocks noChangeArrowheads="1"/>
            </p:cNvSpPr>
            <p:nvPr/>
          </p:nvSpPr>
          <p:spPr bwMode="auto">
            <a:xfrm>
              <a:off x="5574" y="338"/>
              <a:ext cx="103" cy="139"/>
            </a:xfrm>
            <a:prstGeom prst="roundRect">
              <a:avLst>
                <a:gd name="adj" fmla="val 8449"/>
              </a:avLst>
            </a:prstGeom>
            <a:gradFill rotWithShape="1">
              <a:gsLst>
                <a:gs pos="0">
                  <a:schemeClr val="bg1">
                    <a:gamma/>
                    <a:tint val="784"/>
                    <a:invGamma/>
                  </a:schemeClr>
                </a:gs>
                <a:gs pos="100000">
                  <a:schemeClr val="bg1"/>
                </a:gs>
              </a:gsLst>
              <a:lin ang="2700000" scaled="1"/>
            </a:gradFill>
            <a:ln w="6350" algn="ctr">
              <a:solidFill>
                <a:srgbClr val="969696"/>
              </a:solidFill>
              <a:round/>
              <a:headEnd/>
              <a:tailEnd/>
            </a:ln>
            <a:effectLst/>
          </p:spPr>
          <p:txBody>
            <a:bodyPr wrap="none" anchor="ctr"/>
            <a:lstStyle/>
            <a:p>
              <a:endParaRPr lang="en-US"/>
            </a:p>
          </p:txBody>
        </p:sp>
        <p:grpSp>
          <p:nvGrpSpPr>
            <p:cNvPr id="1595471" name="Group 79"/>
            <p:cNvGrpSpPr>
              <a:grpSpLocks/>
            </p:cNvGrpSpPr>
            <p:nvPr/>
          </p:nvGrpSpPr>
          <p:grpSpPr bwMode="auto">
            <a:xfrm>
              <a:off x="5582" y="353"/>
              <a:ext cx="87" cy="109"/>
              <a:chOff x="5462" y="3419"/>
              <a:chExt cx="87" cy="109"/>
            </a:xfrm>
          </p:grpSpPr>
          <p:sp>
            <p:nvSpPr>
              <p:cNvPr id="1595472" name="AutoShape 80"/>
              <p:cNvSpPr>
                <a:spLocks noChangeArrowheads="1"/>
              </p:cNvSpPr>
              <p:nvPr/>
            </p:nvSpPr>
            <p:spPr bwMode="auto">
              <a:xfrm>
                <a:off x="5462" y="3419"/>
                <a:ext cx="87"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Alignment </a:t>
                </a:r>
              </a:p>
            </p:txBody>
          </p:sp>
          <p:sp>
            <p:nvSpPr>
              <p:cNvPr id="1595473" name="AutoShape 81"/>
              <p:cNvSpPr>
                <a:spLocks noChangeArrowheads="1"/>
              </p:cNvSpPr>
              <p:nvPr/>
            </p:nvSpPr>
            <p:spPr bwMode="auto">
              <a:xfrm>
                <a:off x="5463" y="3481"/>
                <a:ext cx="86" cy="47"/>
              </a:xfrm>
              <a:prstGeom prst="roundRect">
                <a:avLst>
                  <a:gd name="adj" fmla="val 12843"/>
                </a:avLst>
              </a:prstGeom>
              <a:noFill/>
              <a:ln w="6350" algn="ctr">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1595474" name="Rectangle 82"/>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595475"/>
                                        </p:tgtEl>
                                        <p:attrNameLst>
                                          <p:attrName>style.visibility</p:attrName>
                                        </p:attrNameLst>
                                      </p:cBhvr>
                                      <p:to>
                                        <p:strVal val="visible"/>
                                      </p:to>
                                    </p:set>
                                    <p:animEffect transition="in" filter="wipe(left)">
                                      <p:cBhvr>
                                        <p:cTn id="7" dur="500"/>
                                        <p:tgtEl>
                                          <p:spTgt spid="1595475"/>
                                        </p:tgtEl>
                                      </p:cBhvr>
                                    </p:animEffect>
                                  </p:childTnLst>
                                </p:cTn>
                              </p:par>
                            </p:childTnLst>
                          </p:cTn>
                        </p:par>
                        <p:par>
                          <p:cTn id="8" fill="hold">
                            <p:stCondLst>
                              <p:cond delay="1500"/>
                            </p:stCondLst>
                            <p:childTnLst>
                              <p:par>
                                <p:cTn id="9" presetID="22" presetClass="entr" presetSubtype="8" fill="hold" nodeType="afterEffect">
                                  <p:stCondLst>
                                    <p:cond delay="1000"/>
                                  </p:stCondLst>
                                  <p:childTnLst>
                                    <p:set>
                                      <p:cBhvr>
                                        <p:cTn id="10" dur="1" fill="hold">
                                          <p:stCondLst>
                                            <p:cond delay="0"/>
                                          </p:stCondLst>
                                        </p:cTn>
                                        <p:tgtEl>
                                          <p:spTgt spid="1595476"/>
                                        </p:tgtEl>
                                        <p:attrNameLst>
                                          <p:attrName>style.visibility</p:attrName>
                                        </p:attrNameLst>
                                      </p:cBhvr>
                                      <p:to>
                                        <p:strVal val="visible"/>
                                      </p:to>
                                    </p:set>
                                    <p:animEffect transition="in" filter="wipe(left)">
                                      <p:cBhvr>
                                        <p:cTn id="11" dur="500"/>
                                        <p:tgtEl>
                                          <p:spTgt spid="1595476"/>
                                        </p:tgtEl>
                                      </p:cBhvr>
                                    </p:animEffect>
                                  </p:childTnLst>
                                </p:cTn>
                              </p:par>
                            </p:childTnLst>
                          </p:cTn>
                        </p:par>
                        <p:par>
                          <p:cTn id="12" fill="hold">
                            <p:stCondLst>
                              <p:cond delay="3000"/>
                            </p:stCondLst>
                            <p:childTnLst>
                              <p:par>
                                <p:cTn id="13" presetID="22" presetClass="entr" presetSubtype="8" fill="hold" nodeType="afterEffect">
                                  <p:stCondLst>
                                    <p:cond delay="1000"/>
                                  </p:stCondLst>
                                  <p:childTnLst>
                                    <p:set>
                                      <p:cBhvr>
                                        <p:cTn id="14" dur="1" fill="hold">
                                          <p:stCondLst>
                                            <p:cond delay="0"/>
                                          </p:stCondLst>
                                        </p:cTn>
                                        <p:tgtEl>
                                          <p:spTgt spid="1595477"/>
                                        </p:tgtEl>
                                        <p:attrNameLst>
                                          <p:attrName>style.visibility</p:attrName>
                                        </p:attrNameLst>
                                      </p:cBhvr>
                                      <p:to>
                                        <p:strVal val="visible"/>
                                      </p:to>
                                    </p:set>
                                    <p:animEffect transition="in" filter="wipe(left)">
                                      <p:cBhvr>
                                        <p:cTn id="15" dur="500"/>
                                        <p:tgtEl>
                                          <p:spTgt spid="1595477"/>
                                        </p:tgtEl>
                                      </p:cBhvr>
                                    </p:animEffect>
                                  </p:childTnLst>
                                </p:cTn>
                              </p:par>
                            </p:childTnLst>
                          </p:cTn>
                        </p:par>
                        <p:par>
                          <p:cTn id="16" fill="hold">
                            <p:stCondLst>
                              <p:cond delay="4500"/>
                            </p:stCondLst>
                            <p:childTnLst>
                              <p:par>
                                <p:cTn id="17" presetID="22" presetClass="entr" presetSubtype="8" fill="hold" nodeType="afterEffect">
                                  <p:stCondLst>
                                    <p:cond delay="1000"/>
                                  </p:stCondLst>
                                  <p:childTnLst>
                                    <p:set>
                                      <p:cBhvr>
                                        <p:cTn id="18" dur="1" fill="hold">
                                          <p:stCondLst>
                                            <p:cond delay="0"/>
                                          </p:stCondLst>
                                        </p:cTn>
                                        <p:tgtEl>
                                          <p:spTgt spid="1595478"/>
                                        </p:tgtEl>
                                        <p:attrNameLst>
                                          <p:attrName>style.visibility</p:attrName>
                                        </p:attrNameLst>
                                      </p:cBhvr>
                                      <p:to>
                                        <p:strVal val="visible"/>
                                      </p:to>
                                    </p:set>
                                    <p:animEffect transition="in" filter="wipe(left)">
                                      <p:cBhvr>
                                        <p:cTn id="19" dur="500"/>
                                        <p:tgtEl>
                                          <p:spTgt spid="159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p:txBody>
          <a:bodyPr/>
          <a:lstStyle/>
          <a:p>
            <a:r>
              <a:rPr lang="en-US"/>
              <a:t>Feature Definition over Elution Time</a:t>
            </a:r>
          </a:p>
        </p:txBody>
      </p:sp>
      <p:sp>
        <p:nvSpPr>
          <p:cNvPr id="798723" name="Rectangle 3"/>
          <p:cNvSpPr>
            <a:spLocks noGrp="1" noChangeArrowheads="1"/>
          </p:cNvSpPr>
          <p:nvPr>
            <p:ph type="body" idx="1"/>
          </p:nvPr>
        </p:nvSpPr>
        <p:spPr>
          <a:xfrm>
            <a:off x="492125" y="1057275"/>
            <a:ext cx="8186738" cy="2070100"/>
          </a:xfrm>
          <a:noFill/>
          <a:ln/>
        </p:spPr>
        <p:txBody>
          <a:bodyPr/>
          <a:lstStyle/>
          <a:p>
            <a:r>
              <a:rPr lang="en-US" dirty="0"/>
              <a:t>Feature detail</a:t>
            </a:r>
          </a:p>
          <a:p>
            <a:pPr lvl="1"/>
            <a:r>
              <a:rPr lang="en-US" sz="1800" dirty="0"/>
              <a:t>Median Mass: </a:t>
            </a:r>
            <a:r>
              <a:rPr lang="en-US" sz="1800" dirty="0" smtClean="0"/>
              <a:t>2068.1781 Da  </a:t>
            </a:r>
            <a:r>
              <a:rPr lang="en-US" sz="1800" dirty="0"/>
              <a:t>(more tolerant to outliers than average)</a:t>
            </a:r>
          </a:p>
          <a:p>
            <a:pPr lvl="1"/>
            <a:r>
              <a:rPr lang="en-US" sz="1800" dirty="0"/>
              <a:t>Elution Time: </a:t>
            </a:r>
            <a:r>
              <a:rPr lang="en-US" sz="1800" dirty="0" smtClean="0"/>
              <a:t>Scan 1809 (0.380 NET)</a:t>
            </a:r>
            <a:endParaRPr lang="en-US" sz="1800" dirty="0"/>
          </a:p>
          <a:p>
            <a:pPr lvl="1"/>
            <a:r>
              <a:rPr lang="en-US" sz="1800" dirty="0"/>
              <a:t>Abundance: </a:t>
            </a:r>
            <a:r>
              <a:rPr lang="en-US" sz="1800" dirty="0" smtClean="0"/>
              <a:t>8.7x10</a:t>
            </a:r>
            <a:r>
              <a:rPr lang="en-US" sz="1800" baseline="30000" dirty="0" smtClean="0"/>
              <a:t>7</a:t>
            </a:r>
            <a:r>
              <a:rPr lang="en-US" sz="1800" dirty="0" smtClean="0"/>
              <a:t> counts (area under 3+ SIC)</a:t>
            </a:r>
            <a:endParaRPr lang="en-US" sz="1800" dirty="0"/>
          </a:p>
          <a:p>
            <a:pPr lvl="2"/>
            <a:r>
              <a:rPr lang="en-US" sz="1800" dirty="0"/>
              <a:t>See both 2+ and 3+ data</a:t>
            </a:r>
          </a:p>
          <a:p>
            <a:pPr lvl="2"/>
            <a:r>
              <a:rPr lang="en-US" sz="1800" dirty="0"/>
              <a:t>Stats typically come from the most abundant charge state</a:t>
            </a:r>
          </a:p>
        </p:txBody>
      </p:sp>
      <p:grpSp>
        <p:nvGrpSpPr>
          <p:cNvPr id="799093" name="Group 373"/>
          <p:cNvGrpSpPr>
            <a:grpSpLocks/>
          </p:cNvGrpSpPr>
          <p:nvPr/>
        </p:nvGrpSpPr>
        <p:grpSpPr bwMode="auto">
          <a:xfrm>
            <a:off x="7734300" y="138113"/>
            <a:ext cx="1295400" cy="636587"/>
            <a:chOff x="4872" y="87"/>
            <a:chExt cx="816" cy="401"/>
          </a:xfrm>
        </p:grpSpPr>
        <p:grpSp>
          <p:nvGrpSpPr>
            <p:cNvPr id="799094" name="Group 374"/>
            <p:cNvGrpSpPr>
              <a:grpSpLocks/>
            </p:cNvGrpSpPr>
            <p:nvPr/>
          </p:nvGrpSpPr>
          <p:grpSpPr bwMode="auto">
            <a:xfrm>
              <a:off x="5273" y="383"/>
              <a:ext cx="16" cy="7"/>
              <a:chOff x="2700" y="2750"/>
              <a:chExt cx="104" cy="48"/>
            </a:xfrm>
          </p:grpSpPr>
          <p:sp>
            <p:nvSpPr>
              <p:cNvPr id="799095" name="Rectangle 375"/>
              <p:cNvSpPr>
                <a:spLocks noChangeArrowheads="1"/>
              </p:cNvSpPr>
              <p:nvPr/>
            </p:nvSpPr>
            <p:spPr bwMode="auto">
              <a:xfrm>
                <a:off x="2756" y="2750"/>
                <a:ext cx="48" cy="48"/>
              </a:xfrm>
              <a:prstGeom prst="rect">
                <a:avLst/>
              </a:prstGeom>
              <a:noFill/>
              <a:ln w="9525">
                <a:noFill/>
                <a:miter lim="800000"/>
                <a:headEnd/>
                <a:tailEnd/>
              </a:ln>
              <a:effectLst/>
            </p:spPr>
            <p:txBody>
              <a:bodyPr wrap="none" anchor="ctr"/>
              <a:lstStyle/>
              <a:p>
                <a:endParaRPr lang="en-US"/>
              </a:p>
            </p:txBody>
          </p:sp>
          <p:sp>
            <p:nvSpPr>
              <p:cNvPr id="799096" name="Rectangle 376"/>
              <p:cNvSpPr>
                <a:spLocks noChangeArrowheads="1"/>
              </p:cNvSpPr>
              <p:nvPr/>
            </p:nvSpPr>
            <p:spPr bwMode="auto">
              <a:xfrm>
                <a:off x="2700" y="2750"/>
                <a:ext cx="48" cy="48"/>
              </a:xfrm>
              <a:prstGeom prst="rect">
                <a:avLst/>
              </a:prstGeom>
              <a:noFill/>
              <a:ln w="9525">
                <a:noFill/>
                <a:miter lim="800000"/>
                <a:headEnd/>
                <a:tailEnd/>
              </a:ln>
              <a:effectLst/>
            </p:spPr>
            <p:txBody>
              <a:bodyPr wrap="none" anchor="ctr"/>
              <a:lstStyle/>
              <a:p>
                <a:endParaRPr lang="en-US"/>
              </a:p>
            </p:txBody>
          </p:sp>
        </p:grpSp>
        <p:sp>
          <p:nvSpPr>
            <p:cNvPr id="799097" name="AutoShape 377"/>
            <p:cNvSpPr>
              <a:spLocks noChangeArrowheads="1"/>
            </p:cNvSpPr>
            <p:nvPr/>
          </p:nvSpPr>
          <p:spPr bwMode="auto">
            <a:xfrm>
              <a:off x="5563" y="101"/>
              <a:ext cx="125" cy="385"/>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99098" name="AutoShape 378"/>
            <p:cNvSpPr>
              <a:spLocks noChangeArrowheads="1"/>
            </p:cNvSpPr>
            <p:nvPr/>
          </p:nvSpPr>
          <p:spPr bwMode="auto">
            <a:xfrm>
              <a:off x="4997" y="302"/>
              <a:ext cx="544" cy="186"/>
            </a:xfrm>
            <a:prstGeom prst="roundRect">
              <a:avLst>
                <a:gd name="adj" fmla="val 3074"/>
              </a:avLst>
            </a:prstGeom>
            <a:gradFill rotWithShape="1">
              <a:gsLst>
                <a:gs pos="0">
                  <a:srgbClr val="DDDDDD"/>
                </a:gs>
                <a:gs pos="100000">
                  <a:srgbClr val="DDDDDD">
                    <a:gamma/>
                    <a:tint val="0"/>
                    <a:invGamma/>
                  </a:srgbClr>
                </a:gs>
              </a:gsLst>
              <a:lin ang="2700000" scaled="1"/>
            </a:gradFill>
            <a:ln w="6350">
              <a:solidFill>
                <a:srgbClr val="111111"/>
              </a:solidFill>
              <a:round/>
              <a:headEnd/>
              <a:tailEnd/>
            </a:ln>
            <a:effectLst/>
          </p:spPr>
          <p:txBody>
            <a:bodyPr wrap="none" anchor="ctr"/>
            <a:lstStyle/>
            <a:p>
              <a:endParaRPr lang="en-US"/>
            </a:p>
          </p:txBody>
        </p:sp>
        <p:sp>
          <p:nvSpPr>
            <p:cNvPr id="799099" name="AutoShape 379"/>
            <p:cNvSpPr>
              <a:spLocks noChangeArrowheads="1"/>
            </p:cNvSpPr>
            <p:nvPr/>
          </p:nvSpPr>
          <p:spPr bwMode="auto">
            <a:xfrm>
              <a:off x="4997" y="101"/>
              <a:ext cx="544" cy="186"/>
            </a:xfrm>
            <a:prstGeom prst="roundRect">
              <a:avLst>
                <a:gd name="adj" fmla="val 3074"/>
              </a:avLst>
            </a:prstGeom>
            <a:noFill/>
            <a:ln w="6350">
              <a:solidFill>
                <a:srgbClr val="969696"/>
              </a:solidFill>
              <a:round/>
              <a:headEnd/>
              <a:tailEnd/>
            </a:ln>
            <a:effectLst/>
          </p:spPr>
          <p:txBody>
            <a:bodyPr wrap="none" anchor="ctr"/>
            <a:lstStyle/>
            <a:p>
              <a:endParaRPr lang="en-US"/>
            </a:p>
          </p:txBody>
        </p:sp>
        <p:sp>
          <p:nvSpPr>
            <p:cNvPr id="799100" name="AutoShape 380"/>
            <p:cNvSpPr>
              <a:spLocks noChangeArrowheads="1"/>
            </p:cNvSpPr>
            <p:nvPr/>
          </p:nvSpPr>
          <p:spPr bwMode="auto">
            <a:xfrm>
              <a:off x="5134"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99101" name="AutoShape 381"/>
            <p:cNvSpPr>
              <a:spLocks noChangeArrowheads="1"/>
            </p:cNvSpPr>
            <p:nvPr/>
          </p:nvSpPr>
          <p:spPr bwMode="auto">
            <a:xfrm>
              <a:off x="5241"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a:t>
              </a:r>
              <a:br>
                <a:rPr lang="en-US" sz="200"/>
              </a:br>
              <a:r>
                <a:rPr lang="en-US" sz="200"/>
                <a:t>ID</a:t>
              </a:r>
            </a:p>
          </p:txBody>
        </p:sp>
        <p:sp>
          <p:nvSpPr>
            <p:cNvPr id="799102" name="AutoShape 382"/>
            <p:cNvSpPr>
              <a:spLocks noChangeArrowheads="1"/>
            </p:cNvSpPr>
            <p:nvPr/>
          </p:nvSpPr>
          <p:spPr bwMode="auto">
            <a:xfrm>
              <a:off x="5134" y="3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Datasets</a:t>
              </a:r>
            </a:p>
          </p:txBody>
        </p:sp>
        <p:sp>
          <p:nvSpPr>
            <p:cNvPr id="799103" name="AutoShape 383"/>
            <p:cNvSpPr>
              <a:spLocks noChangeArrowheads="1"/>
            </p:cNvSpPr>
            <p:nvPr/>
          </p:nvSpPr>
          <p:spPr bwMode="auto">
            <a:xfrm>
              <a:off x="5439" y="340"/>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Peak</a:t>
              </a:r>
            </a:p>
            <a:p>
              <a:pPr algn="ctr"/>
              <a:r>
                <a:rPr lang="en-US" sz="200"/>
                <a:t>Matching</a:t>
              </a:r>
            </a:p>
          </p:txBody>
        </p:sp>
        <p:sp>
          <p:nvSpPr>
            <p:cNvPr id="799104" name="AutoShape 384"/>
            <p:cNvSpPr>
              <a:spLocks noChangeArrowheads="1"/>
            </p:cNvSpPr>
            <p:nvPr/>
          </p:nvSpPr>
          <p:spPr bwMode="auto">
            <a:xfrm>
              <a:off x="5349" y="336"/>
              <a:ext cx="61" cy="58"/>
            </a:xfrm>
            <a:prstGeom prst="can">
              <a:avLst>
                <a:gd name="adj" fmla="val 18940"/>
              </a:avLst>
            </a:prstGeom>
            <a:gradFill rotWithShape="1">
              <a:gsLst>
                <a:gs pos="0">
                  <a:srgbClr val="FF9900">
                    <a:gamma/>
                    <a:tint val="50980"/>
                    <a:invGamma/>
                  </a:srgbClr>
                </a:gs>
                <a:gs pos="100000">
                  <a:srgbClr val="FF9900">
                    <a:alpha val="85001"/>
                  </a:srgbClr>
                </a:gs>
              </a:gsLst>
              <a:lin ang="0" scaled="1"/>
            </a:gradFill>
            <a:ln w="6350">
              <a:solidFill>
                <a:srgbClr val="111111"/>
              </a:solidFill>
              <a:round/>
              <a:headEnd/>
              <a:tailEnd/>
            </a:ln>
            <a:effectLst/>
          </p:spPr>
          <p:txBody>
            <a:bodyPr wrap="none" anchor="ctr"/>
            <a:lstStyle/>
            <a:p>
              <a:pPr algn="ctr"/>
              <a:r>
                <a:rPr lang="en-US" sz="200"/>
                <a:t>Features</a:t>
              </a:r>
            </a:p>
          </p:txBody>
        </p:sp>
        <p:sp>
          <p:nvSpPr>
            <p:cNvPr id="799105" name="AutoShape 385"/>
            <p:cNvSpPr>
              <a:spLocks noChangeArrowheads="1"/>
            </p:cNvSpPr>
            <p:nvPr/>
          </p:nvSpPr>
          <p:spPr bwMode="auto">
            <a:xfrm>
              <a:off x="5350" y="136"/>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Peptide</a:t>
              </a:r>
              <a:br>
                <a:rPr lang="en-US" sz="200"/>
              </a:br>
              <a:r>
                <a:rPr lang="en-US" sz="200"/>
                <a:t>IDs</a:t>
              </a:r>
            </a:p>
          </p:txBody>
        </p:sp>
        <p:sp>
          <p:nvSpPr>
            <p:cNvPr id="799106" name="Oval 386"/>
            <p:cNvSpPr>
              <a:spLocks noChangeArrowheads="1"/>
            </p:cNvSpPr>
            <p:nvPr/>
          </p:nvSpPr>
          <p:spPr bwMode="auto">
            <a:xfrm>
              <a:off x="5190" y="405"/>
              <a:ext cx="70" cy="70"/>
            </a:xfrm>
            <a:prstGeom prst="ellipse">
              <a:avLst/>
            </a:prstGeom>
            <a:noFill/>
            <a:ln w="6350">
              <a:solidFill>
                <a:srgbClr val="969696"/>
              </a:solidFill>
              <a:round/>
              <a:headEnd/>
              <a:tailEnd/>
            </a:ln>
            <a:effectLst/>
          </p:spPr>
          <p:txBody>
            <a:bodyPr wrap="none" anchor="ctr"/>
            <a:lstStyle/>
            <a:p>
              <a:pPr algn="ctr"/>
              <a:r>
                <a:rPr lang="en-US" sz="200"/>
                <a:t>Deiso</a:t>
              </a:r>
            </a:p>
          </p:txBody>
        </p:sp>
        <p:sp>
          <p:nvSpPr>
            <p:cNvPr id="799107" name="Oval 387"/>
            <p:cNvSpPr>
              <a:spLocks noChangeArrowheads="1"/>
            </p:cNvSpPr>
            <p:nvPr/>
          </p:nvSpPr>
          <p:spPr bwMode="auto">
            <a:xfrm>
              <a:off x="5300" y="405"/>
              <a:ext cx="69" cy="70"/>
            </a:xfrm>
            <a:prstGeom prst="ellipse">
              <a:avLst/>
            </a:prstGeom>
            <a:gradFill rotWithShape="1">
              <a:gsLst>
                <a:gs pos="0">
                  <a:srgbClr val="00B0AC">
                    <a:gamma/>
                    <a:tint val="47451"/>
                    <a:invGamma/>
                  </a:srgbClr>
                </a:gs>
                <a:gs pos="100000">
                  <a:srgbClr val="00B0AC"/>
                </a:gs>
              </a:gsLst>
              <a:path path="shape">
                <a:fillToRect l="50000" t="50000" r="50000" b="50000"/>
              </a:path>
            </a:gradFill>
            <a:ln w="6350">
              <a:solidFill>
                <a:srgbClr val="111111"/>
              </a:solidFill>
              <a:round/>
              <a:headEnd/>
              <a:tailEnd/>
            </a:ln>
            <a:effectLst/>
          </p:spPr>
          <p:txBody>
            <a:bodyPr wrap="none" anchor="ctr"/>
            <a:lstStyle/>
            <a:p>
              <a:pPr algn="ctr"/>
              <a:r>
                <a:rPr lang="en-US" sz="200"/>
                <a:t>Find</a:t>
              </a:r>
              <a:br>
                <a:rPr lang="en-US" sz="200"/>
              </a:br>
              <a:r>
                <a:rPr lang="en-US" sz="200"/>
                <a:t>Features</a:t>
              </a:r>
            </a:p>
          </p:txBody>
        </p:sp>
        <p:sp>
          <p:nvSpPr>
            <p:cNvPr id="799108" name="AutoShape 388"/>
            <p:cNvSpPr>
              <a:spLocks noChangeArrowheads="1"/>
            </p:cNvSpPr>
            <p:nvPr/>
          </p:nvSpPr>
          <p:spPr bwMode="auto">
            <a:xfrm>
              <a:off x="5019" y="1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LC-MS/MS</a:t>
              </a:r>
            </a:p>
          </p:txBody>
        </p:sp>
        <p:sp>
          <p:nvSpPr>
            <p:cNvPr id="799109" name="AutoShape 389"/>
            <p:cNvSpPr>
              <a:spLocks noChangeArrowheads="1"/>
            </p:cNvSpPr>
            <p:nvPr/>
          </p:nvSpPr>
          <p:spPr bwMode="auto">
            <a:xfrm>
              <a:off x="5019" y="214"/>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Fractions</a:t>
              </a:r>
            </a:p>
          </p:txBody>
        </p:sp>
        <p:sp>
          <p:nvSpPr>
            <p:cNvPr id="799110" name="AutoShape 390"/>
            <p:cNvSpPr>
              <a:spLocks noChangeArrowheads="1"/>
            </p:cNvSpPr>
            <p:nvPr/>
          </p:nvSpPr>
          <p:spPr bwMode="auto">
            <a:xfrm>
              <a:off x="5019" y="340"/>
              <a:ext cx="86" cy="50"/>
            </a:xfrm>
            <a:prstGeom prst="roundRect">
              <a:avLst>
                <a:gd name="adj" fmla="val 12843"/>
              </a:avLst>
            </a:prstGeom>
            <a:noFill/>
            <a:ln w="6350">
              <a:solidFill>
                <a:srgbClr val="969696"/>
              </a:solidFill>
              <a:round/>
              <a:headEnd/>
              <a:tailEnd/>
            </a:ln>
            <a:effectLst/>
          </p:spPr>
          <p:txBody>
            <a:bodyPr wrap="none" anchor="ctr"/>
            <a:lstStyle/>
            <a:p>
              <a:pPr algn="ctr"/>
              <a:r>
                <a:rPr lang="en-US" sz="200"/>
                <a:t>LC-MS</a:t>
              </a:r>
            </a:p>
          </p:txBody>
        </p:sp>
        <p:cxnSp>
          <p:nvCxnSpPr>
            <p:cNvPr id="799111" name="AutoShape 391"/>
            <p:cNvCxnSpPr>
              <a:cxnSpLocks noChangeShapeType="1"/>
              <a:stCxn id="799109" idx="0"/>
              <a:endCxn id="799108" idx="2"/>
            </p:cNvCxnSpPr>
            <p:nvPr/>
          </p:nvCxnSpPr>
          <p:spPr bwMode="auto">
            <a:xfrm flipV="1">
              <a:off x="5062" y="190"/>
              <a:ext cx="0" cy="24"/>
            </a:xfrm>
            <a:prstGeom prst="straightConnector1">
              <a:avLst/>
            </a:prstGeom>
            <a:noFill/>
            <a:ln w="3175">
              <a:solidFill>
                <a:srgbClr val="969696"/>
              </a:solidFill>
              <a:round/>
              <a:headEnd/>
              <a:tailEnd type="none" w="sm" len="sm"/>
            </a:ln>
            <a:effectLst/>
          </p:spPr>
        </p:cxnSp>
        <p:sp>
          <p:nvSpPr>
            <p:cNvPr id="799112" name="AutoShape 392"/>
            <p:cNvSpPr>
              <a:spLocks noChangeArrowheads="1"/>
            </p:cNvSpPr>
            <p:nvPr/>
          </p:nvSpPr>
          <p:spPr bwMode="auto">
            <a:xfrm>
              <a:off x="5242" y="340"/>
              <a:ext cx="78" cy="50"/>
            </a:xfrm>
            <a:prstGeom prst="roundRect">
              <a:avLst>
                <a:gd name="adj" fmla="val 12843"/>
              </a:avLst>
            </a:prstGeom>
            <a:gradFill rotWithShape="1">
              <a:gsLst>
                <a:gs pos="0">
                  <a:srgbClr val="FCEE9C">
                    <a:alpha val="85001"/>
                  </a:srgbClr>
                </a:gs>
                <a:gs pos="100000">
                  <a:srgbClr val="FCEE9C">
                    <a:gamma/>
                    <a:shade val="85882"/>
                    <a:invGamma/>
                  </a:srgbClr>
                </a:gs>
              </a:gsLst>
              <a:lin ang="2700000" scaled="1"/>
            </a:gradFill>
            <a:ln w="6350">
              <a:solidFill>
                <a:srgbClr val="111111"/>
              </a:solidFill>
              <a:round/>
              <a:headEnd/>
              <a:tailEnd/>
            </a:ln>
            <a:effectLst/>
          </p:spPr>
          <p:txBody>
            <a:bodyPr wrap="none" anchor="ctr"/>
            <a:lstStyle/>
            <a:p>
              <a:pPr algn="ctr"/>
              <a:r>
                <a:rPr lang="en-US" sz="200"/>
                <a:t>Peak Lists</a:t>
              </a:r>
            </a:p>
          </p:txBody>
        </p:sp>
        <p:cxnSp>
          <p:nvCxnSpPr>
            <p:cNvPr id="799113" name="AutoShape 393"/>
            <p:cNvCxnSpPr>
              <a:cxnSpLocks noChangeShapeType="1"/>
              <a:stCxn id="799114" idx="1"/>
              <a:endCxn id="799101" idx="2"/>
            </p:cNvCxnSpPr>
            <p:nvPr/>
          </p:nvCxnSpPr>
          <p:spPr bwMode="auto">
            <a:xfrm flipH="1" flipV="1">
              <a:off x="5281" y="190"/>
              <a:ext cx="0" cy="21"/>
            </a:xfrm>
            <a:prstGeom prst="straightConnector1">
              <a:avLst/>
            </a:prstGeom>
            <a:noFill/>
            <a:ln w="3175">
              <a:solidFill>
                <a:srgbClr val="969696"/>
              </a:solidFill>
              <a:round/>
              <a:headEnd/>
              <a:tailEnd/>
            </a:ln>
            <a:effectLst/>
          </p:spPr>
        </p:cxnSp>
        <p:sp>
          <p:nvSpPr>
            <p:cNvPr id="799114" name="AutoShape 394"/>
            <p:cNvSpPr>
              <a:spLocks noChangeArrowheads="1"/>
            </p:cNvSpPr>
            <p:nvPr/>
          </p:nvSpPr>
          <p:spPr bwMode="auto">
            <a:xfrm>
              <a:off x="5250" y="211"/>
              <a:ext cx="61" cy="57"/>
            </a:xfrm>
            <a:prstGeom prst="can">
              <a:avLst>
                <a:gd name="adj" fmla="val 18940"/>
              </a:avLst>
            </a:prstGeom>
            <a:noFill/>
            <a:ln w="6350">
              <a:solidFill>
                <a:srgbClr val="969696"/>
              </a:solidFill>
              <a:round/>
              <a:headEnd/>
              <a:tailEnd/>
            </a:ln>
            <a:effectLst/>
          </p:spPr>
          <p:txBody>
            <a:bodyPr wrap="none" anchor="ctr"/>
            <a:lstStyle/>
            <a:p>
              <a:pPr algn="ctr"/>
              <a:endParaRPr lang="en-US" sz="200"/>
            </a:p>
            <a:p>
              <a:pPr algn="ctr"/>
              <a:r>
                <a:rPr lang="en-US" sz="200"/>
                <a:t>Proteins</a:t>
              </a:r>
            </a:p>
            <a:p>
              <a:pPr algn="ctr"/>
              <a:endParaRPr lang="en-US" sz="200"/>
            </a:p>
          </p:txBody>
        </p:sp>
        <p:cxnSp>
          <p:nvCxnSpPr>
            <p:cNvPr id="799115" name="AutoShape 395"/>
            <p:cNvCxnSpPr>
              <a:cxnSpLocks noChangeShapeType="1"/>
              <a:stCxn id="799116" idx="2"/>
              <a:endCxn id="799117" idx="1"/>
            </p:cNvCxnSpPr>
            <p:nvPr/>
          </p:nvCxnSpPr>
          <p:spPr bwMode="auto">
            <a:xfrm>
              <a:off x="5479" y="190"/>
              <a:ext cx="0" cy="21"/>
            </a:xfrm>
            <a:prstGeom prst="straightConnector1">
              <a:avLst/>
            </a:prstGeom>
            <a:noFill/>
            <a:ln w="3175">
              <a:solidFill>
                <a:srgbClr val="969696"/>
              </a:solidFill>
              <a:round/>
              <a:headEnd/>
              <a:tailEnd/>
            </a:ln>
            <a:effectLst/>
          </p:spPr>
        </p:cxnSp>
        <p:sp>
          <p:nvSpPr>
            <p:cNvPr id="799116" name="AutoShape 396"/>
            <p:cNvSpPr>
              <a:spLocks noChangeArrowheads="1"/>
            </p:cNvSpPr>
            <p:nvPr/>
          </p:nvSpPr>
          <p:spPr bwMode="auto">
            <a:xfrm>
              <a:off x="5439" y="140"/>
              <a:ext cx="79" cy="50"/>
            </a:xfrm>
            <a:prstGeom prst="roundRect">
              <a:avLst>
                <a:gd name="adj" fmla="val 12843"/>
              </a:avLst>
            </a:prstGeom>
            <a:noFill/>
            <a:ln w="6350">
              <a:solidFill>
                <a:srgbClr val="969696"/>
              </a:solidFill>
              <a:round/>
              <a:headEnd/>
              <a:tailEnd/>
            </a:ln>
            <a:effectLst/>
          </p:spPr>
          <p:txBody>
            <a:bodyPr wrap="none" anchor="ctr"/>
            <a:lstStyle/>
            <a:p>
              <a:pPr algn="ctr"/>
              <a:r>
                <a:rPr lang="en-US" sz="200"/>
                <a:t>Filter</a:t>
              </a:r>
            </a:p>
          </p:txBody>
        </p:sp>
        <p:sp>
          <p:nvSpPr>
            <p:cNvPr id="799117" name="AutoShape 397"/>
            <p:cNvSpPr>
              <a:spLocks noChangeArrowheads="1"/>
            </p:cNvSpPr>
            <p:nvPr/>
          </p:nvSpPr>
          <p:spPr bwMode="auto">
            <a:xfrm>
              <a:off x="5448" y="211"/>
              <a:ext cx="61" cy="57"/>
            </a:xfrm>
            <a:prstGeom prst="can">
              <a:avLst>
                <a:gd name="adj" fmla="val 18940"/>
              </a:avLst>
            </a:prstGeom>
            <a:noFill/>
            <a:ln w="6350">
              <a:solidFill>
                <a:srgbClr val="969696"/>
              </a:solidFill>
              <a:round/>
              <a:headEnd/>
              <a:tailEnd/>
            </a:ln>
            <a:effectLst/>
          </p:spPr>
          <p:txBody>
            <a:bodyPr wrap="none" anchor="ctr"/>
            <a:lstStyle/>
            <a:p>
              <a:pPr algn="ctr"/>
              <a:r>
                <a:rPr lang="en-US" sz="200"/>
                <a:t>DB</a:t>
              </a:r>
            </a:p>
          </p:txBody>
        </p:sp>
        <p:sp>
          <p:nvSpPr>
            <p:cNvPr id="799118" name="Text Box 398"/>
            <p:cNvSpPr txBox="1">
              <a:spLocks noChangeArrowheads="1"/>
            </p:cNvSpPr>
            <p:nvPr/>
          </p:nvSpPr>
          <p:spPr bwMode="auto">
            <a:xfrm>
              <a:off x="5008" y="106"/>
              <a:ext cx="216" cy="19"/>
            </a:xfrm>
            <a:prstGeom prst="rect">
              <a:avLst/>
            </a:prstGeom>
            <a:noFill/>
            <a:ln w="9525">
              <a:noFill/>
              <a:miter lim="800000"/>
              <a:headEnd/>
              <a:tailEnd/>
            </a:ln>
            <a:effectLst/>
          </p:spPr>
          <p:txBody>
            <a:bodyPr wrap="none" lIns="0" tIns="0" rIns="0" bIns="0">
              <a:spAutoFit/>
            </a:bodyPr>
            <a:lstStyle/>
            <a:p>
              <a:pPr defTabSz="4702175"/>
              <a:r>
                <a:rPr lang="en-US" sz="200"/>
                <a:t>AMT tag Database Generation</a:t>
              </a:r>
            </a:p>
          </p:txBody>
        </p:sp>
        <p:sp>
          <p:nvSpPr>
            <p:cNvPr id="799119" name="Text Box 399"/>
            <p:cNvSpPr txBox="1">
              <a:spLocks noChangeArrowheads="1"/>
            </p:cNvSpPr>
            <p:nvPr/>
          </p:nvSpPr>
          <p:spPr bwMode="auto">
            <a:xfrm>
              <a:off x="5008" y="306"/>
              <a:ext cx="273" cy="19"/>
            </a:xfrm>
            <a:prstGeom prst="rect">
              <a:avLst/>
            </a:prstGeom>
            <a:noFill/>
            <a:ln w="9525">
              <a:noFill/>
              <a:miter lim="800000"/>
              <a:headEnd/>
              <a:tailEnd/>
            </a:ln>
            <a:effectLst/>
          </p:spPr>
          <p:txBody>
            <a:bodyPr wrap="none" lIns="0" tIns="0" rIns="0" bIns="0">
              <a:spAutoFit/>
            </a:bodyPr>
            <a:lstStyle/>
            <a:p>
              <a:pPr defTabSz="4702175"/>
              <a:r>
                <a:rPr lang="en-US" sz="200"/>
                <a:t>High Throughput Proteomics Analysis </a:t>
              </a:r>
            </a:p>
          </p:txBody>
        </p:sp>
        <p:cxnSp>
          <p:nvCxnSpPr>
            <p:cNvPr id="799120" name="AutoShape 400"/>
            <p:cNvCxnSpPr>
              <a:cxnSpLocks noChangeShapeType="1"/>
              <a:stCxn id="799103" idx="2"/>
              <a:endCxn id="799121" idx="1"/>
            </p:cNvCxnSpPr>
            <p:nvPr/>
          </p:nvCxnSpPr>
          <p:spPr bwMode="auto">
            <a:xfrm>
              <a:off x="5478" y="390"/>
              <a:ext cx="1" cy="22"/>
            </a:xfrm>
            <a:prstGeom prst="straightConnector1">
              <a:avLst/>
            </a:prstGeom>
            <a:noFill/>
            <a:ln w="3175">
              <a:solidFill>
                <a:schemeClr val="tx1"/>
              </a:solidFill>
              <a:round/>
              <a:headEnd/>
              <a:tailEnd/>
            </a:ln>
            <a:effectLst/>
          </p:spPr>
        </p:cxnSp>
        <p:sp>
          <p:nvSpPr>
            <p:cNvPr id="799121" name="AutoShape 401"/>
            <p:cNvSpPr>
              <a:spLocks noChangeArrowheads="1"/>
            </p:cNvSpPr>
            <p:nvPr/>
          </p:nvSpPr>
          <p:spPr bwMode="auto">
            <a:xfrm>
              <a:off x="5448" y="412"/>
              <a:ext cx="61" cy="58"/>
            </a:xfrm>
            <a:prstGeom prst="can">
              <a:avLst>
                <a:gd name="adj" fmla="val 18940"/>
              </a:avLst>
            </a:prstGeom>
            <a:noFill/>
            <a:ln w="6350">
              <a:solidFill>
                <a:srgbClr val="969696"/>
              </a:solidFill>
              <a:round/>
              <a:headEnd/>
              <a:tailEnd/>
            </a:ln>
            <a:effectLst/>
          </p:spPr>
          <p:txBody>
            <a:bodyPr wrap="none" anchor="ctr"/>
            <a:lstStyle/>
            <a:p>
              <a:pPr algn="ctr"/>
              <a:r>
                <a:rPr lang="en-US" sz="200"/>
                <a:t>Detected</a:t>
              </a:r>
            </a:p>
            <a:p>
              <a:pPr algn="ctr"/>
              <a:r>
                <a:rPr lang="en-US" sz="200"/>
                <a:t>Peptides</a:t>
              </a:r>
            </a:p>
          </p:txBody>
        </p:sp>
        <p:cxnSp>
          <p:nvCxnSpPr>
            <p:cNvPr id="799122" name="AutoShape 402"/>
            <p:cNvCxnSpPr>
              <a:cxnSpLocks noChangeShapeType="1"/>
              <a:stCxn id="799108" idx="3"/>
              <a:endCxn id="799100" idx="1"/>
            </p:cNvCxnSpPr>
            <p:nvPr/>
          </p:nvCxnSpPr>
          <p:spPr bwMode="auto">
            <a:xfrm>
              <a:off x="5105" y="165"/>
              <a:ext cx="29" cy="0"/>
            </a:xfrm>
            <a:prstGeom prst="straightConnector1">
              <a:avLst/>
            </a:prstGeom>
            <a:noFill/>
            <a:ln w="3175">
              <a:solidFill>
                <a:srgbClr val="969696"/>
              </a:solidFill>
              <a:round/>
              <a:headEnd/>
              <a:tailEnd type="none" w="sm" len="sm"/>
            </a:ln>
            <a:effectLst/>
          </p:spPr>
        </p:cxnSp>
        <p:cxnSp>
          <p:nvCxnSpPr>
            <p:cNvPr id="799123" name="AutoShape 403"/>
            <p:cNvCxnSpPr>
              <a:cxnSpLocks noChangeShapeType="1"/>
              <a:stCxn id="799100" idx="3"/>
              <a:endCxn id="799101" idx="1"/>
            </p:cNvCxnSpPr>
            <p:nvPr/>
          </p:nvCxnSpPr>
          <p:spPr bwMode="auto">
            <a:xfrm>
              <a:off x="5213" y="165"/>
              <a:ext cx="28" cy="0"/>
            </a:xfrm>
            <a:prstGeom prst="straightConnector1">
              <a:avLst/>
            </a:prstGeom>
            <a:noFill/>
            <a:ln w="3175">
              <a:solidFill>
                <a:srgbClr val="969696"/>
              </a:solidFill>
              <a:round/>
              <a:headEnd/>
              <a:tailEnd/>
            </a:ln>
            <a:effectLst/>
          </p:spPr>
        </p:cxnSp>
        <p:cxnSp>
          <p:nvCxnSpPr>
            <p:cNvPr id="799124" name="AutoShape 404"/>
            <p:cNvCxnSpPr>
              <a:cxnSpLocks noChangeShapeType="1"/>
              <a:stCxn id="799101" idx="3"/>
              <a:endCxn id="799105" idx="2"/>
            </p:cNvCxnSpPr>
            <p:nvPr/>
          </p:nvCxnSpPr>
          <p:spPr bwMode="auto">
            <a:xfrm>
              <a:off x="5320" y="165"/>
              <a:ext cx="30" cy="0"/>
            </a:xfrm>
            <a:prstGeom prst="straightConnector1">
              <a:avLst/>
            </a:prstGeom>
            <a:noFill/>
            <a:ln w="3175">
              <a:solidFill>
                <a:srgbClr val="969696"/>
              </a:solidFill>
              <a:round/>
              <a:headEnd/>
              <a:tailEnd/>
            </a:ln>
            <a:effectLst/>
          </p:spPr>
        </p:cxnSp>
        <p:cxnSp>
          <p:nvCxnSpPr>
            <p:cNvPr id="799125" name="AutoShape 405"/>
            <p:cNvCxnSpPr>
              <a:cxnSpLocks noChangeShapeType="1"/>
              <a:stCxn id="799110" idx="3"/>
              <a:endCxn id="799102" idx="1"/>
            </p:cNvCxnSpPr>
            <p:nvPr/>
          </p:nvCxnSpPr>
          <p:spPr bwMode="auto">
            <a:xfrm>
              <a:off x="5105" y="365"/>
              <a:ext cx="29" cy="0"/>
            </a:xfrm>
            <a:prstGeom prst="straightConnector1">
              <a:avLst/>
            </a:prstGeom>
            <a:noFill/>
            <a:ln w="3175">
              <a:solidFill>
                <a:schemeClr val="tx1"/>
              </a:solidFill>
              <a:round/>
              <a:headEnd/>
              <a:tailEnd type="none" w="sm" len="sm"/>
            </a:ln>
            <a:effectLst/>
          </p:spPr>
        </p:cxnSp>
        <p:cxnSp>
          <p:nvCxnSpPr>
            <p:cNvPr id="799126" name="AutoShape 406"/>
            <p:cNvCxnSpPr>
              <a:cxnSpLocks noChangeShapeType="1"/>
              <a:stCxn id="799104" idx="4"/>
              <a:endCxn id="799103" idx="1"/>
            </p:cNvCxnSpPr>
            <p:nvPr/>
          </p:nvCxnSpPr>
          <p:spPr bwMode="auto">
            <a:xfrm>
              <a:off x="5410" y="365"/>
              <a:ext cx="29" cy="0"/>
            </a:xfrm>
            <a:prstGeom prst="straightConnector1">
              <a:avLst/>
            </a:prstGeom>
            <a:noFill/>
            <a:ln w="3175">
              <a:solidFill>
                <a:schemeClr val="tx1"/>
              </a:solidFill>
              <a:round/>
              <a:headEnd/>
              <a:tailEnd/>
            </a:ln>
            <a:effectLst/>
          </p:spPr>
        </p:cxnSp>
        <p:cxnSp>
          <p:nvCxnSpPr>
            <p:cNvPr id="799127" name="AutoShape 407"/>
            <p:cNvCxnSpPr>
              <a:cxnSpLocks noChangeShapeType="1"/>
              <a:stCxn id="799105" idx="4"/>
              <a:endCxn id="799116" idx="1"/>
            </p:cNvCxnSpPr>
            <p:nvPr/>
          </p:nvCxnSpPr>
          <p:spPr bwMode="auto">
            <a:xfrm flipV="1">
              <a:off x="5411" y="165"/>
              <a:ext cx="28" cy="0"/>
            </a:xfrm>
            <a:prstGeom prst="straightConnector1">
              <a:avLst/>
            </a:prstGeom>
            <a:noFill/>
            <a:ln w="3175">
              <a:solidFill>
                <a:srgbClr val="969696"/>
              </a:solidFill>
              <a:round/>
              <a:headEnd/>
              <a:tailEnd/>
            </a:ln>
            <a:effectLst/>
          </p:spPr>
        </p:cxnSp>
        <p:cxnSp>
          <p:nvCxnSpPr>
            <p:cNvPr id="799128" name="AutoShape 408"/>
            <p:cNvCxnSpPr>
              <a:cxnSpLocks noChangeShapeType="1"/>
              <a:stCxn id="799102" idx="2"/>
              <a:endCxn id="799106" idx="2"/>
            </p:cNvCxnSpPr>
            <p:nvPr/>
          </p:nvCxnSpPr>
          <p:spPr bwMode="auto">
            <a:xfrm rot="16200000" flipH="1">
              <a:off x="5157" y="407"/>
              <a:ext cx="50" cy="16"/>
            </a:xfrm>
            <a:prstGeom prst="bentConnector2">
              <a:avLst/>
            </a:prstGeom>
            <a:noFill/>
            <a:ln w="3175">
              <a:solidFill>
                <a:schemeClr val="tx1"/>
              </a:solidFill>
              <a:miter lim="800000"/>
              <a:headEnd/>
              <a:tailEnd/>
            </a:ln>
            <a:effectLst/>
          </p:spPr>
        </p:cxnSp>
        <p:cxnSp>
          <p:nvCxnSpPr>
            <p:cNvPr id="799129" name="AutoShape 409"/>
            <p:cNvCxnSpPr>
              <a:cxnSpLocks noChangeShapeType="1"/>
              <a:stCxn id="799095" idx="2"/>
              <a:endCxn id="799107" idx="2"/>
            </p:cNvCxnSpPr>
            <p:nvPr/>
          </p:nvCxnSpPr>
          <p:spPr bwMode="auto">
            <a:xfrm rot="16200000" flipH="1">
              <a:off x="5268" y="407"/>
              <a:ext cx="50" cy="15"/>
            </a:xfrm>
            <a:prstGeom prst="bentConnector2">
              <a:avLst/>
            </a:prstGeom>
            <a:noFill/>
            <a:ln w="3175">
              <a:solidFill>
                <a:schemeClr val="tx1"/>
              </a:solidFill>
              <a:miter lim="800000"/>
              <a:headEnd/>
              <a:tailEnd/>
            </a:ln>
            <a:effectLst/>
          </p:spPr>
        </p:cxnSp>
        <p:cxnSp>
          <p:nvCxnSpPr>
            <p:cNvPr id="799130" name="AutoShape 410"/>
            <p:cNvCxnSpPr>
              <a:cxnSpLocks noChangeShapeType="1"/>
              <a:stCxn id="799106" idx="6"/>
              <a:endCxn id="799096" idx="2"/>
            </p:cNvCxnSpPr>
            <p:nvPr/>
          </p:nvCxnSpPr>
          <p:spPr bwMode="auto">
            <a:xfrm flipV="1">
              <a:off x="5260" y="390"/>
              <a:ext cx="17" cy="50"/>
            </a:xfrm>
            <a:prstGeom prst="bentConnector2">
              <a:avLst/>
            </a:prstGeom>
            <a:noFill/>
            <a:ln w="3175">
              <a:solidFill>
                <a:schemeClr val="tx1"/>
              </a:solidFill>
              <a:miter lim="800000"/>
              <a:headEnd/>
              <a:tailEnd/>
            </a:ln>
            <a:effectLst/>
          </p:spPr>
        </p:cxnSp>
        <p:cxnSp>
          <p:nvCxnSpPr>
            <p:cNvPr id="799131" name="AutoShape 411"/>
            <p:cNvCxnSpPr>
              <a:cxnSpLocks noChangeShapeType="1"/>
              <a:stCxn id="799107" idx="6"/>
              <a:endCxn id="799104" idx="3"/>
            </p:cNvCxnSpPr>
            <p:nvPr/>
          </p:nvCxnSpPr>
          <p:spPr bwMode="auto">
            <a:xfrm flipV="1">
              <a:off x="5369" y="394"/>
              <a:ext cx="11" cy="46"/>
            </a:xfrm>
            <a:prstGeom prst="bentConnector2">
              <a:avLst/>
            </a:prstGeom>
            <a:noFill/>
            <a:ln w="3175">
              <a:solidFill>
                <a:schemeClr val="tx1"/>
              </a:solidFill>
              <a:miter lim="800000"/>
              <a:headEnd/>
              <a:tailEnd/>
            </a:ln>
            <a:effectLst/>
          </p:spPr>
        </p:cxnSp>
        <p:cxnSp>
          <p:nvCxnSpPr>
            <p:cNvPr id="799132" name="AutoShape 412"/>
            <p:cNvCxnSpPr>
              <a:cxnSpLocks noChangeShapeType="1"/>
              <a:stCxn id="799117" idx="3"/>
              <a:endCxn id="799103" idx="0"/>
            </p:cNvCxnSpPr>
            <p:nvPr/>
          </p:nvCxnSpPr>
          <p:spPr bwMode="auto">
            <a:xfrm flipH="1">
              <a:off x="5478" y="268"/>
              <a:ext cx="1" cy="72"/>
            </a:xfrm>
            <a:prstGeom prst="straightConnector1">
              <a:avLst/>
            </a:prstGeom>
            <a:noFill/>
            <a:ln w="3175">
              <a:solidFill>
                <a:srgbClr val="969696"/>
              </a:solidFill>
              <a:round/>
              <a:headEnd/>
              <a:tailEnd/>
            </a:ln>
            <a:effectLst/>
          </p:spPr>
        </p:cxnSp>
        <p:cxnSp>
          <p:nvCxnSpPr>
            <p:cNvPr id="799133" name="AutoShape 413"/>
            <p:cNvCxnSpPr>
              <a:cxnSpLocks noChangeShapeType="1"/>
              <a:stCxn id="799136" idx="2"/>
              <a:endCxn id="799137" idx="0"/>
            </p:cNvCxnSpPr>
            <p:nvPr/>
          </p:nvCxnSpPr>
          <p:spPr bwMode="auto">
            <a:xfrm flipH="1">
              <a:off x="4917" y="211"/>
              <a:ext cx="0" cy="24"/>
            </a:xfrm>
            <a:prstGeom prst="straightConnector1">
              <a:avLst/>
            </a:prstGeom>
            <a:noFill/>
            <a:ln w="3175">
              <a:solidFill>
                <a:srgbClr val="969696"/>
              </a:solidFill>
              <a:round/>
              <a:headEnd/>
              <a:tailEnd type="none" w="sm" len="sm"/>
            </a:ln>
            <a:effectLst/>
          </p:spPr>
        </p:cxnSp>
        <p:cxnSp>
          <p:nvCxnSpPr>
            <p:cNvPr id="799134" name="AutoShape 414"/>
            <p:cNvCxnSpPr>
              <a:cxnSpLocks noChangeShapeType="1"/>
              <a:stCxn id="799135" idx="2"/>
              <a:endCxn id="799136" idx="0"/>
            </p:cNvCxnSpPr>
            <p:nvPr/>
          </p:nvCxnSpPr>
          <p:spPr bwMode="auto">
            <a:xfrm>
              <a:off x="4917" y="137"/>
              <a:ext cx="0" cy="24"/>
            </a:xfrm>
            <a:prstGeom prst="straightConnector1">
              <a:avLst/>
            </a:prstGeom>
            <a:noFill/>
            <a:ln w="3175">
              <a:solidFill>
                <a:srgbClr val="969696"/>
              </a:solidFill>
              <a:round/>
              <a:headEnd/>
              <a:tailEnd type="none" w="sm" len="sm"/>
            </a:ln>
            <a:effectLst/>
          </p:spPr>
        </p:cxnSp>
        <p:sp>
          <p:nvSpPr>
            <p:cNvPr id="799135" name="AutoShape 415"/>
            <p:cNvSpPr>
              <a:spLocks noChangeArrowheads="1"/>
            </p:cNvSpPr>
            <p:nvPr/>
          </p:nvSpPr>
          <p:spPr bwMode="auto">
            <a:xfrm>
              <a:off x="4878" y="87"/>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Proteins</a:t>
              </a:r>
            </a:p>
          </p:txBody>
        </p:sp>
        <p:sp>
          <p:nvSpPr>
            <p:cNvPr id="799136" name="AutoShape 416"/>
            <p:cNvSpPr>
              <a:spLocks noChangeArrowheads="1"/>
            </p:cNvSpPr>
            <p:nvPr/>
          </p:nvSpPr>
          <p:spPr bwMode="auto">
            <a:xfrm>
              <a:off x="4878" y="161"/>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Digest</a:t>
              </a:r>
            </a:p>
          </p:txBody>
        </p:sp>
        <p:sp>
          <p:nvSpPr>
            <p:cNvPr id="799137" name="AutoShape 417"/>
            <p:cNvSpPr>
              <a:spLocks noChangeArrowheads="1"/>
            </p:cNvSpPr>
            <p:nvPr/>
          </p:nvSpPr>
          <p:spPr bwMode="auto">
            <a:xfrm>
              <a:off x="4878" y="235"/>
              <a:ext cx="78" cy="50"/>
            </a:xfrm>
            <a:prstGeom prst="roundRect">
              <a:avLst>
                <a:gd name="adj" fmla="val 12843"/>
              </a:avLst>
            </a:prstGeom>
            <a:noFill/>
            <a:ln w="6350">
              <a:solidFill>
                <a:srgbClr val="969696"/>
              </a:solidFill>
              <a:round/>
              <a:headEnd/>
              <a:tailEnd/>
            </a:ln>
            <a:effectLst/>
          </p:spPr>
          <p:txBody>
            <a:bodyPr wrap="none" anchor="ctr"/>
            <a:lstStyle/>
            <a:p>
              <a:pPr algn="ctr"/>
              <a:r>
                <a:rPr lang="en-US" sz="200"/>
                <a:t>Peptides</a:t>
              </a:r>
            </a:p>
          </p:txBody>
        </p:sp>
        <p:cxnSp>
          <p:nvCxnSpPr>
            <p:cNvPr id="799138" name="AutoShape 418"/>
            <p:cNvCxnSpPr>
              <a:cxnSpLocks noChangeShapeType="1"/>
              <a:stCxn id="799137" idx="2"/>
              <a:endCxn id="799139" idx="0"/>
            </p:cNvCxnSpPr>
            <p:nvPr/>
          </p:nvCxnSpPr>
          <p:spPr bwMode="auto">
            <a:xfrm flipH="1">
              <a:off x="4917" y="285"/>
              <a:ext cx="0" cy="18"/>
            </a:xfrm>
            <a:prstGeom prst="straightConnector1">
              <a:avLst/>
            </a:prstGeom>
            <a:noFill/>
            <a:ln w="3175">
              <a:solidFill>
                <a:srgbClr val="969696"/>
              </a:solidFill>
              <a:round/>
              <a:headEnd/>
              <a:tailEnd type="none" w="sm" len="sm"/>
            </a:ln>
            <a:effectLst/>
          </p:spPr>
        </p:cxnSp>
        <p:sp>
          <p:nvSpPr>
            <p:cNvPr id="799139" name="AutoShape 419"/>
            <p:cNvSpPr>
              <a:spLocks noChangeArrowheads="1"/>
            </p:cNvSpPr>
            <p:nvPr/>
          </p:nvSpPr>
          <p:spPr bwMode="auto">
            <a:xfrm>
              <a:off x="4872" y="303"/>
              <a:ext cx="89" cy="69"/>
            </a:xfrm>
            <a:prstGeom prst="flowChartDecision">
              <a:avLst/>
            </a:prstGeom>
            <a:noFill/>
            <a:ln w="6350">
              <a:solidFill>
                <a:srgbClr val="969696"/>
              </a:solidFill>
              <a:miter lim="800000"/>
              <a:headEnd/>
              <a:tailEnd/>
            </a:ln>
            <a:effectLst/>
          </p:spPr>
          <p:txBody>
            <a:bodyPr wrap="none" anchor="ctr"/>
            <a:lstStyle/>
            <a:p>
              <a:pPr algn="ctr"/>
              <a:r>
                <a:rPr lang="en-US" sz="200"/>
                <a:t>Path</a:t>
              </a:r>
            </a:p>
          </p:txBody>
        </p:sp>
        <p:cxnSp>
          <p:nvCxnSpPr>
            <p:cNvPr id="799140" name="AutoShape 420"/>
            <p:cNvCxnSpPr>
              <a:cxnSpLocks noChangeShapeType="1"/>
              <a:stCxn id="799139" idx="2"/>
              <a:endCxn id="799110" idx="1"/>
            </p:cNvCxnSpPr>
            <p:nvPr/>
          </p:nvCxnSpPr>
          <p:spPr bwMode="auto">
            <a:xfrm rot="5400000" flipH="1" flipV="1">
              <a:off x="4964" y="318"/>
              <a:ext cx="7" cy="102"/>
            </a:xfrm>
            <a:prstGeom prst="bentConnector4">
              <a:avLst>
                <a:gd name="adj1" fmla="val -310870"/>
                <a:gd name="adj2" fmla="val 58819"/>
              </a:avLst>
            </a:prstGeom>
            <a:noFill/>
            <a:ln w="3175">
              <a:solidFill>
                <a:schemeClr val="tx1"/>
              </a:solidFill>
              <a:miter lim="800000"/>
              <a:headEnd/>
              <a:tailEnd type="none" w="sm" len="sm"/>
            </a:ln>
            <a:effectLst/>
          </p:spPr>
        </p:cxnSp>
        <p:cxnSp>
          <p:nvCxnSpPr>
            <p:cNvPr id="799141" name="AutoShape 421"/>
            <p:cNvCxnSpPr>
              <a:cxnSpLocks noChangeShapeType="1"/>
              <a:stCxn id="799121" idx="4"/>
            </p:cNvCxnSpPr>
            <p:nvPr/>
          </p:nvCxnSpPr>
          <p:spPr bwMode="auto">
            <a:xfrm flipV="1">
              <a:off x="5509" y="157"/>
              <a:ext cx="54" cy="284"/>
            </a:xfrm>
            <a:prstGeom prst="bentConnector3">
              <a:avLst>
                <a:gd name="adj1" fmla="val 79630"/>
              </a:avLst>
            </a:prstGeom>
            <a:noFill/>
            <a:ln w="3175">
              <a:solidFill>
                <a:srgbClr val="969696"/>
              </a:solidFill>
              <a:miter lim="800000"/>
              <a:headEnd/>
              <a:tailEnd/>
            </a:ln>
            <a:effectLst/>
          </p:spPr>
        </p:cxnSp>
        <p:cxnSp>
          <p:nvCxnSpPr>
            <p:cNvPr id="799142" name="AutoShape 422"/>
            <p:cNvCxnSpPr>
              <a:cxnSpLocks noChangeShapeType="1"/>
              <a:stCxn id="799139" idx="3"/>
              <a:endCxn id="799108" idx="1"/>
            </p:cNvCxnSpPr>
            <p:nvPr/>
          </p:nvCxnSpPr>
          <p:spPr bwMode="auto">
            <a:xfrm flipV="1">
              <a:off x="4961" y="165"/>
              <a:ext cx="58" cy="173"/>
            </a:xfrm>
            <a:prstGeom prst="bentConnector3">
              <a:avLst>
                <a:gd name="adj1" fmla="val 31032"/>
              </a:avLst>
            </a:prstGeom>
            <a:noFill/>
            <a:ln w="3175">
              <a:solidFill>
                <a:srgbClr val="969696"/>
              </a:solidFill>
              <a:miter lim="800000"/>
              <a:headEnd/>
              <a:tailEnd type="none" w="sm" len="sm"/>
            </a:ln>
            <a:effectLst/>
          </p:spPr>
        </p:cxnSp>
        <p:sp>
          <p:nvSpPr>
            <p:cNvPr id="799143" name="AutoShape 423"/>
            <p:cNvSpPr>
              <a:spLocks noChangeArrowheads="1"/>
            </p:cNvSpPr>
            <p:nvPr/>
          </p:nvSpPr>
          <p:spPr bwMode="auto">
            <a:xfrm>
              <a:off x="5574" y="152"/>
              <a:ext cx="103" cy="168"/>
            </a:xfrm>
            <a:prstGeom prst="roundRect">
              <a:avLst>
                <a:gd name="adj" fmla="val 8449"/>
              </a:avLst>
            </a:prstGeom>
            <a:noFill/>
            <a:ln w="6350">
              <a:solidFill>
                <a:srgbClr val="969696"/>
              </a:solidFill>
              <a:round/>
              <a:headEnd/>
              <a:tailEnd/>
            </a:ln>
            <a:effectLst/>
          </p:spPr>
          <p:txBody>
            <a:bodyPr wrap="none" anchor="ctr"/>
            <a:lstStyle/>
            <a:p>
              <a:endParaRPr lang="en-US"/>
            </a:p>
          </p:txBody>
        </p:sp>
        <p:sp>
          <p:nvSpPr>
            <p:cNvPr id="799144" name="AutoShape 424"/>
            <p:cNvSpPr>
              <a:spLocks noChangeArrowheads="1"/>
            </p:cNvSpPr>
            <p:nvPr/>
          </p:nvSpPr>
          <p:spPr bwMode="auto">
            <a:xfrm>
              <a:off x="5582" y="16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Normalize</a:t>
              </a:r>
            </a:p>
          </p:txBody>
        </p:sp>
        <p:sp>
          <p:nvSpPr>
            <p:cNvPr id="799145" name="AutoShape 425"/>
            <p:cNvSpPr>
              <a:spLocks noChangeArrowheads="1"/>
            </p:cNvSpPr>
            <p:nvPr/>
          </p:nvSpPr>
          <p:spPr bwMode="auto">
            <a:xfrm>
              <a:off x="5582" y="216"/>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Rollup</a:t>
              </a:r>
            </a:p>
          </p:txBody>
        </p:sp>
        <p:sp>
          <p:nvSpPr>
            <p:cNvPr id="799146" name="AutoShape 426"/>
            <p:cNvSpPr>
              <a:spLocks noChangeArrowheads="1"/>
            </p:cNvSpPr>
            <p:nvPr/>
          </p:nvSpPr>
          <p:spPr bwMode="auto">
            <a:xfrm>
              <a:off x="5582" y="267"/>
              <a:ext cx="87" cy="39"/>
            </a:xfrm>
            <a:prstGeom prst="roundRect">
              <a:avLst>
                <a:gd name="adj" fmla="val 12843"/>
              </a:avLst>
            </a:prstGeom>
            <a:noFill/>
            <a:ln w="6350">
              <a:solidFill>
                <a:srgbClr val="969696"/>
              </a:solidFill>
              <a:round/>
              <a:headEnd/>
              <a:tailEnd/>
            </a:ln>
            <a:effectLst/>
          </p:spPr>
          <p:txBody>
            <a:bodyPr wrap="none" anchor="ctr"/>
            <a:lstStyle/>
            <a:p>
              <a:pPr algn="ctr"/>
              <a:r>
                <a:rPr lang="en-US" sz="200"/>
                <a:t>Plots</a:t>
              </a:r>
            </a:p>
          </p:txBody>
        </p:sp>
        <p:sp>
          <p:nvSpPr>
            <p:cNvPr id="799147" name="AutoShape 427"/>
            <p:cNvSpPr>
              <a:spLocks noChangeArrowheads="1"/>
            </p:cNvSpPr>
            <p:nvPr/>
          </p:nvSpPr>
          <p:spPr bwMode="auto">
            <a:xfrm>
              <a:off x="5574" y="338"/>
              <a:ext cx="103" cy="139"/>
            </a:xfrm>
            <a:prstGeom prst="roundRect">
              <a:avLst>
                <a:gd name="adj" fmla="val 8449"/>
              </a:avLst>
            </a:prstGeom>
            <a:noFill/>
            <a:ln w="6350">
              <a:solidFill>
                <a:srgbClr val="969696"/>
              </a:solidFill>
              <a:round/>
              <a:headEnd/>
              <a:tailEnd/>
            </a:ln>
            <a:effectLst/>
          </p:spPr>
          <p:txBody>
            <a:bodyPr wrap="none" anchor="ctr"/>
            <a:lstStyle/>
            <a:p>
              <a:endParaRPr lang="en-US"/>
            </a:p>
          </p:txBody>
        </p:sp>
        <p:grpSp>
          <p:nvGrpSpPr>
            <p:cNvPr id="799148" name="Group 428"/>
            <p:cNvGrpSpPr>
              <a:grpSpLocks/>
            </p:cNvGrpSpPr>
            <p:nvPr/>
          </p:nvGrpSpPr>
          <p:grpSpPr bwMode="auto">
            <a:xfrm>
              <a:off x="5582" y="353"/>
              <a:ext cx="87" cy="109"/>
              <a:chOff x="5462" y="3419"/>
              <a:chExt cx="87" cy="109"/>
            </a:xfrm>
          </p:grpSpPr>
          <p:sp>
            <p:nvSpPr>
              <p:cNvPr id="799149" name="AutoShape 429"/>
              <p:cNvSpPr>
                <a:spLocks noChangeArrowheads="1"/>
              </p:cNvSpPr>
              <p:nvPr/>
            </p:nvSpPr>
            <p:spPr bwMode="auto">
              <a:xfrm>
                <a:off x="5462" y="3419"/>
                <a:ext cx="87" cy="47"/>
              </a:xfrm>
              <a:prstGeom prst="roundRect">
                <a:avLst>
                  <a:gd name="adj" fmla="val 12843"/>
                </a:avLst>
              </a:prstGeom>
              <a:noFill/>
              <a:ln w="6350">
                <a:solidFill>
                  <a:srgbClr val="969696"/>
                </a:solidFill>
                <a:round/>
                <a:headEnd/>
                <a:tailEnd/>
              </a:ln>
              <a:effectLst/>
            </p:spPr>
            <p:txBody>
              <a:bodyPr wrap="none" anchor="ctr"/>
              <a:lstStyle/>
              <a:p>
                <a:pPr algn="ctr"/>
                <a:r>
                  <a:rPr lang="en-US" sz="200"/>
                  <a:t>Alignment </a:t>
                </a:r>
              </a:p>
            </p:txBody>
          </p:sp>
          <p:sp>
            <p:nvSpPr>
              <p:cNvPr id="799150" name="AutoShape 430"/>
              <p:cNvSpPr>
                <a:spLocks noChangeArrowheads="1"/>
              </p:cNvSpPr>
              <p:nvPr/>
            </p:nvSpPr>
            <p:spPr bwMode="auto">
              <a:xfrm>
                <a:off x="5463" y="3481"/>
                <a:ext cx="86" cy="47"/>
              </a:xfrm>
              <a:prstGeom prst="roundRect">
                <a:avLst>
                  <a:gd name="adj" fmla="val 12843"/>
                </a:avLst>
              </a:prstGeom>
              <a:noFill/>
              <a:ln w="6350">
                <a:solidFill>
                  <a:srgbClr val="969696"/>
                </a:solidFill>
                <a:round/>
                <a:headEnd/>
                <a:tailEnd/>
              </a:ln>
              <a:effectLst/>
            </p:spPr>
            <p:txBody>
              <a:bodyPr wrap="none" anchor="ctr"/>
              <a:lstStyle/>
              <a:p>
                <a:pPr algn="ctr"/>
                <a:r>
                  <a:rPr lang="en-US" sz="200"/>
                  <a:t>Non-ID'd </a:t>
                </a:r>
                <a:br>
                  <a:rPr lang="en-US" sz="200"/>
                </a:br>
                <a:r>
                  <a:rPr lang="en-US" sz="200"/>
                  <a:t>features</a:t>
                </a:r>
              </a:p>
            </p:txBody>
          </p:sp>
        </p:grpSp>
        <p:sp>
          <p:nvSpPr>
            <p:cNvPr id="799151" name="Rectangle 431"/>
            <p:cNvSpPr>
              <a:spLocks noChangeArrowheads="1"/>
            </p:cNvSpPr>
            <p:nvPr/>
          </p:nvSpPr>
          <p:spPr bwMode="auto">
            <a:xfrm>
              <a:off x="5574" y="105"/>
              <a:ext cx="96" cy="38"/>
            </a:xfrm>
            <a:prstGeom prst="rect">
              <a:avLst/>
            </a:prstGeom>
            <a:noFill/>
            <a:ln w="9525">
              <a:noFill/>
              <a:miter lim="800000"/>
              <a:headEnd/>
              <a:tailEnd/>
            </a:ln>
            <a:effectLst/>
          </p:spPr>
          <p:txBody>
            <a:bodyPr lIns="0" tIns="0" rIns="0" bIns="0">
              <a:spAutoFit/>
            </a:bodyPr>
            <a:lstStyle/>
            <a:p>
              <a:pPr algn="ctr"/>
              <a:r>
                <a:rPr lang="en-US" sz="200"/>
                <a:t>Downstream Analysis</a:t>
              </a:r>
            </a:p>
          </p:txBody>
        </p:sp>
      </p:grpSp>
      <p:grpSp>
        <p:nvGrpSpPr>
          <p:cNvPr id="198" name="Group 439"/>
          <p:cNvGrpSpPr>
            <a:grpSpLocks/>
          </p:cNvGrpSpPr>
          <p:nvPr/>
        </p:nvGrpSpPr>
        <p:grpSpPr bwMode="auto">
          <a:xfrm>
            <a:off x="523875" y="2924175"/>
            <a:ext cx="8169275" cy="3924300"/>
            <a:chOff x="330" y="1842"/>
            <a:chExt cx="5146" cy="2472"/>
          </a:xfrm>
        </p:grpSpPr>
        <p:grpSp>
          <p:nvGrpSpPr>
            <p:cNvPr id="199" name="Group 423"/>
            <p:cNvGrpSpPr>
              <a:grpSpLocks/>
            </p:cNvGrpSpPr>
            <p:nvPr/>
          </p:nvGrpSpPr>
          <p:grpSpPr bwMode="auto">
            <a:xfrm>
              <a:off x="330" y="1842"/>
              <a:ext cx="5146" cy="2472"/>
              <a:chOff x="325" y="1842"/>
              <a:chExt cx="5146" cy="2472"/>
            </a:xfrm>
          </p:grpSpPr>
          <p:sp>
            <p:nvSpPr>
              <p:cNvPr id="441" name="Line 119"/>
              <p:cNvSpPr>
                <a:spLocks noChangeShapeType="1"/>
              </p:cNvSpPr>
              <p:nvPr/>
            </p:nvSpPr>
            <p:spPr bwMode="auto">
              <a:xfrm>
                <a:off x="810" y="4072"/>
                <a:ext cx="4512" cy="0"/>
              </a:xfrm>
              <a:prstGeom prst="line">
                <a:avLst/>
              </a:prstGeom>
              <a:noFill/>
              <a:ln w="0">
                <a:solidFill>
                  <a:srgbClr val="000000"/>
                </a:solidFill>
                <a:round/>
                <a:headEnd/>
                <a:tailEnd/>
              </a:ln>
            </p:spPr>
            <p:txBody>
              <a:bodyPr/>
              <a:lstStyle/>
              <a:p>
                <a:endParaRPr lang="en-US"/>
              </a:p>
            </p:txBody>
          </p:sp>
          <p:sp>
            <p:nvSpPr>
              <p:cNvPr id="442" name="Line 120"/>
              <p:cNvSpPr>
                <a:spLocks noChangeShapeType="1"/>
              </p:cNvSpPr>
              <p:nvPr/>
            </p:nvSpPr>
            <p:spPr bwMode="auto">
              <a:xfrm flipV="1">
                <a:off x="810" y="2016"/>
                <a:ext cx="0" cy="2056"/>
              </a:xfrm>
              <a:prstGeom prst="line">
                <a:avLst/>
              </a:prstGeom>
              <a:noFill/>
              <a:ln w="0">
                <a:solidFill>
                  <a:srgbClr val="000000"/>
                </a:solidFill>
                <a:round/>
                <a:headEnd/>
                <a:tailEnd/>
              </a:ln>
            </p:spPr>
            <p:txBody>
              <a:bodyPr/>
              <a:lstStyle/>
              <a:p>
                <a:endParaRPr lang="en-US"/>
              </a:p>
            </p:txBody>
          </p:sp>
          <p:sp>
            <p:nvSpPr>
              <p:cNvPr id="443" name="Rectangle 121"/>
              <p:cNvSpPr>
                <a:spLocks noChangeArrowheads="1"/>
              </p:cNvSpPr>
              <p:nvPr/>
            </p:nvSpPr>
            <p:spPr bwMode="auto">
              <a:xfrm>
                <a:off x="4902" y="4199"/>
                <a:ext cx="569" cy="115"/>
              </a:xfrm>
              <a:prstGeom prst="rect">
                <a:avLst/>
              </a:prstGeom>
              <a:noFill/>
              <a:ln w="9525">
                <a:noFill/>
                <a:miter lim="800000"/>
                <a:headEnd/>
                <a:tailEnd/>
              </a:ln>
            </p:spPr>
            <p:txBody>
              <a:bodyPr wrap="none" lIns="0" tIns="0" rIns="0" bIns="0">
                <a:spAutoFit/>
              </a:bodyPr>
              <a:lstStyle/>
              <a:p>
                <a:r>
                  <a:rPr lang="en-US" sz="1200">
                    <a:solidFill>
                      <a:srgbClr val="000000"/>
                    </a:solidFill>
                  </a:rPr>
                  <a:t>Scan number</a:t>
                </a:r>
                <a:endParaRPr lang="en-US"/>
              </a:p>
            </p:txBody>
          </p:sp>
          <p:sp>
            <p:nvSpPr>
              <p:cNvPr id="444" name="Rectangle 122"/>
              <p:cNvSpPr>
                <a:spLocks noChangeArrowheads="1"/>
              </p:cNvSpPr>
              <p:nvPr/>
            </p:nvSpPr>
            <p:spPr bwMode="auto">
              <a:xfrm>
                <a:off x="390" y="1842"/>
                <a:ext cx="819" cy="115"/>
              </a:xfrm>
              <a:prstGeom prst="rect">
                <a:avLst/>
              </a:prstGeom>
              <a:noFill/>
              <a:ln w="9525">
                <a:noFill/>
                <a:miter lim="800000"/>
                <a:headEnd/>
                <a:tailEnd/>
              </a:ln>
            </p:spPr>
            <p:txBody>
              <a:bodyPr wrap="none" lIns="0" tIns="0" rIns="0" bIns="0">
                <a:spAutoFit/>
              </a:bodyPr>
              <a:lstStyle/>
              <a:p>
                <a:r>
                  <a:rPr lang="en-US" sz="1200">
                    <a:solidFill>
                      <a:srgbClr val="000000"/>
                    </a:solidFill>
                  </a:rPr>
                  <a:t>Monoisotopic Mass</a:t>
                </a:r>
                <a:endParaRPr lang="en-US"/>
              </a:p>
            </p:txBody>
          </p:sp>
          <p:sp>
            <p:nvSpPr>
              <p:cNvPr id="445" name="Line 135"/>
              <p:cNvSpPr>
                <a:spLocks noChangeShapeType="1"/>
              </p:cNvSpPr>
              <p:nvPr/>
            </p:nvSpPr>
            <p:spPr bwMode="auto">
              <a:xfrm>
                <a:off x="797" y="4008"/>
                <a:ext cx="13" cy="0"/>
              </a:xfrm>
              <a:prstGeom prst="line">
                <a:avLst/>
              </a:prstGeom>
              <a:noFill/>
              <a:ln w="0">
                <a:solidFill>
                  <a:srgbClr val="000000"/>
                </a:solidFill>
                <a:round/>
                <a:headEnd/>
                <a:tailEnd/>
              </a:ln>
            </p:spPr>
            <p:txBody>
              <a:bodyPr/>
              <a:lstStyle/>
              <a:p>
                <a:endParaRPr lang="en-US"/>
              </a:p>
            </p:txBody>
          </p:sp>
          <p:sp>
            <p:nvSpPr>
              <p:cNvPr id="446" name="Rectangle 136"/>
              <p:cNvSpPr>
                <a:spLocks noChangeArrowheads="1"/>
              </p:cNvSpPr>
              <p:nvPr/>
            </p:nvSpPr>
            <p:spPr bwMode="auto">
              <a:xfrm>
                <a:off x="325" y="3933"/>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2,068.075</a:t>
                </a:r>
                <a:endParaRPr lang="en-US"/>
              </a:p>
            </p:txBody>
          </p:sp>
          <p:sp>
            <p:nvSpPr>
              <p:cNvPr id="447" name="Line 137"/>
              <p:cNvSpPr>
                <a:spLocks noChangeShapeType="1"/>
              </p:cNvSpPr>
              <p:nvPr/>
            </p:nvSpPr>
            <p:spPr bwMode="auto">
              <a:xfrm>
                <a:off x="797" y="3696"/>
                <a:ext cx="13" cy="0"/>
              </a:xfrm>
              <a:prstGeom prst="line">
                <a:avLst/>
              </a:prstGeom>
              <a:noFill/>
              <a:ln w="0">
                <a:solidFill>
                  <a:srgbClr val="000000"/>
                </a:solidFill>
                <a:round/>
                <a:headEnd/>
                <a:tailEnd/>
              </a:ln>
            </p:spPr>
            <p:txBody>
              <a:bodyPr/>
              <a:lstStyle/>
              <a:p>
                <a:endParaRPr lang="en-US"/>
              </a:p>
            </p:txBody>
          </p:sp>
          <p:sp>
            <p:nvSpPr>
              <p:cNvPr id="448" name="Rectangle 138"/>
              <p:cNvSpPr>
                <a:spLocks noChangeArrowheads="1"/>
              </p:cNvSpPr>
              <p:nvPr/>
            </p:nvSpPr>
            <p:spPr bwMode="auto">
              <a:xfrm>
                <a:off x="325" y="3628"/>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2,068.095</a:t>
                </a:r>
                <a:endParaRPr lang="en-US"/>
              </a:p>
            </p:txBody>
          </p:sp>
          <p:sp>
            <p:nvSpPr>
              <p:cNvPr id="449" name="Line 139"/>
              <p:cNvSpPr>
                <a:spLocks noChangeShapeType="1"/>
              </p:cNvSpPr>
              <p:nvPr/>
            </p:nvSpPr>
            <p:spPr bwMode="auto">
              <a:xfrm>
                <a:off x="797" y="3391"/>
                <a:ext cx="13" cy="0"/>
              </a:xfrm>
              <a:prstGeom prst="line">
                <a:avLst/>
              </a:prstGeom>
              <a:noFill/>
              <a:ln w="0">
                <a:solidFill>
                  <a:srgbClr val="000000"/>
                </a:solidFill>
                <a:round/>
                <a:headEnd/>
                <a:tailEnd/>
              </a:ln>
            </p:spPr>
            <p:txBody>
              <a:bodyPr/>
              <a:lstStyle/>
              <a:p>
                <a:endParaRPr lang="en-US"/>
              </a:p>
            </p:txBody>
          </p:sp>
          <p:sp>
            <p:nvSpPr>
              <p:cNvPr id="450" name="Rectangle 140"/>
              <p:cNvSpPr>
                <a:spLocks noChangeArrowheads="1"/>
              </p:cNvSpPr>
              <p:nvPr/>
            </p:nvSpPr>
            <p:spPr bwMode="auto">
              <a:xfrm>
                <a:off x="325" y="3316"/>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2,068.115</a:t>
                </a:r>
                <a:endParaRPr lang="en-US"/>
              </a:p>
            </p:txBody>
          </p:sp>
          <p:sp>
            <p:nvSpPr>
              <p:cNvPr id="451" name="Line 141"/>
              <p:cNvSpPr>
                <a:spLocks noChangeShapeType="1"/>
              </p:cNvSpPr>
              <p:nvPr/>
            </p:nvSpPr>
            <p:spPr bwMode="auto">
              <a:xfrm>
                <a:off x="797" y="3079"/>
                <a:ext cx="13" cy="0"/>
              </a:xfrm>
              <a:prstGeom prst="line">
                <a:avLst/>
              </a:prstGeom>
              <a:noFill/>
              <a:ln w="0">
                <a:solidFill>
                  <a:srgbClr val="000000"/>
                </a:solidFill>
                <a:round/>
                <a:headEnd/>
                <a:tailEnd/>
              </a:ln>
            </p:spPr>
            <p:txBody>
              <a:bodyPr/>
              <a:lstStyle/>
              <a:p>
                <a:endParaRPr lang="en-US"/>
              </a:p>
            </p:txBody>
          </p:sp>
          <p:sp>
            <p:nvSpPr>
              <p:cNvPr id="452" name="Rectangle 142"/>
              <p:cNvSpPr>
                <a:spLocks noChangeArrowheads="1"/>
              </p:cNvSpPr>
              <p:nvPr/>
            </p:nvSpPr>
            <p:spPr bwMode="auto">
              <a:xfrm>
                <a:off x="325" y="3011"/>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2,068.135</a:t>
                </a:r>
                <a:endParaRPr lang="en-US"/>
              </a:p>
            </p:txBody>
          </p:sp>
          <p:sp>
            <p:nvSpPr>
              <p:cNvPr id="453" name="Line 143"/>
              <p:cNvSpPr>
                <a:spLocks noChangeShapeType="1"/>
              </p:cNvSpPr>
              <p:nvPr/>
            </p:nvSpPr>
            <p:spPr bwMode="auto">
              <a:xfrm>
                <a:off x="797" y="2774"/>
                <a:ext cx="13" cy="0"/>
              </a:xfrm>
              <a:prstGeom prst="line">
                <a:avLst/>
              </a:prstGeom>
              <a:noFill/>
              <a:ln w="0">
                <a:solidFill>
                  <a:srgbClr val="000000"/>
                </a:solidFill>
                <a:round/>
                <a:headEnd/>
                <a:tailEnd/>
              </a:ln>
            </p:spPr>
            <p:txBody>
              <a:bodyPr/>
              <a:lstStyle/>
              <a:p>
                <a:endParaRPr lang="en-US"/>
              </a:p>
            </p:txBody>
          </p:sp>
          <p:sp>
            <p:nvSpPr>
              <p:cNvPr id="454" name="Rectangle 144"/>
              <p:cNvSpPr>
                <a:spLocks noChangeArrowheads="1"/>
              </p:cNvSpPr>
              <p:nvPr/>
            </p:nvSpPr>
            <p:spPr bwMode="auto">
              <a:xfrm>
                <a:off x="325" y="2699"/>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2,068.155</a:t>
                </a:r>
                <a:endParaRPr lang="en-US"/>
              </a:p>
            </p:txBody>
          </p:sp>
          <p:sp>
            <p:nvSpPr>
              <p:cNvPr id="455" name="Line 145"/>
              <p:cNvSpPr>
                <a:spLocks noChangeShapeType="1"/>
              </p:cNvSpPr>
              <p:nvPr/>
            </p:nvSpPr>
            <p:spPr bwMode="auto">
              <a:xfrm>
                <a:off x="797" y="2462"/>
                <a:ext cx="13" cy="0"/>
              </a:xfrm>
              <a:prstGeom prst="line">
                <a:avLst/>
              </a:prstGeom>
              <a:noFill/>
              <a:ln w="0">
                <a:solidFill>
                  <a:srgbClr val="000000"/>
                </a:solidFill>
                <a:round/>
                <a:headEnd/>
                <a:tailEnd/>
              </a:ln>
            </p:spPr>
            <p:txBody>
              <a:bodyPr/>
              <a:lstStyle/>
              <a:p>
                <a:endParaRPr lang="en-US"/>
              </a:p>
            </p:txBody>
          </p:sp>
          <p:sp>
            <p:nvSpPr>
              <p:cNvPr id="456" name="Rectangle 146"/>
              <p:cNvSpPr>
                <a:spLocks noChangeArrowheads="1"/>
              </p:cNvSpPr>
              <p:nvPr/>
            </p:nvSpPr>
            <p:spPr bwMode="auto">
              <a:xfrm>
                <a:off x="325" y="2393"/>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2,068.175</a:t>
                </a:r>
                <a:endParaRPr lang="en-US"/>
              </a:p>
            </p:txBody>
          </p:sp>
          <p:sp>
            <p:nvSpPr>
              <p:cNvPr id="457" name="Line 147"/>
              <p:cNvSpPr>
                <a:spLocks noChangeShapeType="1"/>
              </p:cNvSpPr>
              <p:nvPr/>
            </p:nvSpPr>
            <p:spPr bwMode="auto">
              <a:xfrm>
                <a:off x="797" y="2150"/>
                <a:ext cx="13" cy="0"/>
              </a:xfrm>
              <a:prstGeom prst="line">
                <a:avLst/>
              </a:prstGeom>
              <a:noFill/>
              <a:ln w="0">
                <a:solidFill>
                  <a:srgbClr val="000000"/>
                </a:solidFill>
                <a:round/>
                <a:headEnd/>
                <a:tailEnd/>
              </a:ln>
            </p:spPr>
            <p:txBody>
              <a:bodyPr/>
              <a:lstStyle/>
              <a:p>
                <a:endParaRPr lang="en-US"/>
              </a:p>
            </p:txBody>
          </p:sp>
          <p:sp>
            <p:nvSpPr>
              <p:cNvPr id="458" name="Rectangle 148"/>
              <p:cNvSpPr>
                <a:spLocks noChangeArrowheads="1"/>
              </p:cNvSpPr>
              <p:nvPr/>
            </p:nvSpPr>
            <p:spPr bwMode="auto">
              <a:xfrm>
                <a:off x="325" y="2082"/>
                <a:ext cx="425" cy="115"/>
              </a:xfrm>
              <a:prstGeom prst="rect">
                <a:avLst/>
              </a:prstGeom>
              <a:noFill/>
              <a:ln w="9525">
                <a:noFill/>
                <a:miter lim="800000"/>
                <a:headEnd/>
                <a:tailEnd/>
              </a:ln>
            </p:spPr>
            <p:txBody>
              <a:bodyPr wrap="none" lIns="0" tIns="0" rIns="0" bIns="0">
                <a:spAutoFit/>
              </a:bodyPr>
              <a:lstStyle/>
              <a:p>
                <a:r>
                  <a:rPr lang="en-US" sz="1200">
                    <a:solidFill>
                      <a:srgbClr val="000000"/>
                    </a:solidFill>
                  </a:rPr>
                  <a:t>2,068.195</a:t>
                </a:r>
                <a:endParaRPr lang="en-US"/>
              </a:p>
            </p:txBody>
          </p:sp>
          <p:sp>
            <p:nvSpPr>
              <p:cNvPr id="459" name="Line 157"/>
              <p:cNvSpPr>
                <a:spLocks noChangeShapeType="1"/>
              </p:cNvSpPr>
              <p:nvPr/>
            </p:nvSpPr>
            <p:spPr bwMode="auto">
              <a:xfrm flipV="1">
                <a:off x="944" y="4072"/>
                <a:ext cx="0" cy="13"/>
              </a:xfrm>
              <a:prstGeom prst="line">
                <a:avLst/>
              </a:prstGeom>
              <a:noFill/>
              <a:ln w="0">
                <a:solidFill>
                  <a:srgbClr val="000000"/>
                </a:solidFill>
                <a:round/>
                <a:headEnd/>
                <a:tailEnd/>
              </a:ln>
            </p:spPr>
            <p:txBody>
              <a:bodyPr/>
              <a:lstStyle/>
              <a:p>
                <a:endParaRPr lang="en-US"/>
              </a:p>
            </p:txBody>
          </p:sp>
          <p:sp>
            <p:nvSpPr>
              <p:cNvPr id="460" name="Rectangle 158"/>
              <p:cNvSpPr>
                <a:spLocks noChangeArrowheads="1"/>
              </p:cNvSpPr>
              <p:nvPr/>
            </p:nvSpPr>
            <p:spPr bwMode="auto">
              <a:xfrm>
                <a:off x="84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1,775</a:t>
                </a:r>
                <a:endParaRPr lang="en-US"/>
              </a:p>
            </p:txBody>
          </p:sp>
          <p:sp>
            <p:nvSpPr>
              <p:cNvPr id="461" name="Line 159"/>
              <p:cNvSpPr>
                <a:spLocks noChangeShapeType="1"/>
              </p:cNvSpPr>
              <p:nvPr/>
            </p:nvSpPr>
            <p:spPr bwMode="auto">
              <a:xfrm flipV="1">
                <a:off x="1332" y="4072"/>
                <a:ext cx="0" cy="13"/>
              </a:xfrm>
              <a:prstGeom prst="line">
                <a:avLst/>
              </a:prstGeom>
              <a:noFill/>
              <a:ln w="0">
                <a:solidFill>
                  <a:srgbClr val="000000"/>
                </a:solidFill>
                <a:round/>
                <a:headEnd/>
                <a:tailEnd/>
              </a:ln>
            </p:spPr>
            <p:txBody>
              <a:bodyPr/>
              <a:lstStyle/>
              <a:p>
                <a:endParaRPr lang="en-US"/>
              </a:p>
            </p:txBody>
          </p:sp>
          <p:sp>
            <p:nvSpPr>
              <p:cNvPr id="462" name="Rectangle 160"/>
              <p:cNvSpPr>
                <a:spLocks noChangeArrowheads="1"/>
              </p:cNvSpPr>
              <p:nvPr/>
            </p:nvSpPr>
            <p:spPr bwMode="auto">
              <a:xfrm>
                <a:off x="1230"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1,800</a:t>
                </a:r>
                <a:endParaRPr lang="en-US"/>
              </a:p>
            </p:txBody>
          </p:sp>
          <p:sp>
            <p:nvSpPr>
              <p:cNvPr id="463" name="Line 161"/>
              <p:cNvSpPr>
                <a:spLocks noChangeShapeType="1"/>
              </p:cNvSpPr>
              <p:nvPr/>
            </p:nvSpPr>
            <p:spPr bwMode="auto">
              <a:xfrm flipV="1">
                <a:off x="1714" y="4072"/>
                <a:ext cx="0" cy="13"/>
              </a:xfrm>
              <a:prstGeom prst="line">
                <a:avLst/>
              </a:prstGeom>
              <a:noFill/>
              <a:ln w="0">
                <a:solidFill>
                  <a:srgbClr val="000000"/>
                </a:solidFill>
                <a:round/>
                <a:headEnd/>
                <a:tailEnd/>
              </a:ln>
            </p:spPr>
            <p:txBody>
              <a:bodyPr/>
              <a:lstStyle/>
              <a:p>
                <a:endParaRPr lang="en-US"/>
              </a:p>
            </p:txBody>
          </p:sp>
          <p:sp>
            <p:nvSpPr>
              <p:cNvPr id="464" name="Rectangle 162"/>
              <p:cNvSpPr>
                <a:spLocks noChangeArrowheads="1"/>
              </p:cNvSpPr>
              <p:nvPr/>
            </p:nvSpPr>
            <p:spPr bwMode="auto">
              <a:xfrm>
                <a:off x="161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1,825</a:t>
                </a:r>
                <a:endParaRPr lang="en-US"/>
              </a:p>
            </p:txBody>
          </p:sp>
          <p:sp>
            <p:nvSpPr>
              <p:cNvPr id="465" name="Line 163"/>
              <p:cNvSpPr>
                <a:spLocks noChangeShapeType="1"/>
              </p:cNvSpPr>
              <p:nvPr/>
            </p:nvSpPr>
            <p:spPr bwMode="auto">
              <a:xfrm flipV="1">
                <a:off x="2102" y="4072"/>
                <a:ext cx="0" cy="13"/>
              </a:xfrm>
              <a:prstGeom prst="line">
                <a:avLst/>
              </a:prstGeom>
              <a:noFill/>
              <a:ln w="0">
                <a:solidFill>
                  <a:srgbClr val="000000"/>
                </a:solidFill>
                <a:round/>
                <a:headEnd/>
                <a:tailEnd/>
              </a:ln>
            </p:spPr>
            <p:txBody>
              <a:bodyPr/>
              <a:lstStyle/>
              <a:p>
                <a:endParaRPr lang="en-US"/>
              </a:p>
            </p:txBody>
          </p:sp>
          <p:sp>
            <p:nvSpPr>
              <p:cNvPr id="466" name="Rectangle 164"/>
              <p:cNvSpPr>
                <a:spLocks noChangeArrowheads="1"/>
              </p:cNvSpPr>
              <p:nvPr/>
            </p:nvSpPr>
            <p:spPr bwMode="auto">
              <a:xfrm>
                <a:off x="2000"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1,850</a:t>
                </a:r>
                <a:endParaRPr lang="en-US"/>
              </a:p>
            </p:txBody>
          </p:sp>
          <p:sp>
            <p:nvSpPr>
              <p:cNvPr id="467" name="Line 165"/>
              <p:cNvSpPr>
                <a:spLocks noChangeShapeType="1"/>
              </p:cNvSpPr>
              <p:nvPr/>
            </p:nvSpPr>
            <p:spPr bwMode="auto">
              <a:xfrm flipV="1">
                <a:off x="2484" y="4072"/>
                <a:ext cx="0" cy="13"/>
              </a:xfrm>
              <a:prstGeom prst="line">
                <a:avLst/>
              </a:prstGeom>
              <a:noFill/>
              <a:ln w="0">
                <a:solidFill>
                  <a:srgbClr val="000000"/>
                </a:solidFill>
                <a:round/>
                <a:headEnd/>
                <a:tailEnd/>
              </a:ln>
            </p:spPr>
            <p:txBody>
              <a:bodyPr/>
              <a:lstStyle/>
              <a:p>
                <a:endParaRPr lang="en-US"/>
              </a:p>
            </p:txBody>
          </p:sp>
          <p:sp>
            <p:nvSpPr>
              <p:cNvPr id="468" name="Rectangle 166"/>
              <p:cNvSpPr>
                <a:spLocks noChangeArrowheads="1"/>
              </p:cNvSpPr>
              <p:nvPr/>
            </p:nvSpPr>
            <p:spPr bwMode="auto">
              <a:xfrm>
                <a:off x="238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1,875</a:t>
                </a:r>
                <a:endParaRPr lang="en-US"/>
              </a:p>
            </p:txBody>
          </p:sp>
          <p:sp>
            <p:nvSpPr>
              <p:cNvPr id="469" name="Line 167"/>
              <p:cNvSpPr>
                <a:spLocks noChangeShapeType="1"/>
              </p:cNvSpPr>
              <p:nvPr/>
            </p:nvSpPr>
            <p:spPr bwMode="auto">
              <a:xfrm flipV="1">
                <a:off x="2872" y="4072"/>
                <a:ext cx="0" cy="13"/>
              </a:xfrm>
              <a:prstGeom prst="line">
                <a:avLst/>
              </a:prstGeom>
              <a:noFill/>
              <a:ln w="0">
                <a:solidFill>
                  <a:srgbClr val="000000"/>
                </a:solidFill>
                <a:round/>
                <a:headEnd/>
                <a:tailEnd/>
              </a:ln>
            </p:spPr>
            <p:txBody>
              <a:bodyPr/>
              <a:lstStyle/>
              <a:p>
                <a:endParaRPr lang="en-US"/>
              </a:p>
            </p:txBody>
          </p:sp>
          <p:sp>
            <p:nvSpPr>
              <p:cNvPr id="470" name="Rectangle 168"/>
              <p:cNvSpPr>
                <a:spLocks noChangeArrowheads="1"/>
              </p:cNvSpPr>
              <p:nvPr/>
            </p:nvSpPr>
            <p:spPr bwMode="auto">
              <a:xfrm>
                <a:off x="2776"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1,900</a:t>
                </a:r>
                <a:endParaRPr lang="en-US"/>
              </a:p>
            </p:txBody>
          </p:sp>
          <p:sp>
            <p:nvSpPr>
              <p:cNvPr id="471" name="Line 169"/>
              <p:cNvSpPr>
                <a:spLocks noChangeShapeType="1"/>
              </p:cNvSpPr>
              <p:nvPr/>
            </p:nvSpPr>
            <p:spPr bwMode="auto">
              <a:xfrm flipV="1">
                <a:off x="3260" y="4072"/>
                <a:ext cx="0" cy="13"/>
              </a:xfrm>
              <a:prstGeom prst="line">
                <a:avLst/>
              </a:prstGeom>
              <a:noFill/>
              <a:ln w="0">
                <a:solidFill>
                  <a:srgbClr val="000000"/>
                </a:solidFill>
                <a:round/>
                <a:headEnd/>
                <a:tailEnd/>
              </a:ln>
            </p:spPr>
            <p:txBody>
              <a:bodyPr/>
              <a:lstStyle/>
              <a:p>
                <a:endParaRPr lang="en-US"/>
              </a:p>
            </p:txBody>
          </p:sp>
          <p:sp>
            <p:nvSpPr>
              <p:cNvPr id="472" name="Rectangle 170"/>
              <p:cNvSpPr>
                <a:spLocks noChangeArrowheads="1"/>
              </p:cNvSpPr>
              <p:nvPr/>
            </p:nvSpPr>
            <p:spPr bwMode="auto">
              <a:xfrm>
                <a:off x="315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1,925</a:t>
                </a:r>
                <a:endParaRPr lang="en-US"/>
              </a:p>
            </p:txBody>
          </p:sp>
          <p:sp>
            <p:nvSpPr>
              <p:cNvPr id="473" name="Line 171"/>
              <p:cNvSpPr>
                <a:spLocks noChangeShapeType="1"/>
              </p:cNvSpPr>
              <p:nvPr/>
            </p:nvSpPr>
            <p:spPr bwMode="auto">
              <a:xfrm flipV="1">
                <a:off x="3642" y="4072"/>
                <a:ext cx="0" cy="13"/>
              </a:xfrm>
              <a:prstGeom prst="line">
                <a:avLst/>
              </a:prstGeom>
              <a:noFill/>
              <a:ln w="0">
                <a:solidFill>
                  <a:srgbClr val="000000"/>
                </a:solidFill>
                <a:round/>
                <a:headEnd/>
                <a:tailEnd/>
              </a:ln>
            </p:spPr>
            <p:txBody>
              <a:bodyPr/>
              <a:lstStyle/>
              <a:p>
                <a:endParaRPr lang="en-US"/>
              </a:p>
            </p:txBody>
          </p:sp>
          <p:sp>
            <p:nvSpPr>
              <p:cNvPr id="474" name="Rectangle 172"/>
              <p:cNvSpPr>
                <a:spLocks noChangeArrowheads="1"/>
              </p:cNvSpPr>
              <p:nvPr/>
            </p:nvSpPr>
            <p:spPr bwMode="auto">
              <a:xfrm>
                <a:off x="3547"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1,950</a:t>
                </a:r>
                <a:endParaRPr lang="en-US"/>
              </a:p>
            </p:txBody>
          </p:sp>
          <p:sp>
            <p:nvSpPr>
              <p:cNvPr id="475" name="Line 173"/>
              <p:cNvSpPr>
                <a:spLocks noChangeShapeType="1"/>
              </p:cNvSpPr>
              <p:nvPr/>
            </p:nvSpPr>
            <p:spPr bwMode="auto">
              <a:xfrm flipV="1">
                <a:off x="4030" y="4072"/>
                <a:ext cx="0" cy="13"/>
              </a:xfrm>
              <a:prstGeom prst="line">
                <a:avLst/>
              </a:prstGeom>
              <a:noFill/>
              <a:ln w="0">
                <a:solidFill>
                  <a:srgbClr val="000000"/>
                </a:solidFill>
                <a:round/>
                <a:headEnd/>
                <a:tailEnd/>
              </a:ln>
            </p:spPr>
            <p:txBody>
              <a:bodyPr/>
              <a:lstStyle/>
              <a:p>
                <a:endParaRPr lang="en-US"/>
              </a:p>
            </p:txBody>
          </p:sp>
          <p:sp>
            <p:nvSpPr>
              <p:cNvPr id="476" name="Rectangle 174"/>
              <p:cNvSpPr>
                <a:spLocks noChangeArrowheads="1"/>
              </p:cNvSpPr>
              <p:nvPr/>
            </p:nvSpPr>
            <p:spPr bwMode="auto">
              <a:xfrm>
                <a:off x="392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1,975</a:t>
                </a:r>
                <a:endParaRPr lang="en-US"/>
              </a:p>
            </p:txBody>
          </p:sp>
          <p:sp>
            <p:nvSpPr>
              <p:cNvPr id="477" name="Line 175"/>
              <p:cNvSpPr>
                <a:spLocks noChangeShapeType="1"/>
              </p:cNvSpPr>
              <p:nvPr/>
            </p:nvSpPr>
            <p:spPr bwMode="auto">
              <a:xfrm flipV="1">
                <a:off x="4412" y="4072"/>
                <a:ext cx="0" cy="13"/>
              </a:xfrm>
              <a:prstGeom prst="line">
                <a:avLst/>
              </a:prstGeom>
              <a:noFill/>
              <a:ln w="0">
                <a:solidFill>
                  <a:srgbClr val="000000"/>
                </a:solidFill>
                <a:round/>
                <a:headEnd/>
                <a:tailEnd/>
              </a:ln>
            </p:spPr>
            <p:txBody>
              <a:bodyPr/>
              <a:lstStyle/>
              <a:p>
                <a:endParaRPr lang="en-US"/>
              </a:p>
            </p:txBody>
          </p:sp>
          <p:sp>
            <p:nvSpPr>
              <p:cNvPr id="478" name="Rectangle 176"/>
              <p:cNvSpPr>
                <a:spLocks noChangeArrowheads="1"/>
              </p:cNvSpPr>
              <p:nvPr/>
            </p:nvSpPr>
            <p:spPr bwMode="auto">
              <a:xfrm>
                <a:off x="4317"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2,000</a:t>
                </a:r>
                <a:endParaRPr lang="en-US"/>
              </a:p>
            </p:txBody>
          </p:sp>
          <p:sp>
            <p:nvSpPr>
              <p:cNvPr id="479" name="Line 177"/>
              <p:cNvSpPr>
                <a:spLocks noChangeShapeType="1"/>
              </p:cNvSpPr>
              <p:nvPr/>
            </p:nvSpPr>
            <p:spPr bwMode="auto">
              <a:xfrm flipV="1">
                <a:off x="4800" y="4072"/>
                <a:ext cx="0" cy="13"/>
              </a:xfrm>
              <a:prstGeom prst="line">
                <a:avLst/>
              </a:prstGeom>
              <a:noFill/>
              <a:ln w="0">
                <a:solidFill>
                  <a:srgbClr val="000000"/>
                </a:solidFill>
                <a:round/>
                <a:headEnd/>
                <a:tailEnd/>
              </a:ln>
            </p:spPr>
            <p:txBody>
              <a:bodyPr/>
              <a:lstStyle/>
              <a:p>
                <a:endParaRPr lang="en-US"/>
              </a:p>
            </p:txBody>
          </p:sp>
          <p:sp>
            <p:nvSpPr>
              <p:cNvPr id="480" name="Rectangle 178"/>
              <p:cNvSpPr>
                <a:spLocks noChangeArrowheads="1"/>
              </p:cNvSpPr>
              <p:nvPr/>
            </p:nvSpPr>
            <p:spPr bwMode="auto">
              <a:xfrm>
                <a:off x="4698"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2,025</a:t>
                </a:r>
                <a:endParaRPr lang="en-US"/>
              </a:p>
            </p:txBody>
          </p:sp>
          <p:sp>
            <p:nvSpPr>
              <p:cNvPr id="481" name="Line 179"/>
              <p:cNvSpPr>
                <a:spLocks noChangeShapeType="1"/>
              </p:cNvSpPr>
              <p:nvPr/>
            </p:nvSpPr>
            <p:spPr bwMode="auto">
              <a:xfrm flipV="1">
                <a:off x="5182" y="4072"/>
                <a:ext cx="0" cy="13"/>
              </a:xfrm>
              <a:prstGeom prst="line">
                <a:avLst/>
              </a:prstGeom>
              <a:noFill/>
              <a:ln w="0">
                <a:solidFill>
                  <a:srgbClr val="000000"/>
                </a:solidFill>
                <a:round/>
                <a:headEnd/>
                <a:tailEnd/>
              </a:ln>
            </p:spPr>
            <p:txBody>
              <a:bodyPr/>
              <a:lstStyle/>
              <a:p>
                <a:endParaRPr lang="en-US"/>
              </a:p>
            </p:txBody>
          </p:sp>
          <p:sp>
            <p:nvSpPr>
              <p:cNvPr id="482" name="Rectangle 180"/>
              <p:cNvSpPr>
                <a:spLocks noChangeArrowheads="1"/>
              </p:cNvSpPr>
              <p:nvPr/>
            </p:nvSpPr>
            <p:spPr bwMode="auto">
              <a:xfrm>
                <a:off x="5087" y="4097"/>
                <a:ext cx="239" cy="115"/>
              </a:xfrm>
              <a:prstGeom prst="rect">
                <a:avLst/>
              </a:prstGeom>
              <a:noFill/>
              <a:ln w="9525">
                <a:noFill/>
                <a:miter lim="800000"/>
                <a:headEnd/>
                <a:tailEnd/>
              </a:ln>
            </p:spPr>
            <p:txBody>
              <a:bodyPr wrap="none" lIns="0" tIns="0" rIns="0" bIns="0">
                <a:spAutoFit/>
              </a:bodyPr>
              <a:lstStyle/>
              <a:p>
                <a:r>
                  <a:rPr lang="en-US" sz="1200">
                    <a:solidFill>
                      <a:srgbClr val="000000"/>
                    </a:solidFill>
                  </a:rPr>
                  <a:t>2,050</a:t>
                </a:r>
                <a:endParaRPr lang="en-US"/>
              </a:p>
            </p:txBody>
          </p:sp>
        </p:grpSp>
        <p:grpSp>
          <p:nvGrpSpPr>
            <p:cNvPr id="200" name="Group 422"/>
            <p:cNvGrpSpPr>
              <a:grpSpLocks/>
            </p:cNvGrpSpPr>
            <p:nvPr/>
          </p:nvGrpSpPr>
          <p:grpSpPr bwMode="auto">
            <a:xfrm>
              <a:off x="1356" y="2303"/>
              <a:ext cx="3628" cy="210"/>
              <a:chOff x="1351" y="2303"/>
              <a:chExt cx="3628" cy="210"/>
            </a:xfrm>
          </p:grpSpPr>
          <p:sp>
            <p:nvSpPr>
              <p:cNvPr id="201" name="Oval 181"/>
              <p:cNvSpPr>
                <a:spLocks noChangeArrowheads="1"/>
              </p:cNvSpPr>
              <p:nvPr/>
            </p:nvSpPr>
            <p:spPr bwMode="auto">
              <a:xfrm>
                <a:off x="1351" y="2437"/>
                <a:ext cx="19" cy="12"/>
              </a:xfrm>
              <a:prstGeom prst="ellipse">
                <a:avLst/>
              </a:prstGeom>
              <a:solidFill>
                <a:srgbClr val="009B00"/>
              </a:solidFill>
              <a:ln w="0">
                <a:solidFill>
                  <a:srgbClr val="009B00"/>
                </a:solidFill>
                <a:round/>
                <a:headEnd/>
                <a:tailEnd/>
              </a:ln>
            </p:spPr>
            <p:txBody>
              <a:bodyPr/>
              <a:lstStyle/>
              <a:p>
                <a:endParaRPr lang="en-US"/>
              </a:p>
            </p:txBody>
          </p:sp>
          <p:sp>
            <p:nvSpPr>
              <p:cNvPr id="202" name="Oval 182"/>
              <p:cNvSpPr>
                <a:spLocks noChangeArrowheads="1"/>
              </p:cNvSpPr>
              <p:nvPr/>
            </p:nvSpPr>
            <p:spPr bwMode="auto">
              <a:xfrm>
                <a:off x="1351" y="2347"/>
                <a:ext cx="19" cy="13"/>
              </a:xfrm>
              <a:prstGeom prst="ellipse">
                <a:avLst/>
              </a:prstGeom>
              <a:solidFill>
                <a:srgbClr val="FF0000"/>
              </a:solidFill>
              <a:ln w="0">
                <a:solidFill>
                  <a:srgbClr val="FF0000"/>
                </a:solidFill>
                <a:round/>
                <a:headEnd/>
                <a:tailEnd/>
              </a:ln>
            </p:spPr>
            <p:txBody>
              <a:bodyPr/>
              <a:lstStyle/>
              <a:p>
                <a:endParaRPr lang="en-US"/>
              </a:p>
            </p:txBody>
          </p:sp>
          <p:sp>
            <p:nvSpPr>
              <p:cNvPr id="203" name="Oval 183"/>
              <p:cNvSpPr>
                <a:spLocks noChangeArrowheads="1"/>
              </p:cNvSpPr>
              <p:nvPr/>
            </p:nvSpPr>
            <p:spPr bwMode="auto">
              <a:xfrm>
                <a:off x="1364" y="2424"/>
                <a:ext cx="25" cy="13"/>
              </a:xfrm>
              <a:prstGeom prst="ellipse">
                <a:avLst/>
              </a:prstGeom>
              <a:solidFill>
                <a:srgbClr val="FF0000"/>
              </a:solidFill>
              <a:ln w="0">
                <a:solidFill>
                  <a:srgbClr val="FF0000"/>
                </a:solidFill>
                <a:round/>
                <a:headEnd/>
                <a:tailEnd/>
              </a:ln>
            </p:spPr>
            <p:txBody>
              <a:bodyPr/>
              <a:lstStyle/>
              <a:p>
                <a:endParaRPr lang="en-US"/>
              </a:p>
            </p:txBody>
          </p:sp>
          <p:sp>
            <p:nvSpPr>
              <p:cNvPr id="204" name="Oval 184"/>
              <p:cNvSpPr>
                <a:spLocks noChangeArrowheads="1"/>
              </p:cNvSpPr>
              <p:nvPr/>
            </p:nvSpPr>
            <p:spPr bwMode="auto">
              <a:xfrm>
                <a:off x="1364" y="2417"/>
                <a:ext cx="25" cy="13"/>
              </a:xfrm>
              <a:prstGeom prst="ellipse">
                <a:avLst/>
              </a:prstGeom>
              <a:solidFill>
                <a:srgbClr val="009B00"/>
              </a:solidFill>
              <a:ln w="0">
                <a:solidFill>
                  <a:srgbClr val="009B00"/>
                </a:solidFill>
                <a:round/>
                <a:headEnd/>
                <a:tailEnd/>
              </a:ln>
            </p:spPr>
            <p:txBody>
              <a:bodyPr/>
              <a:lstStyle/>
              <a:p>
                <a:endParaRPr lang="en-US"/>
              </a:p>
            </p:txBody>
          </p:sp>
          <p:sp>
            <p:nvSpPr>
              <p:cNvPr id="205" name="Oval 185"/>
              <p:cNvSpPr>
                <a:spLocks noChangeArrowheads="1"/>
              </p:cNvSpPr>
              <p:nvPr/>
            </p:nvSpPr>
            <p:spPr bwMode="auto">
              <a:xfrm>
                <a:off x="1383" y="2411"/>
                <a:ext cx="19" cy="13"/>
              </a:xfrm>
              <a:prstGeom prst="ellipse">
                <a:avLst/>
              </a:prstGeom>
              <a:solidFill>
                <a:srgbClr val="FF0000"/>
              </a:solidFill>
              <a:ln w="0">
                <a:solidFill>
                  <a:srgbClr val="FF0000"/>
                </a:solidFill>
                <a:round/>
                <a:headEnd/>
                <a:tailEnd/>
              </a:ln>
            </p:spPr>
            <p:txBody>
              <a:bodyPr/>
              <a:lstStyle/>
              <a:p>
                <a:endParaRPr lang="en-US"/>
              </a:p>
            </p:txBody>
          </p:sp>
          <p:sp>
            <p:nvSpPr>
              <p:cNvPr id="206" name="Oval 186"/>
              <p:cNvSpPr>
                <a:spLocks noChangeArrowheads="1"/>
              </p:cNvSpPr>
              <p:nvPr/>
            </p:nvSpPr>
            <p:spPr bwMode="auto">
              <a:xfrm>
                <a:off x="1395" y="2405"/>
                <a:ext cx="26" cy="12"/>
              </a:xfrm>
              <a:prstGeom prst="ellipse">
                <a:avLst/>
              </a:prstGeom>
              <a:solidFill>
                <a:srgbClr val="FF0000"/>
              </a:solidFill>
              <a:ln w="0">
                <a:solidFill>
                  <a:srgbClr val="FF0000"/>
                </a:solidFill>
                <a:round/>
                <a:headEnd/>
                <a:tailEnd/>
              </a:ln>
            </p:spPr>
            <p:txBody>
              <a:bodyPr/>
              <a:lstStyle/>
              <a:p>
                <a:endParaRPr lang="en-US"/>
              </a:p>
            </p:txBody>
          </p:sp>
          <p:sp>
            <p:nvSpPr>
              <p:cNvPr id="207" name="Oval 187"/>
              <p:cNvSpPr>
                <a:spLocks noChangeArrowheads="1"/>
              </p:cNvSpPr>
              <p:nvPr/>
            </p:nvSpPr>
            <p:spPr bwMode="auto">
              <a:xfrm>
                <a:off x="1395" y="2417"/>
                <a:ext cx="26" cy="20"/>
              </a:xfrm>
              <a:prstGeom prst="ellipse">
                <a:avLst/>
              </a:prstGeom>
              <a:solidFill>
                <a:srgbClr val="009B00"/>
              </a:solidFill>
              <a:ln w="0">
                <a:solidFill>
                  <a:srgbClr val="009B00"/>
                </a:solidFill>
                <a:round/>
                <a:headEnd/>
                <a:tailEnd/>
              </a:ln>
            </p:spPr>
            <p:txBody>
              <a:bodyPr/>
              <a:lstStyle/>
              <a:p>
                <a:endParaRPr lang="en-US"/>
              </a:p>
            </p:txBody>
          </p:sp>
          <p:sp>
            <p:nvSpPr>
              <p:cNvPr id="208" name="Oval 188"/>
              <p:cNvSpPr>
                <a:spLocks noChangeArrowheads="1"/>
              </p:cNvSpPr>
              <p:nvPr/>
            </p:nvSpPr>
            <p:spPr bwMode="auto">
              <a:xfrm>
                <a:off x="1415" y="2411"/>
                <a:ext cx="19" cy="13"/>
              </a:xfrm>
              <a:prstGeom prst="ellipse">
                <a:avLst/>
              </a:prstGeom>
              <a:solidFill>
                <a:srgbClr val="FF0000"/>
              </a:solidFill>
              <a:ln w="0">
                <a:solidFill>
                  <a:srgbClr val="FF0000"/>
                </a:solidFill>
                <a:round/>
                <a:headEnd/>
                <a:tailEnd/>
              </a:ln>
            </p:spPr>
            <p:txBody>
              <a:bodyPr/>
              <a:lstStyle/>
              <a:p>
                <a:endParaRPr lang="en-US"/>
              </a:p>
            </p:txBody>
          </p:sp>
          <p:sp>
            <p:nvSpPr>
              <p:cNvPr id="209" name="Oval 189"/>
              <p:cNvSpPr>
                <a:spLocks noChangeArrowheads="1"/>
              </p:cNvSpPr>
              <p:nvPr/>
            </p:nvSpPr>
            <p:spPr bwMode="auto">
              <a:xfrm>
                <a:off x="1415" y="2424"/>
                <a:ext cx="19" cy="19"/>
              </a:xfrm>
              <a:prstGeom prst="ellipse">
                <a:avLst/>
              </a:prstGeom>
              <a:solidFill>
                <a:srgbClr val="009B00"/>
              </a:solidFill>
              <a:ln w="0">
                <a:solidFill>
                  <a:srgbClr val="009B00"/>
                </a:solidFill>
                <a:round/>
                <a:headEnd/>
                <a:tailEnd/>
              </a:ln>
            </p:spPr>
            <p:txBody>
              <a:bodyPr/>
              <a:lstStyle/>
              <a:p>
                <a:endParaRPr lang="en-US"/>
              </a:p>
            </p:txBody>
          </p:sp>
          <p:sp>
            <p:nvSpPr>
              <p:cNvPr id="210" name="Oval 190"/>
              <p:cNvSpPr>
                <a:spLocks noChangeArrowheads="1"/>
              </p:cNvSpPr>
              <p:nvPr/>
            </p:nvSpPr>
            <p:spPr bwMode="auto">
              <a:xfrm>
                <a:off x="1427" y="2405"/>
                <a:ext cx="26" cy="12"/>
              </a:xfrm>
              <a:prstGeom prst="ellipse">
                <a:avLst/>
              </a:prstGeom>
              <a:solidFill>
                <a:srgbClr val="FF0000"/>
              </a:solidFill>
              <a:ln w="0">
                <a:solidFill>
                  <a:srgbClr val="FF0000"/>
                </a:solidFill>
                <a:round/>
                <a:headEnd/>
                <a:tailEnd/>
              </a:ln>
            </p:spPr>
            <p:txBody>
              <a:bodyPr/>
              <a:lstStyle/>
              <a:p>
                <a:endParaRPr lang="en-US"/>
              </a:p>
            </p:txBody>
          </p:sp>
          <p:sp>
            <p:nvSpPr>
              <p:cNvPr id="211" name="Oval 191"/>
              <p:cNvSpPr>
                <a:spLocks noChangeArrowheads="1"/>
              </p:cNvSpPr>
              <p:nvPr/>
            </p:nvSpPr>
            <p:spPr bwMode="auto">
              <a:xfrm>
                <a:off x="1427" y="2424"/>
                <a:ext cx="26" cy="19"/>
              </a:xfrm>
              <a:prstGeom prst="ellipse">
                <a:avLst/>
              </a:prstGeom>
              <a:solidFill>
                <a:srgbClr val="009B00"/>
              </a:solidFill>
              <a:ln w="0">
                <a:solidFill>
                  <a:srgbClr val="009B00"/>
                </a:solidFill>
                <a:round/>
                <a:headEnd/>
                <a:tailEnd/>
              </a:ln>
            </p:spPr>
            <p:txBody>
              <a:bodyPr/>
              <a:lstStyle/>
              <a:p>
                <a:endParaRPr lang="en-US"/>
              </a:p>
            </p:txBody>
          </p:sp>
          <p:sp>
            <p:nvSpPr>
              <p:cNvPr id="212" name="Oval 192"/>
              <p:cNvSpPr>
                <a:spLocks noChangeArrowheads="1"/>
              </p:cNvSpPr>
              <p:nvPr/>
            </p:nvSpPr>
            <p:spPr bwMode="auto">
              <a:xfrm>
                <a:off x="1440" y="2405"/>
                <a:ext cx="25" cy="19"/>
              </a:xfrm>
              <a:prstGeom prst="ellipse">
                <a:avLst/>
              </a:prstGeom>
              <a:solidFill>
                <a:srgbClr val="FF0000"/>
              </a:solidFill>
              <a:ln w="0">
                <a:solidFill>
                  <a:srgbClr val="FF0000"/>
                </a:solidFill>
                <a:round/>
                <a:headEnd/>
                <a:tailEnd/>
              </a:ln>
            </p:spPr>
            <p:txBody>
              <a:bodyPr/>
              <a:lstStyle/>
              <a:p>
                <a:endParaRPr lang="en-US"/>
              </a:p>
            </p:txBody>
          </p:sp>
          <p:sp>
            <p:nvSpPr>
              <p:cNvPr id="213" name="Oval 193"/>
              <p:cNvSpPr>
                <a:spLocks noChangeArrowheads="1"/>
              </p:cNvSpPr>
              <p:nvPr/>
            </p:nvSpPr>
            <p:spPr bwMode="auto">
              <a:xfrm>
                <a:off x="1440" y="2430"/>
                <a:ext cx="25" cy="19"/>
              </a:xfrm>
              <a:prstGeom prst="ellipse">
                <a:avLst/>
              </a:prstGeom>
              <a:solidFill>
                <a:srgbClr val="009B00"/>
              </a:solidFill>
              <a:ln w="0">
                <a:solidFill>
                  <a:srgbClr val="009B00"/>
                </a:solidFill>
                <a:round/>
                <a:headEnd/>
                <a:tailEnd/>
              </a:ln>
            </p:spPr>
            <p:txBody>
              <a:bodyPr/>
              <a:lstStyle/>
              <a:p>
                <a:endParaRPr lang="en-US"/>
              </a:p>
            </p:txBody>
          </p:sp>
          <p:sp>
            <p:nvSpPr>
              <p:cNvPr id="214" name="Oval 194"/>
              <p:cNvSpPr>
                <a:spLocks noChangeArrowheads="1"/>
              </p:cNvSpPr>
              <p:nvPr/>
            </p:nvSpPr>
            <p:spPr bwMode="auto">
              <a:xfrm>
                <a:off x="1459" y="2405"/>
                <a:ext cx="19" cy="12"/>
              </a:xfrm>
              <a:prstGeom prst="ellipse">
                <a:avLst/>
              </a:prstGeom>
              <a:solidFill>
                <a:srgbClr val="FF0000"/>
              </a:solidFill>
              <a:ln w="0">
                <a:solidFill>
                  <a:srgbClr val="FF0000"/>
                </a:solidFill>
                <a:round/>
                <a:headEnd/>
                <a:tailEnd/>
              </a:ln>
            </p:spPr>
            <p:txBody>
              <a:bodyPr/>
              <a:lstStyle/>
              <a:p>
                <a:endParaRPr lang="en-US"/>
              </a:p>
            </p:txBody>
          </p:sp>
          <p:sp>
            <p:nvSpPr>
              <p:cNvPr id="215" name="Oval 195"/>
              <p:cNvSpPr>
                <a:spLocks noChangeArrowheads="1"/>
              </p:cNvSpPr>
              <p:nvPr/>
            </p:nvSpPr>
            <p:spPr bwMode="auto">
              <a:xfrm>
                <a:off x="1459" y="2430"/>
                <a:ext cx="26" cy="19"/>
              </a:xfrm>
              <a:prstGeom prst="ellipse">
                <a:avLst/>
              </a:prstGeom>
              <a:solidFill>
                <a:srgbClr val="009B00"/>
              </a:solidFill>
              <a:ln w="0">
                <a:solidFill>
                  <a:srgbClr val="009B00"/>
                </a:solidFill>
                <a:round/>
                <a:headEnd/>
                <a:tailEnd/>
              </a:ln>
            </p:spPr>
            <p:txBody>
              <a:bodyPr/>
              <a:lstStyle/>
              <a:p>
                <a:endParaRPr lang="en-US"/>
              </a:p>
            </p:txBody>
          </p:sp>
          <p:sp>
            <p:nvSpPr>
              <p:cNvPr id="216" name="Oval 196"/>
              <p:cNvSpPr>
                <a:spLocks noChangeArrowheads="1"/>
              </p:cNvSpPr>
              <p:nvPr/>
            </p:nvSpPr>
            <p:spPr bwMode="auto">
              <a:xfrm>
                <a:off x="1472" y="2398"/>
                <a:ext cx="25" cy="19"/>
              </a:xfrm>
              <a:prstGeom prst="ellipse">
                <a:avLst/>
              </a:prstGeom>
              <a:solidFill>
                <a:srgbClr val="FF0000"/>
              </a:solidFill>
              <a:ln w="0">
                <a:solidFill>
                  <a:srgbClr val="FF0000"/>
                </a:solidFill>
                <a:round/>
                <a:headEnd/>
                <a:tailEnd/>
              </a:ln>
            </p:spPr>
            <p:txBody>
              <a:bodyPr/>
              <a:lstStyle/>
              <a:p>
                <a:endParaRPr lang="en-US"/>
              </a:p>
            </p:txBody>
          </p:sp>
          <p:sp>
            <p:nvSpPr>
              <p:cNvPr id="217" name="Oval 197"/>
              <p:cNvSpPr>
                <a:spLocks noChangeArrowheads="1"/>
              </p:cNvSpPr>
              <p:nvPr/>
            </p:nvSpPr>
            <p:spPr bwMode="auto">
              <a:xfrm>
                <a:off x="1472" y="2430"/>
                <a:ext cx="25" cy="19"/>
              </a:xfrm>
              <a:prstGeom prst="ellipse">
                <a:avLst/>
              </a:prstGeom>
              <a:solidFill>
                <a:srgbClr val="009B00"/>
              </a:solidFill>
              <a:ln w="0">
                <a:solidFill>
                  <a:srgbClr val="009B00"/>
                </a:solidFill>
                <a:round/>
                <a:headEnd/>
                <a:tailEnd/>
              </a:ln>
            </p:spPr>
            <p:txBody>
              <a:bodyPr/>
              <a:lstStyle/>
              <a:p>
                <a:endParaRPr lang="en-US"/>
              </a:p>
            </p:txBody>
          </p:sp>
          <p:sp>
            <p:nvSpPr>
              <p:cNvPr id="218" name="Oval 198"/>
              <p:cNvSpPr>
                <a:spLocks noChangeArrowheads="1"/>
              </p:cNvSpPr>
              <p:nvPr/>
            </p:nvSpPr>
            <p:spPr bwMode="auto">
              <a:xfrm>
                <a:off x="1491" y="2405"/>
                <a:ext cx="19" cy="19"/>
              </a:xfrm>
              <a:prstGeom prst="ellipse">
                <a:avLst/>
              </a:prstGeom>
              <a:solidFill>
                <a:srgbClr val="FF0000"/>
              </a:solidFill>
              <a:ln w="0">
                <a:solidFill>
                  <a:srgbClr val="FF0000"/>
                </a:solidFill>
                <a:round/>
                <a:headEnd/>
                <a:tailEnd/>
              </a:ln>
            </p:spPr>
            <p:txBody>
              <a:bodyPr/>
              <a:lstStyle/>
              <a:p>
                <a:endParaRPr lang="en-US"/>
              </a:p>
            </p:txBody>
          </p:sp>
          <p:sp>
            <p:nvSpPr>
              <p:cNvPr id="219" name="Oval 199"/>
              <p:cNvSpPr>
                <a:spLocks noChangeArrowheads="1"/>
              </p:cNvSpPr>
              <p:nvPr/>
            </p:nvSpPr>
            <p:spPr bwMode="auto">
              <a:xfrm>
                <a:off x="1491" y="2430"/>
                <a:ext cx="19" cy="19"/>
              </a:xfrm>
              <a:prstGeom prst="ellipse">
                <a:avLst/>
              </a:prstGeom>
              <a:solidFill>
                <a:srgbClr val="009B00"/>
              </a:solidFill>
              <a:ln w="0">
                <a:solidFill>
                  <a:srgbClr val="009B00"/>
                </a:solidFill>
                <a:round/>
                <a:headEnd/>
                <a:tailEnd/>
              </a:ln>
            </p:spPr>
            <p:txBody>
              <a:bodyPr/>
              <a:lstStyle/>
              <a:p>
                <a:endParaRPr lang="en-US"/>
              </a:p>
            </p:txBody>
          </p:sp>
          <p:sp>
            <p:nvSpPr>
              <p:cNvPr id="220" name="Oval 200"/>
              <p:cNvSpPr>
                <a:spLocks noChangeArrowheads="1"/>
              </p:cNvSpPr>
              <p:nvPr/>
            </p:nvSpPr>
            <p:spPr bwMode="auto">
              <a:xfrm>
                <a:off x="1504" y="2405"/>
                <a:ext cx="25" cy="19"/>
              </a:xfrm>
              <a:prstGeom prst="ellipse">
                <a:avLst/>
              </a:prstGeom>
              <a:solidFill>
                <a:srgbClr val="FF0000"/>
              </a:solidFill>
              <a:ln w="0">
                <a:solidFill>
                  <a:srgbClr val="FF0000"/>
                </a:solidFill>
                <a:round/>
                <a:headEnd/>
                <a:tailEnd/>
              </a:ln>
            </p:spPr>
            <p:txBody>
              <a:bodyPr/>
              <a:lstStyle/>
              <a:p>
                <a:endParaRPr lang="en-US"/>
              </a:p>
            </p:txBody>
          </p:sp>
          <p:sp>
            <p:nvSpPr>
              <p:cNvPr id="221" name="Oval 201"/>
              <p:cNvSpPr>
                <a:spLocks noChangeArrowheads="1"/>
              </p:cNvSpPr>
              <p:nvPr/>
            </p:nvSpPr>
            <p:spPr bwMode="auto">
              <a:xfrm>
                <a:off x="1504" y="2430"/>
                <a:ext cx="25" cy="19"/>
              </a:xfrm>
              <a:prstGeom prst="ellipse">
                <a:avLst/>
              </a:prstGeom>
              <a:solidFill>
                <a:srgbClr val="009B00"/>
              </a:solidFill>
              <a:ln w="0">
                <a:solidFill>
                  <a:srgbClr val="009B00"/>
                </a:solidFill>
                <a:round/>
                <a:headEnd/>
                <a:tailEnd/>
              </a:ln>
            </p:spPr>
            <p:txBody>
              <a:bodyPr/>
              <a:lstStyle/>
              <a:p>
                <a:endParaRPr lang="en-US"/>
              </a:p>
            </p:txBody>
          </p:sp>
          <p:sp>
            <p:nvSpPr>
              <p:cNvPr id="222" name="Oval 202"/>
              <p:cNvSpPr>
                <a:spLocks noChangeArrowheads="1"/>
              </p:cNvSpPr>
              <p:nvPr/>
            </p:nvSpPr>
            <p:spPr bwMode="auto">
              <a:xfrm>
                <a:off x="1523" y="2405"/>
                <a:ext cx="19" cy="19"/>
              </a:xfrm>
              <a:prstGeom prst="ellipse">
                <a:avLst/>
              </a:prstGeom>
              <a:solidFill>
                <a:srgbClr val="FF0000"/>
              </a:solidFill>
              <a:ln w="0">
                <a:solidFill>
                  <a:srgbClr val="FF0000"/>
                </a:solidFill>
                <a:round/>
                <a:headEnd/>
                <a:tailEnd/>
              </a:ln>
            </p:spPr>
            <p:txBody>
              <a:bodyPr/>
              <a:lstStyle/>
              <a:p>
                <a:endParaRPr lang="en-US"/>
              </a:p>
            </p:txBody>
          </p:sp>
          <p:sp>
            <p:nvSpPr>
              <p:cNvPr id="223" name="Oval 203"/>
              <p:cNvSpPr>
                <a:spLocks noChangeArrowheads="1"/>
              </p:cNvSpPr>
              <p:nvPr/>
            </p:nvSpPr>
            <p:spPr bwMode="auto">
              <a:xfrm>
                <a:off x="1516" y="2430"/>
                <a:ext cx="26" cy="19"/>
              </a:xfrm>
              <a:prstGeom prst="ellipse">
                <a:avLst/>
              </a:prstGeom>
              <a:solidFill>
                <a:srgbClr val="009B00"/>
              </a:solidFill>
              <a:ln w="0">
                <a:solidFill>
                  <a:srgbClr val="009B00"/>
                </a:solidFill>
                <a:round/>
                <a:headEnd/>
                <a:tailEnd/>
              </a:ln>
            </p:spPr>
            <p:txBody>
              <a:bodyPr/>
              <a:lstStyle/>
              <a:p>
                <a:endParaRPr lang="en-US"/>
              </a:p>
            </p:txBody>
          </p:sp>
          <p:sp>
            <p:nvSpPr>
              <p:cNvPr id="224" name="Oval 204"/>
              <p:cNvSpPr>
                <a:spLocks noChangeArrowheads="1"/>
              </p:cNvSpPr>
              <p:nvPr/>
            </p:nvSpPr>
            <p:spPr bwMode="auto">
              <a:xfrm>
                <a:off x="1535" y="2405"/>
                <a:ext cx="26" cy="12"/>
              </a:xfrm>
              <a:prstGeom prst="ellipse">
                <a:avLst/>
              </a:prstGeom>
              <a:solidFill>
                <a:srgbClr val="FF0000"/>
              </a:solidFill>
              <a:ln w="0">
                <a:solidFill>
                  <a:srgbClr val="FF0000"/>
                </a:solidFill>
                <a:round/>
                <a:headEnd/>
                <a:tailEnd/>
              </a:ln>
            </p:spPr>
            <p:txBody>
              <a:bodyPr/>
              <a:lstStyle/>
              <a:p>
                <a:endParaRPr lang="en-US"/>
              </a:p>
            </p:txBody>
          </p:sp>
          <p:sp>
            <p:nvSpPr>
              <p:cNvPr id="225" name="Oval 205"/>
              <p:cNvSpPr>
                <a:spLocks noChangeArrowheads="1"/>
              </p:cNvSpPr>
              <p:nvPr/>
            </p:nvSpPr>
            <p:spPr bwMode="auto">
              <a:xfrm>
                <a:off x="1535" y="2424"/>
                <a:ext cx="26" cy="19"/>
              </a:xfrm>
              <a:prstGeom prst="ellipse">
                <a:avLst/>
              </a:prstGeom>
              <a:solidFill>
                <a:srgbClr val="009B00"/>
              </a:solidFill>
              <a:ln w="0">
                <a:solidFill>
                  <a:srgbClr val="009B00"/>
                </a:solidFill>
                <a:round/>
                <a:headEnd/>
                <a:tailEnd/>
              </a:ln>
            </p:spPr>
            <p:txBody>
              <a:bodyPr/>
              <a:lstStyle/>
              <a:p>
                <a:endParaRPr lang="en-US"/>
              </a:p>
            </p:txBody>
          </p:sp>
          <p:sp>
            <p:nvSpPr>
              <p:cNvPr id="226" name="Oval 206"/>
              <p:cNvSpPr>
                <a:spLocks noChangeArrowheads="1"/>
              </p:cNvSpPr>
              <p:nvPr/>
            </p:nvSpPr>
            <p:spPr bwMode="auto">
              <a:xfrm>
                <a:off x="1548" y="2398"/>
                <a:ext cx="26" cy="19"/>
              </a:xfrm>
              <a:prstGeom prst="ellipse">
                <a:avLst/>
              </a:prstGeom>
              <a:solidFill>
                <a:srgbClr val="FF0000"/>
              </a:solidFill>
              <a:ln w="0">
                <a:solidFill>
                  <a:srgbClr val="FF0000"/>
                </a:solidFill>
                <a:round/>
                <a:headEnd/>
                <a:tailEnd/>
              </a:ln>
            </p:spPr>
            <p:txBody>
              <a:bodyPr/>
              <a:lstStyle/>
              <a:p>
                <a:endParaRPr lang="en-US"/>
              </a:p>
            </p:txBody>
          </p:sp>
          <p:sp>
            <p:nvSpPr>
              <p:cNvPr id="227" name="Oval 207"/>
              <p:cNvSpPr>
                <a:spLocks noChangeArrowheads="1"/>
              </p:cNvSpPr>
              <p:nvPr/>
            </p:nvSpPr>
            <p:spPr bwMode="auto">
              <a:xfrm>
                <a:off x="1548" y="2424"/>
                <a:ext cx="26" cy="19"/>
              </a:xfrm>
              <a:prstGeom prst="ellipse">
                <a:avLst/>
              </a:prstGeom>
              <a:solidFill>
                <a:srgbClr val="009B00"/>
              </a:solidFill>
              <a:ln w="0">
                <a:solidFill>
                  <a:srgbClr val="009B00"/>
                </a:solidFill>
                <a:round/>
                <a:headEnd/>
                <a:tailEnd/>
              </a:ln>
            </p:spPr>
            <p:txBody>
              <a:bodyPr/>
              <a:lstStyle/>
              <a:p>
                <a:endParaRPr lang="en-US"/>
              </a:p>
            </p:txBody>
          </p:sp>
          <p:sp>
            <p:nvSpPr>
              <p:cNvPr id="228" name="Oval 208"/>
              <p:cNvSpPr>
                <a:spLocks noChangeArrowheads="1"/>
              </p:cNvSpPr>
              <p:nvPr/>
            </p:nvSpPr>
            <p:spPr bwMode="auto">
              <a:xfrm>
                <a:off x="1567" y="2398"/>
                <a:ext cx="19" cy="19"/>
              </a:xfrm>
              <a:prstGeom prst="ellipse">
                <a:avLst/>
              </a:prstGeom>
              <a:solidFill>
                <a:srgbClr val="FF0000"/>
              </a:solidFill>
              <a:ln w="0">
                <a:solidFill>
                  <a:srgbClr val="FF0000"/>
                </a:solidFill>
                <a:round/>
                <a:headEnd/>
                <a:tailEnd/>
              </a:ln>
            </p:spPr>
            <p:txBody>
              <a:bodyPr/>
              <a:lstStyle/>
              <a:p>
                <a:endParaRPr lang="en-US"/>
              </a:p>
            </p:txBody>
          </p:sp>
          <p:sp>
            <p:nvSpPr>
              <p:cNvPr id="229" name="Oval 209"/>
              <p:cNvSpPr>
                <a:spLocks noChangeArrowheads="1"/>
              </p:cNvSpPr>
              <p:nvPr/>
            </p:nvSpPr>
            <p:spPr bwMode="auto">
              <a:xfrm>
                <a:off x="1567" y="2430"/>
                <a:ext cx="19" cy="13"/>
              </a:xfrm>
              <a:prstGeom prst="ellipse">
                <a:avLst/>
              </a:prstGeom>
              <a:solidFill>
                <a:srgbClr val="009B00"/>
              </a:solidFill>
              <a:ln w="0">
                <a:solidFill>
                  <a:srgbClr val="009B00"/>
                </a:solidFill>
                <a:round/>
                <a:headEnd/>
                <a:tailEnd/>
              </a:ln>
            </p:spPr>
            <p:txBody>
              <a:bodyPr/>
              <a:lstStyle/>
              <a:p>
                <a:endParaRPr lang="en-US"/>
              </a:p>
            </p:txBody>
          </p:sp>
          <p:sp>
            <p:nvSpPr>
              <p:cNvPr id="230" name="Oval 210"/>
              <p:cNvSpPr>
                <a:spLocks noChangeArrowheads="1"/>
              </p:cNvSpPr>
              <p:nvPr/>
            </p:nvSpPr>
            <p:spPr bwMode="auto">
              <a:xfrm>
                <a:off x="1580" y="2405"/>
                <a:ext cx="25" cy="12"/>
              </a:xfrm>
              <a:prstGeom prst="ellipse">
                <a:avLst/>
              </a:prstGeom>
              <a:solidFill>
                <a:srgbClr val="FF0000"/>
              </a:solidFill>
              <a:ln w="0">
                <a:solidFill>
                  <a:srgbClr val="FF0000"/>
                </a:solidFill>
                <a:round/>
                <a:headEnd/>
                <a:tailEnd/>
              </a:ln>
            </p:spPr>
            <p:txBody>
              <a:bodyPr/>
              <a:lstStyle/>
              <a:p>
                <a:endParaRPr lang="en-US"/>
              </a:p>
            </p:txBody>
          </p:sp>
          <p:sp>
            <p:nvSpPr>
              <p:cNvPr id="231" name="Oval 211"/>
              <p:cNvSpPr>
                <a:spLocks noChangeArrowheads="1"/>
              </p:cNvSpPr>
              <p:nvPr/>
            </p:nvSpPr>
            <p:spPr bwMode="auto">
              <a:xfrm>
                <a:off x="1580" y="2424"/>
                <a:ext cx="25" cy="19"/>
              </a:xfrm>
              <a:prstGeom prst="ellipse">
                <a:avLst/>
              </a:prstGeom>
              <a:solidFill>
                <a:srgbClr val="009B00"/>
              </a:solidFill>
              <a:ln w="0">
                <a:solidFill>
                  <a:srgbClr val="009B00"/>
                </a:solidFill>
                <a:round/>
                <a:headEnd/>
                <a:tailEnd/>
              </a:ln>
            </p:spPr>
            <p:txBody>
              <a:bodyPr/>
              <a:lstStyle/>
              <a:p>
                <a:endParaRPr lang="en-US"/>
              </a:p>
            </p:txBody>
          </p:sp>
          <p:sp>
            <p:nvSpPr>
              <p:cNvPr id="232" name="Oval 212"/>
              <p:cNvSpPr>
                <a:spLocks noChangeArrowheads="1"/>
              </p:cNvSpPr>
              <p:nvPr/>
            </p:nvSpPr>
            <p:spPr bwMode="auto">
              <a:xfrm>
                <a:off x="1599" y="2398"/>
                <a:ext cx="19" cy="19"/>
              </a:xfrm>
              <a:prstGeom prst="ellipse">
                <a:avLst/>
              </a:prstGeom>
              <a:solidFill>
                <a:srgbClr val="FF0000"/>
              </a:solidFill>
              <a:ln w="0">
                <a:solidFill>
                  <a:srgbClr val="FF0000"/>
                </a:solidFill>
                <a:round/>
                <a:headEnd/>
                <a:tailEnd/>
              </a:ln>
            </p:spPr>
            <p:txBody>
              <a:bodyPr/>
              <a:lstStyle/>
              <a:p>
                <a:endParaRPr lang="en-US"/>
              </a:p>
            </p:txBody>
          </p:sp>
          <p:sp>
            <p:nvSpPr>
              <p:cNvPr id="233" name="Oval 213"/>
              <p:cNvSpPr>
                <a:spLocks noChangeArrowheads="1"/>
              </p:cNvSpPr>
              <p:nvPr/>
            </p:nvSpPr>
            <p:spPr bwMode="auto">
              <a:xfrm>
                <a:off x="1599" y="2424"/>
                <a:ext cx="19" cy="13"/>
              </a:xfrm>
              <a:prstGeom prst="ellipse">
                <a:avLst/>
              </a:prstGeom>
              <a:solidFill>
                <a:srgbClr val="009B00"/>
              </a:solidFill>
              <a:ln w="0">
                <a:solidFill>
                  <a:srgbClr val="009B00"/>
                </a:solidFill>
                <a:round/>
                <a:headEnd/>
                <a:tailEnd/>
              </a:ln>
            </p:spPr>
            <p:txBody>
              <a:bodyPr/>
              <a:lstStyle/>
              <a:p>
                <a:endParaRPr lang="en-US"/>
              </a:p>
            </p:txBody>
          </p:sp>
          <p:sp>
            <p:nvSpPr>
              <p:cNvPr id="234" name="Oval 214"/>
              <p:cNvSpPr>
                <a:spLocks noChangeArrowheads="1"/>
              </p:cNvSpPr>
              <p:nvPr/>
            </p:nvSpPr>
            <p:spPr bwMode="auto">
              <a:xfrm>
                <a:off x="1612" y="2392"/>
                <a:ext cx="25" cy="19"/>
              </a:xfrm>
              <a:prstGeom prst="ellipse">
                <a:avLst/>
              </a:prstGeom>
              <a:solidFill>
                <a:srgbClr val="FF0000"/>
              </a:solidFill>
              <a:ln w="0">
                <a:solidFill>
                  <a:srgbClr val="FF0000"/>
                </a:solidFill>
                <a:round/>
                <a:headEnd/>
                <a:tailEnd/>
              </a:ln>
            </p:spPr>
            <p:txBody>
              <a:bodyPr/>
              <a:lstStyle/>
              <a:p>
                <a:endParaRPr lang="en-US"/>
              </a:p>
            </p:txBody>
          </p:sp>
          <p:sp>
            <p:nvSpPr>
              <p:cNvPr id="235" name="Oval 215"/>
              <p:cNvSpPr>
                <a:spLocks noChangeArrowheads="1"/>
              </p:cNvSpPr>
              <p:nvPr/>
            </p:nvSpPr>
            <p:spPr bwMode="auto">
              <a:xfrm>
                <a:off x="1612" y="2424"/>
                <a:ext cx="25" cy="13"/>
              </a:xfrm>
              <a:prstGeom prst="ellipse">
                <a:avLst/>
              </a:prstGeom>
              <a:solidFill>
                <a:srgbClr val="009B00"/>
              </a:solidFill>
              <a:ln w="0">
                <a:solidFill>
                  <a:srgbClr val="009B00"/>
                </a:solidFill>
                <a:round/>
                <a:headEnd/>
                <a:tailEnd/>
              </a:ln>
            </p:spPr>
            <p:txBody>
              <a:bodyPr/>
              <a:lstStyle/>
              <a:p>
                <a:endParaRPr lang="en-US"/>
              </a:p>
            </p:txBody>
          </p:sp>
          <p:sp>
            <p:nvSpPr>
              <p:cNvPr id="236" name="Oval 216"/>
              <p:cNvSpPr>
                <a:spLocks noChangeArrowheads="1"/>
              </p:cNvSpPr>
              <p:nvPr/>
            </p:nvSpPr>
            <p:spPr bwMode="auto">
              <a:xfrm>
                <a:off x="1631" y="2386"/>
                <a:ext cx="19" cy="12"/>
              </a:xfrm>
              <a:prstGeom prst="ellipse">
                <a:avLst/>
              </a:prstGeom>
              <a:solidFill>
                <a:srgbClr val="FF0000"/>
              </a:solidFill>
              <a:ln w="0">
                <a:solidFill>
                  <a:srgbClr val="FF0000"/>
                </a:solidFill>
                <a:round/>
                <a:headEnd/>
                <a:tailEnd/>
              </a:ln>
            </p:spPr>
            <p:txBody>
              <a:bodyPr/>
              <a:lstStyle/>
              <a:p>
                <a:endParaRPr lang="en-US"/>
              </a:p>
            </p:txBody>
          </p:sp>
          <p:sp>
            <p:nvSpPr>
              <p:cNvPr id="237" name="Oval 217"/>
              <p:cNvSpPr>
                <a:spLocks noChangeArrowheads="1"/>
              </p:cNvSpPr>
              <p:nvPr/>
            </p:nvSpPr>
            <p:spPr bwMode="auto">
              <a:xfrm>
                <a:off x="1625" y="2424"/>
                <a:ext cx="25" cy="13"/>
              </a:xfrm>
              <a:prstGeom prst="ellipse">
                <a:avLst/>
              </a:prstGeom>
              <a:solidFill>
                <a:srgbClr val="009B00"/>
              </a:solidFill>
              <a:ln w="0">
                <a:solidFill>
                  <a:srgbClr val="009B00"/>
                </a:solidFill>
                <a:round/>
                <a:headEnd/>
                <a:tailEnd/>
              </a:ln>
            </p:spPr>
            <p:txBody>
              <a:bodyPr/>
              <a:lstStyle/>
              <a:p>
                <a:endParaRPr lang="en-US"/>
              </a:p>
            </p:txBody>
          </p:sp>
          <p:sp>
            <p:nvSpPr>
              <p:cNvPr id="238" name="Oval 218"/>
              <p:cNvSpPr>
                <a:spLocks noChangeArrowheads="1"/>
              </p:cNvSpPr>
              <p:nvPr/>
            </p:nvSpPr>
            <p:spPr bwMode="auto">
              <a:xfrm>
                <a:off x="1644" y="2386"/>
                <a:ext cx="19" cy="19"/>
              </a:xfrm>
              <a:prstGeom prst="ellipse">
                <a:avLst/>
              </a:prstGeom>
              <a:solidFill>
                <a:srgbClr val="FF0000"/>
              </a:solidFill>
              <a:ln w="0">
                <a:solidFill>
                  <a:srgbClr val="FF0000"/>
                </a:solidFill>
                <a:round/>
                <a:headEnd/>
                <a:tailEnd/>
              </a:ln>
            </p:spPr>
            <p:txBody>
              <a:bodyPr/>
              <a:lstStyle/>
              <a:p>
                <a:endParaRPr lang="en-US"/>
              </a:p>
            </p:txBody>
          </p:sp>
          <p:sp>
            <p:nvSpPr>
              <p:cNvPr id="239" name="Oval 219"/>
              <p:cNvSpPr>
                <a:spLocks noChangeArrowheads="1"/>
              </p:cNvSpPr>
              <p:nvPr/>
            </p:nvSpPr>
            <p:spPr bwMode="auto">
              <a:xfrm>
                <a:off x="1644" y="2417"/>
                <a:ext cx="25" cy="20"/>
              </a:xfrm>
              <a:prstGeom prst="ellipse">
                <a:avLst/>
              </a:prstGeom>
              <a:solidFill>
                <a:srgbClr val="009B00"/>
              </a:solidFill>
              <a:ln w="0">
                <a:solidFill>
                  <a:srgbClr val="009B00"/>
                </a:solidFill>
                <a:round/>
                <a:headEnd/>
                <a:tailEnd/>
              </a:ln>
            </p:spPr>
            <p:txBody>
              <a:bodyPr/>
              <a:lstStyle/>
              <a:p>
                <a:endParaRPr lang="en-US"/>
              </a:p>
            </p:txBody>
          </p:sp>
          <p:sp>
            <p:nvSpPr>
              <p:cNvPr id="240" name="Oval 220"/>
              <p:cNvSpPr>
                <a:spLocks noChangeArrowheads="1"/>
              </p:cNvSpPr>
              <p:nvPr/>
            </p:nvSpPr>
            <p:spPr bwMode="auto">
              <a:xfrm>
                <a:off x="1656" y="2424"/>
                <a:ext cx="26" cy="13"/>
              </a:xfrm>
              <a:prstGeom prst="ellipse">
                <a:avLst/>
              </a:prstGeom>
              <a:solidFill>
                <a:srgbClr val="009B00"/>
              </a:solidFill>
              <a:ln w="0">
                <a:solidFill>
                  <a:srgbClr val="009B00"/>
                </a:solidFill>
                <a:round/>
                <a:headEnd/>
                <a:tailEnd/>
              </a:ln>
            </p:spPr>
            <p:txBody>
              <a:bodyPr/>
              <a:lstStyle/>
              <a:p>
                <a:endParaRPr lang="en-US"/>
              </a:p>
            </p:txBody>
          </p:sp>
          <p:sp>
            <p:nvSpPr>
              <p:cNvPr id="241" name="Oval 221"/>
              <p:cNvSpPr>
                <a:spLocks noChangeArrowheads="1"/>
              </p:cNvSpPr>
              <p:nvPr/>
            </p:nvSpPr>
            <p:spPr bwMode="auto">
              <a:xfrm>
                <a:off x="1663" y="2379"/>
                <a:ext cx="19" cy="13"/>
              </a:xfrm>
              <a:prstGeom prst="ellipse">
                <a:avLst/>
              </a:prstGeom>
              <a:solidFill>
                <a:srgbClr val="FF0000"/>
              </a:solidFill>
              <a:ln w="0">
                <a:solidFill>
                  <a:srgbClr val="FF0000"/>
                </a:solidFill>
                <a:round/>
                <a:headEnd/>
                <a:tailEnd/>
              </a:ln>
            </p:spPr>
            <p:txBody>
              <a:bodyPr/>
              <a:lstStyle/>
              <a:p>
                <a:endParaRPr lang="en-US"/>
              </a:p>
            </p:txBody>
          </p:sp>
          <p:sp>
            <p:nvSpPr>
              <p:cNvPr id="242" name="Oval 222"/>
              <p:cNvSpPr>
                <a:spLocks noChangeArrowheads="1"/>
              </p:cNvSpPr>
              <p:nvPr/>
            </p:nvSpPr>
            <p:spPr bwMode="auto">
              <a:xfrm>
                <a:off x="1675" y="2405"/>
                <a:ext cx="20" cy="19"/>
              </a:xfrm>
              <a:prstGeom prst="ellipse">
                <a:avLst/>
              </a:prstGeom>
              <a:solidFill>
                <a:srgbClr val="FF0000"/>
              </a:solidFill>
              <a:ln w="0">
                <a:solidFill>
                  <a:srgbClr val="FF0000"/>
                </a:solidFill>
                <a:round/>
                <a:headEnd/>
                <a:tailEnd/>
              </a:ln>
            </p:spPr>
            <p:txBody>
              <a:bodyPr/>
              <a:lstStyle/>
              <a:p>
                <a:endParaRPr lang="en-US"/>
              </a:p>
            </p:txBody>
          </p:sp>
          <p:sp>
            <p:nvSpPr>
              <p:cNvPr id="243" name="Oval 223"/>
              <p:cNvSpPr>
                <a:spLocks noChangeArrowheads="1"/>
              </p:cNvSpPr>
              <p:nvPr/>
            </p:nvSpPr>
            <p:spPr bwMode="auto">
              <a:xfrm>
                <a:off x="1675" y="2411"/>
                <a:ext cx="20" cy="19"/>
              </a:xfrm>
              <a:prstGeom prst="ellipse">
                <a:avLst/>
              </a:prstGeom>
              <a:solidFill>
                <a:srgbClr val="009B00"/>
              </a:solidFill>
              <a:ln w="0">
                <a:solidFill>
                  <a:srgbClr val="009B00"/>
                </a:solidFill>
                <a:round/>
                <a:headEnd/>
                <a:tailEnd/>
              </a:ln>
            </p:spPr>
            <p:txBody>
              <a:bodyPr/>
              <a:lstStyle/>
              <a:p>
                <a:endParaRPr lang="en-US"/>
              </a:p>
            </p:txBody>
          </p:sp>
          <p:sp>
            <p:nvSpPr>
              <p:cNvPr id="244" name="Oval 224"/>
              <p:cNvSpPr>
                <a:spLocks noChangeArrowheads="1"/>
              </p:cNvSpPr>
              <p:nvPr/>
            </p:nvSpPr>
            <p:spPr bwMode="auto">
              <a:xfrm>
                <a:off x="1688" y="2386"/>
                <a:ext cx="26" cy="19"/>
              </a:xfrm>
              <a:prstGeom prst="ellipse">
                <a:avLst/>
              </a:prstGeom>
              <a:solidFill>
                <a:srgbClr val="FF0000"/>
              </a:solidFill>
              <a:ln w="0">
                <a:solidFill>
                  <a:srgbClr val="FF0000"/>
                </a:solidFill>
                <a:round/>
                <a:headEnd/>
                <a:tailEnd/>
              </a:ln>
            </p:spPr>
            <p:txBody>
              <a:bodyPr/>
              <a:lstStyle/>
              <a:p>
                <a:endParaRPr lang="en-US"/>
              </a:p>
            </p:txBody>
          </p:sp>
          <p:sp>
            <p:nvSpPr>
              <p:cNvPr id="245" name="Oval 225"/>
              <p:cNvSpPr>
                <a:spLocks noChangeArrowheads="1"/>
              </p:cNvSpPr>
              <p:nvPr/>
            </p:nvSpPr>
            <p:spPr bwMode="auto">
              <a:xfrm>
                <a:off x="1688" y="2405"/>
                <a:ext cx="26" cy="19"/>
              </a:xfrm>
              <a:prstGeom prst="ellipse">
                <a:avLst/>
              </a:prstGeom>
              <a:solidFill>
                <a:srgbClr val="009B00"/>
              </a:solidFill>
              <a:ln w="0">
                <a:solidFill>
                  <a:srgbClr val="009B00"/>
                </a:solidFill>
                <a:round/>
                <a:headEnd/>
                <a:tailEnd/>
              </a:ln>
            </p:spPr>
            <p:txBody>
              <a:bodyPr/>
              <a:lstStyle/>
              <a:p>
                <a:endParaRPr lang="en-US"/>
              </a:p>
            </p:txBody>
          </p:sp>
          <p:sp>
            <p:nvSpPr>
              <p:cNvPr id="246" name="Oval 226"/>
              <p:cNvSpPr>
                <a:spLocks noChangeArrowheads="1"/>
              </p:cNvSpPr>
              <p:nvPr/>
            </p:nvSpPr>
            <p:spPr bwMode="auto">
              <a:xfrm>
                <a:off x="1707" y="2392"/>
                <a:ext cx="19" cy="13"/>
              </a:xfrm>
              <a:prstGeom prst="ellipse">
                <a:avLst/>
              </a:prstGeom>
              <a:solidFill>
                <a:srgbClr val="FF0000"/>
              </a:solidFill>
              <a:ln w="0">
                <a:solidFill>
                  <a:srgbClr val="FF0000"/>
                </a:solidFill>
                <a:round/>
                <a:headEnd/>
                <a:tailEnd/>
              </a:ln>
            </p:spPr>
            <p:txBody>
              <a:bodyPr/>
              <a:lstStyle/>
              <a:p>
                <a:endParaRPr lang="en-US"/>
              </a:p>
            </p:txBody>
          </p:sp>
          <p:sp>
            <p:nvSpPr>
              <p:cNvPr id="247" name="Oval 227"/>
              <p:cNvSpPr>
                <a:spLocks noChangeArrowheads="1"/>
              </p:cNvSpPr>
              <p:nvPr/>
            </p:nvSpPr>
            <p:spPr bwMode="auto">
              <a:xfrm>
                <a:off x="1707" y="2411"/>
                <a:ext cx="19" cy="13"/>
              </a:xfrm>
              <a:prstGeom prst="ellipse">
                <a:avLst/>
              </a:prstGeom>
              <a:solidFill>
                <a:srgbClr val="009B00"/>
              </a:solidFill>
              <a:ln w="0">
                <a:solidFill>
                  <a:srgbClr val="009B00"/>
                </a:solidFill>
                <a:round/>
                <a:headEnd/>
                <a:tailEnd/>
              </a:ln>
            </p:spPr>
            <p:txBody>
              <a:bodyPr/>
              <a:lstStyle/>
              <a:p>
                <a:endParaRPr lang="en-US"/>
              </a:p>
            </p:txBody>
          </p:sp>
          <p:sp>
            <p:nvSpPr>
              <p:cNvPr id="248" name="Oval 228"/>
              <p:cNvSpPr>
                <a:spLocks noChangeArrowheads="1"/>
              </p:cNvSpPr>
              <p:nvPr/>
            </p:nvSpPr>
            <p:spPr bwMode="auto">
              <a:xfrm>
                <a:off x="1720" y="2398"/>
                <a:ext cx="25" cy="13"/>
              </a:xfrm>
              <a:prstGeom prst="ellipse">
                <a:avLst/>
              </a:prstGeom>
              <a:solidFill>
                <a:srgbClr val="FF0000"/>
              </a:solidFill>
              <a:ln w="0">
                <a:solidFill>
                  <a:srgbClr val="FF0000"/>
                </a:solidFill>
                <a:round/>
                <a:headEnd/>
                <a:tailEnd/>
              </a:ln>
            </p:spPr>
            <p:txBody>
              <a:bodyPr/>
              <a:lstStyle/>
              <a:p>
                <a:endParaRPr lang="en-US"/>
              </a:p>
            </p:txBody>
          </p:sp>
          <p:sp>
            <p:nvSpPr>
              <p:cNvPr id="249" name="Oval 229"/>
              <p:cNvSpPr>
                <a:spLocks noChangeArrowheads="1"/>
              </p:cNvSpPr>
              <p:nvPr/>
            </p:nvSpPr>
            <p:spPr bwMode="auto">
              <a:xfrm>
                <a:off x="1720" y="2392"/>
                <a:ext cx="25" cy="19"/>
              </a:xfrm>
              <a:prstGeom prst="ellipse">
                <a:avLst/>
              </a:prstGeom>
              <a:solidFill>
                <a:srgbClr val="009B00"/>
              </a:solidFill>
              <a:ln w="0">
                <a:solidFill>
                  <a:srgbClr val="009B00"/>
                </a:solidFill>
                <a:round/>
                <a:headEnd/>
                <a:tailEnd/>
              </a:ln>
            </p:spPr>
            <p:txBody>
              <a:bodyPr/>
              <a:lstStyle/>
              <a:p>
                <a:endParaRPr lang="en-US"/>
              </a:p>
            </p:txBody>
          </p:sp>
          <p:sp>
            <p:nvSpPr>
              <p:cNvPr id="250" name="Oval 230"/>
              <p:cNvSpPr>
                <a:spLocks noChangeArrowheads="1"/>
              </p:cNvSpPr>
              <p:nvPr/>
            </p:nvSpPr>
            <p:spPr bwMode="auto">
              <a:xfrm>
                <a:off x="1739" y="2392"/>
                <a:ext cx="19" cy="19"/>
              </a:xfrm>
              <a:prstGeom prst="ellipse">
                <a:avLst/>
              </a:prstGeom>
              <a:solidFill>
                <a:srgbClr val="FF0000"/>
              </a:solidFill>
              <a:ln w="0">
                <a:solidFill>
                  <a:srgbClr val="FF0000"/>
                </a:solidFill>
                <a:round/>
                <a:headEnd/>
                <a:tailEnd/>
              </a:ln>
            </p:spPr>
            <p:txBody>
              <a:bodyPr/>
              <a:lstStyle/>
              <a:p>
                <a:endParaRPr lang="en-US"/>
              </a:p>
            </p:txBody>
          </p:sp>
          <p:sp>
            <p:nvSpPr>
              <p:cNvPr id="251" name="Oval 231"/>
              <p:cNvSpPr>
                <a:spLocks noChangeArrowheads="1"/>
              </p:cNvSpPr>
              <p:nvPr/>
            </p:nvSpPr>
            <p:spPr bwMode="auto">
              <a:xfrm>
                <a:off x="1739" y="2405"/>
                <a:ext cx="19" cy="19"/>
              </a:xfrm>
              <a:prstGeom prst="ellipse">
                <a:avLst/>
              </a:prstGeom>
              <a:solidFill>
                <a:srgbClr val="009B00"/>
              </a:solidFill>
              <a:ln w="0">
                <a:solidFill>
                  <a:srgbClr val="009B00"/>
                </a:solidFill>
                <a:round/>
                <a:headEnd/>
                <a:tailEnd/>
              </a:ln>
            </p:spPr>
            <p:txBody>
              <a:bodyPr/>
              <a:lstStyle/>
              <a:p>
                <a:endParaRPr lang="en-US"/>
              </a:p>
            </p:txBody>
          </p:sp>
          <p:sp>
            <p:nvSpPr>
              <p:cNvPr id="252" name="Oval 232"/>
              <p:cNvSpPr>
                <a:spLocks noChangeArrowheads="1"/>
              </p:cNvSpPr>
              <p:nvPr/>
            </p:nvSpPr>
            <p:spPr bwMode="auto">
              <a:xfrm>
                <a:off x="1752" y="2405"/>
                <a:ext cx="19" cy="12"/>
              </a:xfrm>
              <a:prstGeom prst="ellipse">
                <a:avLst/>
              </a:prstGeom>
              <a:solidFill>
                <a:srgbClr val="FF0000"/>
              </a:solidFill>
              <a:ln w="0">
                <a:solidFill>
                  <a:srgbClr val="FF0000"/>
                </a:solidFill>
                <a:round/>
                <a:headEnd/>
                <a:tailEnd/>
              </a:ln>
            </p:spPr>
            <p:txBody>
              <a:bodyPr/>
              <a:lstStyle/>
              <a:p>
                <a:endParaRPr lang="en-US"/>
              </a:p>
            </p:txBody>
          </p:sp>
          <p:sp>
            <p:nvSpPr>
              <p:cNvPr id="253" name="Oval 233"/>
              <p:cNvSpPr>
                <a:spLocks noChangeArrowheads="1"/>
              </p:cNvSpPr>
              <p:nvPr/>
            </p:nvSpPr>
            <p:spPr bwMode="auto">
              <a:xfrm>
                <a:off x="1752" y="2405"/>
                <a:ext cx="19" cy="12"/>
              </a:xfrm>
              <a:prstGeom prst="ellipse">
                <a:avLst/>
              </a:prstGeom>
              <a:solidFill>
                <a:srgbClr val="009B00"/>
              </a:solidFill>
              <a:ln w="0">
                <a:solidFill>
                  <a:srgbClr val="009B00"/>
                </a:solidFill>
                <a:round/>
                <a:headEnd/>
                <a:tailEnd/>
              </a:ln>
            </p:spPr>
            <p:txBody>
              <a:bodyPr/>
              <a:lstStyle/>
              <a:p>
                <a:endParaRPr lang="en-US"/>
              </a:p>
            </p:txBody>
          </p:sp>
          <p:sp>
            <p:nvSpPr>
              <p:cNvPr id="254" name="Oval 234"/>
              <p:cNvSpPr>
                <a:spLocks noChangeArrowheads="1"/>
              </p:cNvSpPr>
              <p:nvPr/>
            </p:nvSpPr>
            <p:spPr bwMode="auto">
              <a:xfrm>
                <a:off x="1765" y="2386"/>
                <a:ext cx="25" cy="12"/>
              </a:xfrm>
              <a:prstGeom prst="ellipse">
                <a:avLst/>
              </a:prstGeom>
              <a:solidFill>
                <a:srgbClr val="FF0000"/>
              </a:solidFill>
              <a:ln w="0">
                <a:solidFill>
                  <a:srgbClr val="FF0000"/>
                </a:solidFill>
                <a:round/>
                <a:headEnd/>
                <a:tailEnd/>
              </a:ln>
            </p:spPr>
            <p:txBody>
              <a:bodyPr/>
              <a:lstStyle/>
              <a:p>
                <a:endParaRPr lang="en-US"/>
              </a:p>
            </p:txBody>
          </p:sp>
          <p:sp>
            <p:nvSpPr>
              <p:cNvPr id="255" name="Oval 235"/>
              <p:cNvSpPr>
                <a:spLocks noChangeArrowheads="1"/>
              </p:cNvSpPr>
              <p:nvPr/>
            </p:nvSpPr>
            <p:spPr bwMode="auto">
              <a:xfrm>
                <a:off x="1765" y="2411"/>
                <a:ext cx="25" cy="13"/>
              </a:xfrm>
              <a:prstGeom prst="ellipse">
                <a:avLst/>
              </a:prstGeom>
              <a:solidFill>
                <a:srgbClr val="009B00"/>
              </a:solidFill>
              <a:ln w="0">
                <a:solidFill>
                  <a:srgbClr val="009B00"/>
                </a:solidFill>
                <a:round/>
                <a:headEnd/>
                <a:tailEnd/>
              </a:ln>
            </p:spPr>
            <p:txBody>
              <a:bodyPr/>
              <a:lstStyle/>
              <a:p>
                <a:endParaRPr lang="en-US"/>
              </a:p>
            </p:txBody>
          </p:sp>
          <p:sp>
            <p:nvSpPr>
              <p:cNvPr id="256" name="Oval 236"/>
              <p:cNvSpPr>
                <a:spLocks noChangeArrowheads="1"/>
              </p:cNvSpPr>
              <p:nvPr/>
            </p:nvSpPr>
            <p:spPr bwMode="auto">
              <a:xfrm>
                <a:off x="1784" y="2398"/>
                <a:ext cx="19" cy="13"/>
              </a:xfrm>
              <a:prstGeom prst="ellipse">
                <a:avLst/>
              </a:prstGeom>
              <a:solidFill>
                <a:srgbClr val="FF0000"/>
              </a:solidFill>
              <a:ln w="0">
                <a:solidFill>
                  <a:srgbClr val="FF0000"/>
                </a:solidFill>
                <a:round/>
                <a:headEnd/>
                <a:tailEnd/>
              </a:ln>
            </p:spPr>
            <p:txBody>
              <a:bodyPr/>
              <a:lstStyle/>
              <a:p>
                <a:endParaRPr lang="en-US"/>
              </a:p>
            </p:txBody>
          </p:sp>
          <p:sp>
            <p:nvSpPr>
              <p:cNvPr id="257" name="Oval 237"/>
              <p:cNvSpPr>
                <a:spLocks noChangeArrowheads="1"/>
              </p:cNvSpPr>
              <p:nvPr/>
            </p:nvSpPr>
            <p:spPr bwMode="auto">
              <a:xfrm>
                <a:off x="1784" y="2405"/>
                <a:ext cx="19" cy="12"/>
              </a:xfrm>
              <a:prstGeom prst="ellipse">
                <a:avLst/>
              </a:prstGeom>
              <a:solidFill>
                <a:srgbClr val="009B00"/>
              </a:solidFill>
              <a:ln w="0">
                <a:solidFill>
                  <a:srgbClr val="009B00"/>
                </a:solidFill>
                <a:round/>
                <a:headEnd/>
                <a:tailEnd/>
              </a:ln>
            </p:spPr>
            <p:txBody>
              <a:bodyPr/>
              <a:lstStyle/>
              <a:p>
                <a:endParaRPr lang="en-US"/>
              </a:p>
            </p:txBody>
          </p:sp>
          <p:sp>
            <p:nvSpPr>
              <p:cNvPr id="258" name="Oval 238"/>
              <p:cNvSpPr>
                <a:spLocks noChangeArrowheads="1"/>
              </p:cNvSpPr>
              <p:nvPr/>
            </p:nvSpPr>
            <p:spPr bwMode="auto">
              <a:xfrm>
                <a:off x="1796" y="2379"/>
                <a:ext cx="26" cy="19"/>
              </a:xfrm>
              <a:prstGeom prst="ellipse">
                <a:avLst/>
              </a:prstGeom>
              <a:solidFill>
                <a:srgbClr val="FF0000"/>
              </a:solidFill>
              <a:ln w="0">
                <a:solidFill>
                  <a:srgbClr val="FF0000"/>
                </a:solidFill>
                <a:round/>
                <a:headEnd/>
                <a:tailEnd/>
              </a:ln>
            </p:spPr>
            <p:txBody>
              <a:bodyPr/>
              <a:lstStyle/>
              <a:p>
                <a:endParaRPr lang="en-US"/>
              </a:p>
            </p:txBody>
          </p:sp>
          <p:sp>
            <p:nvSpPr>
              <p:cNvPr id="259" name="Oval 239"/>
              <p:cNvSpPr>
                <a:spLocks noChangeArrowheads="1"/>
              </p:cNvSpPr>
              <p:nvPr/>
            </p:nvSpPr>
            <p:spPr bwMode="auto">
              <a:xfrm>
                <a:off x="1796" y="2417"/>
                <a:ext cx="26" cy="13"/>
              </a:xfrm>
              <a:prstGeom prst="ellipse">
                <a:avLst/>
              </a:prstGeom>
              <a:solidFill>
                <a:srgbClr val="009B00"/>
              </a:solidFill>
              <a:ln w="0">
                <a:solidFill>
                  <a:srgbClr val="009B00"/>
                </a:solidFill>
                <a:round/>
                <a:headEnd/>
                <a:tailEnd/>
              </a:ln>
            </p:spPr>
            <p:txBody>
              <a:bodyPr/>
              <a:lstStyle/>
              <a:p>
                <a:endParaRPr lang="en-US"/>
              </a:p>
            </p:txBody>
          </p:sp>
          <p:sp>
            <p:nvSpPr>
              <p:cNvPr id="260" name="Oval 240"/>
              <p:cNvSpPr>
                <a:spLocks noChangeArrowheads="1"/>
              </p:cNvSpPr>
              <p:nvPr/>
            </p:nvSpPr>
            <p:spPr bwMode="auto">
              <a:xfrm>
                <a:off x="1815" y="2411"/>
                <a:ext cx="20" cy="13"/>
              </a:xfrm>
              <a:prstGeom prst="ellipse">
                <a:avLst/>
              </a:prstGeom>
              <a:solidFill>
                <a:srgbClr val="FF0000"/>
              </a:solidFill>
              <a:ln w="0">
                <a:solidFill>
                  <a:srgbClr val="FF0000"/>
                </a:solidFill>
                <a:round/>
                <a:headEnd/>
                <a:tailEnd/>
              </a:ln>
            </p:spPr>
            <p:txBody>
              <a:bodyPr/>
              <a:lstStyle/>
              <a:p>
                <a:endParaRPr lang="en-US"/>
              </a:p>
            </p:txBody>
          </p:sp>
          <p:sp>
            <p:nvSpPr>
              <p:cNvPr id="261" name="Oval 241"/>
              <p:cNvSpPr>
                <a:spLocks noChangeArrowheads="1"/>
              </p:cNvSpPr>
              <p:nvPr/>
            </p:nvSpPr>
            <p:spPr bwMode="auto">
              <a:xfrm>
                <a:off x="1815" y="2405"/>
                <a:ext cx="20" cy="19"/>
              </a:xfrm>
              <a:prstGeom prst="ellipse">
                <a:avLst/>
              </a:prstGeom>
              <a:solidFill>
                <a:srgbClr val="009B00"/>
              </a:solidFill>
              <a:ln w="0">
                <a:solidFill>
                  <a:srgbClr val="009B00"/>
                </a:solidFill>
                <a:round/>
                <a:headEnd/>
                <a:tailEnd/>
              </a:ln>
            </p:spPr>
            <p:txBody>
              <a:bodyPr/>
              <a:lstStyle/>
              <a:p>
                <a:endParaRPr lang="en-US"/>
              </a:p>
            </p:txBody>
          </p:sp>
          <p:sp>
            <p:nvSpPr>
              <p:cNvPr id="262" name="Oval 242"/>
              <p:cNvSpPr>
                <a:spLocks noChangeArrowheads="1"/>
              </p:cNvSpPr>
              <p:nvPr/>
            </p:nvSpPr>
            <p:spPr bwMode="auto">
              <a:xfrm>
                <a:off x="1828" y="2411"/>
                <a:ext cx="26" cy="19"/>
              </a:xfrm>
              <a:prstGeom prst="ellipse">
                <a:avLst/>
              </a:prstGeom>
              <a:solidFill>
                <a:srgbClr val="FF0000"/>
              </a:solidFill>
              <a:ln w="0">
                <a:solidFill>
                  <a:srgbClr val="FF0000"/>
                </a:solidFill>
                <a:round/>
                <a:headEnd/>
                <a:tailEnd/>
              </a:ln>
            </p:spPr>
            <p:txBody>
              <a:bodyPr/>
              <a:lstStyle/>
              <a:p>
                <a:endParaRPr lang="en-US"/>
              </a:p>
            </p:txBody>
          </p:sp>
          <p:sp>
            <p:nvSpPr>
              <p:cNvPr id="263" name="Oval 243"/>
              <p:cNvSpPr>
                <a:spLocks noChangeArrowheads="1"/>
              </p:cNvSpPr>
              <p:nvPr/>
            </p:nvSpPr>
            <p:spPr bwMode="auto">
              <a:xfrm>
                <a:off x="1828" y="2411"/>
                <a:ext cx="26" cy="13"/>
              </a:xfrm>
              <a:prstGeom prst="ellipse">
                <a:avLst/>
              </a:prstGeom>
              <a:solidFill>
                <a:srgbClr val="009B00"/>
              </a:solidFill>
              <a:ln w="0">
                <a:solidFill>
                  <a:srgbClr val="009B00"/>
                </a:solidFill>
                <a:round/>
                <a:headEnd/>
                <a:tailEnd/>
              </a:ln>
            </p:spPr>
            <p:txBody>
              <a:bodyPr/>
              <a:lstStyle/>
              <a:p>
                <a:endParaRPr lang="en-US"/>
              </a:p>
            </p:txBody>
          </p:sp>
          <p:sp>
            <p:nvSpPr>
              <p:cNvPr id="264" name="Oval 244"/>
              <p:cNvSpPr>
                <a:spLocks noChangeArrowheads="1"/>
              </p:cNvSpPr>
              <p:nvPr/>
            </p:nvSpPr>
            <p:spPr bwMode="auto">
              <a:xfrm>
                <a:off x="1847" y="2386"/>
                <a:ext cx="19" cy="12"/>
              </a:xfrm>
              <a:prstGeom prst="ellipse">
                <a:avLst/>
              </a:prstGeom>
              <a:solidFill>
                <a:srgbClr val="FF0000"/>
              </a:solidFill>
              <a:ln w="0">
                <a:solidFill>
                  <a:srgbClr val="FF0000"/>
                </a:solidFill>
                <a:round/>
                <a:headEnd/>
                <a:tailEnd/>
              </a:ln>
            </p:spPr>
            <p:txBody>
              <a:bodyPr/>
              <a:lstStyle/>
              <a:p>
                <a:endParaRPr lang="en-US"/>
              </a:p>
            </p:txBody>
          </p:sp>
          <p:sp>
            <p:nvSpPr>
              <p:cNvPr id="265" name="Oval 245"/>
              <p:cNvSpPr>
                <a:spLocks noChangeArrowheads="1"/>
              </p:cNvSpPr>
              <p:nvPr/>
            </p:nvSpPr>
            <p:spPr bwMode="auto">
              <a:xfrm>
                <a:off x="1847" y="2405"/>
                <a:ext cx="19" cy="19"/>
              </a:xfrm>
              <a:prstGeom prst="ellipse">
                <a:avLst/>
              </a:prstGeom>
              <a:solidFill>
                <a:srgbClr val="009B00"/>
              </a:solidFill>
              <a:ln w="0">
                <a:solidFill>
                  <a:srgbClr val="009B00"/>
                </a:solidFill>
                <a:round/>
                <a:headEnd/>
                <a:tailEnd/>
              </a:ln>
            </p:spPr>
            <p:txBody>
              <a:bodyPr/>
              <a:lstStyle/>
              <a:p>
                <a:endParaRPr lang="en-US"/>
              </a:p>
            </p:txBody>
          </p:sp>
          <p:sp>
            <p:nvSpPr>
              <p:cNvPr id="266" name="Oval 246"/>
              <p:cNvSpPr>
                <a:spLocks noChangeArrowheads="1"/>
              </p:cNvSpPr>
              <p:nvPr/>
            </p:nvSpPr>
            <p:spPr bwMode="auto">
              <a:xfrm>
                <a:off x="1860" y="2379"/>
                <a:ext cx="19" cy="13"/>
              </a:xfrm>
              <a:prstGeom prst="ellipse">
                <a:avLst/>
              </a:prstGeom>
              <a:solidFill>
                <a:srgbClr val="FF0000"/>
              </a:solidFill>
              <a:ln w="0">
                <a:solidFill>
                  <a:srgbClr val="FF0000"/>
                </a:solidFill>
                <a:round/>
                <a:headEnd/>
                <a:tailEnd/>
              </a:ln>
            </p:spPr>
            <p:txBody>
              <a:bodyPr/>
              <a:lstStyle/>
              <a:p>
                <a:endParaRPr lang="en-US"/>
              </a:p>
            </p:txBody>
          </p:sp>
          <p:sp>
            <p:nvSpPr>
              <p:cNvPr id="267" name="Oval 247"/>
              <p:cNvSpPr>
                <a:spLocks noChangeArrowheads="1"/>
              </p:cNvSpPr>
              <p:nvPr/>
            </p:nvSpPr>
            <p:spPr bwMode="auto">
              <a:xfrm>
                <a:off x="1860" y="2411"/>
                <a:ext cx="19" cy="19"/>
              </a:xfrm>
              <a:prstGeom prst="ellipse">
                <a:avLst/>
              </a:prstGeom>
              <a:solidFill>
                <a:srgbClr val="009B00"/>
              </a:solidFill>
              <a:ln w="0">
                <a:solidFill>
                  <a:srgbClr val="009B00"/>
                </a:solidFill>
                <a:round/>
                <a:headEnd/>
                <a:tailEnd/>
              </a:ln>
            </p:spPr>
            <p:txBody>
              <a:bodyPr/>
              <a:lstStyle/>
              <a:p>
                <a:endParaRPr lang="en-US"/>
              </a:p>
            </p:txBody>
          </p:sp>
          <p:sp>
            <p:nvSpPr>
              <p:cNvPr id="268" name="Oval 248"/>
              <p:cNvSpPr>
                <a:spLocks noChangeArrowheads="1"/>
              </p:cNvSpPr>
              <p:nvPr/>
            </p:nvSpPr>
            <p:spPr bwMode="auto">
              <a:xfrm>
                <a:off x="1873" y="2367"/>
                <a:ext cx="25" cy="12"/>
              </a:xfrm>
              <a:prstGeom prst="ellipse">
                <a:avLst/>
              </a:prstGeom>
              <a:solidFill>
                <a:srgbClr val="FF0000"/>
              </a:solidFill>
              <a:ln w="0">
                <a:solidFill>
                  <a:srgbClr val="FF0000"/>
                </a:solidFill>
                <a:round/>
                <a:headEnd/>
                <a:tailEnd/>
              </a:ln>
            </p:spPr>
            <p:txBody>
              <a:bodyPr/>
              <a:lstStyle/>
              <a:p>
                <a:endParaRPr lang="en-US"/>
              </a:p>
            </p:txBody>
          </p:sp>
          <p:sp>
            <p:nvSpPr>
              <p:cNvPr id="269" name="Oval 249"/>
              <p:cNvSpPr>
                <a:spLocks noChangeArrowheads="1"/>
              </p:cNvSpPr>
              <p:nvPr/>
            </p:nvSpPr>
            <p:spPr bwMode="auto">
              <a:xfrm>
                <a:off x="1873" y="2405"/>
                <a:ext cx="25" cy="12"/>
              </a:xfrm>
              <a:prstGeom prst="ellipse">
                <a:avLst/>
              </a:prstGeom>
              <a:solidFill>
                <a:srgbClr val="009B00"/>
              </a:solidFill>
              <a:ln w="0">
                <a:solidFill>
                  <a:srgbClr val="009B00"/>
                </a:solidFill>
                <a:round/>
                <a:headEnd/>
                <a:tailEnd/>
              </a:ln>
            </p:spPr>
            <p:txBody>
              <a:bodyPr/>
              <a:lstStyle/>
              <a:p>
                <a:endParaRPr lang="en-US"/>
              </a:p>
            </p:txBody>
          </p:sp>
          <p:sp>
            <p:nvSpPr>
              <p:cNvPr id="270" name="Oval 250"/>
              <p:cNvSpPr>
                <a:spLocks noChangeArrowheads="1"/>
              </p:cNvSpPr>
              <p:nvPr/>
            </p:nvSpPr>
            <p:spPr bwMode="auto">
              <a:xfrm>
                <a:off x="1892" y="2360"/>
                <a:ext cx="19" cy="19"/>
              </a:xfrm>
              <a:prstGeom prst="ellipse">
                <a:avLst/>
              </a:prstGeom>
              <a:solidFill>
                <a:srgbClr val="FF0000"/>
              </a:solidFill>
              <a:ln w="0">
                <a:solidFill>
                  <a:srgbClr val="FF0000"/>
                </a:solidFill>
                <a:round/>
                <a:headEnd/>
                <a:tailEnd/>
              </a:ln>
            </p:spPr>
            <p:txBody>
              <a:bodyPr/>
              <a:lstStyle/>
              <a:p>
                <a:endParaRPr lang="en-US"/>
              </a:p>
            </p:txBody>
          </p:sp>
          <p:sp>
            <p:nvSpPr>
              <p:cNvPr id="271" name="Oval 251"/>
              <p:cNvSpPr>
                <a:spLocks noChangeArrowheads="1"/>
              </p:cNvSpPr>
              <p:nvPr/>
            </p:nvSpPr>
            <p:spPr bwMode="auto">
              <a:xfrm>
                <a:off x="1892" y="2386"/>
                <a:ext cx="19" cy="12"/>
              </a:xfrm>
              <a:prstGeom prst="ellipse">
                <a:avLst/>
              </a:prstGeom>
              <a:solidFill>
                <a:srgbClr val="009B00"/>
              </a:solidFill>
              <a:ln w="0">
                <a:solidFill>
                  <a:srgbClr val="009B00"/>
                </a:solidFill>
                <a:round/>
                <a:headEnd/>
                <a:tailEnd/>
              </a:ln>
            </p:spPr>
            <p:txBody>
              <a:bodyPr/>
              <a:lstStyle/>
              <a:p>
                <a:endParaRPr lang="en-US"/>
              </a:p>
            </p:txBody>
          </p:sp>
          <p:sp>
            <p:nvSpPr>
              <p:cNvPr id="272" name="Oval 252"/>
              <p:cNvSpPr>
                <a:spLocks noChangeArrowheads="1"/>
              </p:cNvSpPr>
              <p:nvPr/>
            </p:nvSpPr>
            <p:spPr bwMode="auto">
              <a:xfrm>
                <a:off x="1905" y="2373"/>
                <a:ext cx="25" cy="13"/>
              </a:xfrm>
              <a:prstGeom prst="ellipse">
                <a:avLst/>
              </a:prstGeom>
              <a:solidFill>
                <a:srgbClr val="FF0000"/>
              </a:solidFill>
              <a:ln w="0">
                <a:solidFill>
                  <a:srgbClr val="FF0000"/>
                </a:solidFill>
                <a:round/>
                <a:headEnd/>
                <a:tailEnd/>
              </a:ln>
            </p:spPr>
            <p:txBody>
              <a:bodyPr/>
              <a:lstStyle/>
              <a:p>
                <a:endParaRPr lang="en-US"/>
              </a:p>
            </p:txBody>
          </p:sp>
          <p:sp>
            <p:nvSpPr>
              <p:cNvPr id="273" name="Oval 253"/>
              <p:cNvSpPr>
                <a:spLocks noChangeArrowheads="1"/>
              </p:cNvSpPr>
              <p:nvPr/>
            </p:nvSpPr>
            <p:spPr bwMode="auto">
              <a:xfrm>
                <a:off x="1905" y="2379"/>
                <a:ext cx="25" cy="13"/>
              </a:xfrm>
              <a:prstGeom prst="ellipse">
                <a:avLst/>
              </a:prstGeom>
              <a:solidFill>
                <a:srgbClr val="009B00"/>
              </a:solidFill>
              <a:ln w="0">
                <a:solidFill>
                  <a:srgbClr val="009B00"/>
                </a:solidFill>
                <a:round/>
                <a:headEnd/>
                <a:tailEnd/>
              </a:ln>
            </p:spPr>
            <p:txBody>
              <a:bodyPr/>
              <a:lstStyle/>
              <a:p>
                <a:endParaRPr lang="en-US"/>
              </a:p>
            </p:txBody>
          </p:sp>
          <p:sp>
            <p:nvSpPr>
              <p:cNvPr id="274" name="Oval 254"/>
              <p:cNvSpPr>
                <a:spLocks noChangeArrowheads="1"/>
              </p:cNvSpPr>
              <p:nvPr/>
            </p:nvSpPr>
            <p:spPr bwMode="auto">
              <a:xfrm>
                <a:off x="1924" y="2379"/>
                <a:ext cx="19" cy="13"/>
              </a:xfrm>
              <a:prstGeom prst="ellipse">
                <a:avLst/>
              </a:prstGeom>
              <a:solidFill>
                <a:srgbClr val="009B00"/>
              </a:solidFill>
              <a:ln w="0">
                <a:solidFill>
                  <a:srgbClr val="009B00"/>
                </a:solidFill>
                <a:round/>
                <a:headEnd/>
                <a:tailEnd/>
              </a:ln>
            </p:spPr>
            <p:txBody>
              <a:bodyPr/>
              <a:lstStyle/>
              <a:p>
                <a:endParaRPr lang="en-US"/>
              </a:p>
            </p:txBody>
          </p:sp>
          <p:sp>
            <p:nvSpPr>
              <p:cNvPr id="275" name="Oval 255"/>
              <p:cNvSpPr>
                <a:spLocks noChangeArrowheads="1"/>
              </p:cNvSpPr>
              <p:nvPr/>
            </p:nvSpPr>
            <p:spPr bwMode="auto">
              <a:xfrm>
                <a:off x="1924" y="2335"/>
                <a:ext cx="19" cy="19"/>
              </a:xfrm>
              <a:prstGeom prst="ellipse">
                <a:avLst/>
              </a:prstGeom>
              <a:solidFill>
                <a:srgbClr val="FF0000"/>
              </a:solidFill>
              <a:ln w="0">
                <a:solidFill>
                  <a:srgbClr val="FF0000"/>
                </a:solidFill>
                <a:round/>
                <a:headEnd/>
                <a:tailEnd/>
              </a:ln>
            </p:spPr>
            <p:txBody>
              <a:bodyPr/>
              <a:lstStyle/>
              <a:p>
                <a:endParaRPr lang="en-US"/>
              </a:p>
            </p:txBody>
          </p:sp>
          <p:sp>
            <p:nvSpPr>
              <p:cNvPr id="276" name="Oval 256"/>
              <p:cNvSpPr>
                <a:spLocks noChangeArrowheads="1"/>
              </p:cNvSpPr>
              <p:nvPr/>
            </p:nvSpPr>
            <p:spPr bwMode="auto">
              <a:xfrm>
                <a:off x="1936" y="2379"/>
                <a:ext cx="20" cy="13"/>
              </a:xfrm>
              <a:prstGeom prst="ellipse">
                <a:avLst/>
              </a:prstGeom>
              <a:solidFill>
                <a:srgbClr val="009B00"/>
              </a:solidFill>
              <a:ln w="0">
                <a:solidFill>
                  <a:srgbClr val="009B00"/>
                </a:solidFill>
                <a:round/>
                <a:headEnd/>
                <a:tailEnd/>
              </a:ln>
            </p:spPr>
            <p:txBody>
              <a:bodyPr/>
              <a:lstStyle/>
              <a:p>
                <a:endParaRPr lang="en-US"/>
              </a:p>
            </p:txBody>
          </p:sp>
          <p:sp>
            <p:nvSpPr>
              <p:cNvPr id="277" name="Oval 257"/>
              <p:cNvSpPr>
                <a:spLocks noChangeArrowheads="1"/>
              </p:cNvSpPr>
              <p:nvPr/>
            </p:nvSpPr>
            <p:spPr bwMode="auto">
              <a:xfrm>
                <a:off x="1936" y="2335"/>
                <a:ext cx="20" cy="12"/>
              </a:xfrm>
              <a:prstGeom prst="ellipse">
                <a:avLst/>
              </a:prstGeom>
              <a:solidFill>
                <a:srgbClr val="FF0000"/>
              </a:solidFill>
              <a:ln w="0">
                <a:solidFill>
                  <a:srgbClr val="FF0000"/>
                </a:solidFill>
                <a:round/>
                <a:headEnd/>
                <a:tailEnd/>
              </a:ln>
            </p:spPr>
            <p:txBody>
              <a:bodyPr/>
              <a:lstStyle/>
              <a:p>
                <a:endParaRPr lang="en-US"/>
              </a:p>
            </p:txBody>
          </p:sp>
          <p:sp>
            <p:nvSpPr>
              <p:cNvPr id="278" name="Oval 258"/>
              <p:cNvSpPr>
                <a:spLocks noChangeArrowheads="1"/>
              </p:cNvSpPr>
              <p:nvPr/>
            </p:nvSpPr>
            <p:spPr bwMode="auto">
              <a:xfrm>
                <a:off x="1956" y="2398"/>
                <a:ext cx="19" cy="13"/>
              </a:xfrm>
              <a:prstGeom prst="ellipse">
                <a:avLst/>
              </a:prstGeom>
              <a:solidFill>
                <a:srgbClr val="FF0000"/>
              </a:solidFill>
              <a:ln w="0">
                <a:solidFill>
                  <a:srgbClr val="FF0000"/>
                </a:solidFill>
                <a:round/>
                <a:headEnd/>
                <a:tailEnd/>
              </a:ln>
            </p:spPr>
            <p:txBody>
              <a:bodyPr/>
              <a:lstStyle/>
              <a:p>
                <a:endParaRPr lang="en-US"/>
              </a:p>
            </p:txBody>
          </p:sp>
          <p:sp>
            <p:nvSpPr>
              <p:cNvPr id="279" name="Oval 259"/>
              <p:cNvSpPr>
                <a:spLocks noChangeArrowheads="1"/>
              </p:cNvSpPr>
              <p:nvPr/>
            </p:nvSpPr>
            <p:spPr bwMode="auto">
              <a:xfrm>
                <a:off x="1949" y="2386"/>
                <a:ext cx="26" cy="19"/>
              </a:xfrm>
              <a:prstGeom prst="ellipse">
                <a:avLst/>
              </a:prstGeom>
              <a:solidFill>
                <a:srgbClr val="009B00"/>
              </a:solidFill>
              <a:ln w="0">
                <a:solidFill>
                  <a:srgbClr val="009B00"/>
                </a:solidFill>
                <a:round/>
                <a:headEnd/>
                <a:tailEnd/>
              </a:ln>
            </p:spPr>
            <p:txBody>
              <a:bodyPr/>
              <a:lstStyle/>
              <a:p>
                <a:endParaRPr lang="en-US"/>
              </a:p>
            </p:txBody>
          </p:sp>
          <p:sp>
            <p:nvSpPr>
              <p:cNvPr id="280" name="Oval 260"/>
              <p:cNvSpPr>
                <a:spLocks noChangeArrowheads="1"/>
              </p:cNvSpPr>
              <p:nvPr/>
            </p:nvSpPr>
            <p:spPr bwMode="auto">
              <a:xfrm>
                <a:off x="1968" y="2373"/>
                <a:ext cx="19" cy="13"/>
              </a:xfrm>
              <a:prstGeom prst="ellipse">
                <a:avLst/>
              </a:prstGeom>
              <a:solidFill>
                <a:srgbClr val="FF0000"/>
              </a:solidFill>
              <a:ln w="0">
                <a:solidFill>
                  <a:srgbClr val="FF0000"/>
                </a:solidFill>
                <a:round/>
                <a:headEnd/>
                <a:tailEnd/>
              </a:ln>
            </p:spPr>
            <p:txBody>
              <a:bodyPr/>
              <a:lstStyle/>
              <a:p>
                <a:endParaRPr lang="en-US"/>
              </a:p>
            </p:txBody>
          </p:sp>
          <p:sp>
            <p:nvSpPr>
              <p:cNvPr id="281" name="Oval 261"/>
              <p:cNvSpPr>
                <a:spLocks noChangeArrowheads="1"/>
              </p:cNvSpPr>
              <p:nvPr/>
            </p:nvSpPr>
            <p:spPr bwMode="auto">
              <a:xfrm>
                <a:off x="1968" y="2367"/>
                <a:ext cx="19" cy="12"/>
              </a:xfrm>
              <a:prstGeom prst="ellipse">
                <a:avLst/>
              </a:prstGeom>
              <a:solidFill>
                <a:srgbClr val="009B00"/>
              </a:solidFill>
              <a:ln w="0">
                <a:solidFill>
                  <a:srgbClr val="009B00"/>
                </a:solidFill>
                <a:round/>
                <a:headEnd/>
                <a:tailEnd/>
              </a:ln>
            </p:spPr>
            <p:txBody>
              <a:bodyPr/>
              <a:lstStyle/>
              <a:p>
                <a:endParaRPr lang="en-US"/>
              </a:p>
            </p:txBody>
          </p:sp>
          <p:sp>
            <p:nvSpPr>
              <p:cNvPr id="282" name="Oval 262"/>
              <p:cNvSpPr>
                <a:spLocks noChangeArrowheads="1"/>
              </p:cNvSpPr>
              <p:nvPr/>
            </p:nvSpPr>
            <p:spPr bwMode="auto">
              <a:xfrm>
                <a:off x="1981" y="2354"/>
                <a:ext cx="25" cy="13"/>
              </a:xfrm>
              <a:prstGeom prst="ellipse">
                <a:avLst/>
              </a:prstGeom>
              <a:solidFill>
                <a:srgbClr val="FF0000"/>
              </a:solidFill>
              <a:ln w="0">
                <a:solidFill>
                  <a:srgbClr val="FF0000"/>
                </a:solidFill>
                <a:round/>
                <a:headEnd/>
                <a:tailEnd/>
              </a:ln>
            </p:spPr>
            <p:txBody>
              <a:bodyPr/>
              <a:lstStyle/>
              <a:p>
                <a:endParaRPr lang="en-US"/>
              </a:p>
            </p:txBody>
          </p:sp>
          <p:sp>
            <p:nvSpPr>
              <p:cNvPr id="283" name="Oval 263"/>
              <p:cNvSpPr>
                <a:spLocks noChangeArrowheads="1"/>
              </p:cNvSpPr>
              <p:nvPr/>
            </p:nvSpPr>
            <p:spPr bwMode="auto">
              <a:xfrm>
                <a:off x="1981" y="2386"/>
                <a:ext cx="25" cy="19"/>
              </a:xfrm>
              <a:prstGeom prst="ellipse">
                <a:avLst/>
              </a:prstGeom>
              <a:solidFill>
                <a:srgbClr val="009B00"/>
              </a:solidFill>
              <a:ln w="0">
                <a:solidFill>
                  <a:srgbClr val="009B00"/>
                </a:solidFill>
                <a:round/>
                <a:headEnd/>
                <a:tailEnd/>
              </a:ln>
            </p:spPr>
            <p:txBody>
              <a:bodyPr/>
              <a:lstStyle/>
              <a:p>
                <a:endParaRPr lang="en-US"/>
              </a:p>
            </p:txBody>
          </p:sp>
          <p:sp>
            <p:nvSpPr>
              <p:cNvPr id="284" name="Oval 264"/>
              <p:cNvSpPr>
                <a:spLocks noChangeArrowheads="1"/>
              </p:cNvSpPr>
              <p:nvPr/>
            </p:nvSpPr>
            <p:spPr bwMode="auto">
              <a:xfrm>
                <a:off x="2000" y="2417"/>
                <a:ext cx="19" cy="13"/>
              </a:xfrm>
              <a:prstGeom prst="ellipse">
                <a:avLst/>
              </a:prstGeom>
              <a:solidFill>
                <a:srgbClr val="FF0000"/>
              </a:solidFill>
              <a:ln w="0">
                <a:solidFill>
                  <a:srgbClr val="FF0000"/>
                </a:solidFill>
                <a:round/>
                <a:headEnd/>
                <a:tailEnd/>
              </a:ln>
            </p:spPr>
            <p:txBody>
              <a:bodyPr/>
              <a:lstStyle/>
              <a:p>
                <a:endParaRPr lang="en-US"/>
              </a:p>
            </p:txBody>
          </p:sp>
          <p:sp>
            <p:nvSpPr>
              <p:cNvPr id="285" name="Oval 265"/>
              <p:cNvSpPr>
                <a:spLocks noChangeArrowheads="1"/>
              </p:cNvSpPr>
              <p:nvPr/>
            </p:nvSpPr>
            <p:spPr bwMode="auto">
              <a:xfrm>
                <a:off x="2000" y="2392"/>
                <a:ext cx="19" cy="19"/>
              </a:xfrm>
              <a:prstGeom prst="ellipse">
                <a:avLst/>
              </a:prstGeom>
              <a:solidFill>
                <a:srgbClr val="009B00"/>
              </a:solidFill>
              <a:ln w="0">
                <a:solidFill>
                  <a:srgbClr val="009B00"/>
                </a:solidFill>
                <a:round/>
                <a:headEnd/>
                <a:tailEnd/>
              </a:ln>
            </p:spPr>
            <p:txBody>
              <a:bodyPr/>
              <a:lstStyle/>
              <a:p>
                <a:endParaRPr lang="en-US"/>
              </a:p>
            </p:txBody>
          </p:sp>
          <p:sp>
            <p:nvSpPr>
              <p:cNvPr id="286" name="Oval 266"/>
              <p:cNvSpPr>
                <a:spLocks noChangeArrowheads="1"/>
              </p:cNvSpPr>
              <p:nvPr/>
            </p:nvSpPr>
            <p:spPr bwMode="auto">
              <a:xfrm>
                <a:off x="2013" y="2367"/>
                <a:ext cx="25" cy="19"/>
              </a:xfrm>
              <a:prstGeom prst="ellipse">
                <a:avLst/>
              </a:prstGeom>
              <a:solidFill>
                <a:srgbClr val="FF0000"/>
              </a:solidFill>
              <a:ln w="0">
                <a:solidFill>
                  <a:srgbClr val="FF0000"/>
                </a:solidFill>
                <a:round/>
                <a:headEnd/>
                <a:tailEnd/>
              </a:ln>
            </p:spPr>
            <p:txBody>
              <a:bodyPr/>
              <a:lstStyle/>
              <a:p>
                <a:endParaRPr lang="en-US"/>
              </a:p>
            </p:txBody>
          </p:sp>
          <p:sp>
            <p:nvSpPr>
              <p:cNvPr id="287" name="Oval 267"/>
              <p:cNvSpPr>
                <a:spLocks noChangeArrowheads="1"/>
              </p:cNvSpPr>
              <p:nvPr/>
            </p:nvSpPr>
            <p:spPr bwMode="auto">
              <a:xfrm>
                <a:off x="2013" y="2405"/>
                <a:ext cx="25" cy="12"/>
              </a:xfrm>
              <a:prstGeom prst="ellipse">
                <a:avLst/>
              </a:prstGeom>
              <a:solidFill>
                <a:srgbClr val="009B00"/>
              </a:solidFill>
              <a:ln w="0">
                <a:solidFill>
                  <a:srgbClr val="009B00"/>
                </a:solidFill>
                <a:round/>
                <a:headEnd/>
                <a:tailEnd/>
              </a:ln>
            </p:spPr>
            <p:txBody>
              <a:bodyPr/>
              <a:lstStyle/>
              <a:p>
                <a:endParaRPr lang="en-US"/>
              </a:p>
            </p:txBody>
          </p:sp>
          <p:sp>
            <p:nvSpPr>
              <p:cNvPr id="288" name="Oval 268"/>
              <p:cNvSpPr>
                <a:spLocks noChangeArrowheads="1"/>
              </p:cNvSpPr>
              <p:nvPr/>
            </p:nvSpPr>
            <p:spPr bwMode="auto">
              <a:xfrm>
                <a:off x="2032" y="2430"/>
                <a:ext cx="19" cy="13"/>
              </a:xfrm>
              <a:prstGeom prst="ellipse">
                <a:avLst/>
              </a:prstGeom>
              <a:solidFill>
                <a:srgbClr val="FF0000"/>
              </a:solidFill>
              <a:ln w="0">
                <a:solidFill>
                  <a:srgbClr val="FF0000"/>
                </a:solidFill>
                <a:round/>
                <a:headEnd/>
                <a:tailEnd/>
              </a:ln>
            </p:spPr>
            <p:txBody>
              <a:bodyPr/>
              <a:lstStyle/>
              <a:p>
                <a:endParaRPr lang="en-US"/>
              </a:p>
            </p:txBody>
          </p:sp>
          <p:sp>
            <p:nvSpPr>
              <p:cNvPr id="289" name="Oval 269"/>
              <p:cNvSpPr>
                <a:spLocks noChangeArrowheads="1"/>
              </p:cNvSpPr>
              <p:nvPr/>
            </p:nvSpPr>
            <p:spPr bwMode="auto">
              <a:xfrm>
                <a:off x="2032" y="2411"/>
                <a:ext cx="19" cy="13"/>
              </a:xfrm>
              <a:prstGeom prst="ellipse">
                <a:avLst/>
              </a:prstGeom>
              <a:solidFill>
                <a:srgbClr val="009B00"/>
              </a:solidFill>
              <a:ln w="0">
                <a:solidFill>
                  <a:srgbClr val="009B00"/>
                </a:solidFill>
                <a:round/>
                <a:headEnd/>
                <a:tailEnd/>
              </a:ln>
            </p:spPr>
            <p:txBody>
              <a:bodyPr/>
              <a:lstStyle/>
              <a:p>
                <a:endParaRPr lang="en-US"/>
              </a:p>
            </p:txBody>
          </p:sp>
          <p:sp>
            <p:nvSpPr>
              <p:cNvPr id="290" name="Oval 270"/>
              <p:cNvSpPr>
                <a:spLocks noChangeArrowheads="1"/>
              </p:cNvSpPr>
              <p:nvPr/>
            </p:nvSpPr>
            <p:spPr bwMode="auto">
              <a:xfrm>
                <a:off x="2045" y="2373"/>
                <a:ext cx="19" cy="13"/>
              </a:xfrm>
              <a:prstGeom prst="ellipse">
                <a:avLst/>
              </a:prstGeom>
              <a:solidFill>
                <a:srgbClr val="FF0000"/>
              </a:solidFill>
              <a:ln w="0">
                <a:solidFill>
                  <a:srgbClr val="FF0000"/>
                </a:solidFill>
                <a:round/>
                <a:headEnd/>
                <a:tailEnd/>
              </a:ln>
            </p:spPr>
            <p:txBody>
              <a:bodyPr/>
              <a:lstStyle/>
              <a:p>
                <a:endParaRPr lang="en-US"/>
              </a:p>
            </p:txBody>
          </p:sp>
          <p:sp>
            <p:nvSpPr>
              <p:cNvPr id="291" name="Oval 271"/>
              <p:cNvSpPr>
                <a:spLocks noChangeArrowheads="1"/>
              </p:cNvSpPr>
              <p:nvPr/>
            </p:nvSpPr>
            <p:spPr bwMode="auto">
              <a:xfrm>
                <a:off x="2045" y="2405"/>
                <a:ext cx="19" cy="12"/>
              </a:xfrm>
              <a:prstGeom prst="ellipse">
                <a:avLst/>
              </a:prstGeom>
              <a:solidFill>
                <a:srgbClr val="009B00"/>
              </a:solidFill>
              <a:ln w="0">
                <a:solidFill>
                  <a:srgbClr val="009B00"/>
                </a:solidFill>
                <a:round/>
                <a:headEnd/>
                <a:tailEnd/>
              </a:ln>
            </p:spPr>
            <p:txBody>
              <a:bodyPr/>
              <a:lstStyle/>
              <a:p>
                <a:endParaRPr lang="en-US"/>
              </a:p>
            </p:txBody>
          </p:sp>
          <p:sp>
            <p:nvSpPr>
              <p:cNvPr id="292" name="Oval 272"/>
              <p:cNvSpPr>
                <a:spLocks noChangeArrowheads="1"/>
              </p:cNvSpPr>
              <p:nvPr/>
            </p:nvSpPr>
            <p:spPr bwMode="auto">
              <a:xfrm>
                <a:off x="2064" y="2392"/>
                <a:ext cx="19" cy="13"/>
              </a:xfrm>
              <a:prstGeom prst="ellipse">
                <a:avLst/>
              </a:prstGeom>
              <a:solidFill>
                <a:srgbClr val="FF0000"/>
              </a:solidFill>
              <a:ln w="0">
                <a:solidFill>
                  <a:srgbClr val="FF0000"/>
                </a:solidFill>
                <a:round/>
                <a:headEnd/>
                <a:tailEnd/>
              </a:ln>
            </p:spPr>
            <p:txBody>
              <a:bodyPr/>
              <a:lstStyle/>
              <a:p>
                <a:endParaRPr lang="en-US"/>
              </a:p>
            </p:txBody>
          </p:sp>
          <p:sp>
            <p:nvSpPr>
              <p:cNvPr id="293" name="Oval 273"/>
              <p:cNvSpPr>
                <a:spLocks noChangeArrowheads="1"/>
              </p:cNvSpPr>
              <p:nvPr/>
            </p:nvSpPr>
            <p:spPr bwMode="auto">
              <a:xfrm>
                <a:off x="2057" y="2392"/>
                <a:ext cx="26" cy="19"/>
              </a:xfrm>
              <a:prstGeom prst="ellipse">
                <a:avLst/>
              </a:prstGeom>
              <a:solidFill>
                <a:srgbClr val="009B00"/>
              </a:solidFill>
              <a:ln w="0">
                <a:solidFill>
                  <a:srgbClr val="009B00"/>
                </a:solidFill>
                <a:round/>
                <a:headEnd/>
                <a:tailEnd/>
              </a:ln>
            </p:spPr>
            <p:txBody>
              <a:bodyPr/>
              <a:lstStyle/>
              <a:p>
                <a:endParaRPr lang="en-US"/>
              </a:p>
            </p:txBody>
          </p:sp>
          <p:sp>
            <p:nvSpPr>
              <p:cNvPr id="294" name="Oval 274"/>
              <p:cNvSpPr>
                <a:spLocks noChangeArrowheads="1"/>
              </p:cNvSpPr>
              <p:nvPr/>
            </p:nvSpPr>
            <p:spPr bwMode="auto">
              <a:xfrm>
                <a:off x="2076" y="2405"/>
                <a:ext cx="20" cy="12"/>
              </a:xfrm>
              <a:prstGeom prst="ellipse">
                <a:avLst/>
              </a:prstGeom>
              <a:solidFill>
                <a:srgbClr val="009B00"/>
              </a:solidFill>
              <a:ln w="0">
                <a:solidFill>
                  <a:srgbClr val="009B00"/>
                </a:solidFill>
                <a:round/>
                <a:headEnd/>
                <a:tailEnd/>
              </a:ln>
            </p:spPr>
            <p:txBody>
              <a:bodyPr/>
              <a:lstStyle/>
              <a:p>
                <a:endParaRPr lang="en-US"/>
              </a:p>
            </p:txBody>
          </p:sp>
          <p:sp>
            <p:nvSpPr>
              <p:cNvPr id="295" name="Oval 275"/>
              <p:cNvSpPr>
                <a:spLocks noChangeArrowheads="1"/>
              </p:cNvSpPr>
              <p:nvPr/>
            </p:nvSpPr>
            <p:spPr bwMode="auto">
              <a:xfrm>
                <a:off x="2076" y="2354"/>
                <a:ext cx="20" cy="13"/>
              </a:xfrm>
              <a:prstGeom prst="ellipse">
                <a:avLst/>
              </a:prstGeom>
              <a:solidFill>
                <a:srgbClr val="FF0000"/>
              </a:solidFill>
              <a:ln w="0">
                <a:solidFill>
                  <a:srgbClr val="FF0000"/>
                </a:solidFill>
                <a:round/>
                <a:headEnd/>
                <a:tailEnd/>
              </a:ln>
            </p:spPr>
            <p:txBody>
              <a:bodyPr/>
              <a:lstStyle/>
              <a:p>
                <a:endParaRPr lang="en-US"/>
              </a:p>
            </p:txBody>
          </p:sp>
          <p:sp>
            <p:nvSpPr>
              <p:cNvPr id="296" name="Oval 276"/>
              <p:cNvSpPr>
                <a:spLocks noChangeArrowheads="1"/>
              </p:cNvSpPr>
              <p:nvPr/>
            </p:nvSpPr>
            <p:spPr bwMode="auto">
              <a:xfrm>
                <a:off x="2089" y="2405"/>
                <a:ext cx="26" cy="19"/>
              </a:xfrm>
              <a:prstGeom prst="ellipse">
                <a:avLst/>
              </a:prstGeom>
              <a:solidFill>
                <a:srgbClr val="FF0000"/>
              </a:solidFill>
              <a:ln w="0">
                <a:solidFill>
                  <a:srgbClr val="FF0000"/>
                </a:solidFill>
                <a:round/>
                <a:headEnd/>
                <a:tailEnd/>
              </a:ln>
            </p:spPr>
            <p:txBody>
              <a:bodyPr/>
              <a:lstStyle/>
              <a:p>
                <a:endParaRPr lang="en-US"/>
              </a:p>
            </p:txBody>
          </p:sp>
          <p:sp>
            <p:nvSpPr>
              <p:cNvPr id="297" name="Oval 277"/>
              <p:cNvSpPr>
                <a:spLocks noChangeArrowheads="1"/>
              </p:cNvSpPr>
              <p:nvPr/>
            </p:nvSpPr>
            <p:spPr bwMode="auto">
              <a:xfrm>
                <a:off x="2089" y="2424"/>
                <a:ext cx="26" cy="13"/>
              </a:xfrm>
              <a:prstGeom prst="ellipse">
                <a:avLst/>
              </a:prstGeom>
              <a:solidFill>
                <a:srgbClr val="009B00"/>
              </a:solidFill>
              <a:ln w="0">
                <a:solidFill>
                  <a:srgbClr val="009B00"/>
                </a:solidFill>
                <a:round/>
                <a:headEnd/>
                <a:tailEnd/>
              </a:ln>
            </p:spPr>
            <p:txBody>
              <a:bodyPr/>
              <a:lstStyle/>
              <a:p>
                <a:endParaRPr lang="en-US"/>
              </a:p>
            </p:txBody>
          </p:sp>
          <p:sp>
            <p:nvSpPr>
              <p:cNvPr id="298" name="Oval 278"/>
              <p:cNvSpPr>
                <a:spLocks noChangeArrowheads="1"/>
              </p:cNvSpPr>
              <p:nvPr/>
            </p:nvSpPr>
            <p:spPr bwMode="auto">
              <a:xfrm>
                <a:off x="2108" y="2437"/>
                <a:ext cx="19" cy="12"/>
              </a:xfrm>
              <a:prstGeom prst="ellipse">
                <a:avLst/>
              </a:prstGeom>
              <a:solidFill>
                <a:srgbClr val="FF0000"/>
              </a:solidFill>
              <a:ln w="0">
                <a:solidFill>
                  <a:srgbClr val="FF0000"/>
                </a:solidFill>
                <a:round/>
                <a:headEnd/>
                <a:tailEnd/>
              </a:ln>
            </p:spPr>
            <p:txBody>
              <a:bodyPr/>
              <a:lstStyle/>
              <a:p>
                <a:endParaRPr lang="en-US"/>
              </a:p>
            </p:txBody>
          </p:sp>
          <p:sp>
            <p:nvSpPr>
              <p:cNvPr id="299" name="Oval 279"/>
              <p:cNvSpPr>
                <a:spLocks noChangeArrowheads="1"/>
              </p:cNvSpPr>
              <p:nvPr/>
            </p:nvSpPr>
            <p:spPr bwMode="auto">
              <a:xfrm>
                <a:off x="2108" y="2424"/>
                <a:ext cx="19" cy="13"/>
              </a:xfrm>
              <a:prstGeom prst="ellipse">
                <a:avLst/>
              </a:prstGeom>
              <a:solidFill>
                <a:srgbClr val="009B00"/>
              </a:solidFill>
              <a:ln w="0">
                <a:solidFill>
                  <a:srgbClr val="009B00"/>
                </a:solidFill>
                <a:round/>
                <a:headEnd/>
                <a:tailEnd/>
              </a:ln>
            </p:spPr>
            <p:txBody>
              <a:bodyPr/>
              <a:lstStyle/>
              <a:p>
                <a:endParaRPr lang="en-US"/>
              </a:p>
            </p:txBody>
          </p:sp>
          <p:sp>
            <p:nvSpPr>
              <p:cNvPr id="300" name="Oval 280"/>
              <p:cNvSpPr>
                <a:spLocks noChangeArrowheads="1"/>
              </p:cNvSpPr>
              <p:nvPr/>
            </p:nvSpPr>
            <p:spPr bwMode="auto">
              <a:xfrm>
                <a:off x="2121" y="2417"/>
                <a:ext cx="19" cy="20"/>
              </a:xfrm>
              <a:prstGeom prst="ellipse">
                <a:avLst/>
              </a:prstGeom>
              <a:solidFill>
                <a:srgbClr val="FF0000"/>
              </a:solidFill>
              <a:ln w="0">
                <a:solidFill>
                  <a:srgbClr val="FF0000"/>
                </a:solidFill>
                <a:round/>
                <a:headEnd/>
                <a:tailEnd/>
              </a:ln>
            </p:spPr>
            <p:txBody>
              <a:bodyPr/>
              <a:lstStyle/>
              <a:p>
                <a:endParaRPr lang="en-US"/>
              </a:p>
            </p:txBody>
          </p:sp>
          <p:sp>
            <p:nvSpPr>
              <p:cNvPr id="301" name="Oval 281"/>
              <p:cNvSpPr>
                <a:spLocks noChangeArrowheads="1"/>
              </p:cNvSpPr>
              <p:nvPr/>
            </p:nvSpPr>
            <p:spPr bwMode="auto">
              <a:xfrm>
                <a:off x="2121" y="2437"/>
                <a:ext cx="25" cy="12"/>
              </a:xfrm>
              <a:prstGeom prst="ellipse">
                <a:avLst/>
              </a:prstGeom>
              <a:solidFill>
                <a:srgbClr val="009B00"/>
              </a:solidFill>
              <a:ln w="0">
                <a:solidFill>
                  <a:srgbClr val="009B00"/>
                </a:solidFill>
                <a:round/>
                <a:headEnd/>
                <a:tailEnd/>
              </a:ln>
            </p:spPr>
            <p:txBody>
              <a:bodyPr/>
              <a:lstStyle/>
              <a:p>
                <a:endParaRPr lang="en-US"/>
              </a:p>
            </p:txBody>
          </p:sp>
          <p:sp>
            <p:nvSpPr>
              <p:cNvPr id="302" name="Oval 282"/>
              <p:cNvSpPr>
                <a:spLocks noChangeArrowheads="1"/>
              </p:cNvSpPr>
              <p:nvPr/>
            </p:nvSpPr>
            <p:spPr bwMode="auto">
              <a:xfrm>
                <a:off x="2140" y="2379"/>
                <a:ext cx="19" cy="19"/>
              </a:xfrm>
              <a:prstGeom prst="ellipse">
                <a:avLst/>
              </a:prstGeom>
              <a:solidFill>
                <a:srgbClr val="FF0000"/>
              </a:solidFill>
              <a:ln w="0">
                <a:solidFill>
                  <a:srgbClr val="FF0000"/>
                </a:solidFill>
                <a:round/>
                <a:headEnd/>
                <a:tailEnd/>
              </a:ln>
            </p:spPr>
            <p:txBody>
              <a:bodyPr/>
              <a:lstStyle/>
              <a:p>
                <a:endParaRPr lang="en-US"/>
              </a:p>
            </p:txBody>
          </p:sp>
          <p:sp>
            <p:nvSpPr>
              <p:cNvPr id="303" name="Oval 283"/>
              <p:cNvSpPr>
                <a:spLocks noChangeArrowheads="1"/>
              </p:cNvSpPr>
              <p:nvPr/>
            </p:nvSpPr>
            <p:spPr bwMode="auto">
              <a:xfrm>
                <a:off x="2140" y="2411"/>
                <a:ext cx="19" cy="19"/>
              </a:xfrm>
              <a:prstGeom prst="ellipse">
                <a:avLst/>
              </a:prstGeom>
              <a:solidFill>
                <a:srgbClr val="009B00"/>
              </a:solidFill>
              <a:ln w="0">
                <a:solidFill>
                  <a:srgbClr val="009B00"/>
                </a:solidFill>
                <a:round/>
                <a:headEnd/>
                <a:tailEnd/>
              </a:ln>
            </p:spPr>
            <p:txBody>
              <a:bodyPr/>
              <a:lstStyle/>
              <a:p>
                <a:endParaRPr lang="en-US"/>
              </a:p>
            </p:txBody>
          </p:sp>
          <p:sp>
            <p:nvSpPr>
              <p:cNvPr id="304" name="Oval 284"/>
              <p:cNvSpPr>
                <a:spLocks noChangeArrowheads="1"/>
              </p:cNvSpPr>
              <p:nvPr/>
            </p:nvSpPr>
            <p:spPr bwMode="auto">
              <a:xfrm>
                <a:off x="2153" y="2417"/>
                <a:ext cx="19" cy="13"/>
              </a:xfrm>
              <a:prstGeom prst="ellipse">
                <a:avLst/>
              </a:prstGeom>
              <a:solidFill>
                <a:srgbClr val="FF0000"/>
              </a:solidFill>
              <a:ln w="0">
                <a:solidFill>
                  <a:srgbClr val="FF0000"/>
                </a:solidFill>
                <a:round/>
                <a:headEnd/>
                <a:tailEnd/>
              </a:ln>
            </p:spPr>
            <p:txBody>
              <a:bodyPr/>
              <a:lstStyle/>
              <a:p>
                <a:endParaRPr lang="en-US"/>
              </a:p>
            </p:txBody>
          </p:sp>
          <p:sp>
            <p:nvSpPr>
              <p:cNvPr id="305" name="Oval 285"/>
              <p:cNvSpPr>
                <a:spLocks noChangeArrowheads="1"/>
              </p:cNvSpPr>
              <p:nvPr/>
            </p:nvSpPr>
            <p:spPr bwMode="auto">
              <a:xfrm>
                <a:off x="2153" y="2398"/>
                <a:ext cx="19" cy="13"/>
              </a:xfrm>
              <a:prstGeom prst="ellipse">
                <a:avLst/>
              </a:prstGeom>
              <a:solidFill>
                <a:srgbClr val="009B00"/>
              </a:solidFill>
              <a:ln w="0">
                <a:solidFill>
                  <a:srgbClr val="009B00"/>
                </a:solidFill>
                <a:round/>
                <a:headEnd/>
                <a:tailEnd/>
              </a:ln>
            </p:spPr>
            <p:txBody>
              <a:bodyPr/>
              <a:lstStyle/>
              <a:p>
                <a:endParaRPr lang="en-US"/>
              </a:p>
            </p:txBody>
          </p:sp>
          <p:sp>
            <p:nvSpPr>
              <p:cNvPr id="306" name="Oval 286"/>
              <p:cNvSpPr>
                <a:spLocks noChangeArrowheads="1"/>
              </p:cNvSpPr>
              <p:nvPr/>
            </p:nvSpPr>
            <p:spPr bwMode="auto">
              <a:xfrm>
                <a:off x="2172" y="2417"/>
                <a:ext cx="19" cy="13"/>
              </a:xfrm>
              <a:prstGeom prst="ellipse">
                <a:avLst/>
              </a:prstGeom>
              <a:solidFill>
                <a:srgbClr val="FF0000"/>
              </a:solidFill>
              <a:ln w="0">
                <a:solidFill>
                  <a:srgbClr val="FF0000"/>
                </a:solidFill>
                <a:round/>
                <a:headEnd/>
                <a:tailEnd/>
              </a:ln>
            </p:spPr>
            <p:txBody>
              <a:bodyPr/>
              <a:lstStyle/>
              <a:p>
                <a:endParaRPr lang="en-US"/>
              </a:p>
            </p:txBody>
          </p:sp>
          <p:sp>
            <p:nvSpPr>
              <p:cNvPr id="307" name="Oval 287"/>
              <p:cNvSpPr>
                <a:spLocks noChangeArrowheads="1"/>
              </p:cNvSpPr>
              <p:nvPr/>
            </p:nvSpPr>
            <p:spPr bwMode="auto">
              <a:xfrm>
                <a:off x="2166" y="2424"/>
                <a:ext cx="25" cy="13"/>
              </a:xfrm>
              <a:prstGeom prst="ellipse">
                <a:avLst/>
              </a:prstGeom>
              <a:solidFill>
                <a:srgbClr val="009B00"/>
              </a:solidFill>
              <a:ln w="0">
                <a:solidFill>
                  <a:srgbClr val="009B00"/>
                </a:solidFill>
                <a:round/>
                <a:headEnd/>
                <a:tailEnd/>
              </a:ln>
            </p:spPr>
            <p:txBody>
              <a:bodyPr/>
              <a:lstStyle/>
              <a:p>
                <a:endParaRPr lang="en-US"/>
              </a:p>
            </p:txBody>
          </p:sp>
          <p:sp>
            <p:nvSpPr>
              <p:cNvPr id="308" name="Oval 288"/>
              <p:cNvSpPr>
                <a:spLocks noChangeArrowheads="1"/>
              </p:cNvSpPr>
              <p:nvPr/>
            </p:nvSpPr>
            <p:spPr bwMode="auto">
              <a:xfrm>
                <a:off x="2185" y="2373"/>
                <a:ext cx="19" cy="19"/>
              </a:xfrm>
              <a:prstGeom prst="ellipse">
                <a:avLst/>
              </a:prstGeom>
              <a:solidFill>
                <a:srgbClr val="FF0000"/>
              </a:solidFill>
              <a:ln w="0">
                <a:solidFill>
                  <a:srgbClr val="FF0000"/>
                </a:solidFill>
                <a:round/>
                <a:headEnd/>
                <a:tailEnd/>
              </a:ln>
            </p:spPr>
            <p:txBody>
              <a:bodyPr/>
              <a:lstStyle/>
              <a:p>
                <a:endParaRPr lang="en-US"/>
              </a:p>
            </p:txBody>
          </p:sp>
          <p:sp>
            <p:nvSpPr>
              <p:cNvPr id="309" name="Oval 289"/>
              <p:cNvSpPr>
                <a:spLocks noChangeArrowheads="1"/>
              </p:cNvSpPr>
              <p:nvPr/>
            </p:nvSpPr>
            <p:spPr bwMode="auto">
              <a:xfrm>
                <a:off x="2185" y="2411"/>
                <a:ext cx="19" cy="19"/>
              </a:xfrm>
              <a:prstGeom prst="ellipse">
                <a:avLst/>
              </a:prstGeom>
              <a:solidFill>
                <a:srgbClr val="009B00"/>
              </a:solidFill>
              <a:ln w="0">
                <a:solidFill>
                  <a:srgbClr val="009B00"/>
                </a:solidFill>
                <a:round/>
                <a:headEnd/>
                <a:tailEnd/>
              </a:ln>
            </p:spPr>
            <p:txBody>
              <a:bodyPr/>
              <a:lstStyle/>
              <a:p>
                <a:endParaRPr lang="en-US"/>
              </a:p>
            </p:txBody>
          </p:sp>
          <p:sp>
            <p:nvSpPr>
              <p:cNvPr id="310" name="Oval 290"/>
              <p:cNvSpPr>
                <a:spLocks noChangeArrowheads="1"/>
              </p:cNvSpPr>
              <p:nvPr/>
            </p:nvSpPr>
            <p:spPr bwMode="auto">
              <a:xfrm>
                <a:off x="2197" y="2411"/>
                <a:ext cx="26" cy="19"/>
              </a:xfrm>
              <a:prstGeom prst="ellipse">
                <a:avLst/>
              </a:prstGeom>
              <a:solidFill>
                <a:srgbClr val="FF0000"/>
              </a:solidFill>
              <a:ln w="0">
                <a:solidFill>
                  <a:srgbClr val="FF0000"/>
                </a:solidFill>
                <a:round/>
                <a:headEnd/>
                <a:tailEnd/>
              </a:ln>
            </p:spPr>
            <p:txBody>
              <a:bodyPr/>
              <a:lstStyle/>
              <a:p>
                <a:endParaRPr lang="en-US"/>
              </a:p>
            </p:txBody>
          </p:sp>
          <p:sp>
            <p:nvSpPr>
              <p:cNvPr id="311" name="Oval 291"/>
              <p:cNvSpPr>
                <a:spLocks noChangeArrowheads="1"/>
              </p:cNvSpPr>
              <p:nvPr/>
            </p:nvSpPr>
            <p:spPr bwMode="auto">
              <a:xfrm>
                <a:off x="2197" y="2379"/>
                <a:ext cx="26" cy="19"/>
              </a:xfrm>
              <a:prstGeom prst="ellipse">
                <a:avLst/>
              </a:prstGeom>
              <a:solidFill>
                <a:srgbClr val="009B00"/>
              </a:solidFill>
              <a:ln w="0">
                <a:solidFill>
                  <a:srgbClr val="009B00"/>
                </a:solidFill>
                <a:round/>
                <a:headEnd/>
                <a:tailEnd/>
              </a:ln>
            </p:spPr>
            <p:txBody>
              <a:bodyPr/>
              <a:lstStyle/>
              <a:p>
                <a:endParaRPr lang="en-US"/>
              </a:p>
            </p:txBody>
          </p:sp>
          <p:sp>
            <p:nvSpPr>
              <p:cNvPr id="312" name="Oval 292"/>
              <p:cNvSpPr>
                <a:spLocks noChangeArrowheads="1"/>
              </p:cNvSpPr>
              <p:nvPr/>
            </p:nvSpPr>
            <p:spPr bwMode="auto">
              <a:xfrm>
                <a:off x="2216" y="2430"/>
                <a:ext cx="20" cy="13"/>
              </a:xfrm>
              <a:prstGeom prst="ellipse">
                <a:avLst/>
              </a:prstGeom>
              <a:solidFill>
                <a:srgbClr val="FF0000"/>
              </a:solidFill>
              <a:ln w="0">
                <a:solidFill>
                  <a:srgbClr val="FF0000"/>
                </a:solidFill>
                <a:round/>
                <a:headEnd/>
                <a:tailEnd/>
              </a:ln>
            </p:spPr>
            <p:txBody>
              <a:bodyPr/>
              <a:lstStyle/>
              <a:p>
                <a:endParaRPr lang="en-US"/>
              </a:p>
            </p:txBody>
          </p:sp>
          <p:sp>
            <p:nvSpPr>
              <p:cNvPr id="313" name="Oval 293"/>
              <p:cNvSpPr>
                <a:spLocks noChangeArrowheads="1"/>
              </p:cNvSpPr>
              <p:nvPr/>
            </p:nvSpPr>
            <p:spPr bwMode="auto">
              <a:xfrm>
                <a:off x="2216" y="2386"/>
                <a:ext cx="20" cy="12"/>
              </a:xfrm>
              <a:prstGeom prst="ellipse">
                <a:avLst/>
              </a:prstGeom>
              <a:solidFill>
                <a:srgbClr val="009B00"/>
              </a:solidFill>
              <a:ln w="0">
                <a:solidFill>
                  <a:srgbClr val="009B00"/>
                </a:solidFill>
                <a:round/>
                <a:headEnd/>
                <a:tailEnd/>
              </a:ln>
            </p:spPr>
            <p:txBody>
              <a:bodyPr/>
              <a:lstStyle/>
              <a:p>
                <a:endParaRPr lang="en-US"/>
              </a:p>
            </p:txBody>
          </p:sp>
          <p:sp>
            <p:nvSpPr>
              <p:cNvPr id="314" name="Oval 294"/>
              <p:cNvSpPr>
                <a:spLocks noChangeArrowheads="1"/>
              </p:cNvSpPr>
              <p:nvPr/>
            </p:nvSpPr>
            <p:spPr bwMode="auto">
              <a:xfrm>
                <a:off x="2229" y="2367"/>
                <a:ext cx="19" cy="19"/>
              </a:xfrm>
              <a:prstGeom prst="ellipse">
                <a:avLst/>
              </a:prstGeom>
              <a:solidFill>
                <a:srgbClr val="FF0000"/>
              </a:solidFill>
              <a:ln w="0">
                <a:solidFill>
                  <a:srgbClr val="FF0000"/>
                </a:solidFill>
                <a:round/>
                <a:headEnd/>
                <a:tailEnd/>
              </a:ln>
            </p:spPr>
            <p:txBody>
              <a:bodyPr/>
              <a:lstStyle/>
              <a:p>
                <a:endParaRPr lang="en-US"/>
              </a:p>
            </p:txBody>
          </p:sp>
          <p:sp>
            <p:nvSpPr>
              <p:cNvPr id="315" name="Oval 295"/>
              <p:cNvSpPr>
                <a:spLocks noChangeArrowheads="1"/>
              </p:cNvSpPr>
              <p:nvPr/>
            </p:nvSpPr>
            <p:spPr bwMode="auto">
              <a:xfrm>
                <a:off x="2229" y="2379"/>
                <a:ext cx="19" cy="19"/>
              </a:xfrm>
              <a:prstGeom prst="ellipse">
                <a:avLst/>
              </a:prstGeom>
              <a:solidFill>
                <a:srgbClr val="009B00"/>
              </a:solidFill>
              <a:ln w="0">
                <a:solidFill>
                  <a:srgbClr val="009B00"/>
                </a:solidFill>
                <a:round/>
                <a:headEnd/>
                <a:tailEnd/>
              </a:ln>
            </p:spPr>
            <p:txBody>
              <a:bodyPr/>
              <a:lstStyle/>
              <a:p>
                <a:endParaRPr lang="en-US"/>
              </a:p>
            </p:txBody>
          </p:sp>
          <p:sp>
            <p:nvSpPr>
              <p:cNvPr id="316" name="Oval 296"/>
              <p:cNvSpPr>
                <a:spLocks noChangeArrowheads="1"/>
              </p:cNvSpPr>
              <p:nvPr/>
            </p:nvSpPr>
            <p:spPr bwMode="auto">
              <a:xfrm>
                <a:off x="2248" y="2392"/>
                <a:ext cx="19" cy="13"/>
              </a:xfrm>
              <a:prstGeom prst="ellipse">
                <a:avLst/>
              </a:prstGeom>
              <a:solidFill>
                <a:srgbClr val="FF0000"/>
              </a:solidFill>
              <a:ln w="0">
                <a:solidFill>
                  <a:srgbClr val="FF0000"/>
                </a:solidFill>
                <a:round/>
                <a:headEnd/>
                <a:tailEnd/>
              </a:ln>
            </p:spPr>
            <p:txBody>
              <a:bodyPr/>
              <a:lstStyle/>
              <a:p>
                <a:endParaRPr lang="en-US"/>
              </a:p>
            </p:txBody>
          </p:sp>
          <p:sp>
            <p:nvSpPr>
              <p:cNvPr id="317" name="Oval 297"/>
              <p:cNvSpPr>
                <a:spLocks noChangeArrowheads="1"/>
              </p:cNvSpPr>
              <p:nvPr/>
            </p:nvSpPr>
            <p:spPr bwMode="auto">
              <a:xfrm>
                <a:off x="2261" y="2386"/>
                <a:ext cx="19" cy="12"/>
              </a:xfrm>
              <a:prstGeom prst="ellipse">
                <a:avLst/>
              </a:prstGeom>
              <a:solidFill>
                <a:srgbClr val="FF0000"/>
              </a:solidFill>
              <a:ln w="0">
                <a:solidFill>
                  <a:srgbClr val="FF0000"/>
                </a:solidFill>
                <a:round/>
                <a:headEnd/>
                <a:tailEnd/>
              </a:ln>
            </p:spPr>
            <p:txBody>
              <a:bodyPr/>
              <a:lstStyle/>
              <a:p>
                <a:endParaRPr lang="en-US"/>
              </a:p>
            </p:txBody>
          </p:sp>
          <p:sp>
            <p:nvSpPr>
              <p:cNvPr id="318" name="Oval 298"/>
              <p:cNvSpPr>
                <a:spLocks noChangeArrowheads="1"/>
              </p:cNvSpPr>
              <p:nvPr/>
            </p:nvSpPr>
            <p:spPr bwMode="auto">
              <a:xfrm>
                <a:off x="2261" y="2379"/>
                <a:ext cx="19" cy="19"/>
              </a:xfrm>
              <a:prstGeom prst="ellipse">
                <a:avLst/>
              </a:prstGeom>
              <a:solidFill>
                <a:srgbClr val="009B00"/>
              </a:solidFill>
              <a:ln w="0">
                <a:solidFill>
                  <a:srgbClr val="009B00"/>
                </a:solidFill>
                <a:round/>
                <a:headEnd/>
                <a:tailEnd/>
              </a:ln>
            </p:spPr>
            <p:txBody>
              <a:bodyPr/>
              <a:lstStyle/>
              <a:p>
                <a:endParaRPr lang="en-US"/>
              </a:p>
            </p:txBody>
          </p:sp>
          <p:sp>
            <p:nvSpPr>
              <p:cNvPr id="319" name="Oval 299"/>
              <p:cNvSpPr>
                <a:spLocks noChangeArrowheads="1"/>
              </p:cNvSpPr>
              <p:nvPr/>
            </p:nvSpPr>
            <p:spPr bwMode="auto">
              <a:xfrm>
                <a:off x="2274" y="2379"/>
                <a:ext cx="25" cy="13"/>
              </a:xfrm>
              <a:prstGeom prst="ellipse">
                <a:avLst/>
              </a:prstGeom>
              <a:solidFill>
                <a:srgbClr val="FF0000"/>
              </a:solidFill>
              <a:ln w="0">
                <a:solidFill>
                  <a:srgbClr val="FF0000"/>
                </a:solidFill>
                <a:round/>
                <a:headEnd/>
                <a:tailEnd/>
              </a:ln>
            </p:spPr>
            <p:txBody>
              <a:bodyPr/>
              <a:lstStyle/>
              <a:p>
                <a:endParaRPr lang="en-US"/>
              </a:p>
            </p:txBody>
          </p:sp>
          <p:sp>
            <p:nvSpPr>
              <p:cNvPr id="320" name="Oval 300"/>
              <p:cNvSpPr>
                <a:spLocks noChangeArrowheads="1"/>
              </p:cNvSpPr>
              <p:nvPr/>
            </p:nvSpPr>
            <p:spPr bwMode="auto">
              <a:xfrm>
                <a:off x="2274" y="2379"/>
                <a:ext cx="25" cy="13"/>
              </a:xfrm>
              <a:prstGeom prst="ellipse">
                <a:avLst/>
              </a:prstGeom>
              <a:solidFill>
                <a:srgbClr val="009B00"/>
              </a:solidFill>
              <a:ln w="0">
                <a:solidFill>
                  <a:srgbClr val="009B00"/>
                </a:solidFill>
                <a:round/>
                <a:headEnd/>
                <a:tailEnd/>
              </a:ln>
            </p:spPr>
            <p:txBody>
              <a:bodyPr/>
              <a:lstStyle/>
              <a:p>
                <a:endParaRPr lang="en-US"/>
              </a:p>
            </p:txBody>
          </p:sp>
          <p:sp>
            <p:nvSpPr>
              <p:cNvPr id="321" name="Oval 301"/>
              <p:cNvSpPr>
                <a:spLocks noChangeArrowheads="1"/>
              </p:cNvSpPr>
              <p:nvPr/>
            </p:nvSpPr>
            <p:spPr bwMode="auto">
              <a:xfrm>
                <a:off x="2293" y="2347"/>
                <a:ext cx="19" cy="20"/>
              </a:xfrm>
              <a:prstGeom prst="ellipse">
                <a:avLst/>
              </a:prstGeom>
              <a:solidFill>
                <a:srgbClr val="FF0000"/>
              </a:solidFill>
              <a:ln w="0">
                <a:solidFill>
                  <a:srgbClr val="FF0000"/>
                </a:solidFill>
                <a:round/>
                <a:headEnd/>
                <a:tailEnd/>
              </a:ln>
            </p:spPr>
            <p:txBody>
              <a:bodyPr/>
              <a:lstStyle/>
              <a:p>
                <a:endParaRPr lang="en-US"/>
              </a:p>
            </p:txBody>
          </p:sp>
          <p:sp>
            <p:nvSpPr>
              <p:cNvPr id="322" name="Oval 302"/>
              <p:cNvSpPr>
                <a:spLocks noChangeArrowheads="1"/>
              </p:cNvSpPr>
              <p:nvPr/>
            </p:nvSpPr>
            <p:spPr bwMode="auto">
              <a:xfrm>
                <a:off x="2293" y="2392"/>
                <a:ext cx="19" cy="13"/>
              </a:xfrm>
              <a:prstGeom prst="ellipse">
                <a:avLst/>
              </a:prstGeom>
              <a:solidFill>
                <a:srgbClr val="009B00"/>
              </a:solidFill>
              <a:ln w="0">
                <a:solidFill>
                  <a:srgbClr val="009B00"/>
                </a:solidFill>
                <a:round/>
                <a:headEnd/>
                <a:tailEnd/>
              </a:ln>
            </p:spPr>
            <p:txBody>
              <a:bodyPr/>
              <a:lstStyle/>
              <a:p>
                <a:endParaRPr lang="en-US"/>
              </a:p>
            </p:txBody>
          </p:sp>
          <p:sp>
            <p:nvSpPr>
              <p:cNvPr id="323" name="Oval 303"/>
              <p:cNvSpPr>
                <a:spLocks noChangeArrowheads="1"/>
              </p:cNvSpPr>
              <p:nvPr/>
            </p:nvSpPr>
            <p:spPr bwMode="auto">
              <a:xfrm>
                <a:off x="2306" y="2347"/>
                <a:ext cx="25" cy="20"/>
              </a:xfrm>
              <a:prstGeom prst="ellipse">
                <a:avLst/>
              </a:prstGeom>
              <a:solidFill>
                <a:srgbClr val="FF0000"/>
              </a:solidFill>
              <a:ln w="0">
                <a:solidFill>
                  <a:srgbClr val="FF0000"/>
                </a:solidFill>
                <a:round/>
                <a:headEnd/>
                <a:tailEnd/>
              </a:ln>
            </p:spPr>
            <p:txBody>
              <a:bodyPr/>
              <a:lstStyle/>
              <a:p>
                <a:endParaRPr lang="en-US"/>
              </a:p>
            </p:txBody>
          </p:sp>
          <p:sp>
            <p:nvSpPr>
              <p:cNvPr id="324" name="Oval 304"/>
              <p:cNvSpPr>
                <a:spLocks noChangeArrowheads="1"/>
              </p:cNvSpPr>
              <p:nvPr/>
            </p:nvSpPr>
            <p:spPr bwMode="auto">
              <a:xfrm>
                <a:off x="2306" y="2386"/>
                <a:ext cx="25" cy="19"/>
              </a:xfrm>
              <a:prstGeom prst="ellipse">
                <a:avLst/>
              </a:prstGeom>
              <a:solidFill>
                <a:srgbClr val="009B00"/>
              </a:solidFill>
              <a:ln w="0">
                <a:solidFill>
                  <a:srgbClr val="009B00"/>
                </a:solidFill>
                <a:round/>
                <a:headEnd/>
                <a:tailEnd/>
              </a:ln>
            </p:spPr>
            <p:txBody>
              <a:bodyPr/>
              <a:lstStyle/>
              <a:p>
                <a:endParaRPr lang="en-US"/>
              </a:p>
            </p:txBody>
          </p:sp>
          <p:sp>
            <p:nvSpPr>
              <p:cNvPr id="325" name="Oval 305"/>
              <p:cNvSpPr>
                <a:spLocks noChangeArrowheads="1"/>
              </p:cNvSpPr>
              <p:nvPr/>
            </p:nvSpPr>
            <p:spPr bwMode="auto">
              <a:xfrm>
                <a:off x="2325" y="2379"/>
                <a:ext cx="19" cy="13"/>
              </a:xfrm>
              <a:prstGeom prst="ellipse">
                <a:avLst/>
              </a:prstGeom>
              <a:solidFill>
                <a:srgbClr val="009B00"/>
              </a:solidFill>
              <a:ln w="0">
                <a:solidFill>
                  <a:srgbClr val="009B00"/>
                </a:solidFill>
                <a:round/>
                <a:headEnd/>
                <a:tailEnd/>
              </a:ln>
            </p:spPr>
            <p:txBody>
              <a:bodyPr/>
              <a:lstStyle/>
              <a:p>
                <a:endParaRPr lang="en-US"/>
              </a:p>
            </p:txBody>
          </p:sp>
          <p:sp>
            <p:nvSpPr>
              <p:cNvPr id="326" name="Oval 306"/>
              <p:cNvSpPr>
                <a:spLocks noChangeArrowheads="1"/>
              </p:cNvSpPr>
              <p:nvPr/>
            </p:nvSpPr>
            <p:spPr bwMode="auto">
              <a:xfrm>
                <a:off x="2325" y="2303"/>
                <a:ext cx="19" cy="13"/>
              </a:xfrm>
              <a:prstGeom prst="ellipse">
                <a:avLst/>
              </a:prstGeom>
              <a:solidFill>
                <a:srgbClr val="FF0000"/>
              </a:solidFill>
              <a:ln w="0">
                <a:solidFill>
                  <a:srgbClr val="FF0000"/>
                </a:solidFill>
                <a:round/>
                <a:headEnd/>
                <a:tailEnd/>
              </a:ln>
            </p:spPr>
            <p:txBody>
              <a:bodyPr/>
              <a:lstStyle/>
              <a:p>
                <a:endParaRPr lang="en-US"/>
              </a:p>
            </p:txBody>
          </p:sp>
          <p:sp>
            <p:nvSpPr>
              <p:cNvPr id="327" name="Oval 307"/>
              <p:cNvSpPr>
                <a:spLocks noChangeArrowheads="1"/>
              </p:cNvSpPr>
              <p:nvPr/>
            </p:nvSpPr>
            <p:spPr bwMode="auto">
              <a:xfrm>
                <a:off x="2337" y="2468"/>
                <a:ext cx="19" cy="13"/>
              </a:xfrm>
              <a:prstGeom prst="ellipse">
                <a:avLst/>
              </a:prstGeom>
              <a:solidFill>
                <a:srgbClr val="FF0000"/>
              </a:solidFill>
              <a:ln w="0">
                <a:solidFill>
                  <a:srgbClr val="FF0000"/>
                </a:solidFill>
                <a:round/>
                <a:headEnd/>
                <a:tailEnd/>
              </a:ln>
            </p:spPr>
            <p:txBody>
              <a:bodyPr/>
              <a:lstStyle/>
              <a:p>
                <a:endParaRPr lang="en-US"/>
              </a:p>
            </p:txBody>
          </p:sp>
          <p:sp>
            <p:nvSpPr>
              <p:cNvPr id="328" name="Oval 308"/>
              <p:cNvSpPr>
                <a:spLocks noChangeArrowheads="1"/>
              </p:cNvSpPr>
              <p:nvPr/>
            </p:nvSpPr>
            <p:spPr bwMode="auto">
              <a:xfrm>
                <a:off x="2337" y="2398"/>
                <a:ext cx="26" cy="13"/>
              </a:xfrm>
              <a:prstGeom prst="ellipse">
                <a:avLst/>
              </a:prstGeom>
              <a:solidFill>
                <a:srgbClr val="009B00"/>
              </a:solidFill>
              <a:ln w="0">
                <a:solidFill>
                  <a:srgbClr val="009B00"/>
                </a:solidFill>
                <a:round/>
                <a:headEnd/>
                <a:tailEnd/>
              </a:ln>
            </p:spPr>
            <p:txBody>
              <a:bodyPr/>
              <a:lstStyle/>
              <a:p>
                <a:endParaRPr lang="en-US"/>
              </a:p>
            </p:txBody>
          </p:sp>
          <p:sp>
            <p:nvSpPr>
              <p:cNvPr id="329" name="Oval 309"/>
              <p:cNvSpPr>
                <a:spLocks noChangeArrowheads="1"/>
              </p:cNvSpPr>
              <p:nvPr/>
            </p:nvSpPr>
            <p:spPr bwMode="auto">
              <a:xfrm>
                <a:off x="2356" y="2424"/>
                <a:ext cx="20" cy="13"/>
              </a:xfrm>
              <a:prstGeom prst="ellipse">
                <a:avLst/>
              </a:prstGeom>
              <a:solidFill>
                <a:srgbClr val="009B00"/>
              </a:solidFill>
              <a:ln w="0">
                <a:solidFill>
                  <a:srgbClr val="009B00"/>
                </a:solidFill>
                <a:round/>
                <a:headEnd/>
                <a:tailEnd/>
              </a:ln>
            </p:spPr>
            <p:txBody>
              <a:bodyPr/>
              <a:lstStyle/>
              <a:p>
                <a:endParaRPr lang="en-US"/>
              </a:p>
            </p:txBody>
          </p:sp>
          <p:sp>
            <p:nvSpPr>
              <p:cNvPr id="330" name="Oval 310"/>
              <p:cNvSpPr>
                <a:spLocks noChangeArrowheads="1"/>
              </p:cNvSpPr>
              <p:nvPr/>
            </p:nvSpPr>
            <p:spPr bwMode="auto">
              <a:xfrm>
                <a:off x="2356" y="2386"/>
                <a:ext cx="20" cy="12"/>
              </a:xfrm>
              <a:prstGeom prst="ellipse">
                <a:avLst/>
              </a:prstGeom>
              <a:solidFill>
                <a:srgbClr val="FF0000"/>
              </a:solidFill>
              <a:ln w="0">
                <a:solidFill>
                  <a:srgbClr val="FF0000"/>
                </a:solidFill>
                <a:round/>
                <a:headEnd/>
                <a:tailEnd/>
              </a:ln>
            </p:spPr>
            <p:txBody>
              <a:bodyPr/>
              <a:lstStyle/>
              <a:p>
                <a:endParaRPr lang="en-US"/>
              </a:p>
            </p:txBody>
          </p:sp>
          <p:sp>
            <p:nvSpPr>
              <p:cNvPr id="331" name="Oval 311"/>
              <p:cNvSpPr>
                <a:spLocks noChangeArrowheads="1"/>
              </p:cNvSpPr>
              <p:nvPr/>
            </p:nvSpPr>
            <p:spPr bwMode="auto">
              <a:xfrm>
                <a:off x="2369" y="2386"/>
                <a:ext cx="19" cy="19"/>
              </a:xfrm>
              <a:prstGeom prst="ellipse">
                <a:avLst/>
              </a:prstGeom>
              <a:solidFill>
                <a:srgbClr val="009B00"/>
              </a:solidFill>
              <a:ln w="0">
                <a:solidFill>
                  <a:srgbClr val="009B00"/>
                </a:solidFill>
                <a:round/>
                <a:headEnd/>
                <a:tailEnd/>
              </a:ln>
            </p:spPr>
            <p:txBody>
              <a:bodyPr/>
              <a:lstStyle/>
              <a:p>
                <a:endParaRPr lang="en-US"/>
              </a:p>
            </p:txBody>
          </p:sp>
          <p:sp>
            <p:nvSpPr>
              <p:cNvPr id="332" name="Oval 312"/>
              <p:cNvSpPr>
                <a:spLocks noChangeArrowheads="1"/>
              </p:cNvSpPr>
              <p:nvPr/>
            </p:nvSpPr>
            <p:spPr bwMode="auto">
              <a:xfrm>
                <a:off x="2382" y="2392"/>
                <a:ext cx="25" cy="13"/>
              </a:xfrm>
              <a:prstGeom prst="ellipse">
                <a:avLst/>
              </a:prstGeom>
              <a:solidFill>
                <a:srgbClr val="FF0000"/>
              </a:solidFill>
              <a:ln w="0">
                <a:solidFill>
                  <a:srgbClr val="FF0000"/>
                </a:solidFill>
                <a:round/>
                <a:headEnd/>
                <a:tailEnd/>
              </a:ln>
            </p:spPr>
            <p:txBody>
              <a:bodyPr/>
              <a:lstStyle/>
              <a:p>
                <a:endParaRPr lang="en-US"/>
              </a:p>
            </p:txBody>
          </p:sp>
          <p:sp>
            <p:nvSpPr>
              <p:cNvPr id="333" name="Oval 313"/>
              <p:cNvSpPr>
                <a:spLocks noChangeArrowheads="1"/>
              </p:cNvSpPr>
              <p:nvPr/>
            </p:nvSpPr>
            <p:spPr bwMode="auto">
              <a:xfrm>
                <a:off x="2382" y="2411"/>
                <a:ext cx="25" cy="13"/>
              </a:xfrm>
              <a:prstGeom prst="ellipse">
                <a:avLst/>
              </a:prstGeom>
              <a:solidFill>
                <a:srgbClr val="009B00"/>
              </a:solidFill>
              <a:ln w="0">
                <a:solidFill>
                  <a:srgbClr val="009B00"/>
                </a:solidFill>
                <a:round/>
                <a:headEnd/>
                <a:tailEnd/>
              </a:ln>
            </p:spPr>
            <p:txBody>
              <a:bodyPr/>
              <a:lstStyle/>
              <a:p>
                <a:endParaRPr lang="en-US"/>
              </a:p>
            </p:txBody>
          </p:sp>
          <p:sp>
            <p:nvSpPr>
              <p:cNvPr id="334" name="Oval 314"/>
              <p:cNvSpPr>
                <a:spLocks noChangeArrowheads="1"/>
              </p:cNvSpPr>
              <p:nvPr/>
            </p:nvSpPr>
            <p:spPr bwMode="auto">
              <a:xfrm>
                <a:off x="2401" y="2386"/>
                <a:ext cx="19" cy="12"/>
              </a:xfrm>
              <a:prstGeom prst="ellipse">
                <a:avLst/>
              </a:prstGeom>
              <a:solidFill>
                <a:srgbClr val="009B00"/>
              </a:solidFill>
              <a:ln w="0">
                <a:solidFill>
                  <a:srgbClr val="009B00"/>
                </a:solidFill>
                <a:round/>
                <a:headEnd/>
                <a:tailEnd/>
              </a:ln>
            </p:spPr>
            <p:txBody>
              <a:bodyPr/>
              <a:lstStyle/>
              <a:p>
                <a:endParaRPr lang="en-US"/>
              </a:p>
            </p:txBody>
          </p:sp>
          <p:sp>
            <p:nvSpPr>
              <p:cNvPr id="335" name="Oval 315"/>
              <p:cNvSpPr>
                <a:spLocks noChangeArrowheads="1"/>
              </p:cNvSpPr>
              <p:nvPr/>
            </p:nvSpPr>
            <p:spPr bwMode="auto">
              <a:xfrm>
                <a:off x="2414" y="2424"/>
                <a:ext cx="19" cy="19"/>
              </a:xfrm>
              <a:prstGeom prst="ellipse">
                <a:avLst/>
              </a:prstGeom>
              <a:solidFill>
                <a:srgbClr val="009B00"/>
              </a:solidFill>
              <a:ln w="0">
                <a:solidFill>
                  <a:srgbClr val="009B00"/>
                </a:solidFill>
                <a:round/>
                <a:headEnd/>
                <a:tailEnd/>
              </a:ln>
            </p:spPr>
            <p:txBody>
              <a:bodyPr/>
              <a:lstStyle/>
              <a:p>
                <a:endParaRPr lang="en-US"/>
              </a:p>
            </p:txBody>
          </p:sp>
          <p:sp>
            <p:nvSpPr>
              <p:cNvPr id="336" name="Oval 316"/>
              <p:cNvSpPr>
                <a:spLocks noChangeArrowheads="1"/>
              </p:cNvSpPr>
              <p:nvPr/>
            </p:nvSpPr>
            <p:spPr bwMode="auto">
              <a:xfrm>
                <a:off x="2433" y="2392"/>
                <a:ext cx="19" cy="13"/>
              </a:xfrm>
              <a:prstGeom prst="ellipse">
                <a:avLst/>
              </a:prstGeom>
              <a:solidFill>
                <a:srgbClr val="FF0000"/>
              </a:solidFill>
              <a:ln w="0">
                <a:solidFill>
                  <a:srgbClr val="FF0000"/>
                </a:solidFill>
                <a:round/>
                <a:headEnd/>
                <a:tailEnd/>
              </a:ln>
            </p:spPr>
            <p:txBody>
              <a:bodyPr/>
              <a:lstStyle/>
              <a:p>
                <a:endParaRPr lang="en-US"/>
              </a:p>
            </p:txBody>
          </p:sp>
          <p:sp>
            <p:nvSpPr>
              <p:cNvPr id="337" name="Oval 317"/>
              <p:cNvSpPr>
                <a:spLocks noChangeArrowheads="1"/>
              </p:cNvSpPr>
              <p:nvPr/>
            </p:nvSpPr>
            <p:spPr bwMode="auto">
              <a:xfrm>
                <a:off x="2433" y="2392"/>
                <a:ext cx="19" cy="19"/>
              </a:xfrm>
              <a:prstGeom prst="ellipse">
                <a:avLst/>
              </a:prstGeom>
              <a:solidFill>
                <a:srgbClr val="009B00"/>
              </a:solidFill>
              <a:ln w="0">
                <a:solidFill>
                  <a:srgbClr val="009B00"/>
                </a:solidFill>
                <a:round/>
                <a:headEnd/>
                <a:tailEnd/>
              </a:ln>
            </p:spPr>
            <p:txBody>
              <a:bodyPr/>
              <a:lstStyle/>
              <a:p>
                <a:endParaRPr lang="en-US"/>
              </a:p>
            </p:txBody>
          </p:sp>
          <p:sp>
            <p:nvSpPr>
              <p:cNvPr id="338" name="Oval 319"/>
              <p:cNvSpPr>
                <a:spLocks noChangeArrowheads="1"/>
              </p:cNvSpPr>
              <p:nvPr/>
            </p:nvSpPr>
            <p:spPr bwMode="auto">
              <a:xfrm>
                <a:off x="2446" y="2411"/>
                <a:ext cx="19" cy="19"/>
              </a:xfrm>
              <a:prstGeom prst="ellipse">
                <a:avLst/>
              </a:prstGeom>
              <a:solidFill>
                <a:srgbClr val="009B00"/>
              </a:solidFill>
              <a:ln w="0">
                <a:solidFill>
                  <a:srgbClr val="009B00"/>
                </a:solidFill>
                <a:round/>
                <a:headEnd/>
                <a:tailEnd/>
              </a:ln>
            </p:spPr>
            <p:txBody>
              <a:bodyPr/>
              <a:lstStyle/>
              <a:p>
                <a:endParaRPr lang="en-US"/>
              </a:p>
            </p:txBody>
          </p:sp>
          <p:sp>
            <p:nvSpPr>
              <p:cNvPr id="339" name="Oval 320"/>
              <p:cNvSpPr>
                <a:spLocks noChangeArrowheads="1"/>
              </p:cNvSpPr>
              <p:nvPr/>
            </p:nvSpPr>
            <p:spPr bwMode="auto">
              <a:xfrm>
                <a:off x="2446" y="2360"/>
                <a:ext cx="19" cy="19"/>
              </a:xfrm>
              <a:prstGeom prst="ellipse">
                <a:avLst/>
              </a:prstGeom>
              <a:solidFill>
                <a:srgbClr val="FF0000"/>
              </a:solidFill>
              <a:ln w="0">
                <a:solidFill>
                  <a:srgbClr val="FF0000"/>
                </a:solidFill>
                <a:round/>
                <a:headEnd/>
                <a:tailEnd/>
              </a:ln>
            </p:spPr>
            <p:txBody>
              <a:bodyPr/>
              <a:lstStyle/>
              <a:p>
                <a:endParaRPr lang="en-US"/>
              </a:p>
            </p:txBody>
          </p:sp>
          <p:sp>
            <p:nvSpPr>
              <p:cNvPr id="340" name="Oval 321"/>
              <p:cNvSpPr>
                <a:spLocks noChangeArrowheads="1"/>
              </p:cNvSpPr>
              <p:nvPr/>
            </p:nvSpPr>
            <p:spPr bwMode="auto">
              <a:xfrm>
                <a:off x="2465" y="2386"/>
                <a:ext cx="19" cy="12"/>
              </a:xfrm>
              <a:prstGeom prst="ellipse">
                <a:avLst/>
              </a:prstGeom>
              <a:solidFill>
                <a:srgbClr val="FF0000"/>
              </a:solidFill>
              <a:ln w="0">
                <a:solidFill>
                  <a:srgbClr val="FF0000"/>
                </a:solidFill>
                <a:round/>
                <a:headEnd/>
                <a:tailEnd/>
              </a:ln>
            </p:spPr>
            <p:txBody>
              <a:bodyPr/>
              <a:lstStyle/>
              <a:p>
                <a:endParaRPr lang="en-US"/>
              </a:p>
            </p:txBody>
          </p:sp>
          <p:sp>
            <p:nvSpPr>
              <p:cNvPr id="341" name="Oval 322"/>
              <p:cNvSpPr>
                <a:spLocks noChangeArrowheads="1"/>
              </p:cNvSpPr>
              <p:nvPr/>
            </p:nvSpPr>
            <p:spPr bwMode="auto">
              <a:xfrm>
                <a:off x="2465" y="2386"/>
                <a:ext cx="19" cy="19"/>
              </a:xfrm>
              <a:prstGeom prst="ellipse">
                <a:avLst/>
              </a:prstGeom>
              <a:solidFill>
                <a:srgbClr val="009B00"/>
              </a:solidFill>
              <a:ln w="0">
                <a:solidFill>
                  <a:srgbClr val="009B00"/>
                </a:solidFill>
                <a:round/>
                <a:headEnd/>
                <a:tailEnd/>
              </a:ln>
            </p:spPr>
            <p:txBody>
              <a:bodyPr/>
              <a:lstStyle/>
              <a:p>
                <a:endParaRPr lang="en-US"/>
              </a:p>
            </p:txBody>
          </p:sp>
          <p:sp>
            <p:nvSpPr>
              <p:cNvPr id="342" name="Oval 323"/>
              <p:cNvSpPr>
                <a:spLocks noChangeArrowheads="1"/>
              </p:cNvSpPr>
              <p:nvPr/>
            </p:nvSpPr>
            <p:spPr bwMode="auto">
              <a:xfrm>
                <a:off x="2477" y="2405"/>
                <a:ext cx="19" cy="19"/>
              </a:xfrm>
              <a:prstGeom prst="ellipse">
                <a:avLst/>
              </a:prstGeom>
              <a:solidFill>
                <a:srgbClr val="009B00"/>
              </a:solidFill>
              <a:ln w="0">
                <a:solidFill>
                  <a:srgbClr val="009B00"/>
                </a:solidFill>
                <a:round/>
                <a:headEnd/>
                <a:tailEnd/>
              </a:ln>
            </p:spPr>
            <p:txBody>
              <a:bodyPr/>
              <a:lstStyle/>
              <a:p>
                <a:endParaRPr lang="en-US"/>
              </a:p>
            </p:txBody>
          </p:sp>
          <p:sp>
            <p:nvSpPr>
              <p:cNvPr id="343" name="Oval 324"/>
              <p:cNvSpPr>
                <a:spLocks noChangeArrowheads="1"/>
              </p:cNvSpPr>
              <p:nvPr/>
            </p:nvSpPr>
            <p:spPr bwMode="auto">
              <a:xfrm>
                <a:off x="2490" y="2424"/>
                <a:ext cx="26" cy="13"/>
              </a:xfrm>
              <a:prstGeom prst="ellipse">
                <a:avLst/>
              </a:prstGeom>
              <a:solidFill>
                <a:srgbClr val="009B00"/>
              </a:solidFill>
              <a:ln w="0">
                <a:solidFill>
                  <a:srgbClr val="009B00"/>
                </a:solidFill>
                <a:round/>
                <a:headEnd/>
                <a:tailEnd/>
              </a:ln>
            </p:spPr>
            <p:txBody>
              <a:bodyPr/>
              <a:lstStyle/>
              <a:p>
                <a:endParaRPr lang="en-US"/>
              </a:p>
            </p:txBody>
          </p:sp>
          <p:sp>
            <p:nvSpPr>
              <p:cNvPr id="344" name="Oval 325"/>
              <p:cNvSpPr>
                <a:spLocks noChangeArrowheads="1"/>
              </p:cNvSpPr>
              <p:nvPr/>
            </p:nvSpPr>
            <p:spPr bwMode="auto">
              <a:xfrm>
                <a:off x="2509" y="2430"/>
                <a:ext cx="19" cy="13"/>
              </a:xfrm>
              <a:prstGeom prst="ellipse">
                <a:avLst/>
              </a:prstGeom>
              <a:solidFill>
                <a:srgbClr val="009B00"/>
              </a:solidFill>
              <a:ln w="0">
                <a:solidFill>
                  <a:srgbClr val="009B00"/>
                </a:solidFill>
                <a:round/>
                <a:headEnd/>
                <a:tailEnd/>
              </a:ln>
            </p:spPr>
            <p:txBody>
              <a:bodyPr/>
              <a:lstStyle/>
              <a:p>
                <a:endParaRPr lang="en-US"/>
              </a:p>
            </p:txBody>
          </p:sp>
          <p:sp>
            <p:nvSpPr>
              <p:cNvPr id="345" name="Oval 326"/>
              <p:cNvSpPr>
                <a:spLocks noChangeArrowheads="1"/>
              </p:cNvSpPr>
              <p:nvPr/>
            </p:nvSpPr>
            <p:spPr bwMode="auto">
              <a:xfrm>
                <a:off x="2522" y="2405"/>
                <a:ext cx="25" cy="12"/>
              </a:xfrm>
              <a:prstGeom prst="ellipse">
                <a:avLst/>
              </a:prstGeom>
              <a:solidFill>
                <a:srgbClr val="FF0000"/>
              </a:solidFill>
              <a:ln w="0">
                <a:solidFill>
                  <a:srgbClr val="FF0000"/>
                </a:solidFill>
                <a:round/>
                <a:headEnd/>
                <a:tailEnd/>
              </a:ln>
            </p:spPr>
            <p:txBody>
              <a:bodyPr/>
              <a:lstStyle/>
              <a:p>
                <a:endParaRPr lang="en-US"/>
              </a:p>
            </p:txBody>
          </p:sp>
          <p:sp>
            <p:nvSpPr>
              <p:cNvPr id="346" name="Oval 327"/>
              <p:cNvSpPr>
                <a:spLocks noChangeArrowheads="1"/>
              </p:cNvSpPr>
              <p:nvPr/>
            </p:nvSpPr>
            <p:spPr bwMode="auto">
              <a:xfrm>
                <a:off x="2522" y="2367"/>
                <a:ext cx="25" cy="12"/>
              </a:xfrm>
              <a:prstGeom prst="ellipse">
                <a:avLst/>
              </a:prstGeom>
              <a:solidFill>
                <a:srgbClr val="009B00"/>
              </a:solidFill>
              <a:ln w="0">
                <a:solidFill>
                  <a:srgbClr val="009B00"/>
                </a:solidFill>
                <a:round/>
                <a:headEnd/>
                <a:tailEnd/>
              </a:ln>
            </p:spPr>
            <p:txBody>
              <a:bodyPr/>
              <a:lstStyle/>
              <a:p>
                <a:endParaRPr lang="en-US"/>
              </a:p>
            </p:txBody>
          </p:sp>
          <p:sp>
            <p:nvSpPr>
              <p:cNvPr id="347" name="Oval 328"/>
              <p:cNvSpPr>
                <a:spLocks noChangeArrowheads="1"/>
              </p:cNvSpPr>
              <p:nvPr/>
            </p:nvSpPr>
            <p:spPr bwMode="auto">
              <a:xfrm>
                <a:off x="2541" y="2386"/>
                <a:ext cx="19" cy="19"/>
              </a:xfrm>
              <a:prstGeom prst="ellipse">
                <a:avLst/>
              </a:prstGeom>
              <a:solidFill>
                <a:srgbClr val="009B00"/>
              </a:solidFill>
              <a:ln w="0">
                <a:solidFill>
                  <a:srgbClr val="009B00"/>
                </a:solidFill>
                <a:round/>
                <a:headEnd/>
                <a:tailEnd/>
              </a:ln>
            </p:spPr>
            <p:txBody>
              <a:bodyPr/>
              <a:lstStyle/>
              <a:p>
                <a:endParaRPr lang="en-US"/>
              </a:p>
            </p:txBody>
          </p:sp>
          <p:sp>
            <p:nvSpPr>
              <p:cNvPr id="348" name="Oval 329"/>
              <p:cNvSpPr>
                <a:spLocks noChangeArrowheads="1"/>
              </p:cNvSpPr>
              <p:nvPr/>
            </p:nvSpPr>
            <p:spPr bwMode="auto">
              <a:xfrm>
                <a:off x="2554" y="2417"/>
                <a:ext cx="19" cy="13"/>
              </a:xfrm>
              <a:prstGeom prst="ellipse">
                <a:avLst/>
              </a:prstGeom>
              <a:solidFill>
                <a:srgbClr val="009B00"/>
              </a:solidFill>
              <a:ln w="0">
                <a:solidFill>
                  <a:srgbClr val="009B00"/>
                </a:solidFill>
                <a:round/>
                <a:headEnd/>
                <a:tailEnd/>
              </a:ln>
            </p:spPr>
            <p:txBody>
              <a:bodyPr/>
              <a:lstStyle/>
              <a:p>
                <a:endParaRPr lang="en-US"/>
              </a:p>
            </p:txBody>
          </p:sp>
          <p:sp>
            <p:nvSpPr>
              <p:cNvPr id="349" name="Oval 330"/>
              <p:cNvSpPr>
                <a:spLocks noChangeArrowheads="1"/>
              </p:cNvSpPr>
              <p:nvPr/>
            </p:nvSpPr>
            <p:spPr bwMode="auto">
              <a:xfrm>
                <a:off x="2566" y="2430"/>
                <a:ext cx="26" cy="13"/>
              </a:xfrm>
              <a:prstGeom prst="ellipse">
                <a:avLst/>
              </a:prstGeom>
              <a:solidFill>
                <a:srgbClr val="009B00"/>
              </a:solidFill>
              <a:ln w="0">
                <a:solidFill>
                  <a:srgbClr val="009B00"/>
                </a:solidFill>
                <a:round/>
                <a:headEnd/>
                <a:tailEnd/>
              </a:ln>
            </p:spPr>
            <p:txBody>
              <a:bodyPr/>
              <a:lstStyle/>
              <a:p>
                <a:endParaRPr lang="en-US"/>
              </a:p>
            </p:txBody>
          </p:sp>
          <p:sp>
            <p:nvSpPr>
              <p:cNvPr id="350" name="Oval 331"/>
              <p:cNvSpPr>
                <a:spLocks noChangeArrowheads="1"/>
              </p:cNvSpPr>
              <p:nvPr/>
            </p:nvSpPr>
            <p:spPr bwMode="auto">
              <a:xfrm>
                <a:off x="2586" y="2405"/>
                <a:ext cx="19" cy="12"/>
              </a:xfrm>
              <a:prstGeom prst="ellipse">
                <a:avLst/>
              </a:prstGeom>
              <a:solidFill>
                <a:srgbClr val="FF0000"/>
              </a:solidFill>
              <a:ln w="0">
                <a:solidFill>
                  <a:srgbClr val="FF0000"/>
                </a:solidFill>
                <a:round/>
                <a:headEnd/>
                <a:tailEnd/>
              </a:ln>
            </p:spPr>
            <p:txBody>
              <a:bodyPr/>
              <a:lstStyle/>
              <a:p>
                <a:endParaRPr lang="en-US"/>
              </a:p>
            </p:txBody>
          </p:sp>
          <p:sp>
            <p:nvSpPr>
              <p:cNvPr id="351" name="Oval 332"/>
              <p:cNvSpPr>
                <a:spLocks noChangeArrowheads="1"/>
              </p:cNvSpPr>
              <p:nvPr/>
            </p:nvSpPr>
            <p:spPr bwMode="auto">
              <a:xfrm>
                <a:off x="2586" y="2405"/>
                <a:ext cx="19" cy="19"/>
              </a:xfrm>
              <a:prstGeom prst="ellipse">
                <a:avLst/>
              </a:prstGeom>
              <a:solidFill>
                <a:srgbClr val="009B00"/>
              </a:solidFill>
              <a:ln w="0">
                <a:solidFill>
                  <a:srgbClr val="009B00"/>
                </a:solidFill>
                <a:round/>
                <a:headEnd/>
                <a:tailEnd/>
              </a:ln>
            </p:spPr>
            <p:txBody>
              <a:bodyPr/>
              <a:lstStyle/>
              <a:p>
                <a:endParaRPr lang="en-US"/>
              </a:p>
            </p:txBody>
          </p:sp>
          <p:sp>
            <p:nvSpPr>
              <p:cNvPr id="352" name="Oval 333"/>
              <p:cNvSpPr>
                <a:spLocks noChangeArrowheads="1"/>
              </p:cNvSpPr>
              <p:nvPr/>
            </p:nvSpPr>
            <p:spPr bwMode="auto">
              <a:xfrm>
                <a:off x="2598" y="2411"/>
                <a:ext cx="26" cy="19"/>
              </a:xfrm>
              <a:prstGeom prst="ellipse">
                <a:avLst/>
              </a:prstGeom>
              <a:solidFill>
                <a:srgbClr val="009B00"/>
              </a:solidFill>
              <a:ln w="0">
                <a:solidFill>
                  <a:srgbClr val="009B00"/>
                </a:solidFill>
                <a:round/>
                <a:headEnd/>
                <a:tailEnd/>
              </a:ln>
            </p:spPr>
            <p:txBody>
              <a:bodyPr/>
              <a:lstStyle/>
              <a:p>
                <a:endParaRPr lang="en-US"/>
              </a:p>
            </p:txBody>
          </p:sp>
          <p:sp>
            <p:nvSpPr>
              <p:cNvPr id="353" name="Oval 334"/>
              <p:cNvSpPr>
                <a:spLocks noChangeArrowheads="1"/>
              </p:cNvSpPr>
              <p:nvPr/>
            </p:nvSpPr>
            <p:spPr bwMode="auto">
              <a:xfrm>
                <a:off x="2617" y="2424"/>
                <a:ext cx="19" cy="13"/>
              </a:xfrm>
              <a:prstGeom prst="ellipse">
                <a:avLst/>
              </a:prstGeom>
              <a:solidFill>
                <a:srgbClr val="009B00"/>
              </a:solidFill>
              <a:ln w="0">
                <a:solidFill>
                  <a:srgbClr val="009B00"/>
                </a:solidFill>
                <a:round/>
                <a:headEnd/>
                <a:tailEnd/>
              </a:ln>
            </p:spPr>
            <p:txBody>
              <a:bodyPr/>
              <a:lstStyle/>
              <a:p>
                <a:endParaRPr lang="en-US"/>
              </a:p>
            </p:txBody>
          </p:sp>
          <p:sp>
            <p:nvSpPr>
              <p:cNvPr id="354" name="Oval 335"/>
              <p:cNvSpPr>
                <a:spLocks noChangeArrowheads="1"/>
              </p:cNvSpPr>
              <p:nvPr/>
            </p:nvSpPr>
            <p:spPr bwMode="auto">
              <a:xfrm>
                <a:off x="2630" y="2462"/>
                <a:ext cx="19" cy="19"/>
              </a:xfrm>
              <a:prstGeom prst="ellipse">
                <a:avLst/>
              </a:prstGeom>
              <a:solidFill>
                <a:srgbClr val="009B00"/>
              </a:solidFill>
              <a:ln w="0">
                <a:solidFill>
                  <a:srgbClr val="009B00"/>
                </a:solidFill>
                <a:round/>
                <a:headEnd/>
                <a:tailEnd/>
              </a:ln>
            </p:spPr>
            <p:txBody>
              <a:bodyPr/>
              <a:lstStyle/>
              <a:p>
                <a:endParaRPr lang="en-US"/>
              </a:p>
            </p:txBody>
          </p:sp>
          <p:sp>
            <p:nvSpPr>
              <p:cNvPr id="355" name="Oval 336"/>
              <p:cNvSpPr>
                <a:spLocks noChangeArrowheads="1"/>
              </p:cNvSpPr>
              <p:nvPr/>
            </p:nvSpPr>
            <p:spPr bwMode="auto">
              <a:xfrm>
                <a:off x="2630" y="2392"/>
                <a:ext cx="19" cy="19"/>
              </a:xfrm>
              <a:prstGeom prst="ellipse">
                <a:avLst/>
              </a:prstGeom>
              <a:solidFill>
                <a:srgbClr val="FF0000"/>
              </a:solidFill>
              <a:ln w="0">
                <a:solidFill>
                  <a:srgbClr val="FF0000"/>
                </a:solidFill>
                <a:round/>
                <a:headEnd/>
                <a:tailEnd/>
              </a:ln>
            </p:spPr>
            <p:txBody>
              <a:bodyPr/>
              <a:lstStyle/>
              <a:p>
                <a:endParaRPr lang="en-US"/>
              </a:p>
            </p:txBody>
          </p:sp>
          <p:sp>
            <p:nvSpPr>
              <p:cNvPr id="356" name="Oval 337"/>
              <p:cNvSpPr>
                <a:spLocks noChangeArrowheads="1"/>
              </p:cNvSpPr>
              <p:nvPr/>
            </p:nvSpPr>
            <p:spPr bwMode="auto">
              <a:xfrm>
                <a:off x="2649" y="2449"/>
                <a:ext cx="19" cy="13"/>
              </a:xfrm>
              <a:prstGeom prst="ellipse">
                <a:avLst/>
              </a:prstGeom>
              <a:solidFill>
                <a:srgbClr val="009B00"/>
              </a:solidFill>
              <a:ln w="0">
                <a:solidFill>
                  <a:srgbClr val="009B00"/>
                </a:solidFill>
                <a:round/>
                <a:headEnd/>
                <a:tailEnd/>
              </a:ln>
            </p:spPr>
            <p:txBody>
              <a:bodyPr/>
              <a:lstStyle/>
              <a:p>
                <a:endParaRPr lang="en-US"/>
              </a:p>
            </p:txBody>
          </p:sp>
          <p:sp>
            <p:nvSpPr>
              <p:cNvPr id="357" name="Oval 338"/>
              <p:cNvSpPr>
                <a:spLocks noChangeArrowheads="1"/>
              </p:cNvSpPr>
              <p:nvPr/>
            </p:nvSpPr>
            <p:spPr bwMode="auto">
              <a:xfrm>
                <a:off x="2662" y="2430"/>
                <a:ext cx="19" cy="19"/>
              </a:xfrm>
              <a:prstGeom prst="ellipse">
                <a:avLst/>
              </a:prstGeom>
              <a:solidFill>
                <a:srgbClr val="009B00"/>
              </a:solidFill>
              <a:ln w="0">
                <a:solidFill>
                  <a:srgbClr val="009B00"/>
                </a:solidFill>
                <a:round/>
                <a:headEnd/>
                <a:tailEnd/>
              </a:ln>
            </p:spPr>
            <p:txBody>
              <a:bodyPr/>
              <a:lstStyle/>
              <a:p>
                <a:endParaRPr lang="en-US"/>
              </a:p>
            </p:txBody>
          </p:sp>
          <p:sp>
            <p:nvSpPr>
              <p:cNvPr id="358" name="Oval 339"/>
              <p:cNvSpPr>
                <a:spLocks noChangeArrowheads="1"/>
              </p:cNvSpPr>
              <p:nvPr/>
            </p:nvSpPr>
            <p:spPr bwMode="auto">
              <a:xfrm>
                <a:off x="2675" y="2437"/>
                <a:ext cx="25" cy="19"/>
              </a:xfrm>
              <a:prstGeom prst="ellipse">
                <a:avLst/>
              </a:prstGeom>
              <a:solidFill>
                <a:srgbClr val="009B00"/>
              </a:solidFill>
              <a:ln w="0">
                <a:solidFill>
                  <a:srgbClr val="009B00"/>
                </a:solidFill>
                <a:round/>
                <a:headEnd/>
                <a:tailEnd/>
              </a:ln>
            </p:spPr>
            <p:txBody>
              <a:bodyPr/>
              <a:lstStyle/>
              <a:p>
                <a:endParaRPr lang="en-US"/>
              </a:p>
            </p:txBody>
          </p:sp>
          <p:sp>
            <p:nvSpPr>
              <p:cNvPr id="359" name="Oval 340"/>
              <p:cNvSpPr>
                <a:spLocks noChangeArrowheads="1"/>
              </p:cNvSpPr>
              <p:nvPr/>
            </p:nvSpPr>
            <p:spPr bwMode="auto">
              <a:xfrm>
                <a:off x="2694" y="2494"/>
                <a:ext cx="19" cy="19"/>
              </a:xfrm>
              <a:prstGeom prst="ellipse">
                <a:avLst/>
              </a:prstGeom>
              <a:solidFill>
                <a:srgbClr val="FF0000"/>
              </a:solidFill>
              <a:ln w="0">
                <a:solidFill>
                  <a:srgbClr val="FF0000"/>
                </a:solidFill>
                <a:round/>
                <a:headEnd/>
                <a:tailEnd/>
              </a:ln>
            </p:spPr>
            <p:txBody>
              <a:bodyPr/>
              <a:lstStyle/>
              <a:p>
                <a:endParaRPr lang="en-US"/>
              </a:p>
            </p:txBody>
          </p:sp>
          <p:sp>
            <p:nvSpPr>
              <p:cNvPr id="360" name="Oval 341"/>
              <p:cNvSpPr>
                <a:spLocks noChangeArrowheads="1"/>
              </p:cNvSpPr>
              <p:nvPr/>
            </p:nvSpPr>
            <p:spPr bwMode="auto">
              <a:xfrm>
                <a:off x="2694" y="2398"/>
                <a:ext cx="19" cy="13"/>
              </a:xfrm>
              <a:prstGeom prst="ellipse">
                <a:avLst/>
              </a:prstGeom>
              <a:solidFill>
                <a:srgbClr val="009B00"/>
              </a:solidFill>
              <a:ln w="0">
                <a:solidFill>
                  <a:srgbClr val="009B00"/>
                </a:solidFill>
                <a:round/>
                <a:headEnd/>
                <a:tailEnd/>
              </a:ln>
            </p:spPr>
            <p:txBody>
              <a:bodyPr/>
              <a:lstStyle/>
              <a:p>
                <a:endParaRPr lang="en-US"/>
              </a:p>
            </p:txBody>
          </p:sp>
          <p:sp>
            <p:nvSpPr>
              <p:cNvPr id="361" name="Oval 342"/>
              <p:cNvSpPr>
                <a:spLocks noChangeArrowheads="1"/>
              </p:cNvSpPr>
              <p:nvPr/>
            </p:nvSpPr>
            <p:spPr bwMode="auto">
              <a:xfrm>
                <a:off x="2706" y="2373"/>
                <a:ext cx="26" cy="19"/>
              </a:xfrm>
              <a:prstGeom prst="ellipse">
                <a:avLst/>
              </a:prstGeom>
              <a:solidFill>
                <a:srgbClr val="009B00"/>
              </a:solidFill>
              <a:ln w="0">
                <a:solidFill>
                  <a:srgbClr val="009B00"/>
                </a:solidFill>
                <a:round/>
                <a:headEnd/>
                <a:tailEnd/>
              </a:ln>
            </p:spPr>
            <p:txBody>
              <a:bodyPr/>
              <a:lstStyle/>
              <a:p>
                <a:endParaRPr lang="en-US"/>
              </a:p>
            </p:txBody>
          </p:sp>
          <p:sp>
            <p:nvSpPr>
              <p:cNvPr id="362" name="Oval 343"/>
              <p:cNvSpPr>
                <a:spLocks noChangeArrowheads="1"/>
              </p:cNvSpPr>
              <p:nvPr/>
            </p:nvSpPr>
            <p:spPr bwMode="auto">
              <a:xfrm>
                <a:off x="2726" y="2354"/>
                <a:ext cx="19" cy="13"/>
              </a:xfrm>
              <a:prstGeom prst="ellipse">
                <a:avLst/>
              </a:prstGeom>
              <a:solidFill>
                <a:srgbClr val="FF0000"/>
              </a:solidFill>
              <a:ln w="0">
                <a:solidFill>
                  <a:srgbClr val="FF0000"/>
                </a:solidFill>
                <a:round/>
                <a:headEnd/>
                <a:tailEnd/>
              </a:ln>
            </p:spPr>
            <p:txBody>
              <a:bodyPr/>
              <a:lstStyle/>
              <a:p>
                <a:endParaRPr lang="en-US"/>
              </a:p>
            </p:txBody>
          </p:sp>
          <p:sp>
            <p:nvSpPr>
              <p:cNvPr id="363" name="Oval 344"/>
              <p:cNvSpPr>
                <a:spLocks noChangeArrowheads="1"/>
              </p:cNvSpPr>
              <p:nvPr/>
            </p:nvSpPr>
            <p:spPr bwMode="auto">
              <a:xfrm>
                <a:off x="2726" y="2392"/>
                <a:ext cx="19" cy="13"/>
              </a:xfrm>
              <a:prstGeom prst="ellipse">
                <a:avLst/>
              </a:prstGeom>
              <a:solidFill>
                <a:srgbClr val="009B00"/>
              </a:solidFill>
              <a:ln w="0">
                <a:solidFill>
                  <a:srgbClr val="009B00"/>
                </a:solidFill>
                <a:round/>
                <a:headEnd/>
                <a:tailEnd/>
              </a:ln>
            </p:spPr>
            <p:txBody>
              <a:bodyPr/>
              <a:lstStyle/>
              <a:p>
                <a:endParaRPr lang="en-US"/>
              </a:p>
            </p:txBody>
          </p:sp>
          <p:sp>
            <p:nvSpPr>
              <p:cNvPr id="364" name="Oval 345"/>
              <p:cNvSpPr>
                <a:spLocks noChangeArrowheads="1"/>
              </p:cNvSpPr>
              <p:nvPr/>
            </p:nvSpPr>
            <p:spPr bwMode="auto">
              <a:xfrm>
                <a:off x="2738" y="2367"/>
                <a:ext cx="19" cy="19"/>
              </a:xfrm>
              <a:prstGeom prst="ellipse">
                <a:avLst/>
              </a:prstGeom>
              <a:solidFill>
                <a:srgbClr val="FF0000"/>
              </a:solidFill>
              <a:ln w="0">
                <a:solidFill>
                  <a:srgbClr val="FF0000"/>
                </a:solidFill>
                <a:round/>
                <a:headEnd/>
                <a:tailEnd/>
              </a:ln>
            </p:spPr>
            <p:txBody>
              <a:bodyPr/>
              <a:lstStyle/>
              <a:p>
                <a:endParaRPr lang="en-US"/>
              </a:p>
            </p:txBody>
          </p:sp>
          <p:sp>
            <p:nvSpPr>
              <p:cNvPr id="365" name="Oval 346"/>
              <p:cNvSpPr>
                <a:spLocks noChangeArrowheads="1"/>
              </p:cNvSpPr>
              <p:nvPr/>
            </p:nvSpPr>
            <p:spPr bwMode="auto">
              <a:xfrm>
                <a:off x="2738" y="2386"/>
                <a:ext cx="19" cy="12"/>
              </a:xfrm>
              <a:prstGeom prst="ellipse">
                <a:avLst/>
              </a:prstGeom>
              <a:solidFill>
                <a:srgbClr val="009B00"/>
              </a:solidFill>
              <a:ln w="0">
                <a:solidFill>
                  <a:srgbClr val="009B00"/>
                </a:solidFill>
                <a:round/>
                <a:headEnd/>
                <a:tailEnd/>
              </a:ln>
            </p:spPr>
            <p:txBody>
              <a:bodyPr/>
              <a:lstStyle/>
              <a:p>
                <a:endParaRPr lang="en-US"/>
              </a:p>
            </p:txBody>
          </p:sp>
          <p:sp>
            <p:nvSpPr>
              <p:cNvPr id="366" name="Oval 347"/>
              <p:cNvSpPr>
                <a:spLocks noChangeArrowheads="1"/>
              </p:cNvSpPr>
              <p:nvPr/>
            </p:nvSpPr>
            <p:spPr bwMode="auto">
              <a:xfrm>
                <a:off x="2757" y="2386"/>
                <a:ext cx="19" cy="12"/>
              </a:xfrm>
              <a:prstGeom prst="ellipse">
                <a:avLst/>
              </a:prstGeom>
              <a:solidFill>
                <a:srgbClr val="FF0000"/>
              </a:solidFill>
              <a:ln w="0">
                <a:solidFill>
                  <a:srgbClr val="FF0000"/>
                </a:solidFill>
                <a:round/>
                <a:headEnd/>
                <a:tailEnd/>
              </a:ln>
            </p:spPr>
            <p:txBody>
              <a:bodyPr/>
              <a:lstStyle/>
              <a:p>
                <a:endParaRPr lang="en-US"/>
              </a:p>
            </p:txBody>
          </p:sp>
          <p:sp>
            <p:nvSpPr>
              <p:cNvPr id="367" name="Oval 348"/>
              <p:cNvSpPr>
                <a:spLocks noChangeArrowheads="1"/>
              </p:cNvSpPr>
              <p:nvPr/>
            </p:nvSpPr>
            <p:spPr bwMode="auto">
              <a:xfrm>
                <a:off x="2757" y="2354"/>
                <a:ext cx="19" cy="19"/>
              </a:xfrm>
              <a:prstGeom prst="ellipse">
                <a:avLst/>
              </a:prstGeom>
              <a:solidFill>
                <a:srgbClr val="009B00"/>
              </a:solidFill>
              <a:ln w="0">
                <a:solidFill>
                  <a:srgbClr val="009B00"/>
                </a:solidFill>
                <a:round/>
                <a:headEnd/>
                <a:tailEnd/>
              </a:ln>
            </p:spPr>
            <p:txBody>
              <a:bodyPr/>
              <a:lstStyle/>
              <a:p>
                <a:endParaRPr lang="en-US"/>
              </a:p>
            </p:txBody>
          </p:sp>
          <p:sp>
            <p:nvSpPr>
              <p:cNvPr id="368" name="Oval 349"/>
              <p:cNvSpPr>
                <a:spLocks noChangeArrowheads="1"/>
              </p:cNvSpPr>
              <p:nvPr/>
            </p:nvSpPr>
            <p:spPr bwMode="auto">
              <a:xfrm>
                <a:off x="2770" y="2386"/>
                <a:ext cx="19" cy="19"/>
              </a:xfrm>
              <a:prstGeom prst="ellipse">
                <a:avLst/>
              </a:prstGeom>
              <a:solidFill>
                <a:srgbClr val="FF0000"/>
              </a:solidFill>
              <a:ln w="0">
                <a:solidFill>
                  <a:srgbClr val="FF0000"/>
                </a:solidFill>
                <a:round/>
                <a:headEnd/>
                <a:tailEnd/>
              </a:ln>
            </p:spPr>
            <p:txBody>
              <a:bodyPr/>
              <a:lstStyle/>
              <a:p>
                <a:endParaRPr lang="en-US"/>
              </a:p>
            </p:txBody>
          </p:sp>
          <p:sp>
            <p:nvSpPr>
              <p:cNvPr id="369" name="Oval 350"/>
              <p:cNvSpPr>
                <a:spLocks noChangeArrowheads="1"/>
              </p:cNvSpPr>
              <p:nvPr/>
            </p:nvSpPr>
            <p:spPr bwMode="auto">
              <a:xfrm>
                <a:off x="2770" y="2392"/>
                <a:ext cx="19" cy="13"/>
              </a:xfrm>
              <a:prstGeom prst="ellipse">
                <a:avLst/>
              </a:prstGeom>
              <a:solidFill>
                <a:srgbClr val="009B00"/>
              </a:solidFill>
              <a:ln w="0">
                <a:solidFill>
                  <a:srgbClr val="009B00"/>
                </a:solidFill>
                <a:round/>
                <a:headEnd/>
                <a:tailEnd/>
              </a:ln>
            </p:spPr>
            <p:txBody>
              <a:bodyPr/>
              <a:lstStyle/>
              <a:p>
                <a:endParaRPr lang="en-US"/>
              </a:p>
            </p:txBody>
          </p:sp>
          <p:sp>
            <p:nvSpPr>
              <p:cNvPr id="370" name="Oval 351"/>
              <p:cNvSpPr>
                <a:spLocks noChangeArrowheads="1"/>
              </p:cNvSpPr>
              <p:nvPr/>
            </p:nvSpPr>
            <p:spPr bwMode="auto">
              <a:xfrm>
                <a:off x="2783" y="2379"/>
                <a:ext cx="25" cy="19"/>
              </a:xfrm>
              <a:prstGeom prst="ellipse">
                <a:avLst/>
              </a:prstGeom>
              <a:solidFill>
                <a:srgbClr val="009B00"/>
              </a:solidFill>
              <a:ln w="0">
                <a:solidFill>
                  <a:srgbClr val="009B00"/>
                </a:solidFill>
                <a:round/>
                <a:headEnd/>
                <a:tailEnd/>
              </a:ln>
            </p:spPr>
            <p:txBody>
              <a:bodyPr/>
              <a:lstStyle/>
              <a:p>
                <a:endParaRPr lang="en-US"/>
              </a:p>
            </p:txBody>
          </p:sp>
          <p:sp>
            <p:nvSpPr>
              <p:cNvPr id="371" name="Oval 352"/>
              <p:cNvSpPr>
                <a:spLocks noChangeArrowheads="1"/>
              </p:cNvSpPr>
              <p:nvPr/>
            </p:nvSpPr>
            <p:spPr bwMode="auto">
              <a:xfrm>
                <a:off x="2802" y="2398"/>
                <a:ext cx="19" cy="13"/>
              </a:xfrm>
              <a:prstGeom prst="ellipse">
                <a:avLst/>
              </a:prstGeom>
              <a:solidFill>
                <a:srgbClr val="009B00"/>
              </a:solidFill>
              <a:ln w="0">
                <a:solidFill>
                  <a:srgbClr val="009B00"/>
                </a:solidFill>
                <a:round/>
                <a:headEnd/>
                <a:tailEnd/>
              </a:ln>
            </p:spPr>
            <p:txBody>
              <a:bodyPr/>
              <a:lstStyle/>
              <a:p>
                <a:endParaRPr lang="en-US"/>
              </a:p>
            </p:txBody>
          </p:sp>
          <p:sp>
            <p:nvSpPr>
              <p:cNvPr id="372" name="Oval 353"/>
              <p:cNvSpPr>
                <a:spLocks noChangeArrowheads="1"/>
              </p:cNvSpPr>
              <p:nvPr/>
            </p:nvSpPr>
            <p:spPr bwMode="auto">
              <a:xfrm>
                <a:off x="2815" y="2417"/>
                <a:ext cx="25" cy="13"/>
              </a:xfrm>
              <a:prstGeom prst="ellipse">
                <a:avLst/>
              </a:prstGeom>
              <a:solidFill>
                <a:srgbClr val="FF0000"/>
              </a:solidFill>
              <a:ln w="0">
                <a:solidFill>
                  <a:srgbClr val="FF0000"/>
                </a:solidFill>
                <a:round/>
                <a:headEnd/>
                <a:tailEnd/>
              </a:ln>
            </p:spPr>
            <p:txBody>
              <a:bodyPr/>
              <a:lstStyle/>
              <a:p>
                <a:endParaRPr lang="en-US"/>
              </a:p>
            </p:txBody>
          </p:sp>
          <p:sp>
            <p:nvSpPr>
              <p:cNvPr id="373" name="Oval 354"/>
              <p:cNvSpPr>
                <a:spLocks noChangeArrowheads="1"/>
              </p:cNvSpPr>
              <p:nvPr/>
            </p:nvSpPr>
            <p:spPr bwMode="auto">
              <a:xfrm>
                <a:off x="2815" y="2398"/>
                <a:ext cx="25" cy="13"/>
              </a:xfrm>
              <a:prstGeom prst="ellipse">
                <a:avLst/>
              </a:prstGeom>
              <a:solidFill>
                <a:srgbClr val="009B00"/>
              </a:solidFill>
              <a:ln w="0">
                <a:solidFill>
                  <a:srgbClr val="009B00"/>
                </a:solidFill>
                <a:round/>
                <a:headEnd/>
                <a:tailEnd/>
              </a:ln>
            </p:spPr>
            <p:txBody>
              <a:bodyPr/>
              <a:lstStyle/>
              <a:p>
                <a:endParaRPr lang="en-US"/>
              </a:p>
            </p:txBody>
          </p:sp>
          <p:sp>
            <p:nvSpPr>
              <p:cNvPr id="374" name="Oval 355"/>
              <p:cNvSpPr>
                <a:spLocks noChangeArrowheads="1"/>
              </p:cNvSpPr>
              <p:nvPr/>
            </p:nvSpPr>
            <p:spPr bwMode="auto">
              <a:xfrm>
                <a:off x="2834" y="2430"/>
                <a:ext cx="19" cy="13"/>
              </a:xfrm>
              <a:prstGeom prst="ellipse">
                <a:avLst/>
              </a:prstGeom>
              <a:solidFill>
                <a:srgbClr val="FF0000"/>
              </a:solidFill>
              <a:ln w="0">
                <a:solidFill>
                  <a:srgbClr val="FF0000"/>
                </a:solidFill>
                <a:round/>
                <a:headEnd/>
                <a:tailEnd/>
              </a:ln>
            </p:spPr>
            <p:txBody>
              <a:bodyPr/>
              <a:lstStyle/>
              <a:p>
                <a:endParaRPr lang="en-US"/>
              </a:p>
            </p:txBody>
          </p:sp>
          <p:sp>
            <p:nvSpPr>
              <p:cNvPr id="375" name="Oval 356"/>
              <p:cNvSpPr>
                <a:spLocks noChangeArrowheads="1"/>
              </p:cNvSpPr>
              <p:nvPr/>
            </p:nvSpPr>
            <p:spPr bwMode="auto">
              <a:xfrm>
                <a:off x="2834" y="2443"/>
                <a:ext cx="19" cy="19"/>
              </a:xfrm>
              <a:prstGeom prst="ellipse">
                <a:avLst/>
              </a:prstGeom>
              <a:solidFill>
                <a:srgbClr val="009B00"/>
              </a:solidFill>
              <a:ln w="0">
                <a:solidFill>
                  <a:srgbClr val="009B00"/>
                </a:solidFill>
                <a:round/>
                <a:headEnd/>
                <a:tailEnd/>
              </a:ln>
            </p:spPr>
            <p:txBody>
              <a:bodyPr/>
              <a:lstStyle/>
              <a:p>
                <a:endParaRPr lang="en-US"/>
              </a:p>
            </p:txBody>
          </p:sp>
          <p:sp>
            <p:nvSpPr>
              <p:cNvPr id="376" name="Oval 357"/>
              <p:cNvSpPr>
                <a:spLocks noChangeArrowheads="1"/>
              </p:cNvSpPr>
              <p:nvPr/>
            </p:nvSpPr>
            <p:spPr bwMode="auto">
              <a:xfrm>
                <a:off x="2846" y="2386"/>
                <a:ext cx="20" cy="12"/>
              </a:xfrm>
              <a:prstGeom prst="ellipse">
                <a:avLst/>
              </a:prstGeom>
              <a:solidFill>
                <a:srgbClr val="009B00"/>
              </a:solidFill>
              <a:ln w="0">
                <a:solidFill>
                  <a:srgbClr val="009B00"/>
                </a:solidFill>
                <a:round/>
                <a:headEnd/>
                <a:tailEnd/>
              </a:ln>
            </p:spPr>
            <p:txBody>
              <a:bodyPr/>
              <a:lstStyle/>
              <a:p>
                <a:endParaRPr lang="en-US"/>
              </a:p>
            </p:txBody>
          </p:sp>
          <p:sp>
            <p:nvSpPr>
              <p:cNvPr id="377" name="Oval 358"/>
              <p:cNvSpPr>
                <a:spLocks noChangeArrowheads="1"/>
              </p:cNvSpPr>
              <p:nvPr/>
            </p:nvSpPr>
            <p:spPr bwMode="auto">
              <a:xfrm>
                <a:off x="2866" y="2386"/>
                <a:ext cx="19" cy="19"/>
              </a:xfrm>
              <a:prstGeom prst="ellipse">
                <a:avLst/>
              </a:prstGeom>
              <a:solidFill>
                <a:srgbClr val="009B00"/>
              </a:solidFill>
              <a:ln w="0">
                <a:solidFill>
                  <a:srgbClr val="009B00"/>
                </a:solidFill>
                <a:round/>
                <a:headEnd/>
                <a:tailEnd/>
              </a:ln>
            </p:spPr>
            <p:txBody>
              <a:bodyPr/>
              <a:lstStyle/>
              <a:p>
                <a:endParaRPr lang="en-US"/>
              </a:p>
            </p:txBody>
          </p:sp>
          <p:sp>
            <p:nvSpPr>
              <p:cNvPr id="378" name="Oval 359"/>
              <p:cNvSpPr>
                <a:spLocks noChangeArrowheads="1"/>
              </p:cNvSpPr>
              <p:nvPr/>
            </p:nvSpPr>
            <p:spPr bwMode="auto">
              <a:xfrm>
                <a:off x="2878" y="2417"/>
                <a:ext cx="19" cy="13"/>
              </a:xfrm>
              <a:prstGeom prst="ellipse">
                <a:avLst/>
              </a:prstGeom>
              <a:solidFill>
                <a:srgbClr val="009B00"/>
              </a:solidFill>
              <a:ln w="0">
                <a:solidFill>
                  <a:srgbClr val="009B00"/>
                </a:solidFill>
                <a:round/>
                <a:headEnd/>
                <a:tailEnd/>
              </a:ln>
            </p:spPr>
            <p:txBody>
              <a:bodyPr/>
              <a:lstStyle/>
              <a:p>
                <a:endParaRPr lang="en-US"/>
              </a:p>
            </p:txBody>
          </p:sp>
          <p:sp>
            <p:nvSpPr>
              <p:cNvPr id="379" name="Oval 360"/>
              <p:cNvSpPr>
                <a:spLocks noChangeArrowheads="1"/>
              </p:cNvSpPr>
              <p:nvPr/>
            </p:nvSpPr>
            <p:spPr bwMode="auto">
              <a:xfrm>
                <a:off x="2891" y="2417"/>
                <a:ext cx="26" cy="13"/>
              </a:xfrm>
              <a:prstGeom prst="ellipse">
                <a:avLst/>
              </a:prstGeom>
              <a:solidFill>
                <a:srgbClr val="009B00"/>
              </a:solidFill>
              <a:ln w="0">
                <a:solidFill>
                  <a:srgbClr val="009B00"/>
                </a:solidFill>
                <a:round/>
                <a:headEnd/>
                <a:tailEnd/>
              </a:ln>
            </p:spPr>
            <p:txBody>
              <a:bodyPr/>
              <a:lstStyle/>
              <a:p>
                <a:endParaRPr lang="en-US"/>
              </a:p>
            </p:txBody>
          </p:sp>
          <p:sp>
            <p:nvSpPr>
              <p:cNvPr id="380" name="Oval 361"/>
              <p:cNvSpPr>
                <a:spLocks noChangeArrowheads="1"/>
              </p:cNvSpPr>
              <p:nvPr/>
            </p:nvSpPr>
            <p:spPr bwMode="auto">
              <a:xfrm>
                <a:off x="2910" y="2379"/>
                <a:ext cx="19" cy="19"/>
              </a:xfrm>
              <a:prstGeom prst="ellipse">
                <a:avLst/>
              </a:prstGeom>
              <a:solidFill>
                <a:srgbClr val="009B00"/>
              </a:solidFill>
              <a:ln w="0">
                <a:solidFill>
                  <a:srgbClr val="009B00"/>
                </a:solidFill>
                <a:round/>
                <a:headEnd/>
                <a:tailEnd/>
              </a:ln>
            </p:spPr>
            <p:txBody>
              <a:bodyPr/>
              <a:lstStyle/>
              <a:p>
                <a:endParaRPr lang="en-US"/>
              </a:p>
            </p:txBody>
          </p:sp>
          <p:sp>
            <p:nvSpPr>
              <p:cNvPr id="381" name="Oval 362"/>
              <p:cNvSpPr>
                <a:spLocks noChangeArrowheads="1"/>
              </p:cNvSpPr>
              <p:nvPr/>
            </p:nvSpPr>
            <p:spPr bwMode="auto">
              <a:xfrm>
                <a:off x="2923" y="2386"/>
                <a:ext cx="19" cy="12"/>
              </a:xfrm>
              <a:prstGeom prst="ellipse">
                <a:avLst/>
              </a:prstGeom>
              <a:solidFill>
                <a:srgbClr val="009B00"/>
              </a:solidFill>
              <a:ln w="0">
                <a:solidFill>
                  <a:srgbClr val="009B00"/>
                </a:solidFill>
                <a:round/>
                <a:headEnd/>
                <a:tailEnd/>
              </a:ln>
            </p:spPr>
            <p:txBody>
              <a:bodyPr/>
              <a:lstStyle/>
              <a:p>
                <a:endParaRPr lang="en-US"/>
              </a:p>
            </p:txBody>
          </p:sp>
          <p:sp>
            <p:nvSpPr>
              <p:cNvPr id="382" name="Oval 363"/>
              <p:cNvSpPr>
                <a:spLocks noChangeArrowheads="1"/>
              </p:cNvSpPr>
              <p:nvPr/>
            </p:nvSpPr>
            <p:spPr bwMode="auto">
              <a:xfrm>
                <a:off x="2942" y="2405"/>
                <a:ext cx="19" cy="12"/>
              </a:xfrm>
              <a:prstGeom prst="ellipse">
                <a:avLst/>
              </a:prstGeom>
              <a:solidFill>
                <a:srgbClr val="009B00"/>
              </a:solidFill>
              <a:ln w="0">
                <a:solidFill>
                  <a:srgbClr val="009B00"/>
                </a:solidFill>
                <a:round/>
                <a:headEnd/>
                <a:tailEnd/>
              </a:ln>
            </p:spPr>
            <p:txBody>
              <a:bodyPr/>
              <a:lstStyle/>
              <a:p>
                <a:endParaRPr lang="en-US"/>
              </a:p>
            </p:txBody>
          </p:sp>
          <p:sp>
            <p:nvSpPr>
              <p:cNvPr id="383" name="Oval 364"/>
              <p:cNvSpPr>
                <a:spLocks noChangeArrowheads="1"/>
              </p:cNvSpPr>
              <p:nvPr/>
            </p:nvSpPr>
            <p:spPr bwMode="auto">
              <a:xfrm>
                <a:off x="2955" y="2417"/>
                <a:ext cx="19" cy="13"/>
              </a:xfrm>
              <a:prstGeom prst="ellipse">
                <a:avLst/>
              </a:prstGeom>
              <a:solidFill>
                <a:srgbClr val="009B00"/>
              </a:solidFill>
              <a:ln w="0">
                <a:solidFill>
                  <a:srgbClr val="009B00"/>
                </a:solidFill>
                <a:round/>
                <a:headEnd/>
                <a:tailEnd/>
              </a:ln>
            </p:spPr>
            <p:txBody>
              <a:bodyPr/>
              <a:lstStyle/>
              <a:p>
                <a:endParaRPr lang="en-US"/>
              </a:p>
            </p:txBody>
          </p:sp>
          <p:sp>
            <p:nvSpPr>
              <p:cNvPr id="384" name="Oval 365"/>
              <p:cNvSpPr>
                <a:spLocks noChangeArrowheads="1"/>
              </p:cNvSpPr>
              <p:nvPr/>
            </p:nvSpPr>
            <p:spPr bwMode="auto">
              <a:xfrm>
                <a:off x="2974" y="2392"/>
                <a:ext cx="19" cy="13"/>
              </a:xfrm>
              <a:prstGeom prst="ellipse">
                <a:avLst/>
              </a:prstGeom>
              <a:solidFill>
                <a:srgbClr val="009B00"/>
              </a:solidFill>
              <a:ln w="0">
                <a:solidFill>
                  <a:srgbClr val="009B00"/>
                </a:solidFill>
                <a:round/>
                <a:headEnd/>
                <a:tailEnd/>
              </a:ln>
            </p:spPr>
            <p:txBody>
              <a:bodyPr/>
              <a:lstStyle/>
              <a:p>
                <a:endParaRPr lang="en-US"/>
              </a:p>
            </p:txBody>
          </p:sp>
          <p:sp>
            <p:nvSpPr>
              <p:cNvPr id="385" name="Oval 366"/>
              <p:cNvSpPr>
                <a:spLocks noChangeArrowheads="1"/>
              </p:cNvSpPr>
              <p:nvPr/>
            </p:nvSpPr>
            <p:spPr bwMode="auto">
              <a:xfrm>
                <a:off x="2987" y="2443"/>
                <a:ext cx="19" cy="13"/>
              </a:xfrm>
              <a:prstGeom prst="ellipse">
                <a:avLst/>
              </a:prstGeom>
              <a:solidFill>
                <a:srgbClr val="FF0000"/>
              </a:solidFill>
              <a:ln w="0">
                <a:solidFill>
                  <a:srgbClr val="FF0000"/>
                </a:solidFill>
                <a:round/>
                <a:headEnd/>
                <a:tailEnd/>
              </a:ln>
            </p:spPr>
            <p:txBody>
              <a:bodyPr/>
              <a:lstStyle/>
              <a:p>
                <a:endParaRPr lang="en-US"/>
              </a:p>
            </p:txBody>
          </p:sp>
          <p:sp>
            <p:nvSpPr>
              <p:cNvPr id="386" name="Oval 367"/>
              <p:cNvSpPr>
                <a:spLocks noChangeArrowheads="1"/>
              </p:cNvSpPr>
              <p:nvPr/>
            </p:nvSpPr>
            <p:spPr bwMode="auto">
              <a:xfrm>
                <a:off x="2987" y="2417"/>
                <a:ext cx="19" cy="13"/>
              </a:xfrm>
              <a:prstGeom prst="ellipse">
                <a:avLst/>
              </a:prstGeom>
              <a:solidFill>
                <a:srgbClr val="009B00"/>
              </a:solidFill>
              <a:ln w="0">
                <a:solidFill>
                  <a:srgbClr val="009B00"/>
                </a:solidFill>
                <a:round/>
                <a:headEnd/>
                <a:tailEnd/>
              </a:ln>
            </p:spPr>
            <p:txBody>
              <a:bodyPr/>
              <a:lstStyle/>
              <a:p>
                <a:endParaRPr lang="en-US"/>
              </a:p>
            </p:txBody>
          </p:sp>
          <p:sp>
            <p:nvSpPr>
              <p:cNvPr id="387" name="Oval 368"/>
              <p:cNvSpPr>
                <a:spLocks noChangeArrowheads="1"/>
              </p:cNvSpPr>
              <p:nvPr/>
            </p:nvSpPr>
            <p:spPr bwMode="auto">
              <a:xfrm>
                <a:off x="2999" y="2398"/>
                <a:ext cx="26" cy="13"/>
              </a:xfrm>
              <a:prstGeom prst="ellipse">
                <a:avLst/>
              </a:prstGeom>
              <a:solidFill>
                <a:srgbClr val="009B00"/>
              </a:solidFill>
              <a:ln w="0">
                <a:solidFill>
                  <a:srgbClr val="009B00"/>
                </a:solidFill>
                <a:round/>
                <a:headEnd/>
                <a:tailEnd/>
              </a:ln>
            </p:spPr>
            <p:txBody>
              <a:bodyPr/>
              <a:lstStyle/>
              <a:p>
                <a:endParaRPr lang="en-US"/>
              </a:p>
            </p:txBody>
          </p:sp>
          <p:sp>
            <p:nvSpPr>
              <p:cNvPr id="388" name="Oval 369"/>
              <p:cNvSpPr>
                <a:spLocks noChangeArrowheads="1"/>
              </p:cNvSpPr>
              <p:nvPr/>
            </p:nvSpPr>
            <p:spPr bwMode="auto">
              <a:xfrm>
                <a:off x="3018" y="2424"/>
                <a:ext cx="19" cy="19"/>
              </a:xfrm>
              <a:prstGeom prst="ellipse">
                <a:avLst/>
              </a:prstGeom>
              <a:solidFill>
                <a:srgbClr val="009B00"/>
              </a:solidFill>
              <a:ln w="0">
                <a:solidFill>
                  <a:srgbClr val="009B00"/>
                </a:solidFill>
                <a:round/>
                <a:headEnd/>
                <a:tailEnd/>
              </a:ln>
            </p:spPr>
            <p:txBody>
              <a:bodyPr/>
              <a:lstStyle/>
              <a:p>
                <a:endParaRPr lang="en-US"/>
              </a:p>
            </p:txBody>
          </p:sp>
          <p:sp>
            <p:nvSpPr>
              <p:cNvPr id="389" name="Oval 370"/>
              <p:cNvSpPr>
                <a:spLocks noChangeArrowheads="1"/>
              </p:cNvSpPr>
              <p:nvPr/>
            </p:nvSpPr>
            <p:spPr bwMode="auto">
              <a:xfrm>
                <a:off x="3031" y="2379"/>
                <a:ext cx="19" cy="19"/>
              </a:xfrm>
              <a:prstGeom prst="ellipse">
                <a:avLst/>
              </a:prstGeom>
              <a:solidFill>
                <a:srgbClr val="009B00"/>
              </a:solidFill>
              <a:ln w="0">
                <a:solidFill>
                  <a:srgbClr val="009B00"/>
                </a:solidFill>
                <a:round/>
                <a:headEnd/>
                <a:tailEnd/>
              </a:ln>
            </p:spPr>
            <p:txBody>
              <a:bodyPr/>
              <a:lstStyle/>
              <a:p>
                <a:endParaRPr lang="en-US"/>
              </a:p>
            </p:txBody>
          </p:sp>
          <p:sp>
            <p:nvSpPr>
              <p:cNvPr id="390" name="Oval 371"/>
              <p:cNvSpPr>
                <a:spLocks noChangeArrowheads="1"/>
              </p:cNvSpPr>
              <p:nvPr/>
            </p:nvSpPr>
            <p:spPr bwMode="auto">
              <a:xfrm>
                <a:off x="3050" y="2398"/>
                <a:ext cx="19" cy="13"/>
              </a:xfrm>
              <a:prstGeom prst="ellipse">
                <a:avLst/>
              </a:prstGeom>
              <a:solidFill>
                <a:srgbClr val="FF0000"/>
              </a:solidFill>
              <a:ln w="0">
                <a:solidFill>
                  <a:srgbClr val="FF0000"/>
                </a:solidFill>
                <a:round/>
                <a:headEnd/>
                <a:tailEnd/>
              </a:ln>
            </p:spPr>
            <p:txBody>
              <a:bodyPr/>
              <a:lstStyle/>
              <a:p>
                <a:endParaRPr lang="en-US"/>
              </a:p>
            </p:txBody>
          </p:sp>
          <p:sp>
            <p:nvSpPr>
              <p:cNvPr id="391" name="Oval 372"/>
              <p:cNvSpPr>
                <a:spLocks noChangeArrowheads="1"/>
              </p:cNvSpPr>
              <p:nvPr/>
            </p:nvSpPr>
            <p:spPr bwMode="auto">
              <a:xfrm>
                <a:off x="3050" y="2424"/>
                <a:ext cx="19" cy="19"/>
              </a:xfrm>
              <a:prstGeom prst="ellipse">
                <a:avLst/>
              </a:prstGeom>
              <a:solidFill>
                <a:srgbClr val="009B00"/>
              </a:solidFill>
              <a:ln w="0">
                <a:solidFill>
                  <a:srgbClr val="009B00"/>
                </a:solidFill>
                <a:round/>
                <a:headEnd/>
                <a:tailEnd/>
              </a:ln>
            </p:spPr>
            <p:txBody>
              <a:bodyPr/>
              <a:lstStyle/>
              <a:p>
                <a:endParaRPr lang="en-US"/>
              </a:p>
            </p:txBody>
          </p:sp>
          <p:sp>
            <p:nvSpPr>
              <p:cNvPr id="392" name="Oval 373"/>
              <p:cNvSpPr>
                <a:spLocks noChangeArrowheads="1"/>
              </p:cNvSpPr>
              <p:nvPr/>
            </p:nvSpPr>
            <p:spPr bwMode="auto">
              <a:xfrm>
                <a:off x="3095" y="2360"/>
                <a:ext cx="19" cy="13"/>
              </a:xfrm>
              <a:prstGeom prst="ellipse">
                <a:avLst/>
              </a:prstGeom>
              <a:solidFill>
                <a:srgbClr val="009B00"/>
              </a:solidFill>
              <a:ln w="0">
                <a:solidFill>
                  <a:srgbClr val="009B00"/>
                </a:solidFill>
                <a:round/>
                <a:headEnd/>
                <a:tailEnd/>
              </a:ln>
            </p:spPr>
            <p:txBody>
              <a:bodyPr/>
              <a:lstStyle/>
              <a:p>
                <a:endParaRPr lang="en-US"/>
              </a:p>
            </p:txBody>
          </p:sp>
          <p:sp>
            <p:nvSpPr>
              <p:cNvPr id="393" name="Oval 374"/>
              <p:cNvSpPr>
                <a:spLocks noChangeArrowheads="1"/>
              </p:cNvSpPr>
              <p:nvPr/>
            </p:nvSpPr>
            <p:spPr bwMode="auto">
              <a:xfrm>
                <a:off x="3107" y="2411"/>
                <a:ext cx="26" cy="13"/>
              </a:xfrm>
              <a:prstGeom prst="ellipse">
                <a:avLst/>
              </a:prstGeom>
              <a:solidFill>
                <a:srgbClr val="009B00"/>
              </a:solidFill>
              <a:ln w="0">
                <a:solidFill>
                  <a:srgbClr val="009B00"/>
                </a:solidFill>
                <a:round/>
                <a:headEnd/>
                <a:tailEnd/>
              </a:ln>
            </p:spPr>
            <p:txBody>
              <a:bodyPr/>
              <a:lstStyle/>
              <a:p>
                <a:endParaRPr lang="en-US"/>
              </a:p>
            </p:txBody>
          </p:sp>
          <p:sp>
            <p:nvSpPr>
              <p:cNvPr id="394" name="Oval 375"/>
              <p:cNvSpPr>
                <a:spLocks noChangeArrowheads="1"/>
              </p:cNvSpPr>
              <p:nvPr/>
            </p:nvSpPr>
            <p:spPr bwMode="auto">
              <a:xfrm>
                <a:off x="3158" y="2398"/>
                <a:ext cx="19" cy="19"/>
              </a:xfrm>
              <a:prstGeom prst="ellipse">
                <a:avLst/>
              </a:prstGeom>
              <a:solidFill>
                <a:srgbClr val="009B00"/>
              </a:solidFill>
              <a:ln w="0">
                <a:solidFill>
                  <a:srgbClr val="009B00"/>
                </a:solidFill>
                <a:round/>
                <a:headEnd/>
                <a:tailEnd/>
              </a:ln>
            </p:spPr>
            <p:txBody>
              <a:bodyPr/>
              <a:lstStyle/>
              <a:p>
                <a:endParaRPr lang="en-US"/>
              </a:p>
            </p:txBody>
          </p:sp>
          <p:sp>
            <p:nvSpPr>
              <p:cNvPr id="395" name="Oval 376"/>
              <p:cNvSpPr>
                <a:spLocks noChangeArrowheads="1"/>
              </p:cNvSpPr>
              <p:nvPr/>
            </p:nvSpPr>
            <p:spPr bwMode="auto">
              <a:xfrm>
                <a:off x="3171" y="2424"/>
                <a:ext cx="19" cy="19"/>
              </a:xfrm>
              <a:prstGeom prst="ellipse">
                <a:avLst/>
              </a:prstGeom>
              <a:solidFill>
                <a:srgbClr val="009B00"/>
              </a:solidFill>
              <a:ln w="0">
                <a:solidFill>
                  <a:srgbClr val="009B00"/>
                </a:solidFill>
                <a:round/>
                <a:headEnd/>
                <a:tailEnd/>
              </a:ln>
            </p:spPr>
            <p:txBody>
              <a:bodyPr/>
              <a:lstStyle/>
              <a:p>
                <a:endParaRPr lang="en-US"/>
              </a:p>
            </p:txBody>
          </p:sp>
          <p:sp>
            <p:nvSpPr>
              <p:cNvPr id="396" name="Oval 377"/>
              <p:cNvSpPr>
                <a:spLocks noChangeArrowheads="1"/>
              </p:cNvSpPr>
              <p:nvPr/>
            </p:nvSpPr>
            <p:spPr bwMode="auto">
              <a:xfrm>
                <a:off x="3203" y="2411"/>
                <a:ext cx="19" cy="13"/>
              </a:xfrm>
              <a:prstGeom prst="ellipse">
                <a:avLst/>
              </a:prstGeom>
              <a:solidFill>
                <a:srgbClr val="009B00"/>
              </a:solidFill>
              <a:ln w="0">
                <a:solidFill>
                  <a:srgbClr val="009B00"/>
                </a:solidFill>
                <a:round/>
                <a:headEnd/>
                <a:tailEnd/>
              </a:ln>
            </p:spPr>
            <p:txBody>
              <a:bodyPr/>
              <a:lstStyle/>
              <a:p>
                <a:endParaRPr lang="en-US"/>
              </a:p>
            </p:txBody>
          </p:sp>
          <p:sp>
            <p:nvSpPr>
              <p:cNvPr id="397" name="Oval 378"/>
              <p:cNvSpPr>
                <a:spLocks noChangeArrowheads="1"/>
              </p:cNvSpPr>
              <p:nvPr/>
            </p:nvSpPr>
            <p:spPr bwMode="auto">
              <a:xfrm>
                <a:off x="3247" y="2456"/>
                <a:ext cx="20" cy="12"/>
              </a:xfrm>
              <a:prstGeom prst="ellipse">
                <a:avLst/>
              </a:prstGeom>
              <a:solidFill>
                <a:srgbClr val="009B00"/>
              </a:solidFill>
              <a:ln w="0">
                <a:solidFill>
                  <a:srgbClr val="009B00"/>
                </a:solidFill>
                <a:round/>
                <a:headEnd/>
                <a:tailEnd/>
              </a:ln>
            </p:spPr>
            <p:txBody>
              <a:bodyPr/>
              <a:lstStyle/>
              <a:p>
                <a:endParaRPr lang="en-US"/>
              </a:p>
            </p:txBody>
          </p:sp>
          <p:sp>
            <p:nvSpPr>
              <p:cNvPr id="398" name="Oval 379"/>
              <p:cNvSpPr>
                <a:spLocks noChangeArrowheads="1"/>
              </p:cNvSpPr>
              <p:nvPr/>
            </p:nvSpPr>
            <p:spPr bwMode="auto">
              <a:xfrm>
                <a:off x="3267" y="2430"/>
                <a:ext cx="19" cy="19"/>
              </a:xfrm>
              <a:prstGeom prst="ellipse">
                <a:avLst/>
              </a:prstGeom>
              <a:solidFill>
                <a:srgbClr val="009B00"/>
              </a:solidFill>
              <a:ln w="0">
                <a:solidFill>
                  <a:srgbClr val="009B00"/>
                </a:solidFill>
                <a:round/>
                <a:headEnd/>
                <a:tailEnd/>
              </a:ln>
            </p:spPr>
            <p:txBody>
              <a:bodyPr/>
              <a:lstStyle/>
              <a:p>
                <a:endParaRPr lang="en-US"/>
              </a:p>
            </p:txBody>
          </p:sp>
          <p:sp>
            <p:nvSpPr>
              <p:cNvPr id="399" name="Oval 380"/>
              <p:cNvSpPr>
                <a:spLocks noChangeArrowheads="1"/>
              </p:cNvSpPr>
              <p:nvPr/>
            </p:nvSpPr>
            <p:spPr bwMode="auto">
              <a:xfrm>
                <a:off x="3279" y="2424"/>
                <a:ext cx="19" cy="19"/>
              </a:xfrm>
              <a:prstGeom prst="ellipse">
                <a:avLst/>
              </a:prstGeom>
              <a:solidFill>
                <a:srgbClr val="009B00"/>
              </a:solidFill>
              <a:ln w="0">
                <a:solidFill>
                  <a:srgbClr val="009B00"/>
                </a:solidFill>
                <a:round/>
                <a:headEnd/>
                <a:tailEnd/>
              </a:ln>
            </p:spPr>
            <p:txBody>
              <a:bodyPr/>
              <a:lstStyle/>
              <a:p>
                <a:endParaRPr lang="en-US"/>
              </a:p>
            </p:txBody>
          </p:sp>
          <p:sp>
            <p:nvSpPr>
              <p:cNvPr id="400" name="Oval 381"/>
              <p:cNvSpPr>
                <a:spLocks noChangeArrowheads="1"/>
              </p:cNvSpPr>
              <p:nvPr/>
            </p:nvSpPr>
            <p:spPr bwMode="auto">
              <a:xfrm>
                <a:off x="3292" y="2398"/>
                <a:ext cx="25" cy="13"/>
              </a:xfrm>
              <a:prstGeom prst="ellipse">
                <a:avLst/>
              </a:prstGeom>
              <a:solidFill>
                <a:srgbClr val="009B00"/>
              </a:solidFill>
              <a:ln w="0">
                <a:solidFill>
                  <a:srgbClr val="009B00"/>
                </a:solidFill>
                <a:round/>
                <a:headEnd/>
                <a:tailEnd/>
              </a:ln>
            </p:spPr>
            <p:txBody>
              <a:bodyPr/>
              <a:lstStyle/>
              <a:p>
                <a:endParaRPr lang="en-US"/>
              </a:p>
            </p:txBody>
          </p:sp>
          <p:sp>
            <p:nvSpPr>
              <p:cNvPr id="401" name="Oval 382"/>
              <p:cNvSpPr>
                <a:spLocks noChangeArrowheads="1"/>
              </p:cNvSpPr>
              <p:nvPr/>
            </p:nvSpPr>
            <p:spPr bwMode="auto">
              <a:xfrm>
                <a:off x="3311" y="2430"/>
                <a:ext cx="19" cy="13"/>
              </a:xfrm>
              <a:prstGeom prst="ellipse">
                <a:avLst/>
              </a:prstGeom>
              <a:solidFill>
                <a:srgbClr val="009B00"/>
              </a:solidFill>
              <a:ln w="0">
                <a:solidFill>
                  <a:srgbClr val="009B00"/>
                </a:solidFill>
                <a:round/>
                <a:headEnd/>
                <a:tailEnd/>
              </a:ln>
            </p:spPr>
            <p:txBody>
              <a:bodyPr/>
              <a:lstStyle/>
              <a:p>
                <a:endParaRPr lang="en-US"/>
              </a:p>
            </p:txBody>
          </p:sp>
          <p:sp>
            <p:nvSpPr>
              <p:cNvPr id="402" name="Oval 383"/>
              <p:cNvSpPr>
                <a:spLocks noChangeArrowheads="1"/>
              </p:cNvSpPr>
              <p:nvPr/>
            </p:nvSpPr>
            <p:spPr bwMode="auto">
              <a:xfrm>
                <a:off x="3324" y="2417"/>
                <a:ext cx="19" cy="20"/>
              </a:xfrm>
              <a:prstGeom prst="ellipse">
                <a:avLst/>
              </a:prstGeom>
              <a:solidFill>
                <a:srgbClr val="009B00"/>
              </a:solidFill>
              <a:ln w="0">
                <a:solidFill>
                  <a:srgbClr val="009B00"/>
                </a:solidFill>
                <a:round/>
                <a:headEnd/>
                <a:tailEnd/>
              </a:ln>
            </p:spPr>
            <p:txBody>
              <a:bodyPr/>
              <a:lstStyle/>
              <a:p>
                <a:endParaRPr lang="en-US"/>
              </a:p>
            </p:txBody>
          </p:sp>
          <p:sp>
            <p:nvSpPr>
              <p:cNvPr id="403" name="Oval 384"/>
              <p:cNvSpPr>
                <a:spLocks noChangeArrowheads="1"/>
              </p:cNvSpPr>
              <p:nvPr/>
            </p:nvSpPr>
            <p:spPr bwMode="auto">
              <a:xfrm>
                <a:off x="3343" y="2417"/>
                <a:ext cx="19" cy="13"/>
              </a:xfrm>
              <a:prstGeom prst="ellipse">
                <a:avLst/>
              </a:prstGeom>
              <a:solidFill>
                <a:srgbClr val="009B00"/>
              </a:solidFill>
              <a:ln w="0">
                <a:solidFill>
                  <a:srgbClr val="009B00"/>
                </a:solidFill>
                <a:round/>
                <a:headEnd/>
                <a:tailEnd/>
              </a:ln>
            </p:spPr>
            <p:txBody>
              <a:bodyPr/>
              <a:lstStyle/>
              <a:p>
                <a:endParaRPr lang="en-US"/>
              </a:p>
            </p:txBody>
          </p:sp>
          <p:sp>
            <p:nvSpPr>
              <p:cNvPr id="404" name="Oval 385"/>
              <p:cNvSpPr>
                <a:spLocks noChangeArrowheads="1"/>
              </p:cNvSpPr>
              <p:nvPr/>
            </p:nvSpPr>
            <p:spPr bwMode="auto">
              <a:xfrm>
                <a:off x="3356" y="2373"/>
                <a:ext cx="19" cy="13"/>
              </a:xfrm>
              <a:prstGeom prst="ellipse">
                <a:avLst/>
              </a:prstGeom>
              <a:solidFill>
                <a:srgbClr val="009B00"/>
              </a:solidFill>
              <a:ln w="0">
                <a:solidFill>
                  <a:srgbClr val="009B00"/>
                </a:solidFill>
                <a:round/>
                <a:headEnd/>
                <a:tailEnd/>
              </a:ln>
            </p:spPr>
            <p:txBody>
              <a:bodyPr/>
              <a:lstStyle/>
              <a:p>
                <a:endParaRPr lang="en-US"/>
              </a:p>
            </p:txBody>
          </p:sp>
          <p:sp>
            <p:nvSpPr>
              <p:cNvPr id="405" name="Oval 386"/>
              <p:cNvSpPr>
                <a:spLocks noChangeArrowheads="1"/>
              </p:cNvSpPr>
              <p:nvPr/>
            </p:nvSpPr>
            <p:spPr bwMode="auto">
              <a:xfrm>
                <a:off x="3368" y="2405"/>
                <a:ext cx="26" cy="19"/>
              </a:xfrm>
              <a:prstGeom prst="ellipse">
                <a:avLst/>
              </a:prstGeom>
              <a:solidFill>
                <a:srgbClr val="009B00"/>
              </a:solidFill>
              <a:ln w="0">
                <a:solidFill>
                  <a:srgbClr val="009B00"/>
                </a:solidFill>
                <a:round/>
                <a:headEnd/>
                <a:tailEnd/>
              </a:ln>
            </p:spPr>
            <p:txBody>
              <a:bodyPr/>
              <a:lstStyle/>
              <a:p>
                <a:endParaRPr lang="en-US"/>
              </a:p>
            </p:txBody>
          </p:sp>
          <p:sp>
            <p:nvSpPr>
              <p:cNvPr id="406" name="Oval 387"/>
              <p:cNvSpPr>
                <a:spLocks noChangeArrowheads="1"/>
              </p:cNvSpPr>
              <p:nvPr/>
            </p:nvSpPr>
            <p:spPr bwMode="auto">
              <a:xfrm>
                <a:off x="3387" y="2379"/>
                <a:ext cx="20" cy="13"/>
              </a:xfrm>
              <a:prstGeom prst="ellipse">
                <a:avLst/>
              </a:prstGeom>
              <a:solidFill>
                <a:srgbClr val="009B00"/>
              </a:solidFill>
              <a:ln w="0">
                <a:solidFill>
                  <a:srgbClr val="009B00"/>
                </a:solidFill>
                <a:round/>
                <a:headEnd/>
                <a:tailEnd/>
              </a:ln>
            </p:spPr>
            <p:txBody>
              <a:bodyPr/>
              <a:lstStyle/>
              <a:p>
                <a:endParaRPr lang="en-US"/>
              </a:p>
            </p:txBody>
          </p:sp>
          <p:sp>
            <p:nvSpPr>
              <p:cNvPr id="407" name="Oval 388"/>
              <p:cNvSpPr>
                <a:spLocks noChangeArrowheads="1"/>
              </p:cNvSpPr>
              <p:nvPr/>
            </p:nvSpPr>
            <p:spPr bwMode="auto">
              <a:xfrm>
                <a:off x="3419" y="2386"/>
                <a:ext cx="19" cy="19"/>
              </a:xfrm>
              <a:prstGeom prst="ellipse">
                <a:avLst/>
              </a:prstGeom>
              <a:solidFill>
                <a:srgbClr val="009B00"/>
              </a:solidFill>
              <a:ln w="0">
                <a:solidFill>
                  <a:srgbClr val="009B00"/>
                </a:solidFill>
                <a:round/>
                <a:headEnd/>
                <a:tailEnd/>
              </a:ln>
            </p:spPr>
            <p:txBody>
              <a:bodyPr/>
              <a:lstStyle/>
              <a:p>
                <a:endParaRPr lang="en-US"/>
              </a:p>
            </p:txBody>
          </p:sp>
          <p:sp>
            <p:nvSpPr>
              <p:cNvPr id="408" name="Oval 389"/>
              <p:cNvSpPr>
                <a:spLocks noChangeArrowheads="1"/>
              </p:cNvSpPr>
              <p:nvPr/>
            </p:nvSpPr>
            <p:spPr bwMode="auto">
              <a:xfrm>
                <a:off x="3432" y="2354"/>
                <a:ext cx="19" cy="13"/>
              </a:xfrm>
              <a:prstGeom prst="ellipse">
                <a:avLst/>
              </a:prstGeom>
              <a:solidFill>
                <a:srgbClr val="009B00"/>
              </a:solidFill>
              <a:ln w="0">
                <a:solidFill>
                  <a:srgbClr val="009B00"/>
                </a:solidFill>
                <a:round/>
                <a:headEnd/>
                <a:tailEnd/>
              </a:ln>
            </p:spPr>
            <p:txBody>
              <a:bodyPr/>
              <a:lstStyle/>
              <a:p>
                <a:endParaRPr lang="en-US"/>
              </a:p>
            </p:txBody>
          </p:sp>
          <p:sp>
            <p:nvSpPr>
              <p:cNvPr id="409" name="Oval 390"/>
              <p:cNvSpPr>
                <a:spLocks noChangeArrowheads="1"/>
              </p:cNvSpPr>
              <p:nvPr/>
            </p:nvSpPr>
            <p:spPr bwMode="auto">
              <a:xfrm>
                <a:off x="3451" y="2386"/>
                <a:ext cx="19" cy="19"/>
              </a:xfrm>
              <a:prstGeom prst="ellipse">
                <a:avLst/>
              </a:prstGeom>
              <a:solidFill>
                <a:srgbClr val="009B00"/>
              </a:solidFill>
              <a:ln w="0">
                <a:solidFill>
                  <a:srgbClr val="009B00"/>
                </a:solidFill>
                <a:round/>
                <a:headEnd/>
                <a:tailEnd/>
              </a:ln>
            </p:spPr>
            <p:txBody>
              <a:bodyPr/>
              <a:lstStyle/>
              <a:p>
                <a:endParaRPr lang="en-US"/>
              </a:p>
            </p:txBody>
          </p:sp>
          <p:sp>
            <p:nvSpPr>
              <p:cNvPr id="410" name="Oval 391"/>
              <p:cNvSpPr>
                <a:spLocks noChangeArrowheads="1"/>
              </p:cNvSpPr>
              <p:nvPr/>
            </p:nvSpPr>
            <p:spPr bwMode="auto">
              <a:xfrm>
                <a:off x="3464" y="2379"/>
                <a:ext cx="19" cy="13"/>
              </a:xfrm>
              <a:prstGeom prst="ellipse">
                <a:avLst/>
              </a:prstGeom>
              <a:solidFill>
                <a:srgbClr val="009B00"/>
              </a:solidFill>
              <a:ln w="0">
                <a:solidFill>
                  <a:srgbClr val="009B00"/>
                </a:solidFill>
                <a:round/>
                <a:headEnd/>
                <a:tailEnd/>
              </a:ln>
            </p:spPr>
            <p:txBody>
              <a:bodyPr/>
              <a:lstStyle/>
              <a:p>
                <a:endParaRPr lang="en-US"/>
              </a:p>
            </p:txBody>
          </p:sp>
          <p:sp>
            <p:nvSpPr>
              <p:cNvPr id="411" name="Oval 392"/>
              <p:cNvSpPr>
                <a:spLocks noChangeArrowheads="1"/>
              </p:cNvSpPr>
              <p:nvPr/>
            </p:nvSpPr>
            <p:spPr bwMode="auto">
              <a:xfrm>
                <a:off x="3477" y="2386"/>
                <a:ext cx="25" cy="12"/>
              </a:xfrm>
              <a:prstGeom prst="ellipse">
                <a:avLst/>
              </a:prstGeom>
              <a:solidFill>
                <a:srgbClr val="009B00"/>
              </a:solidFill>
              <a:ln w="0">
                <a:solidFill>
                  <a:srgbClr val="009B00"/>
                </a:solidFill>
                <a:round/>
                <a:headEnd/>
                <a:tailEnd/>
              </a:ln>
            </p:spPr>
            <p:txBody>
              <a:bodyPr/>
              <a:lstStyle/>
              <a:p>
                <a:endParaRPr lang="en-US"/>
              </a:p>
            </p:txBody>
          </p:sp>
          <p:sp>
            <p:nvSpPr>
              <p:cNvPr id="412" name="Oval 393"/>
              <p:cNvSpPr>
                <a:spLocks noChangeArrowheads="1"/>
              </p:cNvSpPr>
              <p:nvPr/>
            </p:nvSpPr>
            <p:spPr bwMode="auto">
              <a:xfrm>
                <a:off x="3496" y="2373"/>
                <a:ext cx="19" cy="19"/>
              </a:xfrm>
              <a:prstGeom prst="ellipse">
                <a:avLst/>
              </a:prstGeom>
              <a:solidFill>
                <a:srgbClr val="009B00"/>
              </a:solidFill>
              <a:ln w="0">
                <a:solidFill>
                  <a:srgbClr val="009B00"/>
                </a:solidFill>
                <a:round/>
                <a:headEnd/>
                <a:tailEnd/>
              </a:ln>
            </p:spPr>
            <p:txBody>
              <a:bodyPr/>
              <a:lstStyle/>
              <a:p>
                <a:endParaRPr lang="en-US"/>
              </a:p>
            </p:txBody>
          </p:sp>
          <p:sp>
            <p:nvSpPr>
              <p:cNvPr id="413" name="Oval 394"/>
              <p:cNvSpPr>
                <a:spLocks noChangeArrowheads="1"/>
              </p:cNvSpPr>
              <p:nvPr/>
            </p:nvSpPr>
            <p:spPr bwMode="auto">
              <a:xfrm>
                <a:off x="3508" y="2367"/>
                <a:ext cx="26" cy="12"/>
              </a:xfrm>
              <a:prstGeom prst="ellipse">
                <a:avLst/>
              </a:prstGeom>
              <a:solidFill>
                <a:srgbClr val="009B00"/>
              </a:solidFill>
              <a:ln w="0">
                <a:solidFill>
                  <a:srgbClr val="009B00"/>
                </a:solidFill>
                <a:round/>
                <a:headEnd/>
                <a:tailEnd/>
              </a:ln>
            </p:spPr>
            <p:txBody>
              <a:bodyPr/>
              <a:lstStyle/>
              <a:p>
                <a:endParaRPr lang="en-US"/>
              </a:p>
            </p:txBody>
          </p:sp>
          <p:sp>
            <p:nvSpPr>
              <p:cNvPr id="414" name="Oval 395"/>
              <p:cNvSpPr>
                <a:spLocks noChangeArrowheads="1"/>
              </p:cNvSpPr>
              <p:nvPr/>
            </p:nvSpPr>
            <p:spPr bwMode="auto">
              <a:xfrm>
                <a:off x="3527" y="2405"/>
                <a:ext cx="20" cy="19"/>
              </a:xfrm>
              <a:prstGeom prst="ellipse">
                <a:avLst/>
              </a:prstGeom>
              <a:solidFill>
                <a:srgbClr val="009B00"/>
              </a:solidFill>
              <a:ln w="0">
                <a:solidFill>
                  <a:srgbClr val="009B00"/>
                </a:solidFill>
                <a:round/>
                <a:headEnd/>
                <a:tailEnd/>
              </a:ln>
            </p:spPr>
            <p:txBody>
              <a:bodyPr/>
              <a:lstStyle/>
              <a:p>
                <a:endParaRPr lang="en-US"/>
              </a:p>
            </p:txBody>
          </p:sp>
          <p:sp>
            <p:nvSpPr>
              <p:cNvPr id="415" name="Oval 396"/>
              <p:cNvSpPr>
                <a:spLocks noChangeArrowheads="1"/>
              </p:cNvSpPr>
              <p:nvPr/>
            </p:nvSpPr>
            <p:spPr bwMode="auto">
              <a:xfrm>
                <a:off x="3572" y="2398"/>
                <a:ext cx="19" cy="13"/>
              </a:xfrm>
              <a:prstGeom prst="ellipse">
                <a:avLst/>
              </a:prstGeom>
              <a:solidFill>
                <a:srgbClr val="009B00"/>
              </a:solidFill>
              <a:ln w="0">
                <a:solidFill>
                  <a:srgbClr val="009B00"/>
                </a:solidFill>
                <a:round/>
                <a:headEnd/>
                <a:tailEnd/>
              </a:ln>
            </p:spPr>
            <p:txBody>
              <a:bodyPr/>
              <a:lstStyle/>
              <a:p>
                <a:endParaRPr lang="en-US"/>
              </a:p>
            </p:txBody>
          </p:sp>
          <p:sp>
            <p:nvSpPr>
              <p:cNvPr id="416" name="Oval 397"/>
              <p:cNvSpPr>
                <a:spLocks noChangeArrowheads="1"/>
              </p:cNvSpPr>
              <p:nvPr/>
            </p:nvSpPr>
            <p:spPr bwMode="auto">
              <a:xfrm>
                <a:off x="3585" y="2398"/>
                <a:ext cx="25" cy="19"/>
              </a:xfrm>
              <a:prstGeom prst="ellipse">
                <a:avLst/>
              </a:prstGeom>
              <a:solidFill>
                <a:srgbClr val="009B00"/>
              </a:solidFill>
              <a:ln w="0">
                <a:solidFill>
                  <a:srgbClr val="009B00"/>
                </a:solidFill>
                <a:round/>
                <a:headEnd/>
                <a:tailEnd/>
              </a:ln>
            </p:spPr>
            <p:txBody>
              <a:bodyPr/>
              <a:lstStyle/>
              <a:p>
                <a:endParaRPr lang="en-US"/>
              </a:p>
            </p:txBody>
          </p:sp>
          <p:sp>
            <p:nvSpPr>
              <p:cNvPr id="417" name="Oval 398"/>
              <p:cNvSpPr>
                <a:spLocks noChangeArrowheads="1"/>
              </p:cNvSpPr>
              <p:nvPr/>
            </p:nvSpPr>
            <p:spPr bwMode="auto">
              <a:xfrm>
                <a:off x="3604" y="2405"/>
                <a:ext cx="19" cy="19"/>
              </a:xfrm>
              <a:prstGeom prst="ellipse">
                <a:avLst/>
              </a:prstGeom>
              <a:solidFill>
                <a:srgbClr val="009B00"/>
              </a:solidFill>
              <a:ln w="0">
                <a:solidFill>
                  <a:srgbClr val="009B00"/>
                </a:solidFill>
                <a:round/>
                <a:headEnd/>
                <a:tailEnd/>
              </a:ln>
            </p:spPr>
            <p:txBody>
              <a:bodyPr/>
              <a:lstStyle/>
              <a:p>
                <a:endParaRPr lang="en-US"/>
              </a:p>
            </p:txBody>
          </p:sp>
          <p:sp>
            <p:nvSpPr>
              <p:cNvPr id="418" name="Oval 399"/>
              <p:cNvSpPr>
                <a:spLocks noChangeArrowheads="1"/>
              </p:cNvSpPr>
              <p:nvPr/>
            </p:nvSpPr>
            <p:spPr bwMode="auto">
              <a:xfrm>
                <a:off x="3636" y="2405"/>
                <a:ext cx="19" cy="19"/>
              </a:xfrm>
              <a:prstGeom prst="ellipse">
                <a:avLst/>
              </a:prstGeom>
              <a:solidFill>
                <a:srgbClr val="009B00"/>
              </a:solidFill>
              <a:ln w="0">
                <a:solidFill>
                  <a:srgbClr val="009B00"/>
                </a:solidFill>
                <a:round/>
                <a:headEnd/>
                <a:tailEnd/>
              </a:ln>
            </p:spPr>
            <p:txBody>
              <a:bodyPr/>
              <a:lstStyle/>
              <a:p>
                <a:endParaRPr lang="en-US"/>
              </a:p>
            </p:txBody>
          </p:sp>
          <p:sp>
            <p:nvSpPr>
              <p:cNvPr id="419" name="Oval 400"/>
              <p:cNvSpPr>
                <a:spLocks noChangeArrowheads="1"/>
              </p:cNvSpPr>
              <p:nvPr/>
            </p:nvSpPr>
            <p:spPr bwMode="auto">
              <a:xfrm>
                <a:off x="3648" y="2424"/>
                <a:ext cx="19" cy="19"/>
              </a:xfrm>
              <a:prstGeom prst="ellipse">
                <a:avLst/>
              </a:prstGeom>
              <a:solidFill>
                <a:srgbClr val="009B00"/>
              </a:solidFill>
              <a:ln w="0">
                <a:solidFill>
                  <a:srgbClr val="009B00"/>
                </a:solidFill>
                <a:round/>
                <a:headEnd/>
                <a:tailEnd/>
              </a:ln>
            </p:spPr>
            <p:txBody>
              <a:bodyPr/>
              <a:lstStyle/>
              <a:p>
                <a:endParaRPr lang="en-US"/>
              </a:p>
            </p:txBody>
          </p:sp>
          <p:sp>
            <p:nvSpPr>
              <p:cNvPr id="420" name="Oval 401"/>
              <p:cNvSpPr>
                <a:spLocks noChangeArrowheads="1"/>
              </p:cNvSpPr>
              <p:nvPr/>
            </p:nvSpPr>
            <p:spPr bwMode="auto">
              <a:xfrm>
                <a:off x="3667" y="2405"/>
                <a:ext cx="20" cy="19"/>
              </a:xfrm>
              <a:prstGeom prst="ellipse">
                <a:avLst/>
              </a:prstGeom>
              <a:solidFill>
                <a:srgbClr val="009B00"/>
              </a:solidFill>
              <a:ln w="0">
                <a:solidFill>
                  <a:srgbClr val="009B00"/>
                </a:solidFill>
                <a:round/>
                <a:headEnd/>
                <a:tailEnd/>
              </a:ln>
            </p:spPr>
            <p:txBody>
              <a:bodyPr/>
              <a:lstStyle/>
              <a:p>
                <a:endParaRPr lang="en-US"/>
              </a:p>
            </p:txBody>
          </p:sp>
          <p:sp>
            <p:nvSpPr>
              <p:cNvPr id="421" name="Oval 402"/>
              <p:cNvSpPr>
                <a:spLocks noChangeArrowheads="1"/>
              </p:cNvSpPr>
              <p:nvPr/>
            </p:nvSpPr>
            <p:spPr bwMode="auto">
              <a:xfrm>
                <a:off x="3680" y="2417"/>
                <a:ext cx="19" cy="13"/>
              </a:xfrm>
              <a:prstGeom prst="ellipse">
                <a:avLst/>
              </a:prstGeom>
              <a:solidFill>
                <a:srgbClr val="009B00"/>
              </a:solidFill>
              <a:ln w="0">
                <a:solidFill>
                  <a:srgbClr val="009B00"/>
                </a:solidFill>
                <a:round/>
                <a:headEnd/>
                <a:tailEnd/>
              </a:ln>
            </p:spPr>
            <p:txBody>
              <a:bodyPr/>
              <a:lstStyle/>
              <a:p>
                <a:endParaRPr lang="en-US"/>
              </a:p>
            </p:txBody>
          </p:sp>
          <p:sp>
            <p:nvSpPr>
              <p:cNvPr id="422" name="Oval 403"/>
              <p:cNvSpPr>
                <a:spLocks noChangeArrowheads="1"/>
              </p:cNvSpPr>
              <p:nvPr/>
            </p:nvSpPr>
            <p:spPr bwMode="auto">
              <a:xfrm>
                <a:off x="3693" y="2386"/>
                <a:ext cx="25" cy="19"/>
              </a:xfrm>
              <a:prstGeom prst="ellipse">
                <a:avLst/>
              </a:prstGeom>
              <a:solidFill>
                <a:srgbClr val="009B00"/>
              </a:solidFill>
              <a:ln w="0">
                <a:solidFill>
                  <a:srgbClr val="009B00"/>
                </a:solidFill>
                <a:round/>
                <a:headEnd/>
                <a:tailEnd/>
              </a:ln>
            </p:spPr>
            <p:txBody>
              <a:bodyPr/>
              <a:lstStyle/>
              <a:p>
                <a:endParaRPr lang="en-US"/>
              </a:p>
            </p:txBody>
          </p:sp>
          <p:sp>
            <p:nvSpPr>
              <p:cNvPr id="423" name="Oval 404"/>
              <p:cNvSpPr>
                <a:spLocks noChangeArrowheads="1"/>
              </p:cNvSpPr>
              <p:nvPr/>
            </p:nvSpPr>
            <p:spPr bwMode="auto">
              <a:xfrm>
                <a:off x="3725" y="2398"/>
                <a:ext cx="25" cy="13"/>
              </a:xfrm>
              <a:prstGeom prst="ellipse">
                <a:avLst/>
              </a:prstGeom>
              <a:solidFill>
                <a:srgbClr val="009B00"/>
              </a:solidFill>
              <a:ln w="0">
                <a:solidFill>
                  <a:srgbClr val="009B00"/>
                </a:solidFill>
                <a:round/>
                <a:headEnd/>
                <a:tailEnd/>
              </a:ln>
            </p:spPr>
            <p:txBody>
              <a:bodyPr/>
              <a:lstStyle/>
              <a:p>
                <a:endParaRPr lang="en-US"/>
              </a:p>
            </p:txBody>
          </p:sp>
          <p:sp>
            <p:nvSpPr>
              <p:cNvPr id="424" name="Oval 405"/>
              <p:cNvSpPr>
                <a:spLocks noChangeArrowheads="1"/>
              </p:cNvSpPr>
              <p:nvPr/>
            </p:nvSpPr>
            <p:spPr bwMode="auto">
              <a:xfrm>
                <a:off x="3744" y="2437"/>
                <a:ext cx="19" cy="19"/>
              </a:xfrm>
              <a:prstGeom prst="ellipse">
                <a:avLst/>
              </a:prstGeom>
              <a:solidFill>
                <a:srgbClr val="009B00"/>
              </a:solidFill>
              <a:ln w="0">
                <a:solidFill>
                  <a:srgbClr val="009B00"/>
                </a:solidFill>
                <a:round/>
                <a:headEnd/>
                <a:tailEnd/>
              </a:ln>
            </p:spPr>
            <p:txBody>
              <a:bodyPr/>
              <a:lstStyle/>
              <a:p>
                <a:endParaRPr lang="en-US"/>
              </a:p>
            </p:txBody>
          </p:sp>
          <p:sp>
            <p:nvSpPr>
              <p:cNvPr id="425" name="Oval 406"/>
              <p:cNvSpPr>
                <a:spLocks noChangeArrowheads="1"/>
              </p:cNvSpPr>
              <p:nvPr/>
            </p:nvSpPr>
            <p:spPr bwMode="auto">
              <a:xfrm>
                <a:off x="3788" y="2417"/>
                <a:ext cx="19" cy="20"/>
              </a:xfrm>
              <a:prstGeom prst="ellipse">
                <a:avLst/>
              </a:prstGeom>
              <a:solidFill>
                <a:srgbClr val="009B00"/>
              </a:solidFill>
              <a:ln w="0">
                <a:solidFill>
                  <a:srgbClr val="009B00"/>
                </a:solidFill>
                <a:round/>
                <a:headEnd/>
                <a:tailEnd/>
              </a:ln>
            </p:spPr>
            <p:txBody>
              <a:bodyPr/>
              <a:lstStyle/>
              <a:p>
                <a:endParaRPr lang="en-US"/>
              </a:p>
            </p:txBody>
          </p:sp>
          <p:sp>
            <p:nvSpPr>
              <p:cNvPr id="426" name="Oval 407"/>
              <p:cNvSpPr>
                <a:spLocks noChangeArrowheads="1"/>
              </p:cNvSpPr>
              <p:nvPr/>
            </p:nvSpPr>
            <p:spPr bwMode="auto">
              <a:xfrm>
                <a:off x="3884" y="2417"/>
                <a:ext cx="19" cy="13"/>
              </a:xfrm>
              <a:prstGeom prst="ellipse">
                <a:avLst/>
              </a:prstGeom>
              <a:solidFill>
                <a:srgbClr val="009B00"/>
              </a:solidFill>
              <a:ln w="0">
                <a:solidFill>
                  <a:srgbClr val="009B00"/>
                </a:solidFill>
                <a:round/>
                <a:headEnd/>
                <a:tailEnd/>
              </a:ln>
            </p:spPr>
            <p:txBody>
              <a:bodyPr/>
              <a:lstStyle/>
              <a:p>
                <a:endParaRPr lang="en-US"/>
              </a:p>
            </p:txBody>
          </p:sp>
          <p:sp>
            <p:nvSpPr>
              <p:cNvPr id="427" name="Oval 408"/>
              <p:cNvSpPr>
                <a:spLocks noChangeArrowheads="1"/>
              </p:cNvSpPr>
              <p:nvPr/>
            </p:nvSpPr>
            <p:spPr bwMode="auto">
              <a:xfrm>
                <a:off x="3909" y="2405"/>
                <a:ext cx="26" cy="12"/>
              </a:xfrm>
              <a:prstGeom prst="ellipse">
                <a:avLst/>
              </a:prstGeom>
              <a:solidFill>
                <a:srgbClr val="009B00"/>
              </a:solidFill>
              <a:ln w="0">
                <a:solidFill>
                  <a:srgbClr val="009B00"/>
                </a:solidFill>
                <a:round/>
                <a:headEnd/>
                <a:tailEnd/>
              </a:ln>
            </p:spPr>
            <p:txBody>
              <a:bodyPr/>
              <a:lstStyle/>
              <a:p>
                <a:endParaRPr lang="en-US"/>
              </a:p>
            </p:txBody>
          </p:sp>
          <p:sp>
            <p:nvSpPr>
              <p:cNvPr id="428" name="Oval 409"/>
              <p:cNvSpPr>
                <a:spLocks noChangeArrowheads="1"/>
              </p:cNvSpPr>
              <p:nvPr/>
            </p:nvSpPr>
            <p:spPr bwMode="auto">
              <a:xfrm>
                <a:off x="3928" y="2437"/>
                <a:ext cx="20" cy="19"/>
              </a:xfrm>
              <a:prstGeom prst="ellipse">
                <a:avLst/>
              </a:prstGeom>
              <a:solidFill>
                <a:srgbClr val="009B00"/>
              </a:solidFill>
              <a:ln w="0">
                <a:solidFill>
                  <a:srgbClr val="009B00"/>
                </a:solidFill>
                <a:round/>
                <a:headEnd/>
                <a:tailEnd/>
              </a:ln>
            </p:spPr>
            <p:txBody>
              <a:bodyPr/>
              <a:lstStyle/>
              <a:p>
                <a:endParaRPr lang="en-US"/>
              </a:p>
            </p:txBody>
          </p:sp>
          <p:sp>
            <p:nvSpPr>
              <p:cNvPr id="429" name="Oval 410"/>
              <p:cNvSpPr>
                <a:spLocks noChangeArrowheads="1"/>
              </p:cNvSpPr>
              <p:nvPr/>
            </p:nvSpPr>
            <p:spPr bwMode="auto">
              <a:xfrm>
                <a:off x="3941" y="2430"/>
                <a:ext cx="19" cy="19"/>
              </a:xfrm>
              <a:prstGeom prst="ellipse">
                <a:avLst/>
              </a:prstGeom>
              <a:solidFill>
                <a:srgbClr val="009B00"/>
              </a:solidFill>
              <a:ln w="0">
                <a:solidFill>
                  <a:srgbClr val="009B00"/>
                </a:solidFill>
                <a:round/>
                <a:headEnd/>
                <a:tailEnd/>
              </a:ln>
            </p:spPr>
            <p:txBody>
              <a:bodyPr/>
              <a:lstStyle/>
              <a:p>
                <a:endParaRPr lang="en-US"/>
              </a:p>
            </p:txBody>
          </p:sp>
          <p:sp>
            <p:nvSpPr>
              <p:cNvPr id="430" name="Oval 411"/>
              <p:cNvSpPr>
                <a:spLocks noChangeArrowheads="1"/>
              </p:cNvSpPr>
              <p:nvPr/>
            </p:nvSpPr>
            <p:spPr bwMode="auto">
              <a:xfrm>
                <a:off x="3973" y="2417"/>
                <a:ext cx="19" cy="13"/>
              </a:xfrm>
              <a:prstGeom prst="ellipse">
                <a:avLst/>
              </a:prstGeom>
              <a:solidFill>
                <a:srgbClr val="009B00"/>
              </a:solidFill>
              <a:ln w="0">
                <a:solidFill>
                  <a:srgbClr val="009B00"/>
                </a:solidFill>
                <a:round/>
                <a:headEnd/>
                <a:tailEnd/>
              </a:ln>
            </p:spPr>
            <p:txBody>
              <a:bodyPr/>
              <a:lstStyle/>
              <a:p>
                <a:endParaRPr lang="en-US"/>
              </a:p>
            </p:txBody>
          </p:sp>
          <p:sp>
            <p:nvSpPr>
              <p:cNvPr id="431" name="Oval 412"/>
              <p:cNvSpPr>
                <a:spLocks noChangeArrowheads="1"/>
              </p:cNvSpPr>
              <p:nvPr/>
            </p:nvSpPr>
            <p:spPr bwMode="auto">
              <a:xfrm>
                <a:off x="4018" y="2392"/>
                <a:ext cx="25" cy="19"/>
              </a:xfrm>
              <a:prstGeom prst="ellipse">
                <a:avLst/>
              </a:prstGeom>
              <a:solidFill>
                <a:srgbClr val="009B00"/>
              </a:solidFill>
              <a:ln w="0">
                <a:solidFill>
                  <a:srgbClr val="009B00"/>
                </a:solidFill>
                <a:round/>
                <a:headEnd/>
                <a:tailEnd/>
              </a:ln>
            </p:spPr>
            <p:txBody>
              <a:bodyPr/>
              <a:lstStyle/>
              <a:p>
                <a:endParaRPr lang="en-US"/>
              </a:p>
            </p:txBody>
          </p:sp>
          <p:sp>
            <p:nvSpPr>
              <p:cNvPr id="432" name="Oval 413"/>
              <p:cNvSpPr>
                <a:spLocks noChangeArrowheads="1"/>
              </p:cNvSpPr>
              <p:nvPr/>
            </p:nvSpPr>
            <p:spPr bwMode="auto">
              <a:xfrm>
                <a:off x="4113" y="2417"/>
                <a:ext cx="19" cy="13"/>
              </a:xfrm>
              <a:prstGeom prst="ellipse">
                <a:avLst/>
              </a:prstGeom>
              <a:solidFill>
                <a:srgbClr val="009B00"/>
              </a:solidFill>
              <a:ln w="0">
                <a:solidFill>
                  <a:srgbClr val="009B00"/>
                </a:solidFill>
                <a:round/>
                <a:headEnd/>
                <a:tailEnd/>
              </a:ln>
            </p:spPr>
            <p:txBody>
              <a:bodyPr/>
              <a:lstStyle/>
              <a:p>
                <a:endParaRPr lang="en-US"/>
              </a:p>
            </p:txBody>
          </p:sp>
          <p:sp>
            <p:nvSpPr>
              <p:cNvPr id="433" name="Oval 414"/>
              <p:cNvSpPr>
                <a:spLocks noChangeArrowheads="1"/>
              </p:cNvSpPr>
              <p:nvPr/>
            </p:nvSpPr>
            <p:spPr bwMode="auto">
              <a:xfrm>
                <a:off x="4126" y="2417"/>
                <a:ext cx="25" cy="20"/>
              </a:xfrm>
              <a:prstGeom prst="ellipse">
                <a:avLst/>
              </a:prstGeom>
              <a:solidFill>
                <a:srgbClr val="009B00"/>
              </a:solidFill>
              <a:ln w="0">
                <a:solidFill>
                  <a:srgbClr val="009B00"/>
                </a:solidFill>
                <a:round/>
                <a:headEnd/>
                <a:tailEnd/>
              </a:ln>
            </p:spPr>
            <p:txBody>
              <a:bodyPr/>
              <a:lstStyle/>
              <a:p>
                <a:endParaRPr lang="en-US"/>
              </a:p>
            </p:txBody>
          </p:sp>
          <p:sp>
            <p:nvSpPr>
              <p:cNvPr id="434" name="Oval 415"/>
              <p:cNvSpPr>
                <a:spLocks noChangeArrowheads="1"/>
              </p:cNvSpPr>
              <p:nvPr/>
            </p:nvSpPr>
            <p:spPr bwMode="auto">
              <a:xfrm>
                <a:off x="4234" y="2424"/>
                <a:ext cx="25" cy="13"/>
              </a:xfrm>
              <a:prstGeom prst="ellipse">
                <a:avLst/>
              </a:prstGeom>
              <a:solidFill>
                <a:srgbClr val="009B00"/>
              </a:solidFill>
              <a:ln w="0">
                <a:solidFill>
                  <a:srgbClr val="009B00"/>
                </a:solidFill>
                <a:round/>
                <a:headEnd/>
                <a:tailEnd/>
              </a:ln>
            </p:spPr>
            <p:txBody>
              <a:bodyPr/>
              <a:lstStyle/>
              <a:p>
                <a:endParaRPr lang="en-US"/>
              </a:p>
            </p:txBody>
          </p:sp>
          <p:sp>
            <p:nvSpPr>
              <p:cNvPr id="435" name="Oval 416"/>
              <p:cNvSpPr>
                <a:spLocks noChangeArrowheads="1"/>
              </p:cNvSpPr>
              <p:nvPr/>
            </p:nvSpPr>
            <p:spPr bwMode="auto">
              <a:xfrm>
                <a:off x="4438" y="2354"/>
                <a:ext cx="19" cy="13"/>
              </a:xfrm>
              <a:prstGeom prst="ellipse">
                <a:avLst/>
              </a:prstGeom>
              <a:solidFill>
                <a:srgbClr val="009B00"/>
              </a:solidFill>
              <a:ln w="0">
                <a:solidFill>
                  <a:srgbClr val="009B00"/>
                </a:solidFill>
                <a:round/>
                <a:headEnd/>
                <a:tailEnd/>
              </a:ln>
            </p:spPr>
            <p:txBody>
              <a:bodyPr/>
              <a:lstStyle/>
              <a:p>
                <a:endParaRPr lang="en-US"/>
              </a:p>
            </p:txBody>
          </p:sp>
          <p:sp>
            <p:nvSpPr>
              <p:cNvPr id="436" name="Oval 417"/>
              <p:cNvSpPr>
                <a:spLocks noChangeArrowheads="1"/>
              </p:cNvSpPr>
              <p:nvPr/>
            </p:nvSpPr>
            <p:spPr bwMode="auto">
              <a:xfrm>
                <a:off x="4450" y="2335"/>
                <a:ext cx="19" cy="12"/>
              </a:xfrm>
              <a:prstGeom prst="ellipse">
                <a:avLst/>
              </a:prstGeom>
              <a:solidFill>
                <a:srgbClr val="009B00"/>
              </a:solidFill>
              <a:ln w="0">
                <a:solidFill>
                  <a:srgbClr val="009B00"/>
                </a:solidFill>
                <a:round/>
                <a:headEnd/>
                <a:tailEnd/>
              </a:ln>
            </p:spPr>
            <p:txBody>
              <a:bodyPr/>
              <a:lstStyle/>
              <a:p>
                <a:endParaRPr lang="en-US"/>
              </a:p>
            </p:txBody>
          </p:sp>
          <p:sp>
            <p:nvSpPr>
              <p:cNvPr id="437" name="Oval 418"/>
              <p:cNvSpPr>
                <a:spLocks noChangeArrowheads="1"/>
              </p:cNvSpPr>
              <p:nvPr/>
            </p:nvSpPr>
            <p:spPr bwMode="auto">
              <a:xfrm>
                <a:off x="4514" y="2373"/>
                <a:ext cx="19" cy="19"/>
              </a:xfrm>
              <a:prstGeom prst="ellipse">
                <a:avLst/>
              </a:prstGeom>
              <a:solidFill>
                <a:srgbClr val="009B00"/>
              </a:solidFill>
              <a:ln w="0">
                <a:solidFill>
                  <a:srgbClr val="009B00"/>
                </a:solidFill>
                <a:round/>
                <a:headEnd/>
                <a:tailEnd/>
              </a:ln>
            </p:spPr>
            <p:txBody>
              <a:bodyPr/>
              <a:lstStyle/>
              <a:p>
                <a:endParaRPr lang="en-US"/>
              </a:p>
            </p:txBody>
          </p:sp>
          <p:sp>
            <p:nvSpPr>
              <p:cNvPr id="438" name="Oval 419"/>
              <p:cNvSpPr>
                <a:spLocks noChangeArrowheads="1"/>
              </p:cNvSpPr>
              <p:nvPr/>
            </p:nvSpPr>
            <p:spPr bwMode="auto">
              <a:xfrm>
                <a:off x="4603" y="2468"/>
                <a:ext cx="25" cy="19"/>
              </a:xfrm>
              <a:prstGeom prst="ellipse">
                <a:avLst/>
              </a:prstGeom>
              <a:solidFill>
                <a:srgbClr val="009B00"/>
              </a:solidFill>
              <a:ln w="0">
                <a:solidFill>
                  <a:srgbClr val="009B00"/>
                </a:solidFill>
                <a:round/>
                <a:headEnd/>
                <a:tailEnd/>
              </a:ln>
            </p:spPr>
            <p:txBody>
              <a:bodyPr/>
              <a:lstStyle/>
              <a:p>
                <a:endParaRPr lang="en-US"/>
              </a:p>
            </p:txBody>
          </p:sp>
          <p:sp>
            <p:nvSpPr>
              <p:cNvPr id="439" name="Oval 420"/>
              <p:cNvSpPr>
                <a:spLocks noChangeArrowheads="1"/>
              </p:cNvSpPr>
              <p:nvPr/>
            </p:nvSpPr>
            <p:spPr bwMode="auto">
              <a:xfrm>
                <a:off x="4667" y="2386"/>
                <a:ext cx="19" cy="12"/>
              </a:xfrm>
              <a:prstGeom prst="ellipse">
                <a:avLst/>
              </a:prstGeom>
              <a:solidFill>
                <a:srgbClr val="009B00"/>
              </a:solidFill>
              <a:ln w="0">
                <a:solidFill>
                  <a:srgbClr val="009B00"/>
                </a:solidFill>
                <a:round/>
                <a:headEnd/>
                <a:tailEnd/>
              </a:ln>
            </p:spPr>
            <p:txBody>
              <a:bodyPr/>
              <a:lstStyle/>
              <a:p>
                <a:endParaRPr lang="en-US"/>
              </a:p>
            </p:txBody>
          </p:sp>
          <p:sp>
            <p:nvSpPr>
              <p:cNvPr id="440" name="Oval 421"/>
              <p:cNvSpPr>
                <a:spLocks noChangeArrowheads="1"/>
              </p:cNvSpPr>
              <p:nvPr/>
            </p:nvSpPr>
            <p:spPr bwMode="auto">
              <a:xfrm>
                <a:off x="4959" y="2405"/>
                <a:ext cx="20" cy="19"/>
              </a:xfrm>
              <a:prstGeom prst="ellipse">
                <a:avLst/>
              </a:prstGeom>
              <a:solidFill>
                <a:srgbClr val="009B00"/>
              </a:solidFill>
              <a:ln w="0">
                <a:solidFill>
                  <a:srgbClr val="009B00"/>
                </a:solidFill>
                <a:round/>
                <a:headEnd/>
                <a:tailEnd/>
              </a:ln>
            </p:spPr>
            <p:txBody>
              <a:bodyPr/>
              <a:lstStyle/>
              <a:p>
                <a:endParaRPr lang="en-US"/>
              </a:p>
            </p:txBody>
          </p:sp>
        </p:grpSp>
      </p:grpSp>
      <p:grpSp>
        <p:nvGrpSpPr>
          <p:cNvPr id="483" name="Group 425"/>
          <p:cNvGrpSpPr>
            <a:grpSpLocks/>
          </p:cNvGrpSpPr>
          <p:nvPr/>
        </p:nvGrpSpPr>
        <p:grpSpPr bwMode="auto">
          <a:xfrm>
            <a:off x="3600450" y="3017838"/>
            <a:ext cx="1512888" cy="182562"/>
            <a:chOff x="1947" y="1821"/>
            <a:chExt cx="953" cy="115"/>
          </a:xfrm>
        </p:grpSpPr>
        <p:sp>
          <p:nvSpPr>
            <p:cNvPr id="484" name="Rectangle 426"/>
            <p:cNvSpPr>
              <a:spLocks noChangeArrowheads="1"/>
            </p:cNvSpPr>
            <p:nvPr/>
          </p:nvSpPr>
          <p:spPr bwMode="auto">
            <a:xfrm>
              <a:off x="2355" y="1821"/>
              <a:ext cx="53"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rPr>
                <a:t>1</a:t>
              </a:r>
              <a:endParaRPr lang="en-US" sz="2400" b="1"/>
            </a:p>
          </p:txBody>
        </p:sp>
        <p:sp>
          <p:nvSpPr>
            <p:cNvPr id="485" name="Rectangle 427"/>
            <p:cNvSpPr>
              <a:spLocks noChangeArrowheads="1"/>
            </p:cNvSpPr>
            <p:nvPr/>
          </p:nvSpPr>
          <p:spPr bwMode="auto">
            <a:xfrm>
              <a:off x="2422" y="1843"/>
              <a:ext cx="51" cy="70"/>
            </a:xfrm>
            <a:prstGeom prst="rect">
              <a:avLst/>
            </a:prstGeom>
            <a:solidFill>
              <a:srgbClr val="0000FF"/>
            </a:solidFill>
            <a:ln w="0">
              <a:solidFill>
                <a:srgbClr val="000000"/>
              </a:solidFill>
              <a:miter lim="800000"/>
              <a:headEnd/>
              <a:tailEnd/>
            </a:ln>
          </p:spPr>
          <p:txBody>
            <a:bodyPr/>
            <a:lstStyle/>
            <a:p>
              <a:endParaRPr lang="en-US"/>
            </a:p>
          </p:txBody>
        </p:sp>
        <p:sp>
          <p:nvSpPr>
            <p:cNvPr id="486" name="Rectangle 428"/>
            <p:cNvSpPr>
              <a:spLocks noChangeArrowheads="1"/>
            </p:cNvSpPr>
            <p:nvPr/>
          </p:nvSpPr>
          <p:spPr bwMode="auto">
            <a:xfrm>
              <a:off x="2571" y="1821"/>
              <a:ext cx="53"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rPr>
                <a:t>2</a:t>
              </a:r>
              <a:endParaRPr lang="en-US" sz="2400" b="1"/>
            </a:p>
          </p:txBody>
        </p:sp>
        <p:sp>
          <p:nvSpPr>
            <p:cNvPr id="487" name="Rectangle 429"/>
            <p:cNvSpPr>
              <a:spLocks noChangeArrowheads="1"/>
            </p:cNvSpPr>
            <p:nvPr/>
          </p:nvSpPr>
          <p:spPr bwMode="auto">
            <a:xfrm>
              <a:off x="2632" y="1843"/>
              <a:ext cx="51" cy="70"/>
            </a:xfrm>
            <a:prstGeom prst="rect">
              <a:avLst/>
            </a:prstGeom>
            <a:solidFill>
              <a:srgbClr val="FF0000"/>
            </a:solidFill>
            <a:ln w="0">
              <a:solidFill>
                <a:srgbClr val="000000"/>
              </a:solidFill>
              <a:miter lim="800000"/>
              <a:headEnd/>
              <a:tailEnd/>
            </a:ln>
          </p:spPr>
          <p:txBody>
            <a:bodyPr/>
            <a:lstStyle/>
            <a:p>
              <a:endParaRPr lang="en-US"/>
            </a:p>
          </p:txBody>
        </p:sp>
        <p:sp>
          <p:nvSpPr>
            <p:cNvPr id="488" name="Rectangle 430"/>
            <p:cNvSpPr>
              <a:spLocks noChangeArrowheads="1"/>
            </p:cNvSpPr>
            <p:nvPr/>
          </p:nvSpPr>
          <p:spPr bwMode="auto">
            <a:xfrm>
              <a:off x="2781" y="1821"/>
              <a:ext cx="53"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rPr>
                <a:t>3</a:t>
              </a:r>
              <a:endParaRPr lang="en-US" sz="2400" b="1"/>
            </a:p>
          </p:txBody>
        </p:sp>
        <p:sp>
          <p:nvSpPr>
            <p:cNvPr id="489" name="Rectangle 431"/>
            <p:cNvSpPr>
              <a:spLocks noChangeArrowheads="1"/>
            </p:cNvSpPr>
            <p:nvPr/>
          </p:nvSpPr>
          <p:spPr bwMode="auto">
            <a:xfrm>
              <a:off x="2849" y="1843"/>
              <a:ext cx="51" cy="70"/>
            </a:xfrm>
            <a:prstGeom prst="rect">
              <a:avLst/>
            </a:prstGeom>
            <a:solidFill>
              <a:srgbClr val="009B00"/>
            </a:solidFill>
            <a:ln w="0">
              <a:solidFill>
                <a:srgbClr val="000000"/>
              </a:solidFill>
              <a:miter lim="800000"/>
              <a:headEnd/>
              <a:tailEnd/>
            </a:ln>
          </p:spPr>
          <p:txBody>
            <a:bodyPr/>
            <a:lstStyle/>
            <a:p>
              <a:endParaRPr lang="en-US"/>
            </a:p>
          </p:txBody>
        </p:sp>
        <p:sp>
          <p:nvSpPr>
            <p:cNvPr id="490" name="Rectangle 432"/>
            <p:cNvSpPr>
              <a:spLocks noChangeArrowheads="1"/>
            </p:cNvSpPr>
            <p:nvPr/>
          </p:nvSpPr>
          <p:spPr bwMode="auto">
            <a:xfrm>
              <a:off x="1947" y="1821"/>
              <a:ext cx="340"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rPr>
                <a:t>Charge:</a:t>
              </a:r>
              <a:endParaRPr lang="en-US" sz="2400" b="1"/>
            </a:p>
          </p:txBody>
        </p:sp>
      </p:grpSp>
      <p:sp>
        <p:nvSpPr>
          <p:cNvPr id="491" name="Line 436"/>
          <p:cNvSpPr>
            <a:spLocks noChangeShapeType="1"/>
          </p:cNvSpPr>
          <p:nvPr/>
        </p:nvSpPr>
        <p:spPr bwMode="auto">
          <a:xfrm flipH="1">
            <a:off x="8161338" y="3721100"/>
            <a:ext cx="0" cy="219075"/>
          </a:xfrm>
          <a:prstGeom prst="line">
            <a:avLst/>
          </a:prstGeom>
          <a:noFill/>
          <a:ln w="28575">
            <a:solidFill>
              <a:schemeClr val="tx1"/>
            </a:solidFill>
            <a:round/>
            <a:headEnd type="stealth" w="lg" len="med"/>
            <a:tailEnd type="stealth" w="lg" len="med"/>
          </a:ln>
          <a:effectLst/>
        </p:spPr>
        <p:txBody>
          <a:bodyPr/>
          <a:lstStyle/>
          <a:p>
            <a:endParaRPr lang="en-US"/>
          </a:p>
        </p:txBody>
      </p:sp>
      <p:sp>
        <p:nvSpPr>
          <p:cNvPr id="492" name="Text Box 437"/>
          <p:cNvSpPr txBox="1">
            <a:spLocks noChangeArrowheads="1"/>
          </p:cNvSpPr>
          <p:nvPr/>
        </p:nvSpPr>
        <p:spPr bwMode="auto">
          <a:xfrm>
            <a:off x="8229600" y="3673475"/>
            <a:ext cx="838200" cy="336550"/>
          </a:xfrm>
          <a:prstGeom prst="rect">
            <a:avLst/>
          </a:prstGeom>
          <a:noFill/>
          <a:ln w="9525" algn="ctr">
            <a:noFill/>
            <a:miter lim="800000"/>
            <a:headEnd/>
            <a:tailEnd/>
          </a:ln>
          <a:effectLst/>
        </p:spPr>
        <p:txBody>
          <a:bodyPr wrap="none" anchor="ctr"/>
          <a:lstStyle/>
          <a:p>
            <a:pPr>
              <a:spcBef>
                <a:spcPct val="50000"/>
              </a:spcBef>
            </a:pPr>
            <a:r>
              <a:rPr lang="en-US"/>
              <a:t>5 ppm</a:t>
            </a:r>
          </a:p>
        </p:txBody>
      </p:sp>
      <p:grpSp>
        <p:nvGrpSpPr>
          <p:cNvPr id="493" name="Group 482"/>
          <p:cNvGrpSpPr>
            <a:grpSpLocks/>
          </p:cNvGrpSpPr>
          <p:nvPr/>
        </p:nvGrpSpPr>
        <p:grpSpPr bwMode="auto">
          <a:xfrm>
            <a:off x="1390650" y="4141788"/>
            <a:ext cx="6591300" cy="1754187"/>
            <a:chOff x="876" y="2609"/>
            <a:chExt cx="4152" cy="1105"/>
          </a:xfrm>
        </p:grpSpPr>
        <p:grpSp>
          <p:nvGrpSpPr>
            <p:cNvPr id="494" name="Group 480"/>
            <p:cNvGrpSpPr>
              <a:grpSpLocks/>
            </p:cNvGrpSpPr>
            <p:nvPr/>
          </p:nvGrpSpPr>
          <p:grpSpPr bwMode="auto">
            <a:xfrm>
              <a:off x="876" y="2609"/>
              <a:ext cx="4152" cy="1105"/>
              <a:chOff x="876" y="2609"/>
              <a:chExt cx="4152" cy="1105"/>
            </a:xfrm>
          </p:grpSpPr>
          <p:sp>
            <p:nvSpPr>
              <p:cNvPr id="496" name="Line 446"/>
              <p:cNvSpPr>
                <a:spLocks noChangeShapeType="1"/>
              </p:cNvSpPr>
              <p:nvPr/>
            </p:nvSpPr>
            <p:spPr bwMode="auto">
              <a:xfrm>
                <a:off x="1343" y="2609"/>
                <a:ext cx="0" cy="1071"/>
              </a:xfrm>
              <a:prstGeom prst="line">
                <a:avLst/>
              </a:prstGeom>
              <a:noFill/>
              <a:ln w="0">
                <a:solidFill>
                  <a:srgbClr val="000000"/>
                </a:solidFill>
                <a:round/>
                <a:headEnd/>
                <a:tailEnd/>
              </a:ln>
            </p:spPr>
            <p:txBody>
              <a:bodyPr/>
              <a:lstStyle/>
              <a:p>
                <a:endParaRPr lang="en-US"/>
              </a:p>
            </p:txBody>
          </p:sp>
          <p:sp>
            <p:nvSpPr>
              <p:cNvPr id="497" name="Line 447"/>
              <p:cNvSpPr>
                <a:spLocks noChangeShapeType="1"/>
              </p:cNvSpPr>
              <p:nvPr/>
            </p:nvSpPr>
            <p:spPr bwMode="auto">
              <a:xfrm>
                <a:off x="1313" y="3680"/>
                <a:ext cx="30" cy="0"/>
              </a:xfrm>
              <a:prstGeom prst="line">
                <a:avLst/>
              </a:prstGeom>
              <a:noFill/>
              <a:ln w="0">
                <a:solidFill>
                  <a:srgbClr val="000000"/>
                </a:solidFill>
                <a:round/>
                <a:headEnd/>
                <a:tailEnd/>
              </a:ln>
            </p:spPr>
            <p:txBody>
              <a:bodyPr/>
              <a:lstStyle/>
              <a:p>
                <a:endParaRPr lang="en-US"/>
              </a:p>
            </p:txBody>
          </p:sp>
          <p:sp>
            <p:nvSpPr>
              <p:cNvPr id="498" name="Line 448"/>
              <p:cNvSpPr>
                <a:spLocks noChangeShapeType="1"/>
              </p:cNvSpPr>
              <p:nvPr/>
            </p:nvSpPr>
            <p:spPr bwMode="auto">
              <a:xfrm>
                <a:off x="1313" y="3452"/>
                <a:ext cx="30" cy="0"/>
              </a:xfrm>
              <a:prstGeom prst="line">
                <a:avLst/>
              </a:prstGeom>
              <a:noFill/>
              <a:ln w="0">
                <a:solidFill>
                  <a:srgbClr val="000000"/>
                </a:solidFill>
                <a:round/>
                <a:headEnd/>
                <a:tailEnd/>
              </a:ln>
            </p:spPr>
            <p:txBody>
              <a:bodyPr/>
              <a:lstStyle/>
              <a:p>
                <a:endParaRPr lang="en-US"/>
              </a:p>
            </p:txBody>
          </p:sp>
          <p:sp>
            <p:nvSpPr>
              <p:cNvPr id="499" name="Line 449"/>
              <p:cNvSpPr>
                <a:spLocks noChangeShapeType="1"/>
              </p:cNvSpPr>
              <p:nvPr/>
            </p:nvSpPr>
            <p:spPr bwMode="auto">
              <a:xfrm>
                <a:off x="1313" y="3225"/>
                <a:ext cx="30" cy="0"/>
              </a:xfrm>
              <a:prstGeom prst="line">
                <a:avLst/>
              </a:prstGeom>
              <a:noFill/>
              <a:ln w="0">
                <a:solidFill>
                  <a:srgbClr val="000000"/>
                </a:solidFill>
                <a:round/>
                <a:headEnd/>
                <a:tailEnd/>
              </a:ln>
            </p:spPr>
            <p:txBody>
              <a:bodyPr/>
              <a:lstStyle/>
              <a:p>
                <a:endParaRPr lang="en-US"/>
              </a:p>
            </p:txBody>
          </p:sp>
          <p:sp>
            <p:nvSpPr>
              <p:cNvPr id="500" name="Line 450"/>
              <p:cNvSpPr>
                <a:spLocks noChangeShapeType="1"/>
              </p:cNvSpPr>
              <p:nvPr/>
            </p:nvSpPr>
            <p:spPr bwMode="auto">
              <a:xfrm>
                <a:off x="1313" y="2998"/>
                <a:ext cx="30" cy="0"/>
              </a:xfrm>
              <a:prstGeom prst="line">
                <a:avLst/>
              </a:prstGeom>
              <a:noFill/>
              <a:ln w="0">
                <a:solidFill>
                  <a:srgbClr val="000000"/>
                </a:solidFill>
                <a:round/>
                <a:headEnd/>
                <a:tailEnd/>
              </a:ln>
            </p:spPr>
            <p:txBody>
              <a:bodyPr/>
              <a:lstStyle/>
              <a:p>
                <a:endParaRPr lang="en-US"/>
              </a:p>
            </p:txBody>
          </p:sp>
          <p:sp>
            <p:nvSpPr>
              <p:cNvPr id="501" name="Line 451"/>
              <p:cNvSpPr>
                <a:spLocks noChangeShapeType="1"/>
              </p:cNvSpPr>
              <p:nvPr/>
            </p:nvSpPr>
            <p:spPr bwMode="auto">
              <a:xfrm>
                <a:off x="1313" y="2771"/>
                <a:ext cx="30" cy="0"/>
              </a:xfrm>
              <a:prstGeom prst="line">
                <a:avLst/>
              </a:prstGeom>
              <a:noFill/>
              <a:ln w="0">
                <a:solidFill>
                  <a:srgbClr val="000000"/>
                </a:solidFill>
                <a:round/>
                <a:headEnd/>
                <a:tailEnd/>
              </a:ln>
            </p:spPr>
            <p:txBody>
              <a:bodyPr/>
              <a:lstStyle/>
              <a:p>
                <a:endParaRPr lang="en-US"/>
              </a:p>
            </p:txBody>
          </p:sp>
          <p:sp>
            <p:nvSpPr>
              <p:cNvPr id="502" name="Line 452"/>
              <p:cNvSpPr>
                <a:spLocks noChangeShapeType="1"/>
              </p:cNvSpPr>
              <p:nvPr/>
            </p:nvSpPr>
            <p:spPr bwMode="auto">
              <a:xfrm>
                <a:off x="1343" y="3680"/>
                <a:ext cx="3685" cy="0"/>
              </a:xfrm>
              <a:prstGeom prst="line">
                <a:avLst/>
              </a:prstGeom>
              <a:noFill/>
              <a:ln w="0">
                <a:solidFill>
                  <a:srgbClr val="000000"/>
                </a:solidFill>
                <a:round/>
                <a:headEnd/>
                <a:tailEnd/>
              </a:ln>
            </p:spPr>
            <p:txBody>
              <a:bodyPr/>
              <a:lstStyle/>
              <a:p>
                <a:endParaRPr lang="en-US"/>
              </a:p>
            </p:txBody>
          </p:sp>
          <p:sp>
            <p:nvSpPr>
              <p:cNvPr id="503" name="Line 453"/>
              <p:cNvSpPr>
                <a:spLocks noChangeShapeType="1"/>
              </p:cNvSpPr>
              <p:nvPr/>
            </p:nvSpPr>
            <p:spPr bwMode="auto">
              <a:xfrm flipV="1">
                <a:off x="1343" y="3680"/>
                <a:ext cx="0" cy="29"/>
              </a:xfrm>
              <a:prstGeom prst="line">
                <a:avLst/>
              </a:prstGeom>
              <a:noFill/>
              <a:ln w="0">
                <a:solidFill>
                  <a:srgbClr val="000000"/>
                </a:solidFill>
                <a:round/>
                <a:headEnd/>
                <a:tailEnd/>
              </a:ln>
            </p:spPr>
            <p:txBody>
              <a:bodyPr/>
              <a:lstStyle/>
              <a:p>
                <a:endParaRPr lang="en-US"/>
              </a:p>
            </p:txBody>
          </p:sp>
          <p:sp>
            <p:nvSpPr>
              <p:cNvPr id="504" name="Line 454"/>
              <p:cNvSpPr>
                <a:spLocks noChangeShapeType="1"/>
              </p:cNvSpPr>
              <p:nvPr/>
            </p:nvSpPr>
            <p:spPr bwMode="auto">
              <a:xfrm flipV="1">
                <a:off x="2110" y="3680"/>
                <a:ext cx="0" cy="29"/>
              </a:xfrm>
              <a:prstGeom prst="line">
                <a:avLst/>
              </a:prstGeom>
              <a:noFill/>
              <a:ln w="0">
                <a:solidFill>
                  <a:srgbClr val="000000"/>
                </a:solidFill>
                <a:round/>
                <a:headEnd/>
                <a:tailEnd/>
              </a:ln>
            </p:spPr>
            <p:txBody>
              <a:bodyPr/>
              <a:lstStyle/>
              <a:p>
                <a:endParaRPr lang="en-US"/>
              </a:p>
            </p:txBody>
          </p:sp>
          <p:sp>
            <p:nvSpPr>
              <p:cNvPr id="505" name="Line 455"/>
              <p:cNvSpPr>
                <a:spLocks noChangeShapeType="1"/>
              </p:cNvSpPr>
              <p:nvPr/>
            </p:nvSpPr>
            <p:spPr bwMode="auto">
              <a:xfrm flipV="1">
                <a:off x="2877" y="3680"/>
                <a:ext cx="0" cy="29"/>
              </a:xfrm>
              <a:prstGeom prst="line">
                <a:avLst/>
              </a:prstGeom>
              <a:noFill/>
              <a:ln w="0">
                <a:solidFill>
                  <a:srgbClr val="000000"/>
                </a:solidFill>
                <a:round/>
                <a:headEnd/>
                <a:tailEnd/>
              </a:ln>
            </p:spPr>
            <p:txBody>
              <a:bodyPr/>
              <a:lstStyle/>
              <a:p>
                <a:endParaRPr lang="en-US"/>
              </a:p>
            </p:txBody>
          </p:sp>
          <p:sp>
            <p:nvSpPr>
              <p:cNvPr id="506" name="Line 456"/>
              <p:cNvSpPr>
                <a:spLocks noChangeShapeType="1"/>
              </p:cNvSpPr>
              <p:nvPr/>
            </p:nvSpPr>
            <p:spPr bwMode="auto">
              <a:xfrm flipV="1">
                <a:off x="3644" y="3680"/>
                <a:ext cx="0" cy="29"/>
              </a:xfrm>
              <a:prstGeom prst="line">
                <a:avLst/>
              </a:prstGeom>
              <a:noFill/>
              <a:ln w="0">
                <a:solidFill>
                  <a:srgbClr val="000000"/>
                </a:solidFill>
                <a:round/>
                <a:headEnd/>
                <a:tailEnd/>
              </a:ln>
            </p:spPr>
            <p:txBody>
              <a:bodyPr/>
              <a:lstStyle/>
              <a:p>
                <a:endParaRPr lang="en-US"/>
              </a:p>
            </p:txBody>
          </p:sp>
          <p:sp>
            <p:nvSpPr>
              <p:cNvPr id="507" name="Line 457"/>
              <p:cNvSpPr>
                <a:spLocks noChangeShapeType="1"/>
              </p:cNvSpPr>
              <p:nvPr/>
            </p:nvSpPr>
            <p:spPr bwMode="auto">
              <a:xfrm flipV="1">
                <a:off x="4417" y="3680"/>
                <a:ext cx="0" cy="29"/>
              </a:xfrm>
              <a:prstGeom prst="line">
                <a:avLst/>
              </a:prstGeom>
              <a:noFill/>
              <a:ln w="0">
                <a:solidFill>
                  <a:srgbClr val="000000"/>
                </a:solidFill>
                <a:round/>
                <a:headEnd/>
                <a:tailEnd/>
              </a:ln>
            </p:spPr>
            <p:txBody>
              <a:bodyPr/>
              <a:lstStyle/>
              <a:p>
                <a:endParaRPr lang="en-US"/>
              </a:p>
            </p:txBody>
          </p:sp>
          <p:sp>
            <p:nvSpPr>
              <p:cNvPr id="508" name="Freeform 458"/>
              <p:cNvSpPr>
                <a:spLocks/>
              </p:cNvSpPr>
              <p:nvPr/>
            </p:nvSpPr>
            <p:spPr bwMode="auto">
              <a:xfrm>
                <a:off x="1361" y="2627"/>
                <a:ext cx="3619" cy="1053"/>
              </a:xfrm>
              <a:custGeom>
                <a:avLst/>
                <a:gdLst/>
                <a:ahLst/>
                <a:cxnLst>
                  <a:cxn ang="0">
                    <a:pos x="5" y="152"/>
                  </a:cxn>
                  <a:cxn ang="0">
                    <a:pos x="12" y="65"/>
                  </a:cxn>
                  <a:cxn ang="0">
                    <a:pos x="20" y="0"/>
                  </a:cxn>
                  <a:cxn ang="0">
                    <a:pos x="28" y="23"/>
                  </a:cxn>
                  <a:cxn ang="0">
                    <a:pos x="35" y="49"/>
                  </a:cxn>
                  <a:cxn ang="0">
                    <a:pos x="43" y="70"/>
                  </a:cxn>
                  <a:cxn ang="0">
                    <a:pos x="51" y="101"/>
                  </a:cxn>
                  <a:cxn ang="0">
                    <a:pos x="59" y="115"/>
                  </a:cxn>
                  <a:cxn ang="0">
                    <a:pos x="66" y="127"/>
                  </a:cxn>
                  <a:cxn ang="0">
                    <a:pos x="74" y="134"/>
                  </a:cxn>
                  <a:cxn ang="0">
                    <a:pos x="82" y="141"/>
                  </a:cxn>
                  <a:cxn ang="0">
                    <a:pos x="89" y="139"/>
                  </a:cxn>
                  <a:cxn ang="0">
                    <a:pos x="97" y="136"/>
                  </a:cxn>
                  <a:cxn ang="0">
                    <a:pos x="105" y="144"/>
                  </a:cxn>
                  <a:cxn ang="0">
                    <a:pos x="112" y="146"/>
                  </a:cxn>
                  <a:cxn ang="0">
                    <a:pos x="120" y="151"/>
                  </a:cxn>
                  <a:cxn ang="0">
                    <a:pos x="128" y="155"/>
                  </a:cxn>
                  <a:cxn ang="0">
                    <a:pos x="135" y="154"/>
                  </a:cxn>
                  <a:cxn ang="0">
                    <a:pos x="143" y="160"/>
                  </a:cxn>
                  <a:cxn ang="0">
                    <a:pos x="151" y="170"/>
                  </a:cxn>
                  <a:cxn ang="0">
                    <a:pos x="158" y="161"/>
                  </a:cxn>
                  <a:cxn ang="0">
                    <a:pos x="166" y="160"/>
                  </a:cxn>
                  <a:cxn ang="0">
                    <a:pos x="174" y="159"/>
                  </a:cxn>
                  <a:cxn ang="0">
                    <a:pos x="182" y="163"/>
                  </a:cxn>
                  <a:cxn ang="0">
                    <a:pos x="189" y="167"/>
                  </a:cxn>
                  <a:cxn ang="0">
                    <a:pos x="197" y="163"/>
                  </a:cxn>
                  <a:cxn ang="0">
                    <a:pos x="205" y="167"/>
                  </a:cxn>
                  <a:cxn ang="0">
                    <a:pos x="212" y="167"/>
                  </a:cxn>
                  <a:cxn ang="0">
                    <a:pos x="220" y="169"/>
                  </a:cxn>
                  <a:cxn ang="0">
                    <a:pos x="228" y="168"/>
                  </a:cxn>
                  <a:cxn ang="0">
                    <a:pos x="235" y="166"/>
                  </a:cxn>
                  <a:cxn ang="0">
                    <a:pos x="243" y="168"/>
                  </a:cxn>
                  <a:cxn ang="0">
                    <a:pos x="251" y="169"/>
                  </a:cxn>
                  <a:cxn ang="0">
                    <a:pos x="258" y="170"/>
                  </a:cxn>
                  <a:cxn ang="0">
                    <a:pos x="266" y="170"/>
                  </a:cxn>
                  <a:cxn ang="0">
                    <a:pos x="274" y="166"/>
                  </a:cxn>
                  <a:cxn ang="0">
                    <a:pos x="281" y="170"/>
                  </a:cxn>
                  <a:cxn ang="0">
                    <a:pos x="294" y="171"/>
                  </a:cxn>
                  <a:cxn ang="0">
                    <a:pos x="310" y="169"/>
                  </a:cxn>
                  <a:cxn ang="0">
                    <a:pos x="322" y="171"/>
                  </a:cxn>
                  <a:cxn ang="0">
                    <a:pos x="330" y="171"/>
                  </a:cxn>
                  <a:cxn ang="0">
                    <a:pos x="338" y="169"/>
                  </a:cxn>
                  <a:cxn ang="0">
                    <a:pos x="348" y="169"/>
                  </a:cxn>
                  <a:cxn ang="0">
                    <a:pos x="356" y="170"/>
                  </a:cxn>
                  <a:cxn ang="0">
                    <a:pos x="363" y="170"/>
                  </a:cxn>
                  <a:cxn ang="0">
                    <a:pos x="376" y="171"/>
                  </a:cxn>
                  <a:cxn ang="0">
                    <a:pos x="387" y="171"/>
                  </a:cxn>
                  <a:cxn ang="0">
                    <a:pos x="397" y="171"/>
                  </a:cxn>
                  <a:cxn ang="0">
                    <a:pos x="422" y="172"/>
                  </a:cxn>
                  <a:cxn ang="0">
                    <a:pos x="433" y="172"/>
                  </a:cxn>
                  <a:cxn ang="0">
                    <a:pos x="461" y="172"/>
                  </a:cxn>
                  <a:cxn ang="0">
                    <a:pos x="515" y="171"/>
                  </a:cxn>
                  <a:cxn ang="0">
                    <a:pos x="543" y="172"/>
                  </a:cxn>
                  <a:cxn ang="0">
                    <a:pos x="604" y="176"/>
                  </a:cxn>
                </a:cxnLst>
                <a:rect l="0" t="0" r="r" b="b"/>
                <a:pathLst>
                  <a:path w="604" h="176">
                    <a:moveTo>
                      <a:pt x="0" y="176"/>
                    </a:moveTo>
                    <a:lnTo>
                      <a:pt x="2" y="160"/>
                    </a:lnTo>
                    <a:lnTo>
                      <a:pt x="5" y="152"/>
                    </a:lnTo>
                    <a:lnTo>
                      <a:pt x="7" y="162"/>
                    </a:lnTo>
                    <a:lnTo>
                      <a:pt x="10" y="109"/>
                    </a:lnTo>
                    <a:lnTo>
                      <a:pt x="12" y="65"/>
                    </a:lnTo>
                    <a:lnTo>
                      <a:pt x="15" y="45"/>
                    </a:lnTo>
                    <a:lnTo>
                      <a:pt x="18" y="14"/>
                    </a:lnTo>
                    <a:lnTo>
                      <a:pt x="20" y="0"/>
                    </a:lnTo>
                    <a:lnTo>
                      <a:pt x="23" y="6"/>
                    </a:lnTo>
                    <a:lnTo>
                      <a:pt x="25" y="26"/>
                    </a:lnTo>
                    <a:lnTo>
                      <a:pt x="28" y="23"/>
                    </a:lnTo>
                    <a:lnTo>
                      <a:pt x="30" y="23"/>
                    </a:lnTo>
                    <a:lnTo>
                      <a:pt x="33" y="37"/>
                    </a:lnTo>
                    <a:lnTo>
                      <a:pt x="35" y="49"/>
                    </a:lnTo>
                    <a:lnTo>
                      <a:pt x="38" y="57"/>
                    </a:lnTo>
                    <a:lnTo>
                      <a:pt x="41" y="58"/>
                    </a:lnTo>
                    <a:lnTo>
                      <a:pt x="43" y="70"/>
                    </a:lnTo>
                    <a:lnTo>
                      <a:pt x="46" y="78"/>
                    </a:lnTo>
                    <a:lnTo>
                      <a:pt x="48" y="84"/>
                    </a:lnTo>
                    <a:lnTo>
                      <a:pt x="51" y="101"/>
                    </a:lnTo>
                    <a:lnTo>
                      <a:pt x="53" y="93"/>
                    </a:lnTo>
                    <a:lnTo>
                      <a:pt x="56" y="110"/>
                    </a:lnTo>
                    <a:lnTo>
                      <a:pt x="59" y="115"/>
                    </a:lnTo>
                    <a:lnTo>
                      <a:pt x="61" y="120"/>
                    </a:lnTo>
                    <a:lnTo>
                      <a:pt x="64" y="122"/>
                    </a:lnTo>
                    <a:lnTo>
                      <a:pt x="66" y="127"/>
                    </a:lnTo>
                    <a:lnTo>
                      <a:pt x="69" y="127"/>
                    </a:lnTo>
                    <a:lnTo>
                      <a:pt x="71" y="134"/>
                    </a:lnTo>
                    <a:lnTo>
                      <a:pt x="74" y="134"/>
                    </a:lnTo>
                    <a:lnTo>
                      <a:pt x="76" y="140"/>
                    </a:lnTo>
                    <a:lnTo>
                      <a:pt x="79" y="137"/>
                    </a:lnTo>
                    <a:lnTo>
                      <a:pt x="82" y="141"/>
                    </a:lnTo>
                    <a:lnTo>
                      <a:pt x="84" y="139"/>
                    </a:lnTo>
                    <a:lnTo>
                      <a:pt x="87" y="139"/>
                    </a:lnTo>
                    <a:lnTo>
                      <a:pt x="89" y="139"/>
                    </a:lnTo>
                    <a:lnTo>
                      <a:pt x="92" y="139"/>
                    </a:lnTo>
                    <a:lnTo>
                      <a:pt x="94" y="139"/>
                    </a:lnTo>
                    <a:lnTo>
                      <a:pt x="97" y="136"/>
                    </a:lnTo>
                    <a:lnTo>
                      <a:pt x="100" y="142"/>
                    </a:lnTo>
                    <a:lnTo>
                      <a:pt x="102" y="142"/>
                    </a:lnTo>
                    <a:lnTo>
                      <a:pt x="105" y="144"/>
                    </a:lnTo>
                    <a:lnTo>
                      <a:pt x="107" y="142"/>
                    </a:lnTo>
                    <a:lnTo>
                      <a:pt x="110" y="143"/>
                    </a:lnTo>
                    <a:lnTo>
                      <a:pt x="112" y="146"/>
                    </a:lnTo>
                    <a:lnTo>
                      <a:pt x="115" y="148"/>
                    </a:lnTo>
                    <a:lnTo>
                      <a:pt x="117" y="151"/>
                    </a:lnTo>
                    <a:lnTo>
                      <a:pt x="120" y="151"/>
                    </a:lnTo>
                    <a:lnTo>
                      <a:pt x="123" y="154"/>
                    </a:lnTo>
                    <a:lnTo>
                      <a:pt x="125" y="154"/>
                    </a:lnTo>
                    <a:lnTo>
                      <a:pt x="128" y="155"/>
                    </a:lnTo>
                    <a:lnTo>
                      <a:pt x="130" y="158"/>
                    </a:lnTo>
                    <a:lnTo>
                      <a:pt x="133" y="156"/>
                    </a:lnTo>
                    <a:lnTo>
                      <a:pt x="135" y="154"/>
                    </a:lnTo>
                    <a:lnTo>
                      <a:pt x="138" y="158"/>
                    </a:lnTo>
                    <a:lnTo>
                      <a:pt x="141" y="158"/>
                    </a:lnTo>
                    <a:lnTo>
                      <a:pt x="143" y="160"/>
                    </a:lnTo>
                    <a:lnTo>
                      <a:pt x="146" y="159"/>
                    </a:lnTo>
                    <a:lnTo>
                      <a:pt x="148" y="157"/>
                    </a:lnTo>
                    <a:lnTo>
                      <a:pt x="151" y="170"/>
                    </a:lnTo>
                    <a:lnTo>
                      <a:pt x="153" y="158"/>
                    </a:lnTo>
                    <a:lnTo>
                      <a:pt x="156" y="157"/>
                    </a:lnTo>
                    <a:lnTo>
                      <a:pt x="158" y="161"/>
                    </a:lnTo>
                    <a:lnTo>
                      <a:pt x="161" y="161"/>
                    </a:lnTo>
                    <a:lnTo>
                      <a:pt x="164" y="160"/>
                    </a:lnTo>
                    <a:lnTo>
                      <a:pt x="166" y="160"/>
                    </a:lnTo>
                    <a:lnTo>
                      <a:pt x="169" y="162"/>
                    </a:lnTo>
                    <a:lnTo>
                      <a:pt x="171" y="166"/>
                    </a:lnTo>
                    <a:lnTo>
                      <a:pt x="174" y="159"/>
                    </a:lnTo>
                    <a:lnTo>
                      <a:pt x="176" y="166"/>
                    </a:lnTo>
                    <a:lnTo>
                      <a:pt x="179" y="167"/>
                    </a:lnTo>
                    <a:lnTo>
                      <a:pt x="182" y="163"/>
                    </a:lnTo>
                    <a:lnTo>
                      <a:pt x="184" y="164"/>
                    </a:lnTo>
                    <a:lnTo>
                      <a:pt x="187" y="162"/>
                    </a:lnTo>
                    <a:lnTo>
                      <a:pt x="189" y="167"/>
                    </a:lnTo>
                    <a:lnTo>
                      <a:pt x="192" y="166"/>
                    </a:lnTo>
                    <a:lnTo>
                      <a:pt x="194" y="168"/>
                    </a:lnTo>
                    <a:lnTo>
                      <a:pt x="197" y="163"/>
                    </a:lnTo>
                    <a:lnTo>
                      <a:pt x="199" y="168"/>
                    </a:lnTo>
                    <a:lnTo>
                      <a:pt x="202" y="167"/>
                    </a:lnTo>
                    <a:lnTo>
                      <a:pt x="205" y="167"/>
                    </a:lnTo>
                    <a:lnTo>
                      <a:pt x="207" y="163"/>
                    </a:lnTo>
                    <a:lnTo>
                      <a:pt x="210" y="168"/>
                    </a:lnTo>
                    <a:lnTo>
                      <a:pt x="212" y="167"/>
                    </a:lnTo>
                    <a:lnTo>
                      <a:pt x="215" y="165"/>
                    </a:lnTo>
                    <a:lnTo>
                      <a:pt x="217" y="169"/>
                    </a:lnTo>
                    <a:lnTo>
                      <a:pt x="220" y="169"/>
                    </a:lnTo>
                    <a:lnTo>
                      <a:pt x="223" y="166"/>
                    </a:lnTo>
                    <a:lnTo>
                      <a:pt x="225" y="164"/>
                    </a:lnTo>
                    <a:lnTo>
                      <a:pt x="228" y="168"/>
                    </a:lnTo>
                    <a:lnTo>
                      <a:pt x="230" y="164"/>
                    </a:lnTo>
                    <a:lnTo>
                      <a:pt x="233" y="161"/>
                    </a:lnTo>
                    <a:lnTo>
                      <a:pt x="235" y="166"/>
                    </a:lnTo>
                    <a:lnTo>
                      <a:pt x="238" y="165"/>
                    </a:lnTo>
                    <a:lnTo>
                      <a:pt x="240" y="169"/>
                    </a:lnTo>
                    <a:lnTo>
                      <a:pt x="243" y="168"/>
                    </a:lnTo>
                    <a:lnTo>
                      <a:pt x="246" y="164"/>
                    </a:lnTo>
                    <a:lnTo>
                      <a:pt x="248" y="166"/>
                    </a:lnTo>
                    <a:lnTo>
                      <a:pt x="251" y="169"/>
                    </a:lnTo>
                    <a:lnTo>
                      <a:pt x="253" y="169"/>
                    </a:lnTo>
                    <a:lnTo>
                      <a:pt x="256" y="170"/>
                    </a:lnTo>
                    <a:lnTo>
                      <a:pt x="258" y="170"/>
                    </a:lnTo>
                    <a:lnTo>
                      <a:pt x="261" y="170"/>
                    </a:lnTo>
                    <a:lnTo>
                      <a:pt x="264" y="170"/>
                    </a:lnTo>
                    <a:lnTo>
                      <a:pt x="266" y="170"/>
                    </a:lnTo>
                    <a:lnTo>
                      <a:pt x="269" y="170"/>
                    </a:lnTo>
                    <a:lnTo>
                      <a:pt x="271" y="170"/>
                    </a:lnTo>
                    <a:lnTo>
                      <a:pt x="274" y="166"/>
                    </a:lnTo>
                    <a:lnTo>
                      <a:pt x="276" y="167"/>
                    </a:lnTo>
                    <a:lnTo>
                      <a:pt x="279" y="169"/>
                    </a:lnTo>
                    <a:lnTo>
                      <a:pt x="281" y="170"/>
                    </a:lnTo>
                    <a:lnTo>
                      <a:pt x="284" y="165"/>
                    </a:lnTo>
                    <a:lnTo>
                      <a:pt x="292" y="170"/>
                    </a:lnTo>
                    <a:lnTo>
                      <a:pt x="294" y="171"/>
                    </a:lnTo>
                    <a:lnTo>
                      <a:pt x="302" y="170"/>
                    </a:lnTo>
                    <a:lnTo>
                      <a:pt x="305" y="171"/>
                    </a:lnTo>
                    <a:lnTo>
                      <a:pt x="310" y="169"/>
                    </a:lnTo>
                    <a:lnTo>
                      <a:pt x="317" y="170"/>
                    </a:lnTo>
                    <a:lnTo>
                      <a:pt x="320" y="171"/>
                    </a:lnTo>
                    <a:lnTo>
                      <a:pt x="322" y="171"/>
                    </a:lnTo>
                    <a:lnTo>
                      <a:pt x="325" y="171"/>
                    </a:lnTo>
                    <a:lnTo>
                      <a:pt x="328" y="172"/>
                    </a:lnTo>
                    <a:lnTo>
                      <a:pt x="330" y="171"/>
                    </a:lnTo>
                    <a:lnTo>
                      <a:pt x="333" y="171"/>
                    </a:lnTo>
                    <a:lnTo>
                      <a:pt x="335" y="168"/>
                    </a:lnTo>
                    <a:lnTo>
                      <a:pt x="338" y="169"/>
                    </a:lnTo>
                    <a:lnTo>
                      <a:pt x="340" y="170"/>
                    </a:lnTo>
                    <a:lnTo>
                      <a:pt x="346" y="169"/>
                    </a:lnTo>
                    <a:lnTo>
                      <a:pt x="348" y="169"/>
                    </a:lnTo>
                    <a:lnTo>
                      <a:pt x="351" y="170"/>
                    </a:lnTo>
                    <a:lnTo>
                      <a:pt x="353" y="169"/>
                    </a:lnTo>
                    <a:lnTo>
                      <a:pt x="356" y="170"/>
                    </a:lnTo>
                    <a:lnTo>
                      <a:pt x="358" y="168"/>
                    </a:lnTo>
                    <a:lnTo>
                      <a:pt x="361" y="170"/>
                    </a:lnTo>
                    <a:lnTo>
                      <a:pt x="363" y="170"/>
                    </a:lnTo>
                    <a:lnTo>
                      <a:pt x="371" y="169"/>
                    </a:lnTo>
                    <a:lnTo>
                      <a:pt x="374" y="171"/>
                    </a:lnTo>
                    <a:lnTo>
                      <a:pt x="376" y="171"/>
                    </a:lnTo>
                    <a:lnTo>
                      <a:pt x="381" y="171"/>
                    </a:lnTo>
                    <a:lnTo>
                      <a:pt x="384" y="171"/>
                    </a:lnTo>
                    <a:lnTo>
                      <a:pt x="387" y="171"/>
                    </a:lnTo>
                    <a:lnTo>
                      <a:pt x="389" y="170"/>
                    </a:lnTo>
                    <a:lnTo>
                      <a:pt x="392" y="171"/>
                    </a:lnTo>
                    <a:lnTo>
                      <a:pt x="397" y="171"/>
                    </a:lnTo>
                    <a:lnTo>
                      <a:pt x="399" y="171"/>
                    </a:lnTo>
                    <a:lnTo>
                      <a:pt x="407" y="172"/>
                    </a:lnTo>
                    <a:lnTo>
                      <a:pt x="422" y="172"/>
                    </a:lnTo>
                    <a:lnTo>
                      <a:pt x="428" y="172"/>
                    </a:lnTo>
                    <a:lnTo>
                      <a:pt x="430" y="172"/>
                    </a:lnTo>
                    <a:lnTo>
                      <a:pt x="433" y="172"/>
                    </a:lnTo>
                    <a:lnTo>
                      <a:pt x="438" y="171"/>
                    </a:lnTo>
                    <a:lnTo>
                      <a:pt x="445" y="172"/>
                    </a:lnTo>
                    <a:lnTo>
                      <a:pt x="461" y="172"/>
                    </a:lnTo>
                    <a:lnTo>
                      <a:pt x="463" y="171"/>
                    </a:lnTo>
                    <a:lnTo>
                      <a:pt x="481" y="172"/>
                    </a:lnTo>
                    <a:lnTo>
                      <a:pt x="515" y="171"/>
                    </a:lnTo>
                    <a:lnTo>
                      <a:pt x="517" y="170"/>
                    </a:lnTo>
                    <a:lnTo>
                      <a:pt x="527" y="172"/>
                    </a:lnTo>
                    <a:lnTo>
                      <a:pt x="543" y="172"/>
                    </a:lnTo>
                    <a:lnTo>
                      <a:pt x="553" y="172"/>
                    </a:lnTo>
                    <a:lnTo>
                      <a:pt x="602" y="172"/>
                    </a:lnTo>
                    <a:lnTo>
                      <a:pt x="604" y="176"/>
                    </a:lnTo>
                  </a:path>
                </a:pathLst>
              </a:custGeom>
              <a:noFill/>
              <a:ln w="19050">
                <a:solidFill>
                  <a:srgbClr val="000000"/>
                </a:solidFill>
                <a:prstDash val="solid"/>
                <a:round/>
                <a:headEnd/>
                <a:tailEnd/>
              </a:ln>
            </p:spPr>
            <p:txBody>
              <a:bodyPr/>
              <a:lstStyle/>
              <a:p>
                <a:endParaRPr lang="en-US"/>
              </a:p>
            </p:txBody>
          </p:sp>
          <p:sp>
            <p:nvSpPr>
              <p:cNvPr id="509" name="Freeform 459"/>
              <p:cNvSpPr>
                <a:spLocks/>
              </p:cNvSpPr>
              <p:nvPr/>
            </p:nvSpPr>
            <p:spPr bwMode="auto">
              <a:xfrm>
                <a:off x="1361" y="3363"/>
                <a:ext cx="1720" cy="317"/>
              </a:xfrm>
              <a:custGeom>
                <a:avLst/>
                <a:gdLst/>
                <a:ahLst/>
                <a:cxnLst>
                  <a:cxn ang="0">
                    <a:pos x="2" y="48"/>
                  </a:cxn>
                  <a:cxn ang="0">
                    <a:pos x="7" y="39"/>
                  </a:cxn>
                  <a:cxn ang="0">
                    <a:pos x="12" y="19"/>
                  </a:cxn>
                  <a:cxn ang="0">
                    <a:pos x="18" y="6"/>
                  </a:cxn>
                  <a:cxn ang="0">
                    <a:pos x="23" y="0"/>
                  </a:cxn>
                  <a:cxn ang="0">
                    <a:pos x="28" y="7"/>
                  </a:cxn>
                  <a:cxn ang="0">
                    <a:pos x="33" y="10"/>
                  </a:cxn>
                  <a:cxn ang="0">
                    <a:pos x="38" y="18"/>
                  </a:cxn>
                  <a:cxn ang="0">
                    <a:pos x="43" y="24"/>
                  </a:cxn>
                  <a:cxn ang="0">
                    <a:pos x="48" y="27"/>
                  </a:cxn>
                  <a:cxn ang="0">
                    <a:pos x="53" y="31"/>
                  </a:cxn>
                  <a:cxn ang="0">
                    <a:pos x="59" y="35"/>
                  </a:cxn>
                  <a:cxn ang="0">
                    <a:pos x="64" y="39"/>
                  </a:cxn>
                  <a:cxn ang="0">
                    <a:pos x="69" y="39"/>
                  </a:cxn>
                  <a:cxn ang="0">
                    <a:pos x="74" y="41"/>
                  </a:cxn>
                  <a:cxn ang="0">
                    <a:pos x="79" y="41"/>
                  </a:cxn>
                  <a:cxn ang="0">
                    <a:pos x="84" y="42"/>
                  </a:cxn>
                  <a:cxn ang="0">
                    <a:pos x="89" y="43"/>
                  </a:cxn>
                  <a:cxn ang="0">
                    <a:pos x="94" y="42"/>
                  </a:cxn>
                  <a:cxn ang="0">
                    <a:pos x="100" y="43"/>
                  </a:cxn>
                  <a:cxn ang="0">
                    <a:pos x="105" y="46"/>
                  </a:cxn>
                  <a:cxn ang="0">
                    <a:pos x="110" y="44"/>
                  </a:cxn>
                  <a:cxn ang="0">
                    <a:pos x="115" y="45"/>
                  </a:cxn>
                  <a:cxn ang="0">
                    <a:pos x="120" y="45"/>
                  </a:cxn>
                  <a:cxn ang="0">
                    <a:pos x="125" y="46"/>
                  </a:cxn>
                  <a:cxn ang="0">
                    <a:pos x="130" y="46"/>
                  </a:cxn>
                  <a:cxn ang="0">
                    <a:pos x="135" y="44"/>
                  </a:cxn>
                  <a:cxn ang="0">
                    <a:pos x="141" y="47"/>
                  </a:cxn>
                  <a:cxn ang="0">
                    <a:pos x="146" y="46"/>
                  </a:cxn>
                  <a:cxn ang="0">
                    <a:pos x="151" y="47"/>
                  </a:cxn>
                  <a:cxn ang="0">
                    <a:pos x="156" y="46"/>
                  </a:cxn>
                  <a:cxn ang="0">
                    <a:pos x="161" y="47"/>
                  </a:cxn>
                  <a:cxn ang="0">
                    <a:pos x="166" y="48"/>
                  </a:cxn>
                  <a:cxn ang="0">
                    <a:pos x="174" y="47"/>
                  </a:cxn>
                  <a:cxn ang="0">
                    <a:pos x="184" y="49"/>
                  </a:cxn>
                  <a:cxn ang="0">
                    <a:pos x="197" y="49"/>
                  </a:cxn>
                  <a:cxn ang="0">
                    <a:pos x="215" y="49"/>
                  </a:cxn>
                  <a:cxn ang="0">
                    <a:pos x="230" y="49"/>
                  </a:cxn>
                  <a:cxn ang="0">
                    <a:pos x="235" y="49"/>
                  </a:cxn>
                  <a:cxn ang="0">
                    <a:pos x="246" y="49"/>
                  </a:cxn>
                  <a:cxn ang="0">
                    <a:pos x="274" y="49"/>
                  </a:cxn>
                  <a:cxn ang="0">
                    <a:pos x="287" y="53"/>
                  </a:cxn>
                </a:cxnLst>
                <a:rect l="0" t="0" r="r" b="b"/>
                <a:pathLst>
                  <a:path w="287" h="53">
                    <a:moveTo>
                      <a:pt x="0" y="53"/>
                    </a:moveTo>
                    <a:lnTo>
                      <a:pt x="2" y="48"/>
                    </a:lnTo>
                    <a:lnTo>
                      <a:pt x="5" y="46"/>
                    </a:lnTo>
                    <a:lnTo>
                      <a:pt x="7" y="39"/>
                    </a:lnTo>
                    <a:lnTo>
                      <a:pt x="10" y="33"/>
                    </a:lnTo>
                    <a:lnTo>
                      <a:pt x="12" y="19"/>
                    </a:lnTo>
                    <a:lnTo>
                      <a:pt x="15" y="14"/>
                    </a:lnTo>
                    <a:lnTo>
                      <a:pt x="18" y="6"/>
                    </a:lnTo>
                    <a:lnTo>
                      <a:pt x="20" y="1"/>
                    </a:lnTo>
                    <a:lnTo>
                      <a:pt x="23" y="0"/>
                    </a:lnTo>
                    <a:lnTo>
                      <a:pt x="25" y="8"/>
                    </a:lnTo>
                    <a:lnTo>
                      <a:pt x="28" y="7"/>
                    </a:lnTo>
                    <a:lnTo>
                      <a:pt x="30" y="7"/>
                    </a:lnTo>
                    <a:lnTo>
                      <a:pt x="33" y="10"/>
                    </a:lnTo>
                    <a:lnTo>
                      <a:pt x="35" y="13"/>
                    </a:lnTo>
                    <a:lnTo>
                      <a:pt x="38" y="18"/>
                    </a:lnTo>
                    <a:lnTo>
                      <a:pt x="41" y="18"/>
                    </a:lnTo>
                    <a:lnTo>
                      <a:pt x="43" y="24"/>
                    </a:lnTo>
                    <a:lnTo>
                      <a:pt x="46" y="23"/>
                    </a:lnTo>
                    <a:lnTo>
                      <a:pt x="48" y="27"/>
                    </a:lnTo>
                    <a:lnTo>
                      <a:pt x="51" y="32"/>
                    </a:lnTo>
                    <a:lnTo>
                      <a:pt x="53" y="31"/>
                    </a:lnTo>
                    <a:lnTo>
                      <a:pt x="56" y="33"/>
                    </a:lnTo>
                    <a:lnTo>
                      <a:pt x="59" y="35"/>
                    </a:lnTo>
                    <a:lnTo>
                      <a:pt x="61" y="38"/>
                    </a:lnTo>
                    <a:lnTo>
                      <a:pt x="64" y="39"/>
                    </a:lnTo>
                    <a:lnTo>
                      <a:pt x="66" y="39"/>
                    </a:lnTo>
                    <a:lnTo>
                      <a:pt x="69" y="39"/>
                    </a:lnTo>
                    <a:lnTo>
                      <a:pt x="71" y="40"/>
                    </a:lnTo>
                    <a:lnTo>
                      <a:pt x="74" y="41"/>
                    </a:lnTo>
                    <a:lnTo>
                      <a:pt x="76" y="46"/>
                    </a:lnTo>
                    <a:lnTo>
                      <a:pt x="79" y="41"/>
                    </a:lnTo>
                    <a:lnTo>
                      <a:pt x="82" y="43"/>
                    </a:lnTo>
                    <a:lnTo>
                      <a:pt x="84" y="42"/>
                    </a:lnTo>
                    <a:lnTo>
                      <a:pt x="87" y="41"/>
                    </a:lnTo>
                    <a:lnTo>
                      <a:pt x="89" y="43"/>
                    </a:lnTo>
                    <a:lnTo>
                      <a:pt x="92" y="43"/>
                    </a:lnTo>
                    <a:lnTo>
                      <a:pt x="94" y="42"/>
                    </a:lnTo>
                    <a:lnTo>
                      <a:pt x="97" y="44"/>
                    </a:lnTo>
                    <a:lnTo>
                      <a:pt x="100" y="43"/>
                    </a:lnTo>
                    <a:lnTo>
                      <a:pt x="102" y="44"/>
                    </a:lnTo>
                    <a:lnTo>
                      <a:pt x="105" y="46"/>
                    </a:lnTo>
                    <a:lnTo>
                      <a:pt x="107" y="44"/>
                    </a:lnTo>
                    <a:lnTo>
                      <a:pt x="110" y="44"/>
                    </a:lnTo>
                    <a:lnTo>
                      <a:pt x="112" y="44"/>
                    </a:lnTo>
                    <a:lnTo>
                      <a:pt x="115" y="45"/>
                    </a:lnTo>
                    <a:lnTo>
                      <a:pt x="117" y="45"/>
                    </a:lnTo>
                    <a:lnTo>
                      <a:pt x="120" y="45"/>
                    </a:lnTo>
                    <a:lnTo>
                      <a:pt x="123" y="45"/>
                    </a:lnTo>
                    <a:lnTo>
                      <a:pt x="125" y="46"/>
                    </a:lnTo>
                    <a:lnTo>
                      <a:pt x="128" y="45"/>
                    </a:lnTo>
                    <a:lnTo>
                      <a:pt x="130" y="46"/>
                    </a:lnTo>
                    <a:lnTo>
                      <a:pt x="133" y="45"/>
                    </a:lnTo>
                    <a:lnTo>
                      <a:pt x="135" y="44"/>
                    </a:lnTo>
                    <a:lnTo>
                      <a:pt x="138" y="47"/>
                    </a:lnTo>
                    <a:lnTo>
                      <a:pt x="141" y="47"/>
                    </a:lnTo>
                    <a:lnTo>
                      <a:pt x="143" y="47"/>
                    </a:lnTo>
                    <a:lnTo>
                      <a:pt x="146" y="46"/>
                    </a:lnTo>
                    <a:lnTo>
                      <a:pt x="148" y="46"/>
                    </a:lnTo>
                    <a:lnTo>
                      <a:pt x="151" y="47"/>
                    </a:lnTo>
                    <a:lnTo>
                      <a:pt x="153" y="46"/>
                    </a:lnTo>
                    <a:lnTo>
                      <a:pt x="156" y="46"/>
                    </a:lnTo>
                    <a:lnTo>
                      <a:pt x="158" y="47"/>
                    </a:lnTo>
                    <a:lnTo>
                      <a:pt x="161" y="47"/>
                    </a:lnTo>
                    <a:lnTo>
                      <a:pt x="164" y="48"/>
                    </a:lnTo>
                    <a:lnTo>
                      <a:pt x="166" y="48"/>
                    </a:lnTo>
                    <a:lnTo>
                      <a:pt x="169" y="48"/>
                    </a:lnTo>
                    <a:lnTo>
                      <a:pt x="174" y="47"/>
                    </a:lnTo>
                    <a:lnTo>
                      <a:pt x="182" y="48"/>
                    </a:lnTo>
                    <a:lnTo>
                      <a:pt x="184" y="49"/>
                    </a:lnTo>
                    <a:lnTo>
                      <a:pt x="187" y="47"/>
                    </a:lnTo>
                    <a:lnTo>
                      <a:pt x="197" y="49"/>
                    </a:lnTo>
                    <a:lnTo>
                      <a:pt x="207" y="48"/>
                    </a:lnTo>
                    <a:lnTo>
                      <a:pt x="215" y="49"/>
                    </a:lnTo>
                    <a:lnTo>
                      <a:pt x="225" y="49"/>
                    </a:lnTo>
                    <a:lnTo>
                      <a:pt x="230" y="49"/>
                    </a:lnTo>
                    <a:lnTo>
                      <a:pt x="233" y="47"/>
                    </a:lnTo>
                    <a:lnTo>
                      <a:pt x="235" y="49"/>
                    </a:lnTo>
                    <a:lnTo>
                      <a:pt x="238" y="48"/>
                    </a:lnTo>
                    <a:lnTo>
                      <a:pt x="246" y="49"/>
                    </a:lnTo>
                    <a:lnTo>
                      <a:pt x="248" y="48"/>
                    </a:lnTo>
                    <a:lnTo>
                      <a:pt x="274" y="49"/>
                    </a:lnTo>
                    <a:lnTo>
                      <a:pt x="284" y="48"/>
                    </a:lnTo>
                    <a:lnTo>
                      <a:pt x="287" y="53"/>
                    </a:lnTo>
                  </a:path>
                </a:pathLst>
              </a:custGeom>
              <a:noFill/>
              <a:ln w="19050">
                <a:solidFill>
                  <a:srgbClr val="FF0000"/>
                </a:solidFill>
                <a:prstDash val="solid"/>
                <a:round/>
                <a:headEnd/>
                <a:tailEnd/>
              </a:ln>
            </p:spPr>
            <p:txBody>
              <a:bodyPr/>
              <a:lstStyle/>
              <a:p>
                <a:endParaRPr lang="en-US"/>
              </a:p>
            </p:txBody>
          </p:sp>
          <p:sp>
            <p:nvSpPr>
              <p:cNvPr id="510" name="Freeform 460"/>
              <p:cNvSpPr>
                <a:spLocks/>
              </p:cNvSpPr>
              <p:nvPr/>
            </p:nvSpPr>
            <p:spPr bwMode="auto">
              <a:xfrm>
                <a:off x="1361" y="2938"/>
                <a:ext cx="3619" cy="742"/>
              </a:xfrm>
              <a:custGeom>
                <a:avLst/>
                <a:gdLst/>
                <a:ahLst/>
                <a:cxnLst>
                  <a:cxn ang="0">
                    <a:pos x="5" y="108"/>
                  </a:cxn>
                  <a:cxn ang="0">
                    <a:pos x="15" y="32"/>
                  </a:cxn>
                  <a:cxn ang="0">
                    <a:pos x="23" y="7"/>
                  </a:cxn>
                  <a:cxn ang="0">
                    <a:pos x="30" y="16"/>
                  </a:cxn>
                  <a:cxn ang="0">
                    <a:pos x="38" y="40"/>
                  </a:cxn>
                  <a:cxn ang="0">
                    <a:pos x="46" y="56"/>
                  </a:cxn>
                  <a:cxn ang="0">
                    <a:pos x="53" y="63"/>
                  </a:cxn>
                  <a:cxn ang="0">
                    <a:pos x="61" y="83"/>
                  </a:cxn>
                  <a:cxn ang="0">
                    <a:pos x="69" y="89"/>
                  </a:cxn>
                  <a:cxn ang="0">
                    <a:pos x="76" y="95"/>
                  </a:cxn>
                  <a:cxn ang="0">
                    <a:pos x="84" y="99"/>
                  </a:cxn>
                  <a:cxn ang="0">
                    <a:pos x="92" y="98"/>
                  </a:cxn>
                  <a:cxn ang="0">
                    <a:pos x="100" y="100"/>
                  </a:cxn>
                  <a:cxn ang="0">
                    <a:pos x="107" y="99"/>
                  </a:cxn>
                  <a:cxn ang="0">
                    <a:pos x="115" y="103"/>
                  </a:cxn>
                  <a:cxn ang="0">
                    <a:pos x="123" y="110"/>
                  </a:cxn>
                  <a:cxn ang="0">
                    <a:pos x="130" y="113"/>
                  </a:cxn>
                  <a:cxn ang="0">
                    <a:pos x="138" y="112"/>
                  </a:cxn>
                  <a:cxn ang="0">
                    <a:pos x="146" y="114"/>
                  </a:cxn>
                  <a:cxn ang="0">
                    <a:pos x="156" y="112"/>
                  </a:cxn>
                  <a:cxn ang="0">
                    <a:pos x="164" y="113"/>
                  </a:cxn>
                  <a:cxn ang="0">
                    <a:pos x="171" y="114"/>
                  </a:cxn>
                  <a:cxn ang="0">
                    <a:pos x="179" y="115"/>
                  </a:cxn>
                  <a:cxn ang="0">
                    <a:pos x="187" y="116"/>
                  </a:cxn>
                  <a:cxn ang="0">
                    <a:pos x="194" y="116"/>
                  </a:cxn>
                  <a:cxn ang="0">
                    <a:pos x="202" y="115"/>
                  </a:cxn>
                  <a:cxn ang="0">
                    <a:pos x="210" y="116"/>
                  </a:cxn>
                  <a:cxn ang="0">
                    <a:pos x="217" y="117"/>
                  </a:cxn>
                  <a:cxn ang="0">
                    <a:pos x="225" y="116"/>
                  </a:cxn>
                  <a:cxn ang="0">
                    <a:pos x="233" y="115"/>
                  </a:cxn>
                  <a:cxn ang="0">
                    <a:pos x="240" y="117"/>
                  </a:cxn>
                  <a:cxn ang="0">
                    <a:pos x="248" y="119"/>
                  </a:cxn>
                  <a:cxn ang="0">
                    <a:pos x="256" y="118"/>
                  </a:cxn>
                  <a:cxn ang="0">
                    <a:pos x="264" y="118"/>
                  </a:cxn>
                  <a:cxn ang="0">
                    <a:pos x="271" y="118"/>
                  </a:cxn>
                  <a:cxn ang="0">
                    <a:pos x="279" y="117"/>
                  </a:cxn>
                  <a:cxn ang="0">
                    <a:pos x="292" y="118"/>
                  </a:cxn>
                  <a:cxn ang="0">
                    <a:pos x="305" y="119"/>
                  </a:cxn>
                  <a:cxn ang="0">
                    <a:pos x="320" y="119"/>
                  </a:cxn>
                  <a:cxn ang="0">
                    <a:pos x="328" y="120"/>
                  </a:cxn>
                  <a:cxn ang="0">
                    <a:pos x="335" y="116"/>
                  </a:cxn>
                  <a:cxn ang="0">
                    <a:pos x="346" y="117"/>
                  </a:cxn>
                  <a:cxn ang="0">
                    <a:pos x="353" y="117"/>
                  </a:cxn>
                  <a:cxn ang="0">
                    <a:pos x="361" y="118"/>
                  </a:cxn>
                  <a:cxn ang="0">
                    <a:pos x="374" y="119"/>
                  </a:cxn>
                  <a:cxn ang="0">
                    <a:pos x="384" y="119"/>
                  </a:cxn>
                  <a:cxn ang="0">
                    <a:pos x="392" y="119"/>
                  </a:cxn>
                  <a:cxn ang="0">
                    <a:pos x="407" y="120"/>
                  </a:cxn>
                  <a:cxn ang="0">
                    <a:pos x="430" y="120"/>
                  </a:cxn>
                  <a:cxn ang="0">
                    <a:pos x="445" y="120"/>
                  </a:cxn>
                  <a:cxn ang="0">
                    <a:pos x="481" y="120"/>
                  </a:cxn>
                  <a:cxn ang="0">
                    <a:pos x="527" y="120"/>
                  </a:cxn>
                  <a:cxn ang="0">
                    <a:pos x="602" y="120"/>
                  </a:cxn>
                </a:cxnLst>
                <a:rect l="0" t="0" r="r" b="b"/>
                <a:pathLst>
                  <a:path w="604" h="124">
                    <a:moveTo>
                      <a:pt x="0" y="124"/>
                    </a:moveTo>
                    <a:lnTo>
                      <a:pt x="2" y="113"/>
                    </a:lnTo>
                    <a:lnTo>
                      <a:pt x="5" y="108"/>
                    </a:lnTo>
                    <a:lnTo>
                      <a:pt x="10" y="77"/>
                    </a:lnTo>
                    <a:lnTo>
                      <a:pt x="12" y="47"/>
                    </a:lnTo>
                    <a:lnTo>
                      <a:pt x="15" y="32"/>
                    </a:lnTo>
                    <a:lnTo>
                      <a:pt x="18" y="10"/>
                    </a:lnTo>
                    <a:lnTo>
                      <a:pt x="20" y="0"/>
                    </a:lnTo>
                    <a:lnTo>
                      <a:pt x="23" y="7"/>
                    </a:lnTo>
                    <a:lnTo>
                      <a:pt x="25" y="19"/>
                    </a:lnTo>
                    <a:lnTo>
                      <a:pt x="28" y="17"/>
                    </a:lnTo>
                    <a:lnTo>
                      <a:pt x="30" y="16"/>
                    </a:lnTo>
                    <a:lnTo>
                      <a:pt x="33" y="28"/>
                    </a:lnTo>
                    <a:lnTo>
                      <a:pt x="35" y="37"/>
                    </a:lnTo>
                    <a:lnTo>
                      <a:pt x="38" y="40"/>
                    </a:lnTo>
                    <a:lnTo>
                      <a:pt x="41" y="41"/>
                    </a:lnTo>
                    <a:lnTo>
                      <a:pt x="43" y="47"/>
                    </a:lnTo>
                    <a:lnTo>
                      <a:pt x="46" y="56"/>
                    </a:lnTo>
                    <a:lnTo>
                      <a:pt x="48" y="57"/>
                    </a:lnTo>
                    <a:lnTo>
                      <a:pt x="51" y="70"/>
                    </a:lnTo>
                    <a:lnTo>
                      <a:pt x="53" y="63"/>
                    </a:lnTo>
                    <a:lnTo>
                      <a:pt x="56" y="79"/>
                    </a:lnTo>
                    <a:lnTo>
                      <a:pt x="59" y="81"/>
                    </a:lnTo>
                    <a:lnTo>
                      <a:pt x="61" y="83"/>
                    </a:lnTo>
                    <a:lnTo>
                      <a:pt x="64" y="85"/>
                    </a:lnTo>
                    <a:lnTo>
                      <a:pt x="66" y="89"/>
                    </a:lnTo>
                    <a:lnTo>
                      <a:pt x="69" y="89"/>
                    </a:lnTo>
                    <a:lnTo>
                      <a:pt x="71" y="95"/>
                    </a:lnTo>
                    <a:lnTo>
                      <a:pt x="74" y="94"/>
                    </a:lnTo>
                    <a:lnTo>
                      <a:pt x="76" y="95"/>
                    </a:lnTo>
                    <a:lnTo>
                      <a:pt x="79" y="97"/>
                    </a:lnTo>
                    <a:lnTo>
                      <a:pt x="82" y="99"/>
                    </a:lnTo>
                    <a:lnTo>
                      <a:pt x="84" y="99"/>
                    </a:lnTo>
                    <a:lnTo>
                      <a:pt x="87" y="99"/>
                    </a:lnTo>
                    <a:lnTo>
                      <a:pt x="89" y="97"/>
                    </a:lnTo>
                    <a:lnTo>
                      <a:pt x="92" y="98"/>
                    </a:lnTo>
                    <a:lnTo>
                      <a:pt x="94" y="98"/>
                    </a:lnTo>
                    <a:lnTo>
                      <a:pt x="97" y="93"/>
                    </a:lnTo>
                    <a:lnTo>
                      <a:pt x="100" y="100"/>
                    </a:lnTo>
                    <a:lnTo>
                      <a:pt x="102" y="99"/>
                    </a:lnTo>
                    <a:lnTo>
                      <a:pt x="105" y="99"/>
                    </a:lnTo>
                    <a:lnTo>
                      <a:pt x="107" y="99"/>
                    </a:lnTo>
                    <a:lnTo>
                      <a:pt x="110" y="100"/>
                    </a:lnTo>
                    <a:lnTo>
                      <a:pt x="112" y="103"/>
                    </a:lnTo>
                    <a:lnTo>
                      <a:pt x="115" y="103"/>
                    </a:lnTo>
                    <a:lnTo>
                      <a:pt x="117" y="107"/>
                    </a:lnTo>
                    <a:lnTo>
                      <a:pt x="120" y="107"/>
                    </a:lnTo>
                    <a:lnTo>
                      <a:pt x="123" y="110"/>
                    </a:lnTo>
                    <a:lnTo>
                      <a:pt x="125" y="109"/>
                    </a:lnTo>
                    <a:lnTo>
                      <a:pt x="128" y="111"/>
                    </a:lnTo>
                    <a:lnTo>
                      <a:pt x="130" y="113"/>
                    </a:lnTo>
                    <a:lnTo>
                      <a:pt x="133" y="112"/>
                    </a:lnTo>
                    <a:lnTo>
                      <a:pt x="135" y="110"/>
                    </a:lnTo>
                    <a:lnTo>
                      <a:pt x="138" y="112"/>
                    </a:lnTo>
                    <a:lnTo>
                      <a:pt x="141" y="112"/>
                    </a:lnTo>
                    <a:lnTo>
                      <a:pt x="143" y="113"/>
                    </a:lnTo>
                    <a:lnTo>
                      <a:pt x="146" y="114"/>
                    </a:lnTo>
                    <a:lnTo>
                      <a:pt x="148" y="112"/>
                    </a:lnTo>
                    <a:lnTo>
                      <a:pt x="153" y="113"/>
                    </a:lnTo>
                    <a:lnTo>
                      <a:pt x="156" y="112"/>
                    </a:lnTo>
                    <a:lnTo>
                      <a:pt x="158" y="115"/>
                    </a:lnTo>
                    <a:lnTo>
                      <a:pt x="161" y="115"/>
                    </a:lnTo>
                    <a:lnTo>
                      <a:pt x="164" y="113"/>
                    </a:lnTo>
                    <a:lnTo>
                      <a:pt x="166" y="113"/>
                    </a:lnTo>
                    <a:lnTo>
                      <a:pt x="169" y="115"/>
                    </a:lnTo>
                    <a:lnTo>
                      <a:pt x="171" y="114"/>
                    </a:lnTo>
                    <a:lnTo>
                      <a:pt x="174" y="113"/>
                    </a:lnTo>
                    <a:lnTo>
                      <a:pt x="176" y="114"/>
                    </a:lnTo>
                    <a:lnTo>
                      <a:pt x="179" y="115"/>
                    </a:lnTo>
                    <a:lnTo>
                      <a:pt x="182" y="116"/>
                    </a:lnTo>
                    <a:lnTo>
                      <a:pt x="184" y="116"/>
                    </a:lnTo>
                    <a:lnTo>
                      <a:pt x="187" y="116"/>
                    </a:lnTo>
                    <a:lnTo>
                      <a:pt x="189" y="115"/>
                    </a:lnTo>
                    <a:lnTo>
                      <a:pt x="192" y="114"/>
                    </a:lnTo>
                    <a:lnTo>
                      <a:pt x="194" y="116"/>
                    </a:lnTo>
                    <a:lnTo>
                      <a:pt x="197" y="115"/>
                    </a:lnTo>
                    <a:lnTo>
                      <a:pt x="199" y="116"/>
                    </a:lnTo>
                    <a:lnTo>
                      <a:pt x="202" y="115"/>
                    </a:lnTo>
                    <a:lnTo>
                      <a:pt x="205" y="115"/>
                    </a:lnTo>
                    <a:lnTo>
                      <a:pt x="207" y="116"/>
                    </a:lnTo>
                    <a:lnTo>
                      <a:pt x="210" y="116"/>
                    </a:lnTo>
                    <a:lnTo>
                      <a:pt x="212" y="115"/>
                    </a:lnTo>
                    <a:lnTo>
                      <a:pt x="215" y="117"/>
                    </a:lnTo>
                    <a:lnTo>
                      <a:pt x="217" y="117"/>
                    </a:lnTo>
                    <a:lnTo>
                      <a:pt x="220" y="117"/>
                    </a:lnTo>
                    <a:lnTo>
                      <a:pt x="223" y="114"/>
                    </a:lnTo>
                    <a:lnTo>
                      <a:pt x="225" y="116"/>
                    </a:lnTo>
                    <a:lnTo>
                      <a:pt x="228" y="116"/>
                    </a:lnTo>
                    <a:lnTo>
                      <a:pt x="230" y="116"/>
                    </a:lnTo>
                    <a:lnTo>
                      <a:pt x="233" y="115"/>
                    </a:lnTo>
                    <a:lnTo>
                      <a:pt x="235" y="118"/>
                    </a:lnTo>
                    <a:lnTo>
                      <a:pt x="238" y="118"/>
                    </a:lnTo>
                    <a:lnTo>
                      <a:pt x="240" y="117"/>
                    </a:lnTo>
                    <a:lnTo>
                      <a:pt x="243" y="116"/>
                    </a:lnTo>
                    <a:lnTo>
                      <a:pt x="246" y="116"/>
                    </a:lnTo>
                    <a:lnTo>
                      <a:pt x="248" y="119"/>
                    </a:lnTo>
                    <a:lnTo>
                      <a:pt x="251" y="117"/>
                    </a:lnTo>
                    <a:lnTo>
                      <a:pt x="253" y="117"/>
                    </a:lnTo>
                    <a:lnTo>
                      <a:pt x="256" y="118"/>
                    </a:lnTo>
                    <a:lnTo>
                      <a:pt x="258" y="118"/>
                    </a:lnTo>
                    <a:lnTo>
                      <a:pt x="261" y="118"/>
                    </a:lnTo>
                    <a:lnTo>
                      <a:pt x="264" y="118"/>
                    </a:lnTo>
                    <a:lnTo>
                      <a:pt x="266" y="118"/>
                    </a:lnTo>
                    <a:lnTo>
                      <a:pt x="269" y="118"/>
                    </a:lnTo>
                    <a:lnTo>
                      <a:pt x="271" y="118"/>
                    </a:lnTo>
                    <a:lnTo>
                      <a:pt x="274" y="118"/>
                    </a:lnTo>
                    <a:lnTo>
                      <a:pt x="276" y="115"/>
                    </a:lnTo>
                    <a:lnTo>
                      <a:pt x="279" y="117"/>
                    </a:lnTo>
                    <a:lnTo>
                      <a:pt x="281" y="118"/>
                    </a:lnTo>
                    <a:lnTo>
                      <a:pt x="284" y="118"/>
                    </a:lnTo>
                    <a:lnTo>
                      <a:pt x="292" y="118"/>
                    </a:lnTo>
                    <a:lnTo>
                      <a:pt x="294" y="119"/>
                    </a:lnTo>
                    <a:lnTo>
                      <a:pt x="302" y="118"/>
                    </a:lnTo>
                    <a:lnTo>
                      <a:pt x="305" y="119"/>
                    </a:lnTo>
                    <a:lnTo>
                      <a:pt x="310" y="117"/>
                    </a:lnTo>
                    <a:lnTo>
                      <a:pt x="317" y="118"/>
                    </a:lnTo>
                    <a:lnTo>
                      <a:pt x="320" y="119"/>
                    </a:lnTo>
                    <a:lnTo>
                      <a:pt x="322" y="119"/>
                    </a:lnTo>
                    <a:lnTo>
                      <a:pt x="325" y="119"/>
                    </a:lnTo>
                    <a:lnTo>
                      <a:pt x="328" y="120"/>
                    </a:lnTo>
                    <a:lnTo>
                      <a:pt x="330" y="119"/>
                    </a:lnTo>
                    <a:lnTo>
                      <a:pt x="333" y="119"/>
                    </a:lnTo>
                    <a:lnTo>
                      <a:pt x="335" y="116"/>
                    </a:lnTo>
                    <a:lnTo>
                      <a:pt x="338" y="117"/>
                    </a:lnTo>
                    <a:lnTo>
                      <a:pt x="340" y="118"/>
                    </a:lnTo>
                    <a:lnTo>
                      <a:pt x="346" y="117"/>
                    </a:lnTo>
                    <a:lnTo>
                      <a:pt x="348" y="117"/>
                    </a:lnTo>
                    <a:lnTo>
                      <a:pt x="351" y="118"/>
                    </a:lnTo>
                    <a:lnTo>
                      <a:pt x="353" y="117"/>
                    </a:lnTo>
                    <a:lnTo>
                      <a:pt x="356" y="118"/>
                    </a:lnTo>
                    <a:lnTo>
                      <a:pt x="358" y="116"/>
                    </a:lnTo>
                    <a:lnTo>
                      <a:pt x="361" y="118"/>
                    </a:lnTo>
                    <a:lnTo>
                      <a:pt x="363" y="118"/>
                    </a:lnTo>
                    <a:lnTo>
                      <a:pt x="371" y="117"/>
                    </a:lnTo>
                    <a:lnTo>
                      <a:pt x="374" y="119"/>
                    </a:lnTo>
                    <a:lnTo>
                      <a:pt x="376" y="119"/>
                    </a:lnTo>
                    <a:lnTo>
                      <a:pt x="381" y="119"/>
                    </a:lnTo>
                    <a:lnTo>
                      <a:pt x="384" y="119"/>
                    </a:lnTo>
                    <a:lnTo>
                      <a:pt x="387" y="119"/>
                    </a:lnTo>
                    <a:lnTo>
                      <a:pt x="389" y="118"/>
                    </a:lnTo>
                    <a:lnTo>
                      <a:pt x="392" y="119"/>
                    </a:lnTo>
                    <a:lnTo>
                      <a:pt x="397" y="119"/>
                    </a:lnTo>
                    <a:lnTo>
                      <a:pt x="399" y="119"/>
                    </a:lnTo>
                    <a:lnTo>
                      <a:pt x="407" y="120"/>
                    </a:lnTo>
                    <a:lnTo>
                      <a:pt x="422" y="120"/>
                    </a:lnTo>
                    <a:lnTo>
                      <a:pt x="428" y="120"/>
                    </a:lnTo>
                    <a:lnTo>
                      <a:pt x="430" y="120"/>
                    </a:lnTo>
                    <a:lnTo>
                      <a:pt x="433" y="120"/>
                    </a:lnTo>
                    <a:lnTo>
                      <a:pt x="438" y="119"/>
                    </a:lnTo>
                    <a:lnTo>
                      <a:pt x="445" y="120"/>
                    </a:lnTo>
                    <a:lnTo>
                      <a:pt x="461" y="120"/>
                    </a:lnTo>
                    <a:lnTo>
                      <a:pt x="463" y="119"/>
                    </a:lnTo>
                    <a:lnTo>
                      <a:pt x="481" y="120"/>
                    </a:lnTo>
                    <a:lnTo>
                      <a:pt x="515" y="119"/>
                    </a:lnTo>
                    <a:lnTo>
                      <a:pt x="517" y="118"/>
                    </a:lnTo>
                    <a:lnTo>
                      <a:pt x="527" y="120"/>
                    </a:lnTo>
                    <a:lnTo>
                      <a:pt x="543" y="120"/>
                    </a:lnTo>
                    <a:lnTo>
                      <a:pt x="553" y="120"/>
                    </a:lnTo>
                    <a:lnTo>
                      <a:pt x="602" y="120"/>
                    </a:lnTo>
                    <a:lnTo>
                      <a:pt x="604" y="124"/>
                    </a:lnTo>
                  </a:path>
                </a:pathLst>
              </a:custGeom>
              <a:noFill/>
              <a:ln w="19050">
                <a:solidFill>
                  <a:srgbClr val="008000"/>
                </a:solidFill>
                <a:prstDash val="solid"/>
                <a:round/>
                <a:headEnd/>
                <a:tailEnd/>
              </a:ln>
            </p:spPr>
            <p:txBody>
              <a:bodyPr/>
              <a:lstStyle/>
              <a:p>
                <a:endParaRPr lang="en-US"/>
              </a:p>
            </p:txBody>
          </p:sp>
          <p:sp>
            <p:nvSpPr>
              <p:cNvPr id="511" name="Rectangle 461"/>
              <p:cNvSpPr>
                <a:spLocks noChangeArrowheads="1"/>
              </p:cNvSpPr>
              <p:nvPr/>
            </p:nvSpPr>
            <p:spPr bwMode="auto">
              <a:xfrm>
                <a:off x="1010" y="3608"/>
                <a:ext cx="281" cy="106"/>
              </a:xfrm>
              <a:prstGeom prst="rect">
                <a:avLst/>
              </a:prstGeom>
              <a:noFill/>
              <a:ln w="9525">
                <a:noFill/>
                <a:miter lim="800000"/>
                <a:headEnd/>
                <a:tailEnd/>
              </a:ln>
            </p:spPr>
            <p:txBody>
              <a:bodyPr wrap="none" lIns="0" tIns="0" rIns="0" bIns="0">
                <a:spAutoFit/>
              </a:bodyPr>
              <a:lstStyle/>
              <a:p>
                <a:r>
                  <a:rPr lang="en-US" sz="1100">
                    <a:solidFill>
                      <a:srgbClr val="000000"/>
                    </a:solidFill>
                  </a:rPr>
                  <a:t>0.0E+0</a:t>
                </a:r>
                <a:endParaRPr lang="en-US"/>
              </a:p>
            </p:txBody>
          </p:sp>
          <p:sp>
            <p:nvSpPr>
              <p:cNvPr id="512" name="Rectangle 462"/>
              <p:cNvSpPr>
                <a:spLocks noChangeArrowheads="1"/>
              </p:cNvSpPr>
              <p:nvPr/>
            </p:nvSpPr>
            <p:spPr bwMode="auto">
              <a:xfrm>
                <a:off x="1010" y="3381"/>
                <a:ext cx="281" cy="106"/>
              </a:xfrm>
              <a:prstGeom prst="rect">
                <a:avLst/>
              </a:prstGeom>
              <a:noFill/>
              <a:ln w="9525">
                <a:noFill/>
                <a:miter lim="800000"/>
                <a:headEnd/>
                <a:tailEnd/>
              </a:ln>
            </p:spPr>
            <p:txBody>
              <a:bodyPr wrap="none" lIns="0" tIns="0" rIns="0" bIns="0">
                <a:spAutoFit/>
              </a:bodyPr>
              <a:lstStyle/>
              <a:p>
                <a:r>
                  <a:rPr lang="en-US" sz="1100">
                    <a:solidFill>
                      <a:srgbClr val="000000"/>
                    </a:solidFill>
                  </a:rPr>
                  <a:t>1.0E+6</a:t>
                </a:r>
                <a:endParaRPr lang="en-US"/>
              </a:p>
            </p:txBody>
          </p:sp>
          <p:sp>
            <p:nvSpPr>
              <p:cNvPr id="513" name="Rectangle 463"/>
              <p:cNvSpPr>
                <a:spLocks noChangeArrowheads="1"/>
              </p:cNvSpPr>
              <p:nvPr/>
            </p:nvSpPr>
            <p:spPr bwMode="auto">
              <a:xfrm>
                <a:off x="1010" y="3153"/>
                <a:ext cx="281" cy="106"/>
              </a:xfrm>
              <a:prstGeom prst="rect">
                <a:avLst/>
              </a:prstGeom>
              <a:noFill/>
              <a:ln w="9525">
                <a:noFill/>
                <a:miter lim="800000"/>
                <a:headEnd/>
                <a:tailEnd/>
              </a:ln>
            </p:spPr>
            <p:txBody>
              <a:bodyPr wrap="none" lIns="0" tIns="0" rIns="0" bIns="0">
                <a:spAutoFit/>
              </a:bodyPr>
              <a:lstStyle/>
              <a:p>
                <a:r>
                  <a:rPr lang="en-US" sz="1100">
                    <a:solidFill>
                      <a:srgbClr val="000000"/>
                    </a:solidFill>
                  </a:rPr>
                  <a:t>2.0E+6</a:t>
                </a:r>
                <a:endParaRPr lang="en-US"/>
              </a:p>
            </p:txBody>
          </p:sp>
          <p:sp>
            <p:nvSpPr>
              <p:cNvPr id="514" name="Rectangle 464"/>
              <p:cNvSpPr>
                <a:spLocks noChangeArrowheads="1"/>
              </p:cNvSpPr>
              <p:nvPr/>
            </p:nvSpPr>
            <p:spPr bwMode="auto">
              <a:xfrm>
                <a:off x="1010" y="2926"/>
                <a:ext cx="281" cy="106"/>
              </a:xfrm>
              <a:prstGeom prst="rect">
                <a:avLst/>
              </a:prstGeom>
              <a:noFill/>
              <a:ln w="9525">
                <a:noFill/>
                <a:miter lim="800000"/>
                <a:headEnd/>
                <a:tailEnd/>
              </a:ln>
            </p:spPr>
            <p:txBody>
              <a:bodyPr wrap="none" lIns="0" tIns="0" rIns="0" bIns="0">
                <a:spAutoFit/>
              </a:bodyPr>
              <a:lstStyle/>
              <a:p>
                <a:r>
                  <a:rPr lang="en-US" sz="1100">
                    <a:solidFill>
                      <a:srgbClr val="000000"/>
                    </a:solidFill>
                  </a:rPr>
                  <a:t>3.0E+6</a:t>
                </a:r>
                <a:endParaRPr lang="en-US"/>
              </a:p>
            </p:txBody>
          </p:sp>
          <p:sp>
            <p:nvSpPr>
              <p:cNvPr id="515" name="Rectangle 465"/>
              <p:cNvSpPr>
                <a:spLocks noChangeArrowheads="1"/>
              </p:cNvSpPr>
              <p:nvPr/>
            </p:nvSpPr>
            <p:spPr bwMode="auto">
              <a:xfrm>
                <a:off x="1010" y="2699"/>
                <a:ext cx="281" cy="106"/>
              </a:xfrm>
              <a:prstGeom prst="rect">
                <a:avLst/>
              </a:prstGeom>
              <a:noFill/>
              <a:ln w="9525">
                <a:noFill/>
                <a:miter lim="800000"/>
                <a:headEnd/>
                <a:tailEnd/>
              </a:ln>
            </p:spPr>
            <p:txBody>
              <a:bodyPr wrap="none" lIns="0" tIns="0" rIns="0" bIns="0">
                <a:spAutoFit/>
              </a:bodyPr>
              <a:lstStyle/>
              <a:p>
                <a:r>
                  <a:rPr lang="en-US" sz="1100">
                    <a:solidFill>
                      <a:srgbClr val="000000"/>
                    </a:solidFill>
                  </a:rPr>
                  <a:t>4.0E+6</a:t>
                </a:r>
                <a:endParaRPr lang="en-US"/>
              </a:p>
            </p:txBody>
          </p:sp>
          <p:sp>
            <p:nvSpPr>
              <p:cNvPr id="516" name="Rectangle 472"/>
              <p:cNvSpPr>
                <a:spLocks noChangeArrowheads="1"/>
              </p:cNvSpPr>
              <p:nvPr/>
            </p:nvSpPr>
            <p:spPr bwMode="auto">
              <a:xfrm rot="16200000">
                <a:off x="535" y="3119"/>
                <a:ext cx="787" cy="106"/>
              </a:xfrm>
              <a:prstGeom prst="rect">
                <a:avLst/>
              </a:prstGeom>
              <a:noFill/>
              <a:ln w="9525">
                <a:noFill/>
                <a:miter lim="800000"/>
                <a:headEnd/>
                <a:tailEnd/>
              </a:ln>
            </p:spPr>
            <p:txBody>
              <a:bodyPr wrap="none" lIns="0" tIns="0" rIns="0" bIns="0">
                <a:spAutoFit/>
              </a:bodyPr>
              <a:lstStyle/>
              <a:p>
                <a:r>
                  <a:rPr lang="en-US" sz="1100">
                    <a:solidFill>
                      <a:srgbClr val="000000"/>
                    </a:solidFill>
                  </a:rPr>
                  <a:t>Abundance (counts)</a:t>
                </a:r>
                <a:endParaRPr lang="en-US"/>
              </a:p>
            </p:txBody>
          </p:sp>
          <p:sp>
            <p:nvSpPr>
              <p:cNvPr id="517" name="Rectangle 473"/>
              <p:cNvSpPr>
                <a:spLocks noChangeArrowheads="1"/>
              </p:cNvSpPr>
              <p:nvPr/>
            </p:nvSpPr>
            <p:spPr bwMode="auto">
              <a:xfrm>
                <a:off x="3063" y="2938"/>
                <a:ext cx="539" cy="419"/>
              </a:xfrm>
              <a:prstGeom prst="rect">
                <a:avLst/>
              </a:prstGeom>
              <a:solidFill>
                <a:srgbClr val="FFFFFF"/>
              </a:solidFill>
              <a:ln w="0">
                <a:solidFill>
                  <a:srgbClr val="000000"/>
                </a:solidFill>
                <a:miter lim="800000"/>
                <a:headEnd/>
                <a:tailEnd/>
              </a:ln>
            </p:spPr>
            <p:txBody>
              <a:bodyPr/>
              <a:lstStyle/>
              <a:p>
                <a:endParaRPr lang="en-US"/>
              </a:p>
            </p:txBody>
          </p:sp>
          <p:sp>
            <p:nvSpPr>
              <p:cNvPr id="518" name="Line 474"/>
              <p:cNvSpPr>
                <a:spLocks noChangeShapeType="1"/>
              </p:cNvSpPr>
              <p:nvPr/>
            </p:nvSpPr>
            <p:spPr bwMode="auto">
              <a:xfrm>
                <a:off x="3093" y="3016"/>
                <a:ext cx="162" cy="0"/>
              </a:xfrm>
              <a:prstGeom prst="line">
                <a:avLst/>
              </a:prstGeom>
              <a:noFill/>
              <a:ln w="19050">
                <a:solidFill>
                  <a:srgbClr val="000000"/>
                </a:solidFill>
                <a:round/>
                <a:headEnd/>
                <a:tailEnd/>
              </a:ln>
            </p:spPr>
            <p:txBody>
              <a:bodyPr/>
              <a:lstStyle/>
              <a:p>
                <a:endParaRPr lang="en-US"/>
              </a:p>
            </p:txBody>
          </p:sp>
          <p:sp>
            <p:nvSpPr>
              <p:cNvPr id="519" name="Rectangle 475"/>
              <p:cNvSpPr>
                <a:spLocks noChangeArrowheads="1"/>
              </p:cNvSpPr>
              <p:nvPr/>
            </p:nvSpPr>
            <p:spPr bwMode="auto">
              <a:xfrm>
                <a:off x="3279" y="2962"/>
                <a:ext cx="181" cy="106"/>
              </a:xfrm>
              <a:prstGeom prst="rect">
                <a:avLst/>
              </a:prstGeom>
              <a:noFill/>
              <a:ln w="9525">
                <a:noFill/>
                <a:miter lim="800000"/>
                <a:headEnd/>
                <a:tailEnd/>
              </a:ln>
            </p:spPr>
            <p:txBody>
              <a:bodyPr wrap="none" lIns="0" tIns="0" rIns="0" bIns="0">
                <a:spAutoFit/>
              </a:bodyPr>
              <a:lstStyle/>
              <a:p>
                <a:r>
                  <a:rPr lang="en-US" sz="1100">
                    <a:solidFill>
                      <a:srgbClr val="000000"/>
                    </a:solidFill>
                  </a:rPr>
                  <a:t>Both</a:t>
                </a:r>
                <a:endParaRPr lang="en-US"/>
              </a:p>
            </p:txBody>
          </p:sp>
          <p:sp>
            <p:nvSpPr>
              <p:cNvPr id="520" name="Line 476"/>
              <p:cNvSpPr>
                <a:spLocks noChangeShapeType="1"/>
              </p:cNvSpPr>
              <p:nvPr/>
            </p:nvSpPr>
            <p:spPr bwMode="auto">
              <a:xfrm>
                <a:off x="3093" y="3153"/>
                <a:ext cx="162" cy="0"/>
              </a:xfrm>
              <a:prstGeom prst="line">
                <a:avLst/>
              </a:prstGeom>
              <a:noFill/>
              <a:ln w="19050">
                <a:solidFill>
                  <a:srgbClr val="FF0000"/>
                </a:solidFill>
                <a:round/>
                <a:headEnd/>
                <a:tailEnd/>
              </a:ln>
            </p:spPr>
            <p:txBody>
              <a:bodyPr/>
              <a:lstStyle/>
              <a:p>
                <a:endParaRPr lang="en-US"/>
              </a:p>
            </p:txBody>
          </p:sp>
          <p:sp>
            <p:nvSpPr>
              <p:cNvPr id="521" name="Rectangle 477"/>
              <p:cNvSpPr>
                <a:spLocks noChangeArrowheads="1"/>
              </p:cNvSpPr>
              <p:nvPr/>
            </p:nvSpPr>
            <p:spPr bwMode="auto">
              <a:xfrm>
                <a:off x="3279" y="3100"/>
                <a:ext cx="295" cy="106"/>
              </a:xfrm>
              <a:prstGeom prst="rect">
                <a:avLst/>
              </a:prstGeom>
              <a:noFill/>
              <a:ln w="9525">
                <a:noFill/>
                <a:miter lim="800000"/>
                <a:headEnd/>
                <a:tailEnd/>
              </a:ln>
            </p:spPr>
            <p:txBody>
              <a:bodyPr wrap="none" lIns="0" tIns="0" rIns="0" bIns="0">
                <a:spAutoFit/>
              </a:bodyPr>
              <a:lstStyle/>
              <a:p>
                <a:r>
                  <a:rPr lang="en-US" sz="1100">
                    <a:solidFill>
                      <a:srgbClr val="000000"/>
                    </a:solidFill>
                  </a:rPr>
                  <a:t>2+ data</a:t>
                </a:r>
                <a:endParaRPr lang="en-US"/>
              </a:p>
            </p:txBody>
          </p:sp>
          <p:sp>
            <p:nvSpPr>
              <p:cNvPr id="522" name="Line 478"/>
              <p:cNvSpPr>
                <a:spLocks noChangeShapeType="1"/>
              </p:cNvSpPr>
              <p:nvPr/>
            </p:nvSpPr>
            <p:spPr bwMode="auto">
              <a:xfrm>
                <a:off x="3093" y="3291"/>
                <a:ext cx="162" cy="0"/>
              </a:xfrm>
              <a:prstGeom prst="line">
                <a:avLst/>
              </a:prstGeom>
              <a:noFill/>
              <a:ln w="19050">
                <a:solidFill>
                  <a:srgbClr val="008000"/>
                </a:solidFill>
                <a:round/>
                <a:headEnd/>
                <a:tailEnd/>
              </a:ln>
            </p:spPr>
            <p:txBody>
              <a:bodyPr/>
              <a:lstStyle/>
              <a:p>
                <a:endParaRPr lang="en-US"/>
              </a:p>
            </p:txBody>
          </p:sp>
          <p:sp>
            <p:nvSpPr>
              <p:cNvPr id="523" name="Rectangle 479"/>
              <p:cNvSpPr>
                <a:spLocks noChangeArrowheads="1"/>
              </p:cNvSpPr>
              <p:nvPr/>
            </p:nvSpPr>
            <p:spPr bwMode="auto">
              <a:xfrm>
                <a:off x="3279" y="3237"/>
                <a:ext cx="295" cy="106"/>
              </a:xfrm>
              <a:prstGeom prst="rect">
                <a:avLst/>
              </a:prstGeom>
              <a:noFill/>
              <a:ln w="9525">
                <a:noFill/>
                <a:miter lim="800000"/>
                <a:headEnd/>
                <a:tailEnd/>
              </a:ln>
            </p:spPr>
            <p:txBody>
              <a:bodyPr wrap="none" lIns="0" tIns="0" rIns="0" bIns="0">
                <a:spAutoFit/>
              </a:bodyPr>
              <a:lstStyle/>
              <a:p>
                <a:r>
                  <a:rPr lang="en-US" sz="1100">
                    <a:solidFill>
                      <a:srgbClr val="000000"/>
                    </a:solidFill>
                  </a:rPr>
                  <a:t>3+ data</a:t>
                </a:r>
                <a:endParaRPr lang="en-US"/>
              </a:p>
            </p:txBody>
          </p:sp>
        </p:grpSp>
        <p:sp>
          <p:nvSpPr>
            <p:cNvPr id="495" name="Text Box 481"/>
            <p:cNvSpPr txBox="1">
              <a:spLocks noChangeArrowheads="1"/>
            </p:cNvSpPr>
            <p:nvPr/>
          </p:nvSpPr>
          <p:spPr bwMode="auto">
            <a:xfrm>
              <a:off x="3660" y="2970"/>
              <a:ext cx="1005" cy="332"/>
            </a:xfrm>
            <a:prstGeom prst="rect">
              <a:avLst/>
            </a:prstGeom>
            <a:solidFill>
              <a:schemeClr val="bg1"/>
            </a:solidFill>
            <a:ln w="9525">
              <a:noFill/>
              <a:miter lim="800000"/>
              <a:headEnd/>
              <a:tailEnd/>
            </a:ln>
            <a:effectLst/>
          </p:spPr>
          <p:txBody>
            <a:bodyPr lIns="0" tIns="18288" rIns="0" bIns="18288">
              <a:spAutoFit/>
            </a:bodyPr>
            <a:lstStyle/>
            <a:p>
              <a:pPr eaLnBrk="0" hangingPunct="0">
                <a:spcBef>
                  <a:spcPct val="50000"/>
                </a:spcBef>
              </a:pPr>
              <a:r>
                <a:rPr lang="en-US" sz="1600"/>
                <a:t>Selected Ion Chromatograms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3"/>
                                        </p:tgtEl>
                                        <p:attrNameLst>
                                          <p:attrName>style.visibility</p:attrName>
                                        </p:attrNameLst>
                                      </p:cBhvr>
                                      <p:to>
                                        <p:strVal val="visible"/>
                                      </p:to>
                                    </p:set>
                                    <p:animEffect transition="in" filter="wipe(up)">
                                      <p:cBhvr>
                                        <p:cTn id="7" dur="500"/>
                                        <p:tgtEl>
                                          <p:spTgt spid="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6" descr="AMTpipeline"/>
          <p:cNvPicPr>
            <a:picLocks noChangeAspect="1" noChangeArrowheads="1"/>
          </p:cNvPicPr>
          <p:nvPr/>
        </p:nvPicPr>
        <p:blipFill>
          <a:blip r:embed="rId2" cstate="print"/>
          <a:srcRect/>
          <a:stretch>
            <a:fillRect/>
          </a:stretch>
        </p:blipFill>
        <p:spPr bwMode="auto">
          <a:xfrm>
            <a:off x="533400" y="1011238"/>
            <a:ext cx="7358063" cy="548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a:xfrm>
            <a:off x="474663" y="250825"/>
            <a:ext cx="7983537" cy="615950"/>
          </a:xfrm>
        </p:spPr>
        <p:txBody>
          <a:bodyPr/>
          <a:lstStyle/>
          <a:p>
            <a:r>
              <a:rPr lang="en-US" sz="2400" dirty="0" smtClean="0"/>
              <a:t>Liquid chromatography-tandem mass spectrometry (LC-MS/MS)-based proteomics</a:t>
            </a:r>
            <a:endParaRPr lang="en-US" sz="2400" dirty="0"/>
          </a:p>
        </p:txBody>
      </p:sp>
      <p:sp>
        <p:nvSpPr>
          <p:cNvPr id="138" name="Text Box 2"/>
          <p:cNvSpPr txBox="1">
            <a:spLocks noChangeArrowheads="1"/>
          </p:cNvSpPr>
          <p:nvPr/>
        </p:nvSpPr>
        <p:spPr bwMode="auto">
          <a:xfrm>
            <a:off x="3314700" y="1570038"/>
            <a:ext cx="2210862" cy="369332"/>
          </a:xfrm>
          <a:prstGeom prst="rect">
            <a:avLst/>
          </a:prstGeom>
          <a:noFill/>
          <a:ln w="12700">
            <a:noFill/>
            <a:miter lim="800000"/>
            <a:headEnd/>
            <a:tailEnd/>
          </a:ln>
        </p:spPr>
        <p:txBody>
          <a:bodyPr wrap="none">
            <a:spAutoFit/>
          </a:bodyPr>
          <a:lstStyle/>
          <a:p>
            <a:r>
              <a:rPr lang="en-US" sz="1800" dirty="0">
                <a:solidFill>
                  <a:srgbClr val="002060"/>
                </a:solidFill>
              </a:rPr>
              <a:t>Proteolysis (</a:t>
            </a:r>
            <a:r>
              <a:rPr lang="en-US" sz="1800" dirty="0" err="1">
                <a:solidFill>
                  <a:srgbClr val="002060"/>
                </a:solidFill>
              </a:rPr>
              <a:t>trypsin</a:t>
            </a:r>
            <a:r>
              <a:rPr lang="en-US" sz="1800" dirty="0">
                <a:solidFill>
                  <a:srgbClr val="002060"/>
                </a:solidFill>
              </a:rPr>
              <a:t>)</a:t>
            </a:r>
          </a:p>
        </p:txBody>
      </p:sp>
      <p:sp>
        <p:nvSpPr>
          <p:cNvPr id="139" name="Text Box 3"/>
          <p:cNvSpPr txBox="1">
            <a:spLocks noChangeArrowheads="1"/>
          </p:cNvSpPr>
          <p:nvPr/>
        </p:nvSpPr>
        <p:spPr bwMode="auto">
          <a:xfrm>
            <a:off x="3478213" y="914400"/>
            <a:ext cx="1864613" cy="369332"/>
          </a:xfrm>
          <a:prstGeom prst="rect">
            <a:avLst/>
          </a:prstGeom>
          <a:noFill/>
          <a:ln w="12700">
            <a:noFill/>
            <a:miter lim="800000"/>
            <a:headEnd/>
            <a:tailEnd/>
          </a:ln>
          <a:effectLst/>
        </p:spPr>
        <p:txBody>
          <a:bodyPr wrap="none">
            <a:spAutoFit/>
          </a:bodyPr>
          <a:lstStyle/>
          <a:p>
            <a:r>
              <a:rPr lang="en-US" sz="1800" dirty="0">
                <a:solidFill>
                  <a:srgbClr val="002060"/>
                </a:solidFill>
              </a:rPr>
              <a:t>Protein recovery</a:t>
            </a:r>
          </a:p>
        </p:txBody>
      </p:sp>
      <p:sp>
        <p:nvSpPr>
          <p:cNvPr id="140" name="Text Box 4"/>
          <p:cNvSpPr txBox="1">
            <a:spLocks noChangeArrowheads="1"/>
          </p:cNvSpPr>
          <p:nvPr/>
        </p:nvSpPr>
        <p:spPr bwMode="auto">
          <a:xfrm>
            <a:off x="3797300" y="2819400"/>
            <a:ext cx="1384300" cy="366712"/>
          </a:xfrm>
          <a:prstGeom prst="rect">
            <a:avLst/>
          </a:prstGeom>
          <a:noFill/>
          <a:ln w="12700">
            <a:noFill/>
            <a:miter lim="800000"/>
            <a:headEnd/>
            <a:tailEnd/>
          </a:ln>
        </p:spPr>
        <p:txBody>
          <a:bodyPr wrap="none">
            <a:spAutoFit/>
          </a:bodyPr>
          <a:lstStyle/>
          <a:p>
            <a:r>
              <a:rPr lang="en-US" sz="1800" dirty="0">
                <a:solidFill>
                  <a:srgbClr val="002060"/>
                </a:solidFill>
              </a:rPr>
              <a:t> LC-MS/MS</a:t>
            </a:r>
          </a:p>
        </p:txBody>
      </p:sp>
      <p:grpSp>
        <p:nvGrpSpPr>
          <p:cNvPr id="141" name="Group 5"/>
          <p:cNvGrpSpPr>
            <a:grpSpLocks/>
          </p:cNvGrpSpPr>
          <p:nvPr/>
        </p:nvGrpSpPr>
        <p:grpSpPr bwMode="auto">
          <a:xfrm>
            <a:off x="400050" y="3136900"/>
            <a:ext cx="8602663" cy="2227262"/>
            <a:chOff x="252" y="1493"/>
            <a:chExt cx="5419" cy="1403"/>
          </a:xfrm>
        </p:grpSpPr>
        <p:grpSp>
          <p:nvGrpSpPr>
            <p:cNvPr id="142" name="Group 6"/>
            <p:cNvGrpSpPr>
              <a:grpSpLocks/>
            </p:cNvGrpSpPr>
            <p:nvPr/>
          </p:nvGrpSpPr>
          <p:grpSpPr bwMode="auto">
            <a:xfrm>
              <a:off x="309" y="1493"/>
              <a:ext cx="1487" cy="1334"/>
              <a:chOff x="80" y="2827"/>
              <a:chExt cx="1487" cy="1334"/>
            </a:xfrm>
          </p:grpSpPr>
          <p:sp>
            <p:nvSpPr>
              <p:cNvPr id="181" name="Line 7"/>
              <p:cNvSpPr>
                <a:spLocks noChangeShapeType="1"/>
              </p:cNvSpPr>
              <p:nvPr/>
            </p:nvSpPr>
            <p:spPr bwMode="auto">
              <a:xfrm>
                <a:off x="80" y="4007"/>
                <a:ext cx="1486" cy="0"/>
              </a:xfrm>
              <a:prstGeom prst="line">
                <a:avLst/>
              </a:prstGeom>
              <a:noFill/>
              <a:ln w="1588">
                <a:solidFill>
                  <a:schemeClr val="tx2"/>
                </a:solidFill>
                <a:round/>
                <a:headEnd/>
                <a:tailEnd/>
              </a:ln>
            </p:spPr>
            <p:txBody>
              <a:bodyPr/>
              <a:lstStyle/>
              <a:p>
                <a:endParaRPr lang="en-US">
                  <a:solidFill>
                    <a:srgbClr val="002060"/>
                  </a:solidFill>
                </a:endParaRPr>
              </a:p>
            </p:txBody>
          </p:sp>
          <p:sp>
            <p:nvSpPr>
              <p:cNvPr id="182" name="Line 8"/>
              <p:cNvSpPr>
                <a:spLocks noChangeShapeType="1"/>
              </p:cNvSpPr>
              <p:nvPr/>
            </p:nvSpPr>
            <p:spPr bwMode="auto">
              <a:xfrm>
                <a:off x="80" y="4007"/>
                <a:ext cx="0" cy="31"/>
              </a:xfrm>
              <a:prstGeom prst="line">
                <a:avLst/>
              </a:prstGeom>
              <a:noFill/>
              <a:ln w="1588">
                <a:solidFill>
                  <a:schemeClr val="tx2"/>
                </a:solidFill>
                <a:round/>
                <a:headEnd/>
                <a:tailEnd/>
              </a:ln>
            </p:spPr>
            <p:txBody>
              <a:bodyPr/>
              <a:lstStyle/>
              <a:p>
                <a:endParaRPr lang="en-US">
                  <a:solidFill>
                    <a:srgbClr val="002060"/>
                  </a:solidFill>
                </a:endParaRPr>
              </a:p>
            </p:txBody>
          </p:sp>
          <p:sp>
            <p:nvSpPr>
              <p:cNvPr id="183" name="Line 9"/>
              <p:cNvSpPr>
                <a:spLocks noChangeShapeType="1"/>
              </p:cNvSpPr>
              <p:nvPr/>
            </p:nvSpPr>
            <p:spPr bwMode="auto">
              <a:xfrm>
                <a:off x="452" y="4007"/>
                <a:ext cx="0" cy="31"/>
              </a:xfrm>
              <a:prstGeom prst="line">
                <a:avLst/>
              </a:prstGeom>
              <a:noFill/>
              <a:ln w="1588">
                <a:solidFill>
                  <a:schemeClr val="tx2"/>
                </a:solidFill>
                <a:round/>
                <a:headEnd/>
                <a:tailEnd/>
              </a:ln>
            </p:spPr>
            <p:txBody>
              <a:bodyPr/>
              <a:lstStyle/>
              <a:p>
                <a:endParaRPr lang="en-US">
                  <a:solidFill>
                    <a:srgbClr val="002060"/>
                  </a:solidFill>
                </a:endParaRPr>
              </a:p>
            </p:txBody>
          </p:sp>
          <p:sp>
            <p:nvSpPr>
              <p:cNvPr id="184" name="Line 10"/>
              <p:cNvSpPr>
                <a:spLocks noChangeShapeType="1"/>
              </p:cNvSpPr>
              <p:nvPr/>
            </p:nvSpPr>
            <p:spPr bwMode="auto">
              <a:xfrm>
                <a:off x="823" y="4007"/>
                <a:ext cx="0" cy="31"/>
              </a:xfrm>
              <a:prstGeom prst="line">
                <a:avLst/>
              </a:prstGeom>
              <a:noFill/>
              <a:ln w="1588">
                <a:solidFill>
                  <a:schemeClr val="tx2"/>
                </a:solidFill>
                <a:round/>
                <a:headEnd/>
                <a:tailEnd/>
              </a:ln>
            </p:spPr>
            <p:txBody>
              <a:bodyPr/>
              <a:lstStyle/>
              <a:p>
                <a:endParaRPr lang="en-US">
                  <a:solidFill>
                    <a:srgbClr val="002060"/>
                  </a:solidFill>
                </a:endParaRPr>
              </a:p>
            </p:txBody>
          </p:sp>
          <p:sp>
            <p:nvSpPr>
              <p:cNvPr id="185" name="Line 11"/>
              <p:cNvSpPr>
                <a:spLocks noChangeShapeType="1"/>
              </p:cNvSpPr>
              <p:nvPr/>
            </p:nvSpPr>
            <p:spPr bwMode="auto">
              <a:xfrm>
                <a:off x="1195" y="4007"/>
                <a:ext cx="0" cy="31"/>
              </a:xfrm>
              <a:prstGeom prst="line">
                <a:avLst/>
              </a:prstGeom>
              <a:noFill/>
              <a:ln w="1588">
                <a:solidFill>
                  <a:schemeClr val="tx2"/>
                </a:solidFill>
                <a:round/>
                <a:headEnd/>
                <a:tailEnd/>
              </a:ln>
            </p:spPr>
            <p:txBody>
              <a:bodyPr/>
              <a:lstStyle/>
              <a:p>
                <a:endParaRPr lang="en-US">
                  <a:solidFill>
                    <a:srgbClr val="002060"/>
                  </a:solidFill>
                </a:endParaRPr>
              </a:p>
            </p:txBody>
          </p:sp>
          <p:sp>
            <p:nvSpPr>
              <p:cNvPr id="186" name="Line 12"/>
              <p:cNvSpPr>
                <a:spLocks noChangeShapeType="1"/>
              </p:cNvSpPr>
              <p:nvPr/>
            </p:nvSpPr>
            <p:spPr bwMode="auto">
              <a:xfrm>
                <a:off x="1566" y="4007"/>
                <a:ext cx="1" cy="31"/>
              </a:xfrm>
              <a:prstGeom prst="line">
                <a:avLst/>
              </a:prstGeom>
              <a:noFill/>
              <a:ln w="1588">
                <a:solidFill>
                  <a:schemeClr val="tx2"/>
                </a:solidFill>
                <a:round/>
                <a:headEnd/>
                <a:tailEnd/>
              </a:ln>
            </p:spPr>
            <p:txBody>
              <a:bodyPr/>
              <a:lstStyle/>
              <a:p>
                <a:endParaRPr lang="en-US">
                  <a:solidFill>
                    <a:srgbClr val="002060"/>
                  </a:solidFill>
                </a:endParaRPr>
              </a:p>
            </p:txBody>
          </p:sp>
          <p:sp>
            <p:nvSpPr>
              <p:cNvPr id="187" name="Rectangle 13"/>
              <p:cNvSpPr>
                <a:spLocks noChangeArrowheads="1"/>
              </p:cNvSpPr>
              <p:nvPr/>
            </p:nvSpPr>
            <p:spPr bwMode="auto">
              <a:xfrm>
                <a:off x="562" y="4045"/>
                <a:ext cx="617" cy="116"/>
              </a:xfrm>
              <a:prstGeom prst="rect">
                <a:avLst/>
              </a:prstGeom>
              <a:noFill/>
              <a:ln w="9525">
                <a:noFill/>
                <a:miter lim="800000"/>
                <a:headEnd/>
                <a:tailEnd/>
              </a:ln>
            </p:spPr>
            <p:txBody>
              <a:bodyPr wrap="none" lIns="0" tIns="0" rIns="0" bIns="0">
                <a:spAutoFit/>
              </a:bodyPr>
              <a:lstStyle/>
              <a:p>
                <a:r>
                  <a:rPr lang="en-US" sz="1200">
                    <a:solidFill>
                      <a:srgbClr val="002060"/>
                    </a:solidFill>
                    <a:latin typeface="Times" pitchFamily="18" charset="0"/>
                  </a:rPr>
                  <a:t>LC elution time</a:t>
                </a:r>
                <a:endParaRPr lang="en-US" sz="1200" b="0">
                  <a:solidFill>
                    <a:srgbClr val="002060"/>
                  </a:solidFill>
                  <a:latin typeface="Times" pitchFamily="18" charset="0"/>
                </a:endParaRPr>
              </a:p>
            </p:txBody>
          </p:sp>
          <p:sp>
            <p:nvSpPr>
              <p:cNvPr id="188" name="Freeform 14"/>
              <p:cNvSpPr>
                <a:spLocks/>
              </p:cNvSpPr>
              <p:nvPr/>
            </p:nvSpPr>
            <p:spPr bwMode="auto">
              <a:xfrm>
                <a:off x="80" y="2827"/>
                <a:ext cx="1486" cy="1180"/>
              </a:xfrm>
              <a:custGeom>
                <a:avLst/>
                <a:gdLst>
                  <a:gd name="T0" fmla="*/ 0 w 6020"/>
                  <a:gd name="T1" fmla="*/ 0 h 2580"/>
                  <a:gd name="T2" fmla="*/ 0 w 6020"/>
                  <a:gd name="T3" fmla="*/ 0 h 2580"/>
                  <a:gd name="T4" fmla="*/ 0 w 6020"/>
                  <a:gd name="T5" fmla="*/ 0 h 2580"/>
                  <a:gd name="T6" fmla="*/ 0 w 6020"/>
                  <a:gd name="T7" fmla="*/ 0 h 2580"/>
                  <a:gd name="T8" fmla="*/ 0 w 6020"/>
                  <a:gd name="T9" fmla="*/ 0 h 2580"/>
                  <a:gd name="T10" fmla="*/ 0 w 6020"/>
                  <a:gd name="T11" fmla="*/ 0 h 2580"/>
                  <a:gd name="T12" fmla="*/ 0 w 6020"/>
                  <a:gd name="T13" fmla="*/ 0 h 2580"/>
                  <a:gd name="T14" fmla="*/ 0 w 6020"/>
                  <a:gd name="T15" fmla="*/ 0 h 2580"/>
                  <a:gd name="T16" fmla="*/ 0 w 6020"/>
                  <a:gd name="T17" fmla="*/ 0 h 2580"/>
                  <a:gd name="T18" fmla="*/ 0 w 6020"/>
                  <a:gd name="T19" fmla="*/ 0 h 2580"/>
                  <a:gd name="T20" fmla="*/ 0 w 6020"/>
                  <a:gd name="T21" fmla="*/ 0 h 2580"/>
                  <a:gd name="T22" fmla="*/ 0 w 6020"/>
                  <a:gd name="T23" fmla="*/ 0 h 2580"/>
                  <a:gd name="T24" fmla="*/ 0 w 6020"/>
                  <a:gd name="T25" fmla="*/ 0 h 2580"/>
                  <a:gd name="T26" fmla="*/ 0 w 6020"/>
                  <a:gd name="T27" fmla="*/ 0 h 2580"/>
                  <a:gd name="T28" fmla="*/ 0 w 6020"/>
                  <a:gd name="T29" fmla="*/ 0 h 2580"/>
                  <a:gd name="T30" fmla="*/ 0 w 6020"/>
                  <a:gd name="T31" fmla="*/ 0 h 2580"/>
                  <a:gd name="T32" fmla="*/ 0 w 6020"/>
                  <a:gd name="T33" fmla="*/ 0 h 2580"/>
                  <a:gd name="T34" fmla="*/ 0 w 6020"/>
                  <a:gd name="T35" fmla="*/ 0 h 2580"/>
                  <a:gd name="T36" fmla="*/ 0 w 6020"/>
                  <a:gd name="T37" fmla="*/ 0 h 2580"/>
                  <a:gd name="T38" fmla="*/ 0 w 6020"/>
                  <a:gd name="T39" fmla="*/ 0 h 2580"/>
                  <a:gd name="T40" fmla="*/ 0 w 6020"/>
                  <a:gd name="T41" fmla="*/ 0 h 2580"/>
                  <a:gd name="T42" fmla="*/ 0 w 6020"/>
                  <a:gd name="T43" fmla="*/ 0 h 2580"/>
                  <a:gd name="T44" fmla="*/ 0 w 6020"/>
                  <a:gd name="T45" fmla="*/ 0 h 2580"/>
                  <a:gd name="T46" fmla="*/ 0 w 6020"/>
                  <a:gd name="T47" fmla="*/ 0 h 2580"/>
                  <a:gd name="T48" fmla="*/ 0 w 6020"/>
                  <a:gd name="T49" fmla="*/ 0 h 2580"/>
                  <a:gd name="T50" fmla="*/ 0 w 6020"/>
                  <a:gd name="T51" fmla="*/ 0 h 2580"/>
                  <a:gd name="T52" fmla="*/ 0 w 6020"/>
                  <a:gd name="T53" fmla="*/ 0 h 2580"/>
                  <a:gd name="T54" fmla="*/ 0 w 6020"/>
                  <a:gd name="T55" fmla="*/ 0 h 2580"/>
                  <a:gd name="T56" fmla="*/ 0 w 6020"/>
                  <a:gd name="T57" fmla="*/ 0 h 2580"/>
                  <a:gd name="T58" fmla="*/ 0 w 6020"/>
                  <a:gd name="T59" fmla="*/ 0 h 2580"/>
                  <a:gd name="T60" fmla="*/ 0 w 6020"/>
                  <a:gd name="T61" fmla="*/ 0 h 2580"/>
                  <a:gd name="T62" fmla="*/ 0 w 6020"/>
                  <a:gd name="T63" fmla="*/ 0 h 2580"/>
                  <a:gd name="T64" fmla="*/ 0 w 6020"/>
                  <a:gd name="T65" fmla="*/ 0 h 2580"/>
                  <a:gd name="T66" fmla="*/ 0 w 6020"/>
                  <a:gd name="T67" fmla="*/ 0 h 2580"/>
                  <a:gd name="T68" fmla="*/ 0 w 6020"/>
                  <a:gd name="T69" fmla="*/ 0 h 2580"/>
                  <a:gd name="T70" fmla="*/ 0 w 6020"/>
                  <a:gd name="T71" fmla="*/ 0 h 2580"/>
                  <a:gd name="T72" fmla="*/ 0 w 6020"/>
                  <a:gd name="T73" fmla="*/ 0 h 2580"/>
                  <a:gd name="T74" fmla="*/ 0 w 6020"/>
                  <a:gd name="T75" fmla="*/ 0 h 2580"/>
                  <a:gd name="T76" fmla="*/ 0 w 6020"/>
                  <a:gd name="T77" fmla="*/ 0 h 2580"/>
                  <a:gd name="T78" fmla="*/ 0 w 6020"/>
                  <a:gd name="T79" fmla="*/ 0 h 2580"/>
                  <a:gd name="T80" fmla="*/ 0 w 6020"/>
                  <a:gd name="T81" fmla="*/ 0 h 2580"/>
                  <a:gd name="T82" fmla="*/ 0 w 6020"/>
                  <a:gd name="T83" fmla="*/ 0 h 2580"/>
                  <a:gd name="T84" fmla="*/ 0 w 6020"/>
                  <a:gd name="T85" fmla="*/ 0 h 2580"/>
                  <a:gd name="T86" fmla="*/ 0 w 6020"/>
                  <a:gd name="T87" fmla="*/ 0 h 2580"/>
                  <a:gd name="T88" fmla="*/ 0 w 6020"/>
                  <a:gd name="T89" fmla="*/ 0 h 2580"/>
                  <a:gd name="T90" fmla="*/ 0 w 6020"/>
                  <a:gd name="T91" fmla="*/ 0 h 2580"/>
                  <a:gd name="T92" fmla="*/ 0 w 6020"/>
                  <a:gd name="T93" fmla="*/ 0 h 2580"/>
                  <a:gd name="T94" fmla="*/ 0 w 6020"/>
                  <a:gd name="T95" fmla="*/ 0 h 2580"/>
                  <a:gd name="T96" fmla="*/ 0 w 6020"/>
                  <a:gd name="T97" fmla="*/ 0 h 2580"/>
                  <a:gd name="T98" fmla="*/ 0 w 6020"/>
                  <a:gd name="T99" fmla="*/ 0 h 2580"/>
                  <a:gd name="T100" fmla="*/ 0 w 6020"/>
                  <a:gd name="T101" fmla="*/ 0 h 2580"/>
                  <a:gd name="T102" fmla="*/ 0 w 6020"/>
                  <a:gd name="T103" fmla="*/ 0 h 2580"/>
                  <a:gd name="T104" fmla="*/ 0 w 6020"/>
                  <a:gd name="T105" fmla="*/ 0 h 2580"/>
                  <a:gd name="T106" fmla="*/ 0 w 6020"/>
                  <a:gd name="T107" fmla="*/ 0 h 2580"/>
                  <a:gd name="T108" fmla="*/ 0 w 6020"/>
                  <a:gd name="T109" fmla="*/ 0 h 2580"/>
                  <a:gd name="T110" fmla="*/ 0 w 6020"/>
                  <a:gd name="T111" fmla="*/ 0 h 2580"/>
                  <a:gd name="T112" fmla="*/ 0 w 6020"/>
                  <a:gd name="T113" fmla="*/ 0 h 2580"/>
                  <a:gd name="T114" fmla="*/ 0 w 6020"/>
                  <a:gd name="T115" fmla="*/ 0 h 2580"/>
                  <a:gd name="T116" fmla="*/ 0 w 6020"/>
                  <a:gd name="T117" fmla="*/ 0 h 2580"/>
                  <a:gd name="T118" fmla="*/ 0 w 6020"/>
                  <a:gd name="T119" fmla="*/ 0 h 2580"/>
                  <a:gd name="T120" fmla="*/ 0 w 6020"/>
                  <a:gd name="T121" fmla="*/ 0 h 25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020"/>
                  <a:gd name="T184" fmla="*/ 0 h 2580"/>
                  <a:gd name="T185" fmla="*/ 6020 w 6020"/>
                  <a:gd name="T186" fmla="*/ 2580 h 25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020" h="2580">
                    <a:moveTo>
                      <a:pt x="0" y="2579"/>
                    </a:moveTo>
                    <a:lnTo>
                      <a:pt x="3" y="2579"/>
                    </a:lnTo>
                    <a:lnTo>
                      <a:pt x="6" y="2577"/>
                    </a:lnTo>
                    <a:lnTo>
                      <a:pt x="10" y="2577"/>
                    </a:lnTo>
                    <a:lnTo>
                      <a:pt x="13" y="2579"/>
                    </a:lnTo>
                    <a:lnTo>
                      <a:pt x="16" y="2578"/>
                    </a:lnTo>
                    <a:lnTo>
                      <a:pt x="19" y="2578"/>
                    </a:lnTo>
                    <a:lnTo>
                      <a:pt x="23" y="2577"/>
                    </a:lnTo>
                    <a:lnTo>
                      <a:pt x="26" y="2578"/>
                    </a:lnTo>
                    <a:lnTo>
                      <a:pt x="29" y="2578"/>
                    </a:lnTo>
                    <a:lnTo>
                      <a:pt x="32" y="2579"/>
                    </a:lnTo>
                    <a:lnTo>
                      <a:pt x="36" y="2577"/>
                    </a:lnTo>
                    <a:lnTo>
                      <a:pt x="39" y="2578"/>
                    </a:lnTo>
                    <a:lnTo>
                      <a:pt x="42" y="2578"/>
                    </a:lnTo>
                    <a:lnTo>
                      <a:pt x="45" y="2577"/>
                    </a:lnTo>
                    <a:lnTo>
                      <a:pt x="49" y="2579"/>
                    </a:lnTo>
                    <a:lnTo>
                      <a:pt x="52" y="2578"/>
                    </a:lnTo>
                    <a:lnTo>
                      <a:pt x="55" y="2579"/>
                    </a:lnTo>
                    <a:lnTo>
                      <a:pt x="58" y="2577"/>
                    </a:lnTo>
                    <a:lnTo>
                      <a:pt x="62" y="2557"/>
                    </a:lnTo>
                    <a:lnTo>
                      <a:pt x="65" y="2562"/>
                    </a:lnTo>
                    <a:lnTo>
                      <a:pt x="68" y="2576"/>
                    </a:lnTo>
                    <a:lnTo>
                      <a:pt x="71" y="2572"/>
                    </a:lnTo>
                    <a:lnTo>
                      <a:pt x="75" y="2578"/>
                    </a:lnTo>
                    <a:lnTo>
                      <a:pt x="78" y="2578"/>
                    </a:lnTo>
                    <a:lnTo>
                      <a:pt x="81" y="2579"/>
                    </a:lnTo>
                    <a:lnTo>
                      <a:pt x="84" y="2578"/>
                    </a:lnTo>
                    <a:lnTo>
                      <a:pt x="88" y="2577"/>
                    </a:lnTo>
                    <a:lnTo>
                      <a:pt x="91" y="2579"/>
                    </a:lnTo>
                    <a:lnTo>
                      <a:pt x="94" y="2576"/>
                    </a:lnTo>
                    <a:lnTo>
                      <a:pt x="97" y="2574"/>
                    </a:lnTo>
                    <a:lnTo>
                      <a:pt x="101" y="2577"/>
                    </a:lnTo>
                    <a:lnTo>
                      <a:pt x="104" y="2578"/>
                    </a:lnTo>
                    <a:lnTo>
                      <a:pt x="107" y="2577"/>
                    </a:lnTo>
                    <a:lnTo>
                      <a:pt x="110" y="2571"/>
                    </a:lnTo>
                    <a:lnTo>
                      <a:pt x="114" y="2570"/>
                    </a:lnTo>
                    <a:lnTo>
                      <a:pt x="117" y="2566"/>
                    </a:lnTo>
                    <a:lnTo>
                      <a:pt x="120" y="2559"/>
                    </a:lnTo>
                    <a:lnTo>
                      <a:pt x="123" y="2553"/>
                    </a:lnTo>
                    <a:lnTo>
                      <a:pt x="126" y="2555"/>
                    </a:lnTo>
                    <a:lnTo>
                      <a:pt x="130" y="2563"/>
                    </a:lnTo>
                    <a:lnTo>
                      <a:pt x="133" y="2572"/>
                    </a:lnTo>
                    <a:lnTo>
                      <a:pt x="136" y="2573"/>
                    </a:lnTo>
                    <a:lnTo>
                      <a:pt x="139" y="2578"/>
                    </a:lnTo>
                    <a:lnTo>
                      <a:pt x="143" y="2579"/>
                    </a:lnTo>
                    <a:lnTo>
                      <a:pt x="146" y="2579"/>
                    </a:lnTo>
                    <a:lnTo>
                      <a:pt x="149" y="2579"/>
                    </a:lnTo>
                    <a:lnTo>
                      <a:pt x="152" y="2579"/>
                    </a:lnTo>
                    <a:lnTo>
                      <a:pt x="156" y="2578"/>
                    </a:lnTo>
                    <a:lnTo>
                      <a:pt x="159" y="2573"/>
                    </a:lnTo>
                    <a:lnTo>
                      <a:pt x="162" y="2573"/>
                    </a:lnTo>
                    <a:lnTo>
                      <a:pt x="165" y="2572"/>
                    </a:lnTo>
                    <a:lnTo>
                      <a:pt x="169" y="2573"/>
                    </a:lnTo>
                    <a:lnTo>
                      <a:pt x="172" y="2573"/>
                    </a:lnTo>
                    <a:lnTo>
                      <a:pt x="175" y="2574"/>
                    </a:lnTo>
                    <a:lnTo>
                      <a:pt x="178" y="2573"/>
                    </a:lnTo>
                    <a:lnTo>
                      <a:pt x="182" y="2575"/>
                    </a:lnTo>
                    <a:lnTo>
                      <a:pt x="185" y="2575"/>
                    </a:lnTo>
                    <a:lnTo>
                      <a:pt x="188" y="2576"/>
                    </a:lnTo>
                    <a:lnTo>
                      <a:pt x="191" y="2579"/>
                    </a:lnTo>
                    <a:lnTo>
                      <a:pt x="195" y="2576"/>
                    </a:lnTo>
                    <a:lnTo>
                      <a:pt x="198" y="2575"/>
                    </a:lnTo>
                    <a:lnTo>
                      <a:pt x="201" y="2576"/>
                    </a:lnTo>
                    <a:lnTo>
                      <a:pt x="204" y="2579"/>
                    </a:lnTo>
                    <a:lnTo>
                      <a:pt x="208" y="2579"/>
                    </a:lnTo>
                    <a:lnTo>
                      <a:pt x="211" y="2577"/>
                    </a:lnTo>
                    <a:lnTo>
                      <a:pt x="214" y="2578"/>
                    </a:lnTo>
                    <a:lnTo>
                      <a:pt x="217" y="2578"/>
                    </a:lnTo>
                    <a:lnTo>
                      <a:pt x="221" y="2577"/>
                    </a:lnTo>
                    <a:lnTo>
                      <a:pt x="224" y="2579"/>
                    </a:lnTo>
                    <a:lnTo>
                      <a:pt x="227" y="2579"/>
                    </a:lnTo>
                    <a:lnTo>
                      <a:pt x="230" y="2578"/>
                    </a:lnTo>
                    <a:lnTo>
                      <a:pt x="234" y="2578"/>
                    </a:lnTo>
                    <a:lnTo>
                      <a:pt x="237" y="2579"/>
                    </a:lnTo>
                    <a:lnTo>
                      <a:pt x="240" y="2579"/>
                    </a:lnTo>
                    <a:lnTo>
                      <a:pt x="243" y="2578"/>
                    </a:lnTo>
                    <a:lnTo>
                      <a:pt x="246" y="2578"/>
                    </a:lnTo>
                    <a:lnTo>
                      <a:pt x="250" y="2579"/>
                    </a:lnTo>
                    <a:lnTo>
                      <a:pt x="253" y="2579"/>
                    </a:lnTo>
                    <a:lnTo>
                      <a:pt x="256" y="2578"/>
                    </a:lnTo>
                    <a:lnTo>
                      <a:pt x="259" y="2579"/>
                    </a:lnTo>
                    <a:lnTo>
                      <a:pt x="263" y="2580"/>
                    </a:lnTo>
                    <a:lnTo>
                      <a:pt x="266" y="2580"/>
                    </a:lnTo>
                    <a:lnTo>
                      <a:pt x="269" y="2579"/>
                    </a:lnTo>
                    <a:lnTo>
                      <a:pt x="272" y="2577"/>
                    </a:lnTo>
                    <a:lnTo>
                      <a:pt x="276" y="2576"/>
                    </a:lnTo>
                    <a:lnTo>
                      <a:pt x="279" y="2575"/>
                    </a:lnTo>
                    <a:lnTo>
                      <a:pt x="282" y="2571"/>
                    </a:lnTo>
                    <a:lnTo>
                      <a:pt x="285" y="2572"/>
                    </a:lnTo>
                    <a:lnTo>
                      <a:pt x="289" y="2572"/>
                    </a:lnTo>
                    <a:lnTo>
                      <a:pt x="292" y="2568"/>
                    </a:lnTo>
                    <a:lnTo>
                      <a:pt x="295" y="2571"/>
                    </a:lnTo>
                    <a:lnTo>
                      <a:pt x="298" y="2571"/>
                    </a:lnTo>
                    <a:lnTo>
                      <a:pt x="302" y="2574"/>
                    </a:lnTo>
                    <a:lnTo>
                      <a:pt x="305" y="2576"/>
                    </a:lnTo>
                    <a:lnTo>
                      <a:pt x="308" y="2575"/>
                    </a:lnTo>
                    <a:lnTo>
                      <a:pt x="311" y="2572"/>
                    </a:lnTo>
                    <a:lnTo>
                      <a:pt x="315" y="2569"/>
                    </a:lnTo>
                    <a:lnTo>
                      <a:pt x="318" y="2568"/>
                    </a:lnTo>
                    <a:lnTo>
                      <a:pt x="321" y="2572"/>
                    </a:lnTo>
                    <a:lnTo>
                      <a:pt x="324" y="2575"/>
                    </a:lnTo>
                    <a:lnTo>
                      <a:pt x="328" y="2577"/>
                    </a:lnTo>
                    <a:lnTo>
                      <a:pt x="331" y="2570"/>
                    </a:lnTo>
                    <a:lnTo>
                      <a:pt x="334" y="2547"/>
                    </a:lnTo>
                    <a:lnTo>
                      <a:pt x="337" y="2523"/>
                    </a:lnTo>
                    <a:lnTo>
                      <a:pt x="341" y="2497"/>
                    </a:lnTo>
                    <a:lnTo>
                      <a:pt x="344" y="2457"/>
                    </a:lnTo>
                    <a:lnTo>
                      <a:pt x="347" y="2440"/>
                    </a:lnTo>
                    <a:lnTo>
                      <a:pt x="350" y="2456"/>
                    </a:lnTo>
                    <a:lnTo>
                      <a:pt x="354" y="2490"/>
                    </a:lnTo>
                    <a:lnTo>
                      <a:pt x="357" y="2513"/>
                    </a:lnTo>
                    <a:lnTo>
                      <a:pt x="360" y="2539"/>
                    </a:lnTo>
                    <a:lnTo>
                      <a:pt x="363" y="2553"/>
                    </a:lnTo>
                    <a:lnTo>
                      <a:pt x="367" y="2559"/>
                    </a:lnTo>
                    <a:lnTo>
                      <a:pt x="370" y="2570"/>
                    </a:lnTo>
                    <a:lnTo>
                      <a:pt x="373" y="2568"/>
                    </a:lnTo>
                    <a:lnTo>
                      <a:pt x="376" y="2569"/>
                    </a:lnTo>
                    <a:lnTo>
                      <a:pt x="379" y="2570"/>
                    </a:lnTo>
                    <a:lnTo>
                      <a:pt x="383" y="2570"/>
                    </a:lnTo>
                    <a:lnTo>
                      <a:pt x="386" y="2568"/>
                    </a:lnTo>
                    <a:lnTo>
                      <a:pt x="389" y="2569"/>
                    </a:lnTo>
                    <a:lnTo>
                      <a:pt x="392" y="2568"/>
                    </a:lnTo>
                    <a:lnTo>
                      <a:pt x="396" y="2570"/>
                    </a:lnTo>
                    <a:lnTo>
                      <a:pt x="399" y="2572"/>
                    </a:lnTo>
                    <a:lnTo>
                      <a:pt x="402" y="2570"/>
                    </a:lnTo>
                    <a:lnTo>
                      <a:pt x="405" y="2569"/>
                    </a:lnTo>
                    <a:lnTo>
                      <a:pt x="409" y="2570"/>
                    </a:lnTo>
                    <a:lnTo>
                      <a:pt x="412" y="2572"/>
                    </a:lnTo>
                    <a:lnTo>
                      <a:pt x="415" y="2571"/>
                    </a:lnTo>
                    <a:lnTo>
                      <a:pt x="418" y="2569"/>
                    </a:lnTo>
                    <a:lnTo>
                      <a:pt x="422" y="2572"/>
                    </a:lnTo>
                    <a:lnTo>
                      <a:pt x="425" y="2564"/>
                    </a:lnTo>
                    <a:lnTo>
                      <a:pt x="428" y="2555"/>
                    </a:lnTo>
                    <a:lnTo>
                      <a:pt x="431" y="2561"/>
                    </a:lnTo>
                    <a:lnTo>
                      <a:pt x="435" y="2567"/>
                    </a:lnTo>
                    <a:lnTo>
                      <a:pt x="438" y="2574"/>
                    </a:lnTo>
                    <a:lnTo>
                      <a:pt x="441" y="2543"/>
                    </a:lnTo>
                    <a:lnTo>
                      <a:pt x="444" y="2526"/>
                    </a:lnTo>
                    <a:lnTo>
                      <a:pt x="448" y="2521"/>
                    </a:lnTo>
                    <a:lnTo>
                      <a:pt x="451" y="2524"/>
                    </a:lnTo>
                    <a:lnTo>
                      <a:pt x="454" y="2536"/>
                    </a:lnTo>
                    <a:lnTo>
                      <a:pt x="457" y="2536"/>
                    </a:lnTo>
                    <a:lnTo>
                      <a:pt x="461" y="2548"/>
                    </a:lnTo>
                    <a:lnTo>
                      <a:pt x="464" y="2548"/>
                    </a:lnTo>
                    <a:lnTo>
                      <a:pt x="467" y="2558"/>
                    </a:lnTo>
                    <a:lnTo>
                      <a:pt x="470" y="2560"/>
                    </a:lnTo>
                    <a:lnTo>
                      <a:pt x="474" y="2567"/>
                    </a:lnTo>
                    <a:lnTo>
                      <a:pt x="477" y="2570"/>
                    </a:lnTo>
                    <a:lnTo>
                      <a:pt x="480" y="2571"/>
                    </a:lnTo>
                    <a:lnTo>
                      <a:pt x="483" y="2571"/>
                    </a:lnTo>
                    <a:lnTo>
                      <a:pt x="487" y="2572"/>
                    </a:lnTo>
                    <a:lnTo>
                      <a:pt x="490" y="2570"/>
                    </a:lnTo>
                    <a:lnTo>
                      <a:pt x="493" y="2552"/>
                    </a:lnTo>
                    <a:lnTo>
                      <a:pt x="496" y="2535"/>
                    </a:lnTo>
                    <a:lnTo>
                      <a:pt x="499" y="2486"/>
                    </a:lnTo>
                    <a:lnTo>
                      <a:pt x="503" y="2490"/>
                    </a:lnTo>
                    <a:lnTo>
                      <a:pt x="506" y="2521"/>
                    </a:lnTo>
                    <a:lnTo>
                      <a:pt x="509" y="2555"/>
                    </a:lnTo>
                    <a:lnTo>
                      <a:pt x="512" y="2571"/>
                    </a:lnTo>
                    <a:lnTo>
                      <a:pt x="516" y="2578"/>
                    </a:lnTo>
                    <a:lnTo>
                      <a:pt x="519" y="2579"/>
                    </a:lnTo>
                    <a:lnTo>
                      <a:pt x="522" y="2575"/>
                    </a:lnTo>
                    <a:lnTo>
                      <a:pt x="525" y="2576"/>
                    </a:lnTo>
                    <a:lnTo>
                      <a:pt x="529" y="2577"/>
                    </a:lnTo>
                    <a:lnTo>
                      <a:pt x="532" y="2570"/>
                    </a:lnTo>
                    <a:lnTo>
                      <a:pt x="535" y="2558"/>
                    </a:lnTo>
                    <a:lnTo>
                      <a:pt x="538" y="2545"/>
                    </a:lnTo>
                    <a:lnTo>
                      <a:pt x="542" y="2456"/>
                    </a:lnTo>
                    <a:lnTo>
                      <a:pt x="545" y="2392"/>
                    </a:lnTo>
                    <a:lnTo>
                      <a:pt x="548" y="2427"/>
                    </a:lnTo>
                    <a:lnTo>
                      <a:pt x="551" y="2451"/>
                    </a:lnTo>
                    <a:lnTo>
                      <a:pt x="555" y="2491"/>
                    </a:lnTo>
                    <a:lnTo>
                      <a:pt x="558" y="2524"/>
                    </a:lnTo>
                    <a:lnTo>
                      <a:pt x="561" y="2532"/>
                    </a:lnTo>
                    <a:lnTo>
                      <a:pt x="564" y="2519"/>
                    </a:lnTo>
                    <a:lnTo>
                      <a:pt x="568" y="2515"/>
                    </a:lnTo>
                    <a:lnTo>
                      <a:pt x="571" y="2505"/>
                    </a:lnTo>
                    <a:lnTo>
                      <a:pt x="574" y="2510"/>
                    </a:lnTo>
                    <a:lnTo>
                      <a:pt x="577" y="2501"/>
                    </a:lnTo>
                    <a:lnTo>
                      <a:pt x="581" y="2526"/>
                    </a:lnTo>
                    <a:lnTo>
                      <a:pt x="584" y="2532"/>
                    </a:lnTo>
                    <a:lnTo>
                      <a:pt x="587" y="2541"/>
                    </a:lnTo>
                    <a:lnTo>
                      <a:pt x="590" y="2550"/>
                    </a:lnTo>
                    <a:lnTo>
                      <a:pt x="594" y="2525"/>
                    </a:lnTo>
                    <a:lnTo>
                      <a:pt x="597" y="2492"/>
                    </a:lnTo>
                    <a:lnTo>
                      <a:pt x="600" y="2509"/>
                    </a:lnTo>
                    <a:lnTo>
                      <a:pt x="603" y="2536"/>
                    </a:lnTo>
                    <a:lnTo>
                      <a:pt x="607" y="2548"/>
                    </a:lnTo>
                    <a:lnTo>
                      <a:pt x="610" y="2544"/>
                    </a:lnTo>
                    <a:lnTo>
                      <a:pt x="613" y="2550"/>
                    </a:lnTo>
                    <a:lnTo>
                      <a:pt x="616" y="2547"/>
                    </a:lnTo>
                    <a:lnTo>
                      <a:pt x="619" y="2526"/>
                    </a:lnTo>
                    <a:lnTo>
                      <a:pt x="623" y="2459"/>
                    </a:lnTo>
                    <a:lnTo>
                      <a:pt x="626" y="2461"/>
                    </a:lnTo>
                    <a:lnTo>
                      <a:pt x="629" y="2485"/>
                    </a:lnTo>
                    <a:lnTo>
                      <a:pt x="632" y="2514"/>
                    </a:lnTo>
                    <a:lnTo>
                      <a:pt x="636" y="2515"/>
                    </a:lnTo>
                    <a:lnTo>
                      <a:pt x="639" y="2506"/>
                    </a:lnTo>
                    <a:lnTo>
                      <a:pt x="642" y="2378"/>
                    </a:lnTo>
                    <a:lnTo>
                      <a:pt x="645" y="2285"/>
                    </a:lnTo>
                    <a:lnTo>
                      <a:pt x="649" y="2283"/>
                    </a:lnTo>
                    <a:lnTo>
                      <a:pt x="652" y="2386"/>
                    </a:lnTo>
                    <a:lnTo>
                      <a:pt x="655" y="2434"/>
                    </a:lnTo>
                    <a:lnTo>
                      <a:pt x="658" y="2489"/>
                    </a:lnTo>
                    <a:lnTo>
                      <a:pt x="662" y="2534"/>
                    </a:lnTo>
                    <a:lnTo>
                      <a:pt x="665" y="2554"/>
                    </a:lnTo>
                    <a:lnTo>
                      <a:pt x="668" y="2551"/>
                    </a:lnTo>
                    <a:lnTo>
                      <a:pt x="671" y="2516"/>
                    </a:lnTo>
                    <a:lnTo>
                      <a:pt x="675" y="2528"/>
                    </a:lnTo>
                    <a:lnTo>
                      <a:pt x="678" y="2552"/>
                    </a:lnTo>
                    <a:lnTo>
                      <a:pt x="681" y="2431"/>
                    </a:lnTo>
                    <a:lnTo>
                      <a:pt x="684" y="2318"/>
                    </a:lnTo>
                    <a:lnTo>
                      <a:pt x="688" y="2323"/>
                    </a:lnTo>
                    <a:lnTo>
                      <a:pt x="691" y="2418"/>
                    </a:lnTo>
                    <a:lnTo>
                      <a:pt x="694" y="2477"/>
                    </a:lnTo>
                    <a:lnTo>
                      <a:pt x="697" y="2491"/>
                    </a:lnTo>
                    <a:lnTo>
                      <a:pt x="701" y="2517"/>
                    </a:lnTo>
                    <a:lnTo>
                      <a:pt x="704" y="2524"/>
                    </a:lnTo>
                    <a:lnTo>
                      <a:pt x="707" y="2553"/>
                    </a:lnTo>
                    <a:lnTo>
                      <a:pt x="710" y="2566"/>
                    </a:lnTo>
                    <a:lnTo>
                      <a:pt x="714" y="2468"/>
                    </a:lnTo>
                    <a:lnTo>
                      <a:pt x="717" y="2260"/>
                    </a:lnTo>
                    <a:lnTo>
                      <a:pt x="720" y="2211"/>
                    </a:lnTo>
                    <a:lnTo>
                      <a:pt x="723" y="2254"/>
                    </a:lnTo>
                    <a:lnTo>
                      <a:pt x="727" y="2438"/>
                    </a:lnTo>
                    <a:lnTo>
                      <a:pt x="730" y="2517"/>
                    </a:lnTo>
                    <a:lnTo>
                      <a:pt x="733" y="2463"/>
                    </a:lnTo>
                    <a:lnTo>
                      <a:pt x="736" y="2380"/>
                    </a:lnTo>
                    <a:lnTo>
                      <a:pt x="739" y="2370"/>
                    </a:lnTo>
                    <a:lnTo>
                      <a:pt x="743" y="2266"/>
                    </a:lnTo>
                    <a:lnTo>
                      <a:pt x="746" y="2245"/>
                    </a:lnTo>
                    <a:lnTo>
                      <a:pt x="749" y="2273"/>
                    </a:lnTo>
                    <a:lnTo>
                      <a:pt x="752" y="2365"/>
                    </a:lnTo>
                    <a:lnTo>
                      <a:pt x="756" y="2376"/>
                    </a:lnTo>
                    <a:lnTo>
                      <a:pt x="759" y="2402"/>
                    </a:lnTo>
                    <a:lnTo>
                      <a:pt x="762" y="2408"/>
                    </a:lnTo>
                    <a:lnTo>
                      <a:pt x="765" y="2440"/>
                    </a:lnTo>
                    <a:lnTo>
                      <a:pt x="769" y="2491"/>
                    </a:lnTo>
                    <a:lnTo>
                      <a:pt x="772" y="2534"/>
                    </a:lnTo>
                    <a:lnTo>
                      <a:pt x="775" y="2550"/>
                    </a:lnTo>
                    <a:lnTo>
                      <a:pt x="778" y="2571"/>
                    </a:lnTo>
                    <a:lnTo>
                      <a:pt x="782" y="2560"/>
                    </a:lnTo>
                    <a:lnTo>
                      <a:pt x="785" y="2556"/>
                    </a:lnTo>
                    <a:lnTo>
                      <a:pt x="788" y="2558"/>
                    </a:lnTo>
                    <a:lnTo>
                      <a:pt x="791" y="2528"/>
                    </a:lnTo>
                    <a:lnTo>
                      <a:pt x="795" y="2508"/>
                    </a:lnTo>
                    <a:lnTo>
                      <a:pt x="798" y="2534"/>
                    </a:lnTo>
                    <a:lnTo>
                      <a:pt x="801" y="2560"/>
                    </a:lnTo>
                    <a:lnTo>
                      <a:pt x="804" y="2540"/>
                    </a:lnTo>
                    <a:lnTo>
                      <a:pt x="808" y="2468"/>
                    </a:lnTo>
                    <a:lnTo>
                      <a:pt x="811" y="2469"/>
                    </a:lnTo>
                    <a:lnTo>
                      <a:pt x="814" y="2346"/>
                    </a:lnTo>
                    <a:lnTo>
                      <a:pt x="817" y="2202"/>
                    </a:lnTo>
                    <a:lnTo>
                      <a:pt x="821" y="2225"/>
                    </a:lnTo>
                    <a:lnTo>
                      <a:pt x="824" y="2315"/>
                    </a:lnTo>
                    <a:lnTo>
                      <a:pt x="827" y="2365"/>
                    </a:lnTo>
                    <a:lnTo>
                      <a:pt x="830" y="2397"/>
                    </a:lnTo>
                    <a:lnTo>
                      <a:pt x="834" y="2417"/>
                    </a:lnTo>
                    <a:lnTo>
                      <a:pt x="837" y="2301"/>
                    </a:lnTo>
                    <a:lnTo>
                      <a:pt x="840" y="2220"/>
                    </a:lnTo>
                    <a:lnTo>
                      <a:pt x="843" y="2219"/>
                    </a:lnTo>
                    <a:lnTo>
                      <a:pt x="847" y="2240"/>
                    </a:lnTo>
                    <a:lnTo>
                      <a:pt x="850" y="2324"/>
                    </a:lnTo>
                    <a:lnTo>
                      <a:pt x="853" y="2246"/>
                    </a:lnTo>
                    <a:lnTo>
                      <a:pt x="856" y="2374"/>
                    </a:lnTo>
                    <a:lnTo>
                      <a:pt x="860" y="2392"/>
                    </a:lnTo>
                    <a:lnTo>
                      <a:pt x="863" y="2139"/>
                    </a:lnTo>
                    <a:lnTo>
                      <a:pt x="866" y="2118"/>
                    </a:lnTo>
                    <a:lnTo>
                      <a:pt x="869" y="2242"/>
                    </a:lnTo>
                    <a:lnTo>
                      <a:pt x="872" y="2332"/>
                    </a:lnTo>
                    <a:lnTo>
                      <a:pt x="876" y="2329"/>
                    </a:lnTo>
                    <a:lnTo>
                      <a:pt x="879" y="2332"/>
                    </a:lnTo>
                    <a:lnTo>
                      <a:pt x="882" y="2380"/>
                    </a:lnTo>
                    <a:lnTo>
                      <a:pt x="885" y="2420"/>
                    </a:lnTo>
                    <a:lnTo>
                      <a:pt x="889" y="2474"/>
                    </a:lnTo>
                    <a:lnTo>
                      <a:pt x="892" y="2540"/>
                    </a:lnTo>
                    <a:lnTo>
                      <a:pt x="895" y="2551"/>
                    </a:lnTo>
                    <a:lnTo>
                      <a:pt x="898" y="2556"/>
                    </a:lnTo>
                    <a:lnTo>
                      <a:pt x="902" y="2554"/>
                    </a:lnTo>
                    <a:lnTo>
                      <a:pt x="905" y="2555"/>
                    </a:lnTo>
                    <a:lnTo>
                      <a:pt x="908" y="2544"/>
                    </a:lnTo>
                    <a:lnTo>
                      <a:pt x="911" y="2549"/>
                    </a:lnTo>
                    <a:lnTo>
                      <a:pt x="915" y="2533"/>
                    </a:lnTo>
                    <a:lnTo>
                      <a:pt x="918" y="2492"/>
                    </a:lnTo>
                    <a:lnTo>
                      <a:pt x="921" y="2291"/>
                    </a:lnTo>
                    <a:lnTo>
                      <a:pt x="924" y="2163"/>
                    </a:lnTo>
                    <a:lnTo>
                      <a:pt x="928" y="2270"/>
                    </a:lnTo>
                    <a:lnTo>
                      <a:pt x="931" y="2381"/>
                    </a:lnTo>
                    <a:lnTo>
                      <a:pt x="934" y="2375"/>
                    </a:lnTo>
                    <a:lnTo>
                      <a:pt x="937" y="2431"/>
                    </a:lnTo>
                    <a:lnTo>
                      <a:pt x="941" y="2444"/>
                    </a:lnTo>
                    <a:lnTo>
                      <a:pt x="944" y="2459"/>
                    </a:lnTo>
                    <a:lnTo>
                      <a:pt x="947" y="2414"/>
                    </a:lnTo>
                    <a:lnTo>
                      <a:pt x="950" y="2382"/>
                    </a:lnTo>
                    <a:lnTo>
                      <a:pt x="954" y="2463"/>
                    </a:lnTo>
                    <a:lnTo>
                      <a:pt x="957" y="2486"/>
                    </a:lnTo>
                    <a:lnTo>
                      <a:pt x="960" y="2462"/>
                    </a:lnTo>
                    <a:lnTo>
                      <a:pt x="963" y="2472"/>
                    </a:lnTo>
                    <a:lnTo>
                      <a:pt x="967" y="2483"/>
                    </a:lnTo>
                    <a:lnTo>
                      <a:pt x="970" y="2478"/>
                    </a:lnTo>
                    <a:lnTo>
                      <a:pt x="973" y="2461"/>
                    </a:lnTo>
                    <a:lnTo>
                      <a:pt x="976" y="2534"/>
                    </a:lnTo>
                    <a:lnTo>
                      <a:pt x="980" y="2534"/>
                    </a:lnTo>
                    <a:lnTo>
                      <a:pt x="983" y="2404"/>
                    </a:lnTo>
                    <a:lnTo>
                      <a:pt x="986" y="2361"/>
                    </a:lnTo>
                    <a:lnTo>
                      <a:pt x="989" y="2245"/>
                    </a:lnTo>
                    <a:lnTo>
                      <a:pt x="992" y="1953"/>
                    </a:lnTo>
                    <a:lnTo>
                      <a:pt x="996" y="1777"/>
                    </a:lnTo>
                    <a:lnTo>
                      <a:pt x="999" y="2037"/>
                    </a:lnTo>
                    <a:lnTo>
                      <a:pt x="1002" y="2378"/>
                    </a:lnTo>
                    <a:lnTo>
                      <a:pt x="1005" y="2500"/>
                    </a:lnTo>
                    <a:lnTo>
                      <a:pt x="1009" y="2426"/>
                    </a:lnTo>
                    <a:lnTo>
                      <a:pt x="1012" y="2300"/>
                    </a:lnTo>
                    <a:lnTo>
                      <a:pt x="1015" y="2207"/>
                    </a:lnTo>
                    <a:lnTo>
                      <a:pt x="1018" y="2242"/>
                    </a:lnTo>
                    <a:lnTo>
                      <a:pt x="1022" y="2213"/>
                    </a:lnTo>
                    <a:lnTo>
                      <a:pt x="1025" y="2280"/>
                    </a:lnTo>
                    <a:lnTo>
                      <a:pt x="1028" y="2353"/>
                    </a:lnTo>
                    <a:lnTo>
                      <a:pt x="1031" y="2422"/>
                    </a:lnTo>
                    <a:lnTo>
                      <a:pt x="1035" y="2492"/>
                    </a:lnTo>
                    <a:lnTo>
                      <a:pt x="1038" y="2510"/>
                    </a:lnTo>
                    <a:lnTo>
                      <a:pt x="1041" y="2411"/>
                    </a:lnTo>
                    <a:lnTo>
                      <a:pt x="1044" y="1909"/>
                    </a:lnTo>
                    <a:lnTo>
                      <a:pt x="1048" y="1957"/>
                    </a:lnTo>
                    <a:lnTo>
                      <a:pt x="1051" y="2016"/>
                    </a:lnTo>
                    <a:lnTo>
                      <a:pt x="1054" y="1820"/>
                    </a:lnTo>
                    <a:lnTo>
                      <a:pt x="1057" y="1787"/>
                    </a:lnTo>
                    <a:lnTo>
                      <a:pt x="1061" y="1957"/>
                    </a:lnTo>
                    <a:lnTo>
                      <a:pt x="1064" y="1932"/>
                    </a:lnTo>
                    <a:lnTo>
                      <a:pt x="1067" y="2018"/>
                    </a:lnTo>
                    <a:lnTo>
                      <a:pt x="1070" y="2199"/>
                    </a:lnTo>
                    <a:lnTo>
                      <a:pt x="1074" y="2291"/>
                    </a:lnTo>
                    <a:lnTo>
                      <a:pt x="1077" y="2332"/>
                    </a:lnTo>
                    <a:lnTo>
                      <a:pt x="1080" y="2363"/>
                    </a:lnTo>
                    <a:lnTo>
                      <a:pt x="1083" y="2376"/>
                    </a:lnTo>
                    <a:lnTo>
                      <a:pt x="1087" y="2352"/>
                    </a:lnTo>
                    <a:lnTo>
                      <a:pt x="1090" y="2381"/>
                    </a:lnTo>
                    <a:lnTo>
                      <a:pt x="1093" y="2461"/>
                    </a:lnTo>
                    <a:lnTo>
                      <a:pt x="1096" y="2523"/>
                    </a:lnTo>
                    <a:lnTo>
                      <a:pt x="1100" y="2434"/>
                    </a:lnTo>
                    <a:lnTo>
                      <a:pt x="1103" y="1479"/>
                    </a:lnTo>
                    <a:lnTo>
                      <a:pt x="1106" y="1442"/>
                    </a:lnTo>
                    <a:lnTo>
                      <a:pt x="1109" y="1808"/>
                    </a:lnTo>
                    <a:lnTo>
                      <a:pt x="1112" y="2203"/>
                    </a:lnTo>
                    <a:lnTo>
                      <a:pt x="1116" y="2193"/>
                    </a:lnTo>
                    <a:lnTo>
                      <a:pt x="1119" y="2149"/>
                    </a:lnTo>
                    <a:lnTo>
                      <a:pt x="1122" y="1944"/>
                    </a:lnTo>
                    <a:lnTo>
                      <a:pt x="1125" y="1966"/>
                    </a:lnTo>
                    <a:lnTo>
                      <a:pt x="1129" y="2119"/>
                    </a:lnTo>
                    <a:lnTo>
                      <a:pt x="1132" y="2313"/>
                    </a:lnTo>
                    <a:lnTo>
                      <a:pt x="1135" y="2091"/>
                    </a:lnTo>
                    <a:lnTo>
                      <a:pt x="1138" y="1331"/>
                    </a:lnTo>
                    <a:lnTo>
                      <a:pt x="1142" y="1324"/>
                    </a:lnTo>
                    <a:lnTo>
                      <a:pt x="1145" y="1266"/>
                    </a:lnTo>
                    <a:lnTo>
                      <a:pt x="1148" y="1426"/>
                    </a:lnTo>
                    <a:lnTo>
                      <a:pt x="1151" y="1768"/>
                    </a:lnTo>
                    <a:lnTo>
                      <a:pt x="1155" y="2065"/>
                    </a:lnTo>
                    <a:lnTo>
                      <a:pt x="1158" y="2260"/>
                    </a:lnTo>
                    <a:lnTo>
                      <a:pt x="1161" y="2242"/>
                    </a:lnTo>
                    <a:lnTo>
                      <a:pt x="1164" y="2257"/>
                    </a:lnTo>
                    <a:lnTo>
                      <a:pt x="1168" y="2317"/>
                    </a:lnTo>
                    <a:lnTo>
                      <a:pt x="1171" y="2280"/>
                    </a:lnTo>
                    <a:lnTo>
                      <a:pt x="1174" y="2290"/>
                    </a:lnTo>
                    <a:lnTo>
                      <a:pt x="1177" y="2380"/>
                    </a:lnTo>
                    <a:lnTo>
                      <a:pt x="1181" y="2307"/>
                    </a:lnTo>
                    <a:lnTo>
                      <a:pt x="1184" y="2316"/>
                    </a:lnTo>
                    <a:lnTo>
                      <a:pt x="1187" y="2193"/>
                    </a:lnTo>
                    <a:lnTo>
                      <a:pt x="1190" y="1968"/>
                    </a:lnTo>
                    <a:lnTo>
                      <a:pt x="1194" y="1881"/>
                    </a:lnTo>
                    <a:lnTo>
                      <a:pt x="1197" y="1373"/>
                    </a:lnTo>
                    <a:lnTo>
                      <a:pt x="1200" y="1181"/>
                    </a:lnTo>
                    <a:lnTo>
                      <a:pt x="1203" y="1224"/>
                    </a:lnTo>
                    <a:lnTo>
                      <a:pt x="1207" y="1395"/>
                    </a:lnTo>
                    <a:lnTo>
                      <a:pt x="1210" y="1669"/>
                    </a:lnTo>
                    <a:lnTo>
                      <a:pt x="1213" y="1990"/>
                    </a:lnTo>
                    <a:lnTo>
                      <a:pt x="1216" y="2251"/>
                    </a:lnTo>
                    <a:lnTo>
                      <a:pt x="1220" y="2412"/>
                    </a:lnTo>
                    <a:lnTo>
                      <a:pt x="1223" y="2468"/>
                    </a:lnTo>
                    <a:lnTo>
                      <a:pt x="1226" y="2498"/>
                    </a:lnTo>
                    <a:lnTo>
                      <a:pt x="1229" y="2518"/>
                    </a:lnTo>
                    <a:lnTo>
                      <a:pt x="1232" y="2501"/>
                    </a:lnTo>
                    <a:lnTo>
                      <a:pt x="1236" y="2507"/>
                    </a:lnTo>
                    <a:lnTo>
                      <a:pt x="1239" y="2412"/>
                    </a:lnTo>
                    <a:lnTo>
                      <a:pt x="1242" y="2313"/>
                    </a:lnTo>
                    <a:lnTo>
                      <a:pt x="1245" y="2413"/>
                    </a:lnTo>
                    <a:lnTo>
                      <a:pt x="1249" y="2472"/>
                    </a:lnTo>
                    <a:lnTo>
                      <a:pt x="1252" y="2472"/>
                    </a:lnTo>
                    <a:lnTo>
                      <a:pt x="1255" y="2496"/>
                    </a:lnTo>
                    <a:lnTo>
                      <a:pt x="1258" y="2476"/>
                    </a:lnTo>
                    <a:lnTo>
                      <a:pt x="1262" y="2471"/>
                    </a:lnTo>
                    <a:lnTo>
                      <a:pt x="1265" y="2369"/>
                    </a:lnTo>
                    <a:lnTo>
                      <a:pt x="1268" y="2391"/>
                    </a:lnTo>
                    <a:lnTo>
                      <a:pt x="1271" y="2281"/>
                    </a:lnTo>
                    <a:lnTo>
                      <a:pt x="1275" y="1966"/>
                    </a:lnTo>
                    <a:lnTo>
                      <a:pt x="1278" y="2041"/>
                    </a:lnTo>
                    <a:lnTo>
                      <a:pt x="1281" y="2044"/>
                    </a:lnTo>
                    <a:lnTo>
                      <a:pt x="1284" y="1553"/>
                    </a:lnTo>
                    <a:lnTo>
                      <a:pt x="1288" y="1236"/>
                    </a:lnTo>
                    <a:lnTo>
                      <a:pt x="1291" y="1610"/>
                    </a:lnTo>
                    <a:lnTo>
                      <a:pt x="1294" y="1939"/>
                    </a:lnTo>
                    <a:lnTo>
                      <a:pt x="1297" y="2215"/>
                    </a:lnTo>
                    <a:lnTo>
                      <a:pt x="1301" y="2370"/>
                    </a:lnTo>
                    <a:lnTo>
                      <a:pt x="1304" y="2461"/>
                    </a:lnTo>
                    <a:lnTo>
                      <a:pt x="1307" y="2484"/>
                    </a:lnTo>
                    <a:lnTo>
                      <a:pt x="1310" y="2481"/>
                    </a:lnTo>
                    <a:lnTo>
                      <a:pt x="1314" y="2477"/>
                    </a:lnTo>
                    <a:lnTo>
                      <a:pt x="1317" y="2341"/>
                    </a:lnTo>
                    <a:lnTo>
                      <a:pt x="1320" y="2156"/>
                    </a:lnTo>
                    <a:lnTo>
                      <a:pt x="1323" y="2112"/>
                    </a:lnTo>
                    <a:lnTo>
                      <a:pt x="1327" y="2228"/>
                    </a:lnTo>
                    <a:lnTo>
                      <a:pt x="1330" y="2205"/>
                    </a:lnTo>
                    <a:lnTo>
                      <a:pt x="1333" y="2285"/>
                    </a:lnTo>
                    <a:lnTo>
                      <a:pt x="1336" y="2226"/>
                    </a:lnTo>
                    <a:lnTo>
                      <a:pt x="1340" y="2297"/>
                    </a:lnTo>
                    <a:lnTo>
                      <a:pt x="1343" y="2383"/>
                    </a:lnTo>
                    <a:lnTo>
                      <a:pt x="1346" y="2357"/>
                    </a:lnTo>
                    <a:lnTo>
                      <a:pt x="1349" y="2445"/>
                    </a:lnTo>
                    <a:lnTo>
                      <a:pt x="1352" y="2327"/>
                    </a:lnTo>
                    <a:lnTo>
                      <a:pt x="1356" y="1905"/>
                    </a:lnTo>
                    <a:lnTo>
                      <a:pt x="1359" y="1915"/>
                    </a:lnTo>
                    <a:lnTo>
                      <a:pt x="1362" y="1833"/>
                    </a:lnTo>
                    <a:lnTo>
                      <a:pt x="1365" y="1659"/>
                    </a:lnTo>
                    <a:lnTo>
                      <a:pt x="1369" y="1885"/>
                    </a:lnTo>
                    <a:lnTo>
                      <a:pt x="1372" y="2109"/>
                    </a:lnTo>
                    <a:lnTo>
                      <a:pt x="1375" y="2329"/>
                    </a:lnTo>
                    <a:lnTo>
                      <a:pt x="1378" y="2412"/>
                    </a:lnTo>
                    <a:lnTo>
                      <a:pt x="1382" y="2295"/>
                    </a:lnTo>
                    <a:lnTo>
                      <a:pt x="1385" y="1769"/>
                    </a:lnTo>
                    <a:lnTo>
                      <a:pt x="1388" y="1681"/>
                    </a:lnTo>
                    <a:lnTo>
                      <a:pt x="1391" y="1809"/>
                    </a:lnTo>
                    <a:lnTo>
                      <a:pt x="1395" y="1942"/>
                    </a:lnTo>
                    <a:lnTo>
                      <a:pt x="1398" y="1552"/>
                    </a:lnTo>
                    <a:lnTo>
                      <a:pt x="1401" y="1472"/>
                    </a:lnTo>
                    <a:lnTo>
                      <a:pt x="1404" y="1655"/>
                    </a:lnTo>
                    <a:lnTo>
                      <a:pt x="1408" y="2148"/>
                    </a:lnTo>
                    <a:lnTo>
                      <a:pt x="1411" y="2376"/>
                    </a:lnTo>
                    <a:lnTo>
                      <a:pt x="1414" y="2268"/>
                    </a:lnTo>
                    <a:lnTo>
                      <a:pt x="1417" y="2205"/>
                    </a:lnTo>
                    <a:lnTo>
                      <a:pt x="1421" y="2260"/>
                    </a:lnTo>
                    <a:lnTo>
                      <a:pt x="1424" y="2332"/>
                    </a:lnTo>
                    <a:lnTo>
                      <a:pt x="1427" y="2399"/>
                    </a:lnTo>
                    <a:lnTo>
                      <a:pt x="1430" y="2361"/>
                    </a:lnTo>
                    <a:lnTo>
                      <a:pt x="1434" y="2370"/>
                    </a:lnTo>
                    <a:lnTo>
                      <a:pt x="1437" y="1800"/>
                    </a:lnTo>
                    <a:lnTo>
                      <a:pt x="1440" y="1717"/>
                    </a:lnTo>
                    <a:lnTo>
                      <a:pt x="1443" y="2039"/>
                    </a:lnTo>
                    <a:lnTo>
                      <a:pt x="1447" y="2200"/>
                    </a:lnTo>
                    <a:lnTo>
                      <a:pt x="1450" y="1975"/>
                    </a:lnTo>
                    <a:lnTo>
                      <a:pt x="1453" y="1834"/>
                    </a:lnTo>
                    <a:lnTo>
                      <a:pt x="1456" y="1930"/>
                    </a:lnTo>
                    <a:lnTo>
                      <a:pt x="1460" y="2127"/>
                    </a:lnTo>
                    <a:lnTo>
                      <a:pt x="1463" y="2197"/>
                    </a:lnTo>
                    <a:lnTo>
                      <a:pt x="1466" y="2174"/>
                    </a:lnTo>
                    <a:lnTo>
                      <a:pt x="1469" y="2272"/>
                    </a:lnTo>
                    <a:lnTo>
                      <a:pt x="1473" y="2257"/>
                    </a:lnTo>
                    <a:lnTo>
                      <a:pt x="1476" y="1970"/>
                    </a:lnTo>
                    <a:lnTo>
                      <a:pt x="1479" y="1702"/>
                    </a:lnTo>
                    <a:lnTo>
                      <a:pt x="1482" y="1662"/>
                    </a:lnTo>
                    <a:lnTo>
                      <a:pt x="1485" y="1693"/>
                    </a:lnTo>
                    <a:lnTo>
                      <a:pt x="1489" y="2090"/>
                    </a:lnTo>
                    <a:lnTo>
                      <a:pt x="1492" y="1817"/>
                    </a:lnTo>
                    <a:lnTo>
                      <a:pt x="1495" y="1708"/>
                    </a:lnTo>
                    <a:lnTo>
                      <a:pt x="1498" y="1890"/>
                    </a:lnTo>
                    <a:lnTo>
                      <a:pt x="1502" y="2087"/>
                    </a:lnTo>
                    <a:lnTo>
                      <a:pt x="1505" y="2260"/>
                    </a:lnTo>
                    <a:lnTo>
                      <a:pt x="1508" y="2341"/>
                    </a:lnTo>
                    <a:lnTo>
                      <a:pt x="1511" y="1737"/>
                    </a:lnTo>
                    <a:lnTo>
                      <a:pt x="1515" y="1545"/>
                    </a:lnTo>
                    <a:lnTo>
                      <a:pt x="1518" y="1904"/>
                    </a:lnTo>
                    <a:lnTo>
                      <a:pt x="1521" y="2125"/>
                    </a:lnTo>
                    <a:lnTo>
                      <a:pt x="1524" y="1803"/>
                    </a:lnTo>
                    <a:lnTo>
                      <a:pt x="1528" y="1882"/>
                    </a:lnTo>
                    <a:lnTo>
                      <a:pt x="1531" y="2045"/>
                    </a:lnTo>
                    <a:lnTo>
                      <a:pt x="1534" y="1908"/>
                    </a:lnTo>
                    <a:lnTo>
                      <a:pt x="1537" y="1785"/>
                    </a:lnTo>
                    <a:lnTo>
                      <a:pt x="1541" y="1874"/>
                    </a:lnTo>
                    <a:lnTo>
                      <a:pt x="1544" y="1998"/>
                    </a:lnTo>
                    <a:lnTo>
                      <a:pt x="1547" y="1818"/>
                    </a:lnTo>
                    <a:lnTo>
                      <a:pt x="1550" y="1334"/>
                    </a:lnTo>
                    <a:lnTo>
                      <a:pt x="1554" y="1460"/>
                    </a:lnTo>
                    <a:lnTo>
                      <a:pt x="1557" y="1731"/>
                    </a:lnTo>
                    <a:lnTo>
                      <a:pt x="1560" y="2049"/>
                    </a:lnTo>
                    <a:lnTo>
                      <a:pt x="1563" y="2250"/>
                    </a:lnTo>
                    <a:lnTo>
                      <a:pt x="1567" y="2322"/>
                    </a:lnTo>
                    <a:lnTo>
                      <a:pt x="1570" y="2439"/>
                    </a:lnTo>
                    <a:lnTo>
                      <a:pt x="1573" y="2385"/>
                    </a:lnTo>
                    <a:lnTo>
                      <a:pt x="1576" y="2364"/>
                    </a:lnTo>
                    <a:lnTo>
                      <a:pt x="1580" y="2272"/>
                    </a:lnTo>
                    <a:lnTo>
                      <a:pt x="1583" y="2014"/>
                    </a:lnTo>
                    <a:lnTo>
                      <a:pt x="1586" y="1868"/>
                    </a:lnTo>
                    <a:lnTo>
                      <a:pt x="1589" y="1832"/>
                    </a:lnTo>
                    <a:lnTo>
                      <a:pt x="1593" y="1937"/>
                    </a:lnTo>
                    <a:lnTo>
                      <a:pt x="1596" y="2056"/>
                    </a:lnTo>
                    <a:lnTo>
                      <a:pt x="1599" y="2105"/>
                    </a:lnTo>
                    <a:lnTo>
                      <a:pt x="1602" y="2230"/>
                    </a:lnTo>
                    <a:lnTo>
                      <a:pt x="1605" y="2249"/>
                    </a:lnTo>
                    <a:lnTo>
                      <a:pt x="1609" y="1981"/>
                    </a:lnTo>
                    <a:lnTo>
                      <a:pt x="1612" y="1858"/>
                    </a:lnTo>
                    <a:lnTo>
                      <a:pt x="1615" y="1965"/>
                    </a:lnTo>
                    <a:lnTo>
                      <a:pt x="1618" y="2338"/>
                    </a:lnTo>
                    <a:lnTo>
                      <a:pt x="1622" y="2396"/>
                    </a:lnTo>
                    <a:lnTo>
                      <a:pt x="1625" y="2288"/>
                    </a:lnTo>
                    <a:lnTo>
                      <a:pt x="1628" y="2392"/>
                    </a:lnTo>
                    <a:lnTo>
                      <a:pt x="1631" y="2432"/>
                    </a:lnTo>
                    <a:lnTo>
                      <a:pt x="1635" y="2453"/>
                    </a:lnTo>
                    <a:lnTo>
                      <a:pt x="1638" y="2280"/>
                    </a:lnTo>
                    <a:lnTo>
                      <a:pt x="1641" y="2109"/>
                    </a:lnTo>
                    <a:lnTo>
                      <a:pt x="1644" y="2104"/>
                    </a:lnTo>
                    <a:lnTo>
                      <a:pt x="1648" y="2288"/>
                    </a:lnTo>
                    <a:lnTo>
                      <a:pt x="1651" y="2314"/>
                    </a:lnTo>
                    <a:lnTo>
                      <a:pt x="1654" y="2160"/>
                    </a:lnTo>
                    <a:lnTo>
                      <a:pt x="1657" y="1760"/>
                    </a:lnTo>
                    <a:lnTo>
                      <a:pt x="1661" y="1818"/>
                    </a:lnTo>
                    <a:lnTo>
                      <a:pt x="1664" y="1939"/>
                    </a:lnTo>
                    <a:lnTo>
                      <a:pt x="1667" y="1745"/>
                    </a:lnTo>
                    <a:lnTo>
                      <a:pt x="1670" y="1118"/>
                    </a:lnTo>
                    <a:lnTo>
                      <a:pt x="1674" y="890"/>
                    </a:lnTo>
                    <a:lnTo>
                      <a:pt x="1677" y="1818"/>
                    </a:lnTo>
                    <a:lnTo>
                      <a:pt x="1680" y="2289"/>
                    </a:lnTo>
                    <a:lnTo>
                      <a:pt x="1683" y="2136"/>
                    </a:lnTo>
                    <a:lnTo>
                      <a:pt x="1687" y="1767"/>
                    </a:lnTo>
                    <a:lnTo>
                      <a:pt x="1690" y="1708"/>
                    </a:lnTo>
                    <a:lnTo>
                      <a:pt x="1693" y="899"/>
                    </a:lnTo>
                    <a:lnTo>
                      <a:pt x="1696" y="632"/>
                    </a:lnTo>
                    <a:lnTo>
                      <a:pt x="1700" y="862"/>
                    </a:lnTo>
                    <a:lnTo>
                      <a:pt x="1703" y="925"/>
                    </a:lnTo>
                    <a:lnTo>
                      <a:pt x="1706" y="1194"/>
                    </a:lnTo>
                    <a:lnTo>
                      <a:pt x="1709" y="1538"/>
                    </a:lnTo>
                    <a:lnTo>
                      <a:pt x="1713" y="1609"/>
                    </a:lnTo>
                    <a:lnTo>
                      <a:pt x="1716" y="1696"/>
                    </a:lnTo>
                    <a:lnTo>
                      <a:pt x="1719" y="1818"/>
                    </a:lnTo>
                    <a:lnTo>
                      <a:pt x="1722" y="1223"/>
                    </a:lnTo>
                    <a:lnTo>
                      <a:pt x="1725" y="1162"/>
                    </a:lnTo>
                    <a:lnTo>
                      <a:pt x="1729" y="1210"/>
                    </a:lnTo>
                    <a:lnTo>
                      <a:pt x="1732" y="1395"/>
                    </a:lnTo>
                    <a:lnTo>
                      <a:pt x="1735" y="1663"/>
                    </a:lnTo>
                    <a:lnTo>
                      <a:pt x="1738" y="2078"/>
                    </a:lnTo>
                    <a:lnTo>
                      <a:pt x="1742" y="1768"/>
                    </a:lnTo>
                    <a:lnTo>
                      <a:pt x="1745" y="1633"/>
                    </a:lnTo>
                    <a:lnTo>
                      <a:pt x="1748" y="1652"/>
                    </a:lnTo>
                    <a:lnTo>
                      <a:pt x="1751" y="1877"/>
                    </a:lnTo>
                    <a:lnTo>
                      <a:pt x="1755" y="2048"/>
                    </a:lnTo>
                    <a:lnTo>
                      <a:pt x="1758" y="2094"/>
                    </a:lnTo>
                    <a:lnTo>
                      <a:pt x="1761" y="2085"/>
                    </a:lnTo>
                    <a:lnTo>
                      <a:pt x="1764" y="1920"/>
                    </a:lnTo>
                    <a:lnTo>
                      <a:pt x="1768" y="1740"/>
                    </a:lnTo>
                    <a:lnTo>
                      <a:pt x="1771" y="2107"/>
                    </a:lnTo>
                    <a:lnTo>
                      <a:pt x="1774" y="2333"/>
                    </a:lnTo>
                    <a:lnTo>
                      <a:pt x="1777" y="2255"/>
                    </a:lnTo>
                    <a:lnTo>
                      <a:pt x="1781" y="2321"/>
                    </a:lnTo>
                    <a:lnTo>
                      <a:pt x="1784" y="2145"/>
                    </a:lnTo>
                    <a:lnTo>
                      <a:pt x="1787" y="2035"/>
                    </a:lnTo>
                    <a:lnTo>
                      <a:pt x="1790" y="2122"/>
                    </a:lnTo>
                    <a:lnTo>
                      <a:pt x="1794" y="2201"/>
                    </a:lnTo>
                    <a:lnTo>
                      <a:pt x="1797" y="2278"/>
                    </a:lnTo>
                    <a:lnTo>
                      <a:pt x="1800" y="2262"/>
                    </a:lnTo>
                    <a:lnTo>
                      <a:pt x="1803" y="2293"/>
                    </a:lnTo>
                    <a:lnTo>
                      <a:pt x="1807" y="2374"/>
                    </a:lnTo>
                    <a:lnTo>
                      <a:pt x="1810" y="2292"/>
                    </a:lnTo>
                    <a:lnTo>
                      <a:pt x="1813" y="1910"/>
                    </a:lnTo>
                    <a:lnTo>
                      <a:pt x="1816" y="1388"/>
                    </a:lnTo>
                    <a:lnTo>
                      <a:pt x="1820" y="1321"/>
                    </a:lnTo>
                    <a:lnTo>
                      <a:pt x="1823" y="1722"/>
                    </a:lnTo>
                    <a:lnTo>
                      <a:pt x="1826" y="1791"/>
                    </a:lnTo>
                    <a:lnTo>
                      <a:pt x="1829" y="1489"/>
                    </a:lnTo>
                    <a:lnTo>
                      <a:pt x="1833" y="1429"/>
                    </a:lnTo>
                    <a:lnTo>
                      <a:pt x="1836" y="1868"/>
                    </a:lnTo>
                    <a:lnTo>
                      <a:pt x="1839" y="2182"/>
                    </a:lnTo>
                    <a:lnTo>
                      <a:pt x="1842" y="1983"/>
                    </a:lnTo>
                    <a:lnTo>
                      <a:pt x="1845" y="1693"/>
                    </a:lnTo>
                    <a:lnTo>
                      <a:pt x="1849" y="1228"/>
                    </a:lnTo>
                    <a:lnTo>
                      <a:pt x="1852" y="881"/>
                    </a:lnTo>
                    <a:lnTo>
                      <a:pt x="1855" y="908"/>
                    </a:lnTo>
                    <a:lnTo>
                      <a:pt x="1858" y="963"/>
                    </a:lnTo>
                    <a:lnTo>
                      <a:pt x="1862" y="1005"/>
                    </a:lnTo>
                    <a:lnTo>
                      <a:pt x="1865" y="1425"/>
                    </a:lnTo>
                    <a:lnTo>
                      <a:pt x="1868" y="1605"/>
                    </a:lnTo>
                    <a:lnTo>
                      <a:pt x="1871" y="2102"/>
                    </a:lnTo>
                    <a:lnTo>
                      <a:pt x="1875" y="2240"/>
                    </a:lnTo>
                    <a:lnTo>
                      <a:pt x="1878" y="1897"/>
                    </a:lnTo>
                    <a:lnTo>
                      <a:pt x="1881" y="1758"/>
                    </a:lnTo>
                    <a:lnTo>
                      <a:pt x="1884" y="1919"/>
                    </a:lnTo>
                    <a:lnTo>
                      <a:pt x="1888" y="2039"/>
                    </a:lnTo>
                    <a:lnTo>
                      <a:pt x="1891" y="2014"/>
                    </a:lnTo>
                    <a:lnTo>
                      <a:pt x="1894" y="1968"/>
                    </a:lnTo>
                    <a:lnTo>
                      <a:pt x="1897" y="1875"/>
                    </a:lnTo>
                    <a:lnTo>
                      <a:pt x="1901" y="2054"/>
                    </a:lnTo>
                    <a:lnTo>
                      <a:pt x="1904" y="2071"/>
                    </a:lnTo>
                    <a:lnTo>
                      <a:pt x="1907" y="1998"/>
                    </a:lnTo>
                    <a:lnTo>
                      <a:pt x="1910" y="2188"/>
                    </a:lnTo>
                    <a:lnTo>
                      <a:pt x="1914" y="2345"/>
                    </a:lnTo>
                    <a:lnTo>
                      <a:pt x="1917" y="2325"/>
                    </a:lnTo>
                    <a:lnTo>
                      <a:pt x="1920" y="1936"/>
                    </a:lnTo>
                    <a:lnTo>
                      <a:pt x="1923" y="1939"/>
                    </a:lnTo>
                    <a:lnTo>
                      <a:pt x="1927" y="2043"/>
                    </a:lnTo>
                    <a:lnTo>
                      <a:pt x="1930" y="2097"/>
                    </a:lnTo>
                    <a:lnTo>
                      <a:pt x="1933" y="2120"/>
                    </a:lnTo>
                    <a:lnTo>
                      <a:pt x="1936" y="2184"/>
                    </a:lnTo>
                    <a:lnTo>
                      <a:pt x="1940" y="2158"/>
                    </a:lnTo>
                    <a:lnTo>
                      <a:pt x="1943" y="2216"/>
                    </a:lnTo>
                    <a:lnTo>
                      <a:pt x="1946" y="2310"/>
                    </a:lnTo>
                    <a:lnTo>
                      <a:pt x="1949" y="2370"/>
                    </a:lnTo>
                    <a:lnTo>
                      <a:pt x="1953" y="2173"/>
                    </a:lnTo>
                    <a:lnTo>
                      <a:pt x="1956" y="2197"/>
                    </a:lnTo>
                    <a:lnTo>
                      <a:pt x="1959" y="2256"/>
                    </a:lnTo>
                    <a:lnTo>
                      <a:pt x="1962" y="2212"/>
                    </a:lnTo>
                    <a:lnTo>
                      <a:pt x="1966" y="1858"/>
                    </a:lnTo>
                    <a:lnTo>
                      <a:pt x="1969" y="1190"/>
                    </a:lnTo>
                    <a:lnTo>
                      <a:pt x="1972" y="1144"/>
                    </a:lnTo>
                    <a:lnTo>
                      <a:pt x="1975" y="1402"/>
                    </a:lnTo>
                    <a:lnTo>
                      <a:pt x="1978" y="1662"/>
                    </a:lnTo>
                    <a:lnTo>
                      <a:pt x="1982" y="1957"/>
                    </a:lnTo>
                    <a:lnTo>
                      <a:pt x="1985" y="1963"/>
                    </a:lnTo>
                    <a:lnTo>
                      <a:pt x="1988" y="1440"/>
                    </a:lnTo>
                    <a:lnTo>
                      <a:pt x="1991" y="881"/>
                    </a:lnTo>
                    <a:lnTo>
                      <a:pt x="1995" y="1013"/>
                    </a:lnTo>
                    <a:lnTo>
                      <a:pt x="1998" y="1614"/>
                    </a:lnTo>
                    <a:lnTo>
                      <a:pt x="2001" y="1978"/>
                    </a:lnTo>
                    <a:lnTo>
                      <a:pt x="2004" y="2042"/>
                    </a:lnTo>
                    <a:lnTo>
                      <a:pt x="2008" y="2096"/>
                    </a:lnTo>
                    <a:lnTo>
                      <a:pt x="2011" y="2216"/>
                    </a:lnTo>
                    <a:lnTo>
                      <a:pt x="2014" y="2179"/>
                    </a:lnTo>
                    <a:lnTo>
                      <a:pt x="2017" y="2106"/>
                    </a:lnTo>
                    <a:lnTo>
                      <a:pt x="2021" y="1864"/>
                    </a:lnTo>
                    <a:lnTo>
                      <a:pt x="2024" y="1913"/>
                    </a:lnTo>
                    <a:lnTo>
                      <a:pt x="2027" y="2292"/>
                    </a:lnTo>
                    <a:lnTo>
                      <a:pt x="2030" y="2417"/>
                    </a:lnTo>
                    <a:lnTo>
                      <a:pt x="2034" y="2398"/>
                    </a:lnTo>
                    <a:lnTo>
                      <a:pt x="2037" y="2171"/>
                    </a:lnTo>
                    <a:lnTo>
                      <a:pt x="2040" y="1799"/>
                    </a:lnTo>
                    <a:lnTo>
                      <a:pt x="2043" y="1819"/>
                    </a:lnTo>
                    <a:lnTo>
                      <a:pt x="2047" y="2004"/>
                    </a:lnTo>
                    <a:lnTo>
                      <a:pt x="2050" y="1841"/>
                    </a:lnTo>
                    <a:lnTo>
                      <a:pt x="2053" y="2080"/>
                    </a:lnTo>
                    <a:lnTo>
                      <a:pt x="2056" y="2169"/>
                    </a:lnTo>
                    <a:lnTo>
                      <a:pt x="2060" y="2204"/>
                    </a:lnTo>
                    <a:lnTo>
                      <a:pt x="2063" y="2175"/>
                    </a:lnTo>
                    <a:lnTo>
                      <a:pt x="2066" y="2199"/>
                    </a:lnTo>
                    <a:lnTo>
                      <a:pt x="2069" y="2175"/>
                    </a:lnTo>
                    <a:lnTo>
                      <a:pt x="2073" y="2042"/>
                    </a:lnTo>
                    <a:lnTo>
                      <a:pt x="2076" y="1787"/>
                    </a:lnTo>
                    <a:lnTo>
                      <a:pt x="2079" y="1595"/>
                    </a:lnTo>
                    <a:lnTo>
                      <a:pt x="2082" y="1737"/>
                    </a:lnTo>
                    <a:lnTo>
                      <a:pt x="2086" y="1803"/>
                    </a:lnTo>
                    <a:lnTo>
                      <a:pt x="2089" y="1781"/>
                    </a:lnTo>
                    <a:lnTo>
                      <a:pt x="2092" y="1576"/>
                    </a:lnTo>
                    <a:lnTo>
                      <a:pt x="2095" y="1840"/>
                    </a:lnTo>
                    <a:lnTo>
                      <a:pt x="2098" y="1784"/>
                    </a:lnTo>
                    <a:lnTo>
                      <a:pt x="2102" y="1979"/>
                    </a:lnTo>
                    <a:lnTo>
                      <a:pt x="2105" y="1598"/>
                    </a:lnTo>
                    <a:lnTo>
                      <a:pt x="2108" y="1388"/>
                    </a:lnTo>
                    <a:lnTo>
                      <a:pt x="2111" y="1715"/>
                    </a:lnTo>
                    <a:lnTo>
                      <a:pt x="2115" y="1805"/>
                    </a:lnTo>
                    <a:lnTo>
                      <a:pt x="2118" y="2074"/>
                    </a:lnTo>
                    <a:lnTo>
                      <a:pt x="2121" y="2185"/>
                    </a:lnTo>
                    <a:lnTo>
                      <a:pt x="2124" y="2276"/>
                    </a:lnTo>
                    <a:lnTo>
                      <a:pt x="2128" y="2098"/>
                    </a:lnTo>
                    <a:lnTo>
                      <a:pt x="2131" y="1893"/>
                    </a:lnTo>
                    <a:lnTo>
                      <a:pt x="2134" y="2131"/>
                    </a:lnTo>
                    <a:lnTo>
                      <a:pt x="2137" y="2351"/>
                    </a:lnTo>
                    <a:lnTo>
                      <a:pt x="2141" y="2260"/>
                    </a:lnTo>
                    <a:lnTo>
                      <a:pt x="2144" y="1922"/>
                    </a:lnTo>
                    <a:lnTo>
                      <a:pt x="2147" y="2168"/>
                    </a:lnTo>
                    <a:lnTo>
                      <a:pt x="2150" y="2297"/>
                    </a:lnTo>
                    <a:lnTo>
                      <a:pt x="2154" y="2263"/>
                    </a:lnTo>
                    <a:lnTo>
                      <a:pt x="2157" y="2274"/>
                    </a:lnTo>
                    <a:lnTo>
                      <a:pt x="2160" y="1555"/>
                    </a:lnTo>
                    <a:lnTo>
                      <a:pt x="2163" y="1214"/>
                    </a:lnTo>
                    <a:lnTo>
                      <a:pt x="2167" y="114"/>
                    </a:lnTo>
                    <a:lnTo>
                      <a:pt x="2170" y="656"/>
                    </a:lnTo>
                    <a:lnTo>
                      <a:pt x="2173" y="1449"/>
                    </a:lnTo>
                    <a:lnTo>
                      <a:pt x="2176" y="2053"/>
                    </a:lnTo>
                    <a:lnTo>
                      <a:pt x="2180" y="2022"/>
                    </a:lnTo>
                    <a:lnTo>
                      <a:pt x="2183" y="1804"/>
                    </a:lnTo>
                    <a:lnTo>
                      <a:pt x="2186" y="1710"/>
                    </a:lnTo>
                    <a:lnTo>
                      <a:pt x="2189" y="1729"/>
                    </a:lnTo>
                    <a:lnTo>
                      <a:pt x="2193" y="1768"/>
                    </a:lnTo>
                    <a:lnTo>
                      <a:pt x="2196" y="1662"/>
                    </a:lnTo>
                    <a:lnTo>
                      <a:pt x="2199" y="1562"/>
                    </a:lnTo>
                    <a:lnTo>
                      <a:pt x="2202" y="1589"/>
                    </a:lnTo>
                    <a:lnTo>
                      <a:pt x="2206" y="1799"/>
                    </a:lnTo>
                    <a:lnTo>
                      <a:pt x="2209" y="2097"/>
                    </a:lnTo>
                    <a:lnTo>
                      <a:pt x="2212" y="2311"/>
                    </a:lnTo>
                    <a:lnTo>
                      <a:pt x="2215" y="2022"/>
                    </a:lnTo>
                    <a:lnTo>
                      <a:pt x="2218" y="1926"/>
                    </a:lnTo>
                    <a:lnTo>
                      <a:pt x="2222" y="1523"/>
                    </a:lnTo>
                    <a:lnTo>
                      <a:pt x="2225" y="1799"/>
                    </a:lnTo>
                    <a:lnTo>
                      <a:pt x="2228" y="2150"/>
                    </a:lnTo>
                    <a:lnTo>
                      <a:pt x="2231" y="2292"/>
                    </a:lnTo>
                    <a:lnTo>
                      <a:pt x="2235" y="2283"/>
                    </a:lnTo>
                    <a:lnTo>
                      <a:pt x="2238" y="2104"/>
                    </a:lnTo>
                    <a:lnTo>
                      <a:pt x="2241" y="1504"/>
                    </a:lnTo>
                    <a:lnTo>
                      <a:pt x="2244" y="1136"/>
                    </a:lnTo>
                    <a:lnTo>
                      <a:pt x="2248" y="849"/>
                    </a:lnTo>
                    <a:lnTo>
                      <a:pt x="2251" y="721"/>
                    </a:lnTo>
                    <a:lnTo>
                      <a:pt x="2254" y="754"/>
                    </a:lnTo>
                    <a:lnTo>
                      <a:pt x="2257" y="1230"/>
                    </a:lnTo>
                    <a:lnTo>
                      <a:pt x="2261" y="1929"/>
                    </a:lnTo>
                    <a:lnTo>
                      <a:pt x="2264" y="1897"/>
                    </a:lnTo>
                    <a:lnTo>
                      <a:pt x="2267" y="1648"/>
                    </a:lnTo>
                    <a:lnTo>
                      <a:pt x="2270" y="1552"/>
                    </a:lnTo>
                    <a:lnTo>
                      <a:pt x="2274" y="1631"/>
                    </a:lnTo>
                    <a:lnTo>
                      <a:pt x="2277" y="1336"/>
                    </a:lnTo>
                    <a:lnTo>
                      <a:pt x="2280" y="1749"/>
                    </a:lnTo>
                    <a:lnTo>
                      <a:pt x="2283" y="2171"/>
                    </a:lnTo>
                    <a:lnTo>
                      <a:pt x="2287" y="2174"/>
                    </a:lnTo>
                    <a:lnTo>
                      <a:pt x="2290" y="2122"/>
                    </a:lnTo>
                    <a:lnTo>
                      <a:pt x="2293" y="2164"/>
                    </a:lnTo>
                    <a:lnTo>
                      <a:pt x="2296" y="2197"/>
                    </a:lnTo>
                    <a:lnTo>
                      <a:pt x="2300" y="1731"/>
                    </a:lnTo>
                    <a:lnTo>
                      <a:pt x="2303" y="1571"/>
                    </a:lnTo>
                    <a:lnTo>
                      <a:pt x="2306" y="1779"/>
                    </a:lnTo>
                    <a:lnTo>
                      <a:pt x="2309" y="1905"/>
                    </a:lnTo>
                    <a:lnTo>
                      <a:pt x="2313" y="2066"/>
                    </a:lnTo>
                    <a:lnTo>
                      <a:pt x="2316" y="2222"/>
                    </a:lnTo>
                    <a:lnTo>
                      <a:pt x="2319" y="2349"/>
                    </a:lnTo>
                    <a:lnTo>
                      <a:pt x="2322" y="1971"/>
                    </a:lnTo>
                    <a:lnTo>
                      <a:pt x="2326" y="1029"/>
                    </a:lnTo>
                    <a:lnTo>
                      <a:pt x="2329" y="1285"/>
                    </a:lnTo>
                    <a:lnTo>
                      <a:pt x="2332" y="1580"/>
                    </a:lnTo>
                    <a:lnTo>
                      <a:pt x="2335" y="2037"/>
                    </a:lnTo>
                    <a:lnTo>
                      <a:pt x="2338" y="2170"/>
                    </a:lnTo>
                    <a:lnTo>
                      <a:pt x="2342" y="2119"/>
                    </a:lnTo>
                    <a:lnTo>
                      <a:pt x="2345" y="1921"/>
                    </a:lnTo>
                    <a:lnTo>
                      <a:pt x="2348" y="1461"/>
                    </a:lnTo>
                    <a:lnTo>
                      <a:pt x="2351" y="1747"/>
                    </a:lnTo>
                    <a:lnTo>
                      <a:pt x="2355" y="2055"/>
                    </a:lnTo>
                    <a:lnTo>
                      <a:pt x="2358" y="2034"/>
                    </a:lnTo>
                    <a:lnTo>
                      <a:pt x="2361" y="2166"/>
                    </a:lnTo>
                    <a:lnTo>
                      <a:pt x="2364" y="2276"/>
                    </a:lnTo>
                    <a:lnTo>
                      <a:pt x="2368" y="1776"/>
                    </a:lnTo>
                    <a:lnTo>
                      <a:pt x="2371" y="1272"/>
                    </a:lnTo>
                    <a:lnTo>
                      <a:pt x="2374" y="1464"/>
                    </a:lnTo>
                    <a:lnTo>
                      <a:pt x="2377" y="2062"/>
                    </a:lnTo>
                    <a:lnTo>
                      <a:pt x="2381" y="2350"/>
                    </a:lnTo>
                    <a:lnTo>
                      <a:pt x="2384" y="2410"/>
                    </a:lnTo>
                    <a:lnTo>
                      <a:pt x="2387" y="2272"/>
                    </a:lnTo>
                    <a:lnTo>
                      <a:pt x="2390" y="2057"/>
                    </a:lnTo>
                    <a:lnTo>
                      <a:pt x="2394" y="2015"/>
                    </a:lnTo>
                    <a:lnTo>
                      <a:pt x="2397" y="2143"/>
                    </a:lnTo>
                    <a:lnTo>
                      <a:pt x="2400" y="1909"/>
                    </a:lnTo>
                    <a:lnTo>
                      <a:pt x="2403" y="2024"/>
                    </a:lnTo>
                    <a:lnTo>
                      <a:pt x="2407" y="2279"/>
                    </a:lnTo>
                    <a:lnTo>
                      <a:pt x="2410" y="2158"/>
                    </a:lnTo>
                    <a:lnTo>
                      <a:pt x="2413" y="1877"/>
                    </a:lnTo>
                    <a:lnTo>
                      <a:pt x="2416" y="1906"/>
                    </a:lnTo>
                    <a:lnTo>
                      <a:pt x="2420" y="1531"/>
                    </a:lnTo>
                    <a:lnTo>
                      <a:pt x="2423" y="1528"/>
                    </a:lnTo>
                    <a:lnTo>
                      <a:pt x="2426" y="1912"/>
                    </a:lnTo>
                    <a:lnTo>
                      <a:pt x="2429" y="2258"/>
                    </a:lnTo>
                    <a:lnTo>
                      <a:pt x="2433" y="2208"/>
                    </a:lnTo>
                    <a:lnTo>
                      <a:pt x="2436" y="2151"/>
                    </a:lnTo>
                    <a:lnTo>
                      <a:pt x="2439" y="1602"/>
                    </a:lnTo>
                    <a:lnTo>
                      <a:pt x="2442" y="1462"/>
                    </a:lnTo>
                    <a:lnTo>
                      <a:pt x="2446" y="1510"/>
                    </a:lnTo>
                    <a:lnTo>
                      <a:pt x="2449" y="1576"/>
                    </a:lnTo>
                    <a:lnTo>
                      <a:pt x="2452" y="1028"/>
                    </a:lnTo>
                    <a:lnTo>
                      <a:pt x="2455" y="1144"/>
                    </a:lnTo>
                    <a:lnTo>
                      <a:pt x="2458" y="1637"/>
                    </a:lnTo>
                    <a:lnTo>
                      <a:pt x="2462" y="1303"/>
                    </a:lnTo>
                    <a:lnTo>
                      <a:pt x="2465" y="1340"/>
                    </a:lnTo>
                    <a:lnTo>
                      <a:pt x="2468" y="1558"/>
                    </a:lnTo>
                    <a:lnTo>
                      <a:pt x="2471" y="1560"/>
                    </a:lnTo>
                    <a:lnTo>
                      <a:pt x="2475" y="1703"/>
                    </a:lnTo>
                    <a:lnTo>
                      <a:pt x="2478" y="2015"/>
                    </a:lnTo>
                    <a:lnTo>
                      <a:pt x="2481" y="2248"/>
                    </a:lnTo>
                    <a:lnTo>
                      <a:pt x="2484" y="2356"/>
                    </a:lnTo>
                    <a:lnTo>
                      <a:pt x="2488" y="2346"/>
                    </a:lnTo>
                    <a:lnTo>
                      <a:pt x="2491" y="2289"/>
                    </a:lnTo>
                    <a:lnTo>
                      <a:pt x="2494" y="2288"/>
                    </a:lnTo>
                    <a:lnTo>
                      <a:pt x="2497" y="1841"/>
                    </a:lnTo>
                    <a:lnTo>
                      <a:pt x="2501" y="1659"/>
                    </a:lnTo>
                    <a:lnTo>
                      <a:pt x="2504" y="2063"/>
                    </a:lnTo>
                    <a:lnTo>
                      <a:pt x="2507" y="2228"/>
                    </a:lnTo>
                    <a:lnTo>
                      <a:pt x="2510" y="1760"/>
                    </a:lnTo>
                    <a:lnTo>
                      <a:pt x="2514" y="1294"/>
                    </a:lnTo>
                    <a:lnTo>
                      <a:pt x="2517" y="1414"/>
                    </a:lnTo>
                    <a:lnTo>
                      <a:pt x="2520" y="1719"/>
                    </a:lnTo>
                    <a:lnTo>
                      <a:pt x="2523" y="1827"/>
                    </a:lnTo>
                    <a:lnTo>
                      <a:pt x="2527" y="1659"/>
                    </a:lnTo>
                    <a:lnTo>
                      <a:pt x="2530" y="1591"/>
                    </a:lnTo>
                    <a:lnTo>
                      <a:pt x="2533" y="1649"/>
                    </a:lnTo>
                    <a:lnTo>
                      <a:pt x="2536" y="1823"/>
                    </a:lnTo>
                    <a:lnTo>
                      <a:pt x="2540" y="1900"/>
                    </a:lnTo>
                    <a:lnTo>
                      <a:pt x="2543" y="1897"/>
                    </a:lnTo>
                    <a:lnTo>
                      <a:pt x="2546" y="1578"/>
                    </a:lnTo>
                    <a:lnTo>
                      <a:pt x="2549" y="605"/>
                    </a:lnTo>
                    <a:lnTo>
                      <a:pt x="2553" y="267"/>
                    </a:lnTo>
                    <a:lnTo>
                      <a:pt x="2556" y="632"/>
                    </a:lnTo>
                    <a:lnTo>
                      <a:pt x="2559" y="1306"/>
                    </a:lnTo>
                    <a:lnTo>
                      <a:pt x="2562" y="1727"/>
                    </a:lnTo>
                    <a:lnTo>
                      <a:pt x="2566" y="1830"/>
                    </a:lnTo>
                    <a:lnTo>
                      <a:pt x="2569" y="2046"/>
                    </a:lnTo>
                    <a:lnTo>
                      <a:pt x="2572" y="2166"/>
                    </a:lnTo>
                    <a:lnTo>
                      <a:pt x="2575" y="2272"/>
                    </a:lnTo>
                    <a:lnTo>
                      <a:pt x="2579" y="2021"/>
                    </a:lnTo>
                    <a:lnTo>
                      <a:pt x="2582" y="1975"/>
                    </a:lnTo>
                    <a:lnTo>
                      <a:pt x="2585" y="1774"/>
                    </a:lnTo>
                    <a:lnTo>
                      <a:pt x="2588" y="1841"/>
                    </a:lnTo>
                    <a:lnTo>
                      <a:pt x="2591" y="1888"/>
                    </a:lnTo>
                    <a:lnTo>
                      <a:pt x="2595" y="1610"/>
                    </a:lnTo>
                    <a:lnTo>
                      <a:pt x="2598" y="410"/>
                    </a:lnTo>
                    <a:lnTo>
                      <a:pt x="2601" y="442"/>
                    </a:lnTo>
                    <a:lnTo>
                      <a:pt x="2604" y="658"/>
                    </a:lnTo>
                    <a:lnTo>
                      <a:pt x="2608" y="885"/>
                    </a:lnTo>
                    <a:lnTo>
                      <a:pt x="2611" y="1412"/>
                    </a:lnTo>
                    <a:lnTo>
                      <a:pt x="2614" y="1977"/>
                    </a:lnTo>
                    <a:lnTo>
                      <a:pt x="2617" y="2199"/>
                    </a:lnTo>
                    <a:lnTo>
                      <a:pt x="2621" y="1762"/>
                    </a:lnTo>
                    <a:lnTo>
                      <a:pt x="2624" y="1310"/>
                    </a:lnTo>
                    <a:lnTo>
                      <a:pt x="2627" y="1637"/>
                    </a:lnTo>
                    <a:lnTo>
                      <a:pt x="2630" y="2065"/>
                    </a:lnTo>
                    <a:lnTo>
                      <a:pt x="2634" y="2350"/>
                    </a:lnTo>
                    <a:lnTo>
                      <a:pt x="2637" y="2416"/>
                    </a:lnTo>
                    <a:lnTo>
                      <a:pt x="2640" y="1385"/>
                    </a:lnTo>
                    <a:lnTo>
                      <a:pt x="2643" y="983"/>
                    </a:lnTo>
                    <a:lnTo>
                      <a:pt x="2647" y="759"/>
                    </a:lnTo>
                    <a:lnTo>
                      <a:pt x="2650" y="853"/>
                    </a:lnTo>
                    <a:lnTo>
                      <a:pt x="2653" y="1291"/>
                    </a:lnTo>
                    <a:lnTo>
                      <a:pt x="2656" y="1525"/>
                    </a:lnTo>
                    <a:lnTo>
                      <a:pt x="2660" y="1831"/>
                    </a:lnTo>
                    <a:lnTo>
                      <a:pt x="2663" y="1888"/>
                    </a:lnTo>
                    <a:lnTo>
                      <a:pt x="2666" y="1587"/>
                    </a:lnTo>
                    <a:lnTo>
                      <a:pt x="2669" y="1602"/>
                    </a:lnTo>
                    <a:lnTo>
                      <a:pt x="2673" y="1673"/>
                    </a:lnTo>
                    <a:lnTo>
                      <a:pt x="2676" y="1639"/>
                    </a:lnTo>
                    <a:lnTo>
                      <a:pt x="2679" y="1830"/>
                    </a:lnTo>
                    <a:lnTo>
                      <a:pt x="2682" y="1927"/>
                    </a:lnTo>
                    <a:lnTo>
                      <a:pt x="2686" y="2066"/>
                    </a:lnTo>
                    <a:lnTo>
                      <a:pt x="2689" y="2041"/>
                    </a:lnTo>
                    <a:lnTo>
                      <a:pt x="2692" y="2025"/>
                    </a:lnTo>
                    <a:lnTo>
                      <a:pt x="2695" y="2107"/>
                    </a:lnTo>
                    <a:lnTo>
                      <a:pt x="2699" y="2069"/>
                    </a:lnTo>
                    <a:lnTo>
                      <a:pt x="2702" y="2030"/>
                    </a:lnTo>
                    <a:lnTo>
                      <a:pt x="2705" y="2141"/>
                    </a:lnTo>
                    <a:lnTo>
                      <a:pt x="2708" y="2311"/>
                    </a:lnTo>
                    <a:lnTo>
                      <a:pt x="2711" y="1856"/>
                    </a:lnTo>
                    <a:lnTo>
                      <a:pt x="2715" y="1816"/>
                    </a:lnTo>
                    <a:lnTo>
                      <a:pt x="2718" y="1945"/>
                    </a:lnTo>
                    <a:lnTo>
                      <a:pt x="2721" y="2101"/>
                    </a:lnTo>
                    <a:lnTo>
                      <a:pt x="2724" y="2347"/>
                    </a:lnTo>
                    <a:lnTo>
                      <a:pt x="2728" y="2187"/>
                    </a:lnTo>
                    <a:lnTo>
                      <a:pt x="2731" y="1843"/>
                    </a:lnTo>
                    <a:lnTo>
                      <a:pt x="2734" y="2021"/>
                    </a:lnTo>
                    <a:lnTo>
                      <a:pt x="2737" y="2289"/>
                    </a:lnTo>
                    <a:lnTo>
                      <a:pt x="2741" y="2384"/>
                    </a:lnTo>
                    <a:lnTo>
                      <a:pt x="2744" y="2430"/>
                    </a:lnTo>
                    <a:lnTo>
                      <a:pt x="2747" y="2409"/>
                    </a:lnTo>
                    <a:lnTo>
                      <a:pt x="2750" y="1439"/>
                    </a:lnTo>
                    <a:lnTo>
                      <a:pt x="2754" y="1426"/>
                    </a:lnTo>
                    <a:lnTo>
                      <a:pt x="2757" y="1273"/>
                    </a:lnTo>
                    <a:lnTo>
                      <a:pt x="2760" y="1358"/>
                    </a:lnTo>
                    <a:lnTo>
                      <a:pt x="2763" y="1873"/>
                    </a:lnTo>
                    <a:lnTo>
                      <a:pt x="2767" y="2259"/>
                    </a:lnTo>
                    <a:lnTo>
                      <a:pt x="2770" y="2290"/>
                    </a:lnTo>
                    <a:lnTo>
                      <a:pt x="2773" y="2093"/>
                    </a:lnTo>
                    <a:lnTo>
                      <a:pt x="2776" y="1985"/>
                    </a:lnTo>
                    <a:lnTo>
                      <a:pt x="2780" y="1581"/>
                    </a:lnTo>
                    <a:lnTo>
                      <a:pt x="2783" y="1213"/>
                    </a:lnTo>
                    <a:lnTo>
                      <a:pt x="2786" y="883"/>
                    </a:lnTo>
                    <a:lnTo>
                      <a:pt x="2789" y="669"/>
                    </a:lnTo>
                    <a:lnTo>
                      <a:pt x="2793" y="916"/>
                    </a:lnTo>
                    <a:lnTo>
                      <a:pt x="2796" y="1380"/>
                    </a:lnTo>
                    <a:lnTo>
                      <a:pt x="2799" y="1889"/>
                    </a:lnTo>
                    <a:lnTo>
                      <a:pt x="2802" y="2095"/>
                    </a:lnTo>
                    <a:lnTo>
                      <a:pt x="2806" y="2083"/>
                    </a:lnTo>
                    <a:lnTo>
                      <a:pt x="2809" y="1900"/>
                    </a:lnTo>
                    <a:lnTo>
                      <a:pt x="2812" y="2012"/>
                    </a:lnTo>
                    <a:lnTo>
                      <a:pt x="2815" y="2207"/>
                    </a:lnTo>
                    <a:lnTo>
                      <a:pt x="2819" y="2314"/>
                    </a:lnTo>
                    <a:lnTo>
                      <a:pt x="2822" y="1850"/>
                    </a:lnTo>
                    <a:lnTo>
                      <a:pt x="2825" y="1596"/>
                    </a:lnTo>
                    <a:lnTo>
                      <a:pt x="2828" y="1717"/>
                    </a:lnTo>
                    <a:lnTo>
                      <a:pt x="2831" y="1567"/>
                    </a:lnTo>
                    <a:lnTo>
                      <a:pt x="2835" y="1925"/>
                    </a:lnTo>
                    <a:lnTo>
                      <a:pt x="2838" y="2332"/>
                    </a:lnTo>
                    <a:lnTo>
                      <a:pt x="2841" y="2430"/>
                    </a:lnTo>
                    <a:lnTo>
                      <a:pt x="2844" y="2486"/>
                    </a:lnTo>
                    <a:lnTo>
                      <a:pt x="2848" y="2434"/>
                    </a:lnTo>
                    <a:lnTo>
                      <a:pt x="2851" y="2366"/>
                    </a:lnTo>
                    <a:lnTo>
                      <a:pt x="2854" y="2265"/>
                    </a:lnTo>
                    <a:lnTo>
                      <a:pt x="2857" y="2209"/>
                    </a:lnTo>
                    <a:lnTo>
                      <a:pt x="2861" y="1423"/>
                    </a:lnTo>
                    <a:lnTo>
                      <a:pt x="2864" y="767"/>
                    </a:lnTo>
                    <a:lnTo>
                      <a:pt x="2867" y="1201"/>
                    </a:lnTo>
                    <a:lnTo>
                      <a:pt x="2870" y="2110"/>
                    </a:lnTo>
                    <a:lnTo>
                      <a:pt x="2874" y="2320"/>
                    </a:lnTo>
                    <a:lnTo>
                      <a:pt x="2877" y="1613"/>
                    </a:lnTo>
                    <a:lnTo>
                      <a:pt x="2880" y="1338"/>
                    </a:lnTo>
                    <a:lnTo>
                      <a:pt x="2883" y="1627"/>
                    </a:lnTo>
                    <a:lnTo>
                      <a:pt x="2887" y="1510"/>
                    </a:lnTo>
                    <a:lnTo>
                      <a:pt x="2890" y="1016"/>
                    </a:lnTo>
                    <a:lnTo>
                      <a:pt x="2893" y="764"/>
                    </a:lnTo>
                    <a:lnTo>
                      <a:pt x="2896" y="1101"/>
                    </a:lnTo>
                    <a:lnTo>
                      <a:pt x="2900" y="1571"/>
                    </a:lnTo>
                    <a:lnTo>
                      <a:pt x="2903" y="1964"/>
                    </a:lnTo>
                    <a:lnTo>
                      <a:pt x="2906" y="1877"/>
                    </a:lnTo>
                    <a:lnTo>
                      <a:pt x="2909" y="1909"/>
                    </a:lnTo>
                    <a:lnTo>
                      <a:pt x="2913" y="2051"/>
                    </a:lnTo>
                    <a:lnTo>
                      <a:pt x="2916" y="2251"/>
                    </a:lnTo>
                    <a:lnTo>
                      <a:pt x="2919" y="2281"/>
                    </a:lnTo>
                    <a:lnTo>
                      <a:pt x="2922" y="2308"/>
                    </a:lnTo>
                    <a:lnTo>
                      <a:pt x="2926" y="2273"/>
                    </a:lnTo>
                    <a:lnTo>
                      <a:pt x="2929" y="2126"/>
                    </a:lnTo>
                    <a:lnTo>
                      <a:pt x="2932" y="2246"/>
                    </a:lnTo>
                    <a:lnTo>
                      <a:pt x="2935" y="2084"/>
                    </a:lnTo>
                    <a:lnTo>
                      <a:pt x="2939" y="2120"/>
                    </a:lnTo>
                    <a:lnTo>
                      <a:pt x="2942" y="2313"/>
                    </a:lnTo>
                    <a:lnTo>
                      <a:pt x="2945" y="2274"/>
                    </a:lnTo>
                    <a:lnTo>
                      <a:pt x="2948" y="2253"/>
                    </a:lnTo>
                    <a:lnTo>
                      <a:pt x="2951" y="2320"/>
                    </a:lnTo>
                    <a:lnTo>
                      <a:pt x="2955" y="2258"/>
                    </a:lnTo>
                    <a:lnTo>
                      <a:pt x="2958" y="2227"/>
                    </a:lnTo>
                    <a:lnTo>
                      <a:pt x="2961" y="2037"/>
                    </a:lnTo>
                    <a:lnTo>
                      <a:pt x="2964" y="2107"/>
                    </a:lnTo>
                    <a:lnTo>
                      <a:pt x="2968" y="2160"/>
                    </a:lnTo>
                    <a:lnTo>
                      <a:pt x="2971" y="2197"/>
                    </a:lnTo>
                    <a:lnTo>
                      <a:pt x="2974" y="2025"/>
                    </a:lnTo>
                    <a:lnTo>
                      <a:pt x="2977" y="1503"/>
                    </a:lnTo>
                    <a:lnTo>
                      <a:pt x="2981" y="1517"/>
                    </a:lnTo>
                    <a:lnTo>
                      <a:pt x="2984" y="1939"/>
                    </a:lnTo>
                    <a:lnTo>
                      <a:pt x="2987" y="2061"/>
                    </a:lnTo>
                    <a:lnTo>
                      <a:pt x="2990" y="2048"/>
                    </a:lnTo>
                    <a:lnTo>
                      <a:pt x="2994" y="1635"/>
                    </a:lnTo>
                    <a:lnTo>
                      <a:pt x="2997" y="1499"/>
                    </a:lnTo>
                    <a:lnTo>
                      <a:pt x="3000" y="1614"/>
                    </a:lnTo>
                    <a:lnTo>
                      <a:pt x="3003" y="1558"/>
                    </a:lnTo>
                    <a:lnTo>
                      <a:pt x="3007" y="1575"/>
                    </a:lnTo>
                    <a:lnTo>
                      <a:pt x="3010" y="1847"/>
                    </a:lnTo>
                    <a:lnTo>
                      <a:pt x="3013" y="2279"/>
                    </a:lnTo>
                    <a:lnTo>
                      <a:pt x="3016" y="2331"/>
                    </a:lnTo>
                    <a:lnTo>
                      <a:pt x="3020" y="2367"/>
                    </a:lnTo>
                    <a:lnTo>
                      <a:pt x="3023" y="2220"/>
                    </a:lnTo>
                    <a:lnTo>
                      <a:pt x="3026" y="1853"/>
                    </a:lnTo>
                    <a:lnTo>
                      <a:pt x="3029" y="924"/>
                    </a:lnTo>
                    <a:lnTo>
                      <a:pt x="3033" y="702"/>
                    </a:lnTo>
                    <a:lnTo>
                      <a:pt x="3036" y="996"/>
                    </a:lnTo>
                    <a:lnTo>
                      <a:pt x="3039" y="1620"/>
                    </a:lnTo>
                    <a:lnTo>
                      <a:pt x="3042" y="1864"/>
                    </a:lnTo>
                    <a:lnTo>
                      <a:pt x="3046" y="1910"/>
                    </a:lnTo>
                    <a:lnTo>
                      <a:pt x="3049" y="2098"/>
                    </a:lnTo>
                    <a:lnTo>
                      <a:pt x="3052" y="2259"/>
                    </a:lnTo>
                    <a:lnTo>
                      <a:pt x="3055" y="2432"/>
                    </a:lnTo>
                    <a:lnTo>
                      <a:pt x="3059" y="2193"/>
                    </a:lnTo>
                    <a:lnTo>
                      <a:pt x="3062" y="1881"/>
                    </a:lnTo>
                    <a:lnTo>
                      <a:pt x="3065" y="1993"/>
                    </a:lnTo>
                    <a:lnTo>
                      <a:pt x="3068" y="1907"/>
                    </a:lnTo>
                    <a:lnTo>
                      <a:pt x="3072" y="1914"/>
                    </a:lnTo>
                    <a:lnTo>
                      <a:pt x="3075" y="1482"/>
                    </a:lnTo>
                    <a:lnTo>
                      <a:pt x="3078" y="624"/>
                    </a:lnTo>
                    <a:lnTo>
                      <a:pt x="3081" y="1029"/>
                    </a:lnTo>
                    <a:lnTo>
                      <a:pt x="3084" y="1295"/>
                    </a:lnTo>
                    <a:lnTo>
                      <a:pt x="3088" y="1503"/>
                    </a:lnTo>
                    <a:lnTo>
                      <a:pt x="3091" y="1503"/>
                    </a:lnTo>
                    <a:lnTo>
                      <a:pt x="3094" y="1279"/>
                    </a:lnTo>
                    <a:lnTo>
                      <a:pt x="3097" y="1276"/>
                    </a:lnTo>
                    <a:lnTo>
                      <a:pt x="3101" y="1624"/>
                    </a:lnTo>
                    <a:lnTo>
                      <a:pt x="3104" y="1782"/>
                    </a:lnTo>
                    <a:lnTo>
                      <a:pt x="3107" y="1883"/>
                    </a:lnTo>
                    <a:lnTo>
                      <a:pt x="3110" y="1522"/>
                    </a:lnTo>
                    <a:lnTo>
                      <a:pt x="3114" y="1062"/>
                    </a:lnTo>
                    <a:lnTo>
                      <a:pt x="3117" y="898"/>
                    </a:lnTo>
                    <a:lnTo>
                      <a:pt x="3120" y="767"/>
                    </a:lnTo>
                    <a:lnTo>
                      <a:pt x="3123" y="866"/>
                    </a:lnTo>
                    <a:lnTo>
                      <a:pt x="3127" y="1186"/>
                    </a:lnTo>
                    <a:lnTo>
                      <a:pt x="3130" y="1619"/>
                    </a:lnTo>
                    <a:lnTo>
                      <a:pt x="3133" y="1530"/>
                    </a:lnTo>
                    <a:lnTo>
                      <a:pt x="3136" y="1575"/>
                    </a:lnTo>
                    <a:lnTo>
                      <a:pt x="3140" y="1816"/>
                    </a:lnTo>
                    <a:lnTo>
                      <a:pt x="3143" y="1734"/>
                    </a:lnTo>
                    <a:lnTo>
                      <a:pt x="3146" y="1141"/>
                    </a:lnTo>
                    <a:lnTo>
                      <a:pt x="3149" y="899"/>
                    </a:lnTo>
                    <a:lnTo>
                      <a:pt x="3153" y="1309"/>
                    </a:lnTo>
                    <a:lnTo>
                      <a:pt x="3156" y="1727"/>
                    </a:lnTo>
                    <a:lnTo>
                      <a:pt x="3159" y="1988"/>
                    </a:lnTo>
                    <a:lnTo>
                      <a:pt x="3162" y="2078"/>
                    </a:lnTo>
                    <a:lnTo>
                      <a:pt x="3166" y="2132"/>
                    </a:lnTo>
                    <a:lnTo>
                      <a:pt x="3169" y="1821"/>
                    </a:lnTo>
                    <a:lnTo>
                      <a:pt x="3172" y="1378"/>
                    </a:lnTo>
                    <a:lnTo>
                      <a:pt x="3175" y="1294"/>
                    </a:lnTo>
                    <a:lnTo>
                      <a:pt x="3179" y="1554"/>
                    </a:lnTo>
                    <a:lnTo>
                      <a:pt x="3182" y="1864"/>
                    </a:lnTo>
                    <a:lnTo>
                      <a:pt x="3185" y="1791"/>
                    </a:lnTo>
                    <a:lnTo>
                      <a:pt x="3188" y="1585"/>
                    </a:lnTo>
                    <a:lnTo>
                      <a:pt x="3192" y="1735"/>
                    </a:lnTo>
                    <a:lnTo>
                      <a:pt x="3195" y="2142"/>
                    </a:lnTo>
                    <a:lnTo>
                      <a:pt x="3198" y="1703"/>
                    </a:lnTo>
                    <a:lnTo>
                      <a:pt x="3201" y="1302"/>
                    </a:lnTo>
                    <a:lnTo>
                      <a:pt x="3204" y="1617"/>
                    </a:lnTo>
                    <a:lnTo>
                      <a:pt x="3208" y="1980"/>
                    </a:lnTo>
                    <a:lnTo>
                      <a:pt x="3211" y="1666"/>
                    </a:lnTo>
                    <a:lnTo>
                      <a:pt x="3214" y="1614"/>
                    </a:lnTo>
                    <a:lnTo>
                      <a:pt x="3217" y="1700"/>
                    </a:lnTo>
                    <a:lnTo>
                      <a:pt x="3221" y="1825"/>
                    </a:lnTo>
                    <a:lnTo>
                      <a:pt x="3224" y="2027"/>
                    </a:lnTo>
                    <a:lnTo>
                      <a:pt x="3227" y="2078"/>
                    </a:lnTo>
                    <a:lnTo>
                      <a:pt x="3230" y="1725"/>
                    </a:lnTo>
                    <a:lnTo>
                      <a:pt x="3234" y="1516"/>
                    </a:lnTo>
                    <a:lnTo>
                      <a:pt x="3237" y="1928"/>
                    </a:lnTo>
                    <a:lnTo>
                      <a:pt x="3240" y="2044"/>
                    </a:lnTo>
                    <a:lnTo>
                      <a:pt x="3243" y="2343"/>
                    </a:lnTo>
                    <a:lnTo>
                      <a:pt x="3247" y="2353"/>
                    </a:lnTo>
                    <a:lnTo>
                      <a:pt x="3250" y="2277"/>
                    </a:lnTo>
                    <a:lnTo>
                      <a:pt x="3253" y="2309"/>
                    </a:lnTo>
                    <a:lnTo>
                      <a:pt x="3256" y="2172"/>
                    </a:lnTo>
                    <a:lnTo>
                      <a:pt x="3260" y="1930"/>
                    </a:lnTo>
                    <a:lnTo>
                      <a:pt x="3263" y="1423"/>
                    </a:lnTo>
                    <a:lnTo>
                      <a:pt x="3266" y="1695"/>
                    </a:lnTo>
                    <a:lnTo>
                      <a:pt x="3269" y="1918"/>
                    </a:lnTo>
                    <a:lnTo>
                      <a:pt x="3273" y="1771"/>
                    </a:lnTo>
                    <a:lnTo>
                      <a:pt x="3276" y="1805"/>
                    </a:lnTo>
                    <a:lnTo>
                      <a:pt x="3279" y="1658"/>
                    </a:lnTo>
                    <a:lnTo>
                      <a:pt x="3282" y="1836"/>
                    </a:lnTo>
                    <a:lnTo>
                      <a:pt x="3286" y="2036"/>
                    </a:lnTo>
                    <a:lnTo>
                      <a:pt x="3289" y="2221"/>
                    </a:lnTo>
                    <a:lnTo>
                      <a:pt x="3292" y="2313"/>
                    </a:lnTo>
                    <a:lnTo>
                      <a:pt x="3295" y="2017"/>
                    </a:lnTo>
                    <a:lnTo>
                      <a:pt x="3299" y="1610"/>
                    </a:lnTo>
                    <a:lnTo>
                      <a:pt x="3302" y="2002"/>
                    </a:lnTo>
                    <a:lnTo>
                      <a:pt x="3305" y="2102"/>
                    </a:lnTo>
                    <a:lnTo>
                      <a:pt x="3308" y="1926"/>
                    </a:lnTo>
                    <a:lnTo>
                      <a:pt x="3312" y="1535"/>
                    </a:lnTo>
                    <a:lnTo>
                      <a:pt x="3315" y="1042"/>
                    </a:lnTo>
                    <a:lnTo>
                      <a:pt x="3318" y="1315"/>
                    </a:lnTo>
                    <a:lnTo>
                      <a:pt x="3321" y="1339"/>
                    </a:lnTo>
                    <a:lnTo>
                      <a:pt x="3324" y="1453"/>
                    </a:lnTo>
                    <a:lnTo>
                      <a:pt x="3328" y="1754"/>
                    </a:lnTo>
                    <a:lnTo>
                      <a:pt x="3331" y="2053"/>
                    </a:lnTo>
                    <a:lnTo>
                      <a:pt x="3334" y="2054"/>
                    </a:lnTo>
                    <a:lnTo>
                      <a:pt x="3337" y="1582"/>
                    </a:lnTo>
                    <a:lnTo>
                      <a:pt x="3341" y="1440"/>
                    </a:lnTo>
                    <a:lnTo>
                      <a:pt x="3344" y="1637"/>
                    </a:lnTo>
                    <a:lnTo>
                      <a:pt x="3347" y="1904"/>
                    </a:lnTo>
                    <a:lnTo>
                      <a:pt x="3350" y="2143"/>
                    </a:lnTo>
                    <a:lnTo>
                      <a:pt x="3354" y="2189"/>
                    </a:lnTo>
                    <a:lnTo>
                      <a:pt x="3357" y="2128"/>
                    </a:lnTo>
                    <a:lnTo>
                      <a:pt x="3360" y="1815"/>
                    </a:lnTo>
                    <a:lnTo>
                      <a:pt x="3363" y="2038"/>
                    </a:lnTo>
                    <a:lnTo>
                      <a:pt x="3367" y="2378"/>
                    </a:lnTo>
                    <a:lnTo>
                      <a:pt x="3370" y="2537"/>
                    </a:lnTo>
                    <a:lnTo>
                      <a:pt x="3373" y="2517"/>
                    </a:lnTo>
                    <a:lnTo>
                      <a:pt x="3376" y="2375"/>
                    </a:lnTo>
                    <a:lnTo>
                      <a:pt x="3380" y="2382"/>
                    </a:lnTo>
                    <a:lnTo>
                      <a:pt x="3383" y="2418"/>
                    </a:lnTo>
                    <a:lnTo>
                      <a:pt x="3386" y="2264"/>
                    </a:lnTo>
                    <a:lnTo>
                      <a:pt x="3389" y="2217"/>
                    </a:lnTo>
                    <a:lnTo>
                      <a:pt x="3393" y="2323"/>
                    </a:lnTo>
                    <a:lnTo>
                      <a:pt x="3396" y="1827"/>
                    </a:lnTo>
                    <a:lnTo>
                      <a:pt x="3399" y="1668"/>
                    </a:lnTo>
                    <a:lnTo>
                      <a:pt x="3402" y="1784"/>
                    </a:lnTo>
                    <a:lnTo>
                      <a:pt x="3406" y="1658"/>
                    </a:lnTo>
                    <a:lnTo>
                      <a:pt x="3409" y="740"/>
                    </a:lnTo>
                    <a:lnTo>
                      <a:pt x="3412" y="634"/>
                    </a:lnTo>
                    <a:lnTo>
                      <a:pt x="3415" y="1047"/>
                    </a:lnTo>
                    <a:lnTo>
                      <a:pt x="3419" y="1615"/>
                    </a:lnTo>
                    <a:lnTo>
                      <a:pt x="3422" y="1454"/>
                    </a:lnTo>
                    <a:lnTo>
                      <a:pt x="3425" y="1518"/>
                    </a:lnTo>
                    <a:lnTo>
                      <a:pt x="3428" y="1883"/>
                    </a:lnTo>
                    <a:lnTo>
                      <a:pt x="3432" y="2151"/>
                    </a:lnTo>
                    <a:lnTo>
                      <a:pt x="3435" y="2202"/>
                    </a:lnTo>
                    <a:lnTo>
                      <a:pt x="3438" y="2154"/>
                    </a:lnTo>
                    <a:lnTo>
                      <a:pt x="3441" y="2197"/>
                    </a:lnTo>
                    <a:lnTo>
                      <a:pt x="3444" y="2214"/>
                    </a:lnTo>
                    <a:lnTo>
                      <a:pt x="3448" y="1883"/>
                    </a:lnTo>
                    <a:lnTo>
                      <a:pt x="3451" y="1492"/>
                    </a:lnTo>
                    <a:lnTo>
                      <a:pt x="3454" y="1707"/>
                    </a:lnTo>
                    <a:lnTo>
                      <a:pt x="3457" y="1825"/>
                    </a:lnTo>
                    <a:lnTo>
                      <a:pt x="3461" y="1766"/>
                    </a:lnTo>
                    <a:lnTo>
                      <a:pt x="3464" y="1997"/>
                    </a:lnTo>
                    <a:lnTo>
                      <a:pt x="3467" y="1845"/>
                    </a:lnTo>
                    <a:lnTo>
                      <a:pt x="3470" y="1843"/>
                    </a:lnTo>
                    <a:lnTo>
                      <a:pt x="3474" y="1825"/>
                    </a:lnTo>
                    <a:lnTo>
                      <a:pt x="3477" y="1526"/>
                    </a:lnTo>
                    <a:lnTo>
                      <a:pt x="3480" y="1885"/>
                    </a:lnTo>
                    <a:lnTo>
                      <a:pt x="3483" y="2161"/>
                    </a:lnTo>
                    <a:lnTo>
                      <a:pt x="3487" y="1785"/>
                    </a:lnTo>
                    <a:lnTo>
                      <a:pt x="3490" y="1515"/>
                    </a:lnTo>
                    <a:lnTo>
                      <a:pt x="3493" y="1717"/>
                    </a:lnTo>
                    <a:lnTo>
                      <a:pt x="3496" y="2172"/>
                    </a:lnTo>
                    <a:lnTo>
                      <a:pt x="3500" y="2270"/>
                    </a:lnTo>
                    <a:lnTo>
                      <a:pt x="3503" y="1867"/>
                    </a:lnTo>
                    <a:lnTo>
                      <a:pt x="3506" y="1262"/>
                    </a:lnTo>
                    <a:lnTo>
                      <a:pt x="3509" y="860"/>
                    </a:lnTo>
                    <a:lnTo>
                      <a:pt x="3513" y="622"/>
                    </a:lnTo>
                    <a:lnTo>
                      <a:pt x="3516" y="861"/>
                    </a:lnTo>
                    <a:lnTo>
                      <a:pt x="3519" y="1436"/>
                    </a:lnTo>
                    <a:lnTo>
                      <a:pt x="3522" y="1831"/>
                    </a:lnTo>
                    <a:lnTo>
                      <a:pt x="3526" y="1921"/>
                    </a:lnTo>
                    <a:lnTo>
                      <a:pt x="3529" y="1819"/>
                    </a:lnTo>
                    <a:lnTo>
                      <a:pt x="3532" y="1785"/>
                    </a:lnTo>
                    <a:lnTo>
                      <a:pt x="3535" y="1965"/>
                    </a:lnTo>
                    <a:lnTo>
                      <a:pt x="3539" y="1864"/>
                    </a:lnTo>
                    <a:lnTo>
                      <a:pt x="3542" y="1563"/>
                    </a:lnTo>
                    <a:lnTo>
                      <a:pt x="3545" y="673"/>
                    </a:lnTo>
                    <a:lnTo>
                      <a:pt x="3548" y="885"/>
                    </a:lnTo>
                    <a:lnTo>
                      <a:pt x="3552" y="1199"/>
                    </a:lnTo>
                    <a:lnTo>
                      <a:pt x="3555" y="1396"/>
                    </a:lnTo>
                    <a:lnTo>
                      <a:pt x="3558" y="1572"/>
                    </a:lnTo>
                    <a:lnTo>
                      <a:pt x="3561" y="1488"/>
                    </a:lnTo>
                    <a:lnTo>
                      <a:pt x="3565" y="1667"/>
                    </a:lnTo>
                    <a:lnTo>
                      <a:pt x="3568" y="1952"/>
                    </a:lnTo>
                    <a:lnTo>
                      <a:pt x="3571" y="2219"/>
                    </a:lnTo>
                    <a:lnTo>
                      <a:pt x="3574" y="2296"/>
                    </a:lnTo>
                    <a:lnTo>
                      <a:pt x="3577" y="2214"/>
                    </a:lnTo>
                    <a:lnTo>
                      <a:pt x="3581" y="2296"/>
                    </a:lnTo>
                    <a:lnTo>
                      <a:pt x="3584" y="2334"/>
                    </a:lnTo>
                    <a:lnTo>
                      <a:pt x="3587" y="2332"/>
                    </a:lnTo>
                    <a:lnTo>
                      <a:pt x="3590" y="2340"/>
                    </a:lnTo>
                    <a:lnTo>
                      <a:pt x="3594" y="2363"/>
                    </a:lnTo>
                    <a:lnTo>
                      <a:pt x="3597" y="2072"/>
                    </a:lnTo>
                    <a:lnTo>
                      <a:pt x="3600" y="1470"/>
                    </a:lnTo>
                    <a:lnTo>
                      <a:pt x="3603" y="1018"/>
                    </a:lnTo>
                    <a:lnTo>
                      <a:pt x="3607" y="732"/>
                    </a:lnTo>
                    <a:lnTo>
                      <a:pt x="3610" y="246"/>
                    </a:lnTo>
                    <a:lnTo>
                      <a:pt x="3613" y="402"/>
                    </a:lnTo>
                    <a:lnTo>
                      <a:pt x="3616" y="444"/>
                    </a:lnTo>
                    <a:lnTo>
                      <a:pt x="3620" y="482"/>
                    </a:lnTo>
                    <a:lnTo>
                      <a:pt x="3623" y="1316"/>
                    </a:lnTo>
                    <a:lnTo>
                      <a:pt x="3626" y="1939"/>
                    </a:lnTo>
                    <a:lnTo>
                      <a:pt x="3629" y="2288"/>
                    </a:lnTo>
                    <a:lnTo>
                      <a:pt x="3633" y="2311"/>
                    </a:lnTo>
                    <a:lnTo>
                      <a:pt x="3636" y="2330"/>
                    </a:lnTo>
                    <a:lnTo>
                      <a:pt x="3639" y="2359"/>
                    </a:lnTo>
                    <a:lnTo>
                      <a:pt x="3642" y="2408"/>
                    </a:lnTo>
                    <a:lnTo>
                      <a:pt x="3646" y="2484"/>
                    </a:lnTo>
                    <a:lnTo>
                      <a:pt x="3649" y="2451"/>
                    </a:lnTo>
                    <a:lnTo>
                      <a:pt x="3652" y="2426"/>
                    </a:lnTo>
                    <a:lnTo>
                      <a:pt x="3655" y="2293"/>
                    </a:lnTo>
                    <a:lnTo>
                      <a:pt x="3659" y="1911"/>
                    </a:lnTo>
                    <a:lnTo>
                      <a:pt x="3662" y="1666"/>
                    </a:lnTo>
                    <a:lnTo>
                      <a:pt x="3665" y="1390"/>
                    </a:lnTo>
                    <a:lnTo>
                      <a:pt x="3668" y="1545"/>
                    </a:lnTo>
                    <a:lnTo>
                      <a:pt x="3672" y="1909"/>
                    </a:lnTo>
                    <a:lnTo>
                      <a:pt x="3675" y="2224"/>
                    </a:lnTo>
                    <a:lnTo>
                      <a:pt x="3678" y="2376"/>
                    </a:lnTo>
                    <a:lnTo>
                      <a:pt x="3681" y="2482"/>
                    </a:lnTo>
                    <a:lnTo>
                      <a:pt x="3685" y="2546"/>
                    </a:lnTo>
                    <a:lnTo>
                      <a:pt x="3688" y="2523"/>
                    </a:lnTo>
                    <a:lnTo>
                      <a:pt x="3691" y="2446"/>
                    </a:lnTo>
                    <a:lnTo>
                      <a:pt x="3694" y="2332"/>
                    </a:lnTo>
                    <a:lnTo>
                      <a:pt x="3697" y="2289"/>
                    </a:lnTo>
                    <a:lnTo>
                      <a:pt x="3701" y="2150"/>
                    </a:lnTo>
                    <a:lnTo>
                      <a:pt x="3704" y="1866"/>
                    </a:lnTo>
                    <a:lnTo>
                      <a:pt x="3707" y="1825"/>
                    </a:lnTo>
                    <a:lnTo>
                      <a:pt x="3710" y="1982"/>
                    </a:lnTo>
                    <a:lnTo>
                      <a:pt x="3714" y="2215"/>
                    </a:lnTo>
                    <a:lnTo>
                      <a:pt x="3717" y="2070"/>
                    </a:lnTo>
                    <a:lnTo>
                      <a:pt x="3720" y="2165"/>
                    </a:lnTo>
                    <a:lnTo>
                      <a:pt x="3723" y="2077"/>
                    </a:lnTo>
                    <a:lnTo>
                      <a:pt x="3727" y="1189"/>
                    </a:lnTo>
                    <a:lnTo>
                      <a:pt x="3730" y="1232"/>
                    </a:lnTo>
                    <a:lnTo>
                      <a:pt x="3733" y="1435"/>
                    </a:lnTo>
                    <a:lnTo>
                      <a:pt x="3736" y="1824"/>
                    </a:lnTo>
                    <a:lnTo>
                      <a:pt x="3740" y="2025"/>
                    </a:lnTo>
                    <a:lnTo>
                      <a:pt x="3743" y="2224"/>
                    </a:lnTo>
                    <a:lnTo>
                      <a:pt x="3746" y="2306"/>
                    </a:lnTo>
                    <a:lnTo>
                      <a:pt x="3749" y="2284"/>
                    </a:lnTo>
                    <a:lnTo>
                      <a:pt x="3753" y="2350"/>
                    </a:lnTo>
                    <a:lnTo>
                      <a:pt x="3756" y="2189"/>
                    </a:lnTo>
                    <a:lnTo>
                      <a:pt x="3759" y="1846"/>
                    </a:lnTo>
                    <a:lnTo>
                      <a:pt x="3762" y="1947"/>
                    </a:lnTo>
                    <a:lnTo>
                      <a:pt x="3766" y="2128"/>
                    </a:lnTo>
                    <a:lnTo>
                      <a:pt x="3769" y="2078"/>
                    </a:lnTo>
                    <a:lnTo>
                      <a:pt x="3772" y="2134"/>
                    </a:lnTo>
                    <a:lnTo>
                      <a:pt x="3775" y="2317"/>
                    </a:lnTo>
                    <a:lnTo>
                      <a:pt x="3779" y="2395"/>
                    </a:lnTo>
                    <a:lnTo>
                      <a:pt x="3782" y="2382"/>
                    </a:lnTo>
                    <a:lnTo>
                      <a:pt x="3785" y="2462"/>
                    </a:lnTo>
                    <a:lnTo>
                      <a:pt x="3788" y="2462"/>
                    </a:lnTo>
                    <a:lnTo>
                      <a:pt x="3792" y="2284"/>
                    </a:lnTo>
                    <a:lnTo>
                      <a:pt x="3795" y="2016"/>
                    </a:lnTo>
                    <a:lnTo>
                      <a:pt x="3798" y="1965"/>
                    </a:lnTo>
                    <a:lnTo>
                      <a:pt x="3801" y="1741"/>
                    </a:lnTo>
                    <a:lnTo>
                      <a:pt x="3805" y="1308"/>
                    </a:lnTo>
                    <a:lnTo>
                      <a:pt x="3808" y="1065"/>
                    </a:lnTo>
                    <a:lnTo>
                      <a:pt x="3811" y="886"/>
                    </a:lnTo>
                    <a:lnTo>
                      <a:pt x="3814" y="831"/>
                    </a:lnTo>
                    <a:lnTo>
                      <a:pt x="3817" y="1329"/>
                    </a:lnTo>
                    <a:lnTo>
                      <a:pt x="3821" y="1899"/>
                    </a:lnTo>
                    <a:lnTo>
                      <a:pt x="3824" y="2254"/>
                    </a:lnTo>
                    <a:lnTo>
                      <a:pt x="3827" y="2380"/>
                    </a:lnTo>
                    <a:lnTo>
                      <a:pt x="3830" y="2476"/>
                    </a:lnTo>
                    <a:lnTo>
                      <a:pt x="3834" y="2521"/>
                    </a:lnTo>
                    <a:lnTo>
                      <a:pt x="3837" y="2499"/>
                    </a:lnTo>
                    <a:lnTo>
                      <a:pt x="3840" y="2476"/>
                    </a:lnTo>
                    <a:lnTo>
                      <a:pt x="3843" y="2483"/>
                    </a:lnTo>
                    <a:lnTo>
                      <a:pt x="3847" y="2479"/>
                    </a:lnTo>
                    <a:lnTo>
                      <a:pt x="3850" y="2341"/>
                    </a:lnTo>
                    <a:lnTo>
                      <a:pt x="3853" y="2155"/>
                    </a:lnTo>
                    <a:lnTo>
                      <a:pt x="3856" y="2181"/>
                    </a:lnTo>
                    <a:lnTo>
                      <a:pt x="3860" y="2359"/>
                    </a:lnTo>
                    <a:lnTo>
                      <a:pt x="3863" y="2473"/>
                    </a:lnTo>
                    <a:lnTo>
                      <a:pt x="3866" y="2531"/>
                    </a:lnTo>
                    <a:lnTo>
                      <a:pt x="3869" y="2551"/>
                    </a:lnTo>
                    <a:lnTo>
                      <a:pt x="3873" y="2557"/>
                    </a:lnTo>
                    <a:lnTo>
                      <a:pt x="3876" y="2564"/>
                    </a:lnTo>
                    <a:lnTo>
                      <a:pt x="3879" y="2568"/>
                    </a:lnTo>
                    <a:lnTo>
                      <a:pt x="3882" y="2563"/>
                    </a:lnTo>
                    <a:lnTo>
                      <a:pt x="3886" y="2560"/>
                    </a:lnTo>
                    <a:lnTo>
                      <a:pt x="3889" y="2551"/>
                    </a:lnTo>
                    <a:lnTo>
                      <a:pt x="3892" y="2523"/>
                    </a:lnTo>
                    <a:lnTo>
                      <a:pt x="3895" y="2548"/>
                    </a:lnTo>
                    <a:lnTo>
                      <a:pt x="3899" y="2569"/>
                    </a:lnTo>
                    <a:lnTo>
                      <a:pt x="3902" y="2578"/>
                    </a:lnTo>
                    <a:lnTo>
                      <a:pt x="3905" y="2579"/>
                    </a:lnTo>
                    <a:lnTo>
                      <a:pt x="3908" y="2563"/>
                    </a:lnTo>
                    <a:lnTo>
                      <a:pt x="3912" y="2540"/>
                    </a:lnTo>
                    <a:lnTo>
                      <a:pt x="3915" y="2533"/>
                    </a:lnTo>
                    <a:lnTo>
                      <a:pt x="3918" y="2521"/>
                    </a:lnTo>
                    <a:lnTo>
                      <a:pt x="3921" y="2533"/>
                    </a:lnTo>
                    <a:lnTo>
                      <a:pt x="3925" y="2534"/>
                    </a:lnTo>
                    <a:lnTo>
                      <a:pt x="3928" y="2537"/>
                    </a:lnTo>
                    <a:lnTo>
                      <a:pt x="3931" y="2544"/>
                    </a:lnTo>
                    <a:lnTo>
                      <a:pt x="3934" y="2542"/>
                    </a:lnTo>
                    <a:lnTo>
                      <a:pt x="3937" y="2532"/>
                    </a:lnTo>
                    <a:lnTo>
                      <a:pt x="3941" y="2490"/>
                    </a:lnTo>
                    <a:lnTo>
                      <a:pt x="3944" y="2354"/>
                    </a:lnTo>
                    <a:lnTo>
                      <a:pt x="3947" y="2146"/>
                    </a:lnTo>
                    <a:lnTo>
                      <a:pt x="3950" y="2082"/>
                    </a:lnTo>
                    <a:lnTo>
                      <a:pt x="3954" y="1968"/>
                    </a:lnTo>
                    <a:lnTo>
                      <a:pt x="3957" y="1448"/>
                    </a:lnTo>
                    <a:lnTo>
                      <a:pt x="3960" y="1429"/>
                    </a:lnTo>
                    <a:lnTo>
                      <a:pt x="3963" y="1624"/>
                    </a:lnTo>
                    <a:lnTo>
                      <a:pt x="3967" y="1825"/>
                    </a:lnTo>
                    <a:lnTo>
                      <a:pt x="3970" y="2096"/>
                    </a:lnTo>
                    <a:lnTo>
                      <a:pt x="3973" y="2177"/>
                    </a:lnTo>
                    <a:lnTo>
                      <a:pt x="3976" y="2272"/>
                    </a:lnTo>
                    <a:lnTo>
                      <a:pt x="3980" y="2347"/>
                    </a:lnTo>
                    <a:lnTo>
                      <a:pt x="3983" y="2361"/>
                    </a:lnTo>
                    <a:lnTo>
                      <a:pt x="3986" y="2365"/>
                    </a:lnTo>
                    <a:lnTo>
                      <a:pt x="3989" y="2355"/>
                    </a:lnTo>
                    <a:lnTo>
                      <a:pt x="3993" y="2339"/>
                    </a:lnTo>
                    <a:lnTo>
                      <a:pt x="3996" y="2275"/>
                    </a:lnTo>
                    <a:lnTo>
                      <a:pt x="3999" y="2208"/>
                    </a:lnTo>
                    <a:lnTo>
                      <a:pt x="4002" y="2177"/>
                    </a:lnTo>
                    <a:lnTo>
                      <a:pt x="4006" y="2314"/>
                    </a:lnTo>
                    <a:lnTo>
                      <a:pt x="4009" y="2341"/>
                    </a:lnTo>
                    <a:lnTo>
                      <a:pt x="4012" y="2345"/>
                    </a:lnTo>
                    <a:lnTo>
                      <a:pt x="4015" y="2363"/>
                    </a:lnTo>
                    <a:lnTo>
                      <a:pt x="4019" y="2366"/>
                    </a:lnTo>
                    <a:lnTo>
                      <a:pt x="4022" y="2375"/>
                    </a:lnTo>
                    <a:lnTo>
                      <a:pt x="4025" y="2356"/>
                    </a:lnTo>
                    <a:lnTo>
                      <a:pt x="4028" y="2260"/>
                    </a:lnTo>
                    <a:lnTo>
                      <a:pt x="4032" y="2232"/>
                    </a:lnTo>
                    <a:lnTo>
                      <a:pt x="4035" y="2114"/>
                    </a:lnTo>
                    <a:lnTo>
                      <a:pt x="4038" y="1303"/>
                    </a:lnTo>
                    <a:lnTo>
                      <a:pt x="4041" y="1079"/>
                    </a:lnTo>
                    <a:lnTo>
                      <a:pt x="4045" y="1567"/>
                    </a:lnTo>
                    <a:lnTo>
                      <a:pt x="4048" y="2184"/>
                    </a:lnTo>
                    <a:lnTo>
                      <a:pt x="4051" y="2403"/>
                    </a:lnTo>
                    <a:lnTo>
                      <a:pt x="4054" y="2466"/>
                    </a:lnTo>
                    <a:lnTo>
                      <a:pt x="4057" y="2449"/>
                    </a:lnTo>
                    <a:lnTo>
                      <a:pt x="4061" y="2291"/>
                    </a:lnTo>
                    <a:lnTo>
                      <a:pt x="4064" y="2188"/>
                    </a:lnTo>
                    <a:lnTo>
                      <a:pt x="4067" y="2315"/>
                    </a:lnTo>
                    <a:lnTo>
                      <a:pt x="4070" y="2413"/>
                    </a:lnTo>
                    <a:lnTo>
                      <a:pt x="4074" y="2379"/>
                    </a:lnTo>
                    <a:lnTo>
                      <a:pt x="4077" y="2277"/>
                    </a:lnTo>
                    <a:lnTo>
                      <a:pt x="4080" y="2257"/>
                    </a:lnTo>
                    <a:lnTo>
                      <a:pt x="4083" y="2363"/>
                    </a:lnTo>
                    <a:lnTo>
                      <a:pt x="4087" y="2455"/>
                    </a:lnTo>
                    <a:lnTo>
                      <a:pt x="4090" y="2467"/>
                    </a:lnTo>
                    <a:lnTo>
                      <a:pt x="4093" y="2476"/>
                    </a:lnTo>
                    <a:lnTo>
                      <a:pt x="4096" y="2437"/>
                    </a:lnTo>
                    <a:lnTo>
                      <a:pt x="4100" y="2252"/>
                    </a:lnTo>
                    <a:lnTo>
                      <a:pt x="4103" y="2240"/>
                    </a:lnTo>
                    <a:lnTo>
                      <a:pt x="4106" y="2412"/>
                    </a:lnTo>
                    <a:lnTo>
                      <a:pt x="4109" y="2502"/>
                    </a:lnTo>
                    <a:lnTo>
                      <a:pt x="4113" y="2504"/>
                    </a:lnTo>
                    <a:lnTo>
                      <a:pt x="4116" y="2437"/>
                    </a:lnTo>
                    <a:lnTo>
                      <a:pt x="4119" y="2243"/>
                    </a:lnTo>
                    <a:lnTo>
                      <a:pt x="4122" y="1593"/>
                    </a:lnTo>
                    <a:lnTo>
                      <a:pt x="4126" y="1202"/>
                    </a:lnTo>
                    <a:lnTo>
                      <a:pt x="4129" y="1637"/>
                    </a:lnTo>
                    <a:lnTo>
                      <a:pt x="4132" y="2143"/>
                    </a:lnTo>
                    <a:lnTo>
                      <a:pt x="4135" y="2403"/>
                    </a:lnTo>
                    <a:lnTo>
                      <a:pt x="4139" y="2482"/>
                    </a:lnTo>
                    <a:lnTo>
                      <a:pt x="4142" y="2464"/>
                    </a:lnTo>
                    <a:lnTo>
                      <a:pt x="4145" y="2441"/>
                    </a:lnTo>
                    <a:lnTo>
                      <a:pt x="4148" y="2459"/>
                    </a:lnTo>
                    <a:lnTo>
                      <a:pt x="4152" y="2438"/>
                    </a:lnTo>
                    <a:lnTo>
                      <a:pt x="4155" y="2340"/>
                    </a:lnTo>
                    <a:lnTo>
                      <a:pt x="4158" y="2326"/>
                    </a:lnTo>
                    <a:lnTo>
                      <a:pt x="4161" y="2331"/>
                    </a:lnTo>
                    <a:lnTo>
                      <a:pt x="4165" y="2395"/>
                    </a:lnTo>
                    <a:lnTo>
                      <a:pt x="4168" y="2458"/>
                    </a:lnTo>
                    <a:lnTo>
                      <a:pt x="4171" y="2463"/>
                    </a:lnTo>
                    <a:lnTo>
                      <a:pt x="4174" y="2442"/>
                    </a:lnTo>
                    <a:lnTo>
                      <a:pt x="4178" y="2160"/>
                    </a:lnTo>
                    <a:lnTo>
                      <a:pt x="4181" y="1272"/>
                    </a:lnTo>
                    <a:lnTo>
                      <a:pt x="4184" y="878"/>
                    </a:lnTo>
                    <a:lnTo>
                      <a:pt x="4187" y="1140"/>
                    </a:lnTo>
                    <a:lnTo>
                      <a:pt x="4190" y="1918"/>
                    </a:lnTo>
                    <a:lnTo>
                      <a:pt x="4194" y="2320"/>
                    </a:lnTo>
                    <a:lnTo>
                      <a:pt x="4197" y="2368"/>
                    </a:lnTo>
                    <a:lnTo>
                      <a:pt x="4200" y="777"/>
                    </a:lnTo>
                    <a:lnTo>
                      <a:pt x="4203" y="402"/>
                    </a:lnTo>
                    <a:lnTo>
                      <a:pt x="4207" y="686"/>
                    </a:lnTo>
                    <a:lnTo>
                      <a:pt x="4210" y="741"/>
                    </a:lnTo>
                    <a:lnTo>
                      <a:pt x="4213" y="966"/>
                    </a:lnTo>
                    <a:lnTo>
                      <a:pt x="4216" y="1301"/>
                    </a:lnTo>
                    <a:lnTo>
                      <a:pt x="4220" y="1573"/>
                    </a:lnTo>
                    <a:lnTo>
                      <a:pt x="4223" y="1966"/>
                    </a:lnTo>
                    <a:lnTo>
                      <a:pt x="4226" y="2181"/>
                    </a:lnTo>
                    <a:lnTo>
                      <a:pt x="4229" y="1949"/>
                    </a:lnTo>
                    <a:lnTo>
                      <a:pt x="4233" y="1587"/>
                    </a:lnTo>
                    <a:lnTo>
                      <a:pt x="4236" y="1880"/>
                    </a:lnTo>
                    <a:lnTo>
                      <a:pt x="4239" y="2327"/>
                    </a:lnTo>
                    <a:lnTo>
                      <a:pt x="4242" y="2474"/>
                    </a:lnTo>
                    <a:lnTo>
                      <a:pt x="4246" y="2507"/>
                    </a:lnTo>
                    <a:lnTo>
                      <a:pt x="4249" y="2494"/>
                    </a:lnTo>
                    <a:lnTo>
                      <a:pt x="4252" y="2504"/>
                    </a:lnTo>
                    <a:lnTo>
                      <a:pt x="4255" y="2524"/>
                    </a:lnTo>
                    <a:lnTo>
                      <a:pt x="4259" y="2528"/>
                    </a:lnTo>
                    <a:lnTo>
                      <a:pt x="4262" y="2531"/>
                    </a:lnTo>
                    <a:lnTo>
                      <a:pt x="4265" y="2481"/>
                    </a:lnTo>
                    <a:lnTo>
                      <a:pt x="4268" y="2379"/>
                    </a:lnTo>
                    <a:lnTo>
                      <a:pt x="4272" y="2150"/>
                    </a:lnTo>
                    <a:lnTo>
                      <a:pt x="4275" y="1903"/>
                    </a:lnTo>
                    <a:lnTo>
                      <a:pt x="4278" y="1984"/>
                    </a:lnTo>
                    <a:lnTo>
                      <a:pt x="4281" y="2134"/>
                    </a:lnTo>
                    <a:lnTo>
                      <a:pt x="4285" y="2317"/>
                    </a:lnTo>
                    <a:lnTo>
                      <a:pt x="4288" y="2327"/>
                    </a:lnTo>
                    <a:lnTo>
                      <a:pt x="4291" y="1635"/>
                    </a:lnTo>
                    <a:lnTo>
                      <a:pt x="4294" y="851"/>
                    </a:lnTo>
                    <a:lnTo>
                      <a:pt x="4298" y="838"/>
                    </a:lnTo>
                    <a:lnTo>
                      <a:pt x="4301" y="1530"/>
                    </a:lnTo>
                    <a:lnTo>
                      <a:pt x="4304" y="2317"/>
                    </a:lnTo>
                    <a:lnTo>
                      <a:pt x="4307" y="2470"/>
                    </a:lnTo>
                    <a:lnTo>
                      <a:pt x="4310" y="2424"/>
                    </a:lnTo>
                    <a:lnTo>
                      <a:pt x="4314" y="2422"/>
                    </a:lnTo>
                    <a:lnTo>
                      <a:pt x="4317" y="2398"/>
                    </a:lnTo>
                    <a:lnTo>
                      <a:pt x="4320" y="2349"/>
                    </a:lnTo>
                    <a:lnTo>
                      <a:pt x="4323" y="2341"/>
                    </a:lnTo>
                    <a:lnTo>
                      <a:pt x="4327" y="2436"/>
                    </a:lnTo>
                    <a:lnTo>
                      <a:pt x="4330" y="2512"/>
                    </a:lnTo>
                    <a:lnTo>
                      <a:pt x="4333" y="2519"/>
                    </a:lnTo>
                    <a:lnTo>
                      <a:pt x="4336" y="2491"/>
                    </a:lnTo>
                    <a:lnTo>
                      <a:pt x="4340" y="2465"/>
                    </a:lnTo>
                    <a:lnTo>
                      <a:pt x="4343" y="2479"/>
                    </a:lnTo>
                    <a:lnTo>
                      <a:pt x="4346" y="2500"/>
                    </a:lnTo>
                    <a:lnTo>
                      <a:pt x="4349" y="2526"/>
                    </a:lnTo>
                    <a:lnTo>
                      <a:pt x="4353" y="2529"/>
                    </a:lnTo>
                    <a:lnTo>
                      <a:pt x="4356" y="2525"/>
                    </a:lnTo>
                    <a:lnTo>
                      <a:pt x="4359" y="2520"/>
                    </a:lnTo>
                    <a:lnTo>
                      <a:pt x="4362" y="2514"/>
                    </a:lnTo>
                    <a:lnTo>
                      <a:pt x="4366" y="2532"/>
                    </a:lnTo>
                    <a:lnTo>
                      <a:pt x="4369" y="2520"/>
                    </a:lnTo>
                    <a:lnTo>
                      <a:pt x="4372" y="2527"/>
                    </a:lnTo>
                    <a:lnTo>
                      <a:pt x="4375" y="2531"/>
                    </a:lnTo>
                    <a:lnTo>
                      <a:pt x="4379" y="2521"/>
                    </a:lnTo>
                    <a:lnTo>
                      <a:pt x="4382" y="2504"/>
                    </a:lnTo>
                    <a:lnTo>
                      <a:pt x="4385" y="2479"/>
                    </a:lnTo>
                    <a:lnTo>
                      <a:pt x="4388" y="2476"/>
                    </a:lnTo>
                    <a:lnTo>
                      <a:pt x="4392" y="2507"/>
                    </a:lnTo>
                    <a:lnTo>
                      <a:pt x="4395" y="2510"/>
                    </a:lnTo>
                    <a:lnTo>
                      <a:pt x="4398" y="2473"/>
                    </a:lnTo>
                    <a:lnTo>
                      <a:pt x="4401" y="2457"/>
                    </a:lnTo>
                    <a:lnTo>
                      <a:pt x="4405" y="2438"/>
                    </a:lnTo>
                    <a:lnTo>
                      <a:pt x="4408" y="2433"/>
                    </a:lnTo>
                    <a:lnTo>
                      <a:pt x="4411" y="2387"/>
                    </a:lnTo>
                    <a:lnTo>
                      <a:pt x="4414" y="2204"/>
                    </a:lnTo>
                    <a:lnTo>
                      <a:pt x="4418" y="1408"/>
                    </a:lnTo>
                    <a:lnTo>
                      <a:pt x="4421" y="658"/>
                    </a:lnTo>
                    <a:lnTo>
                      <a:pt x="4424" y="399"/>
                    </a:lnTo>
                    <a:lnTo>
                      <a:pt x="4427" y="867"/>
                    </a:lnTo>
                    <a:lnTo>
                      <a:pt x="4430" y="1194"/>
                    </a:lnTo>
                    <a:lnTo>
                      <a:pt x="4434" y="1594"/>
                    </a:lnTo>
                    <a:lnTo>
                      <a:pt x="4437" y="2064"/>
                    </a:lnTo>
                    <a:lnTo>
                      <a:pt x="4440" y="2387"/>
                    </a:lnTo>
                    <a:lnTo>
                      <a:pt x="4443" y="2369"/>
                    </a:lnTo>
                    <a:lnTo>
                      <a:pt x="4447" y="2398"/>
                    </a:lnTo>
                    <a:lnTo>
                      <a:pt x="4450" y="2447"/>
                    </a:lnTo>
                    <a:lnTo>
                      <a:pt x="4453" y="2494"/>
                    </a:lnTo>
                    <a:lnTo>
                      <a:pt x="4456" y="2506"/>
                    </a:lnTo>
                    <a:lnTo>
                      <a:pt x="4460" y="2493"/>
                    </a:lnTo>
                    <a:lnTo>
                      <a:pt x="4463" y="2477"/>
                    </a:lnTo>
                    <a:lnTo>
                      <a:pt x="4466" y="2503"/>
                    </a:lnTo>
                    <a:lnTo>
                      <a:pt x="4469" y="2519"/>
                    </a:lnTo>
                    <a:lnTo>
                      <a:pt x="4473" y="2507"/>
                    </a:lnTo>
                    <a:lnTo>
                      <a:pt x="4476" y="2508"/>
                    </a:lnTo>
                    <a:lnTo>
                      <a:pt x="4479" y="2478"/>
                    </a:lnTo>
                    <a:lnTo>
                      <a:pt x="4482" y="2450"/>
                    </a:lnTo>
                    <a:lnTo>
                      <a:pt x="4486" y="2435"/>
                    </a:lnTo>
                    <a:lnTo>
                      <a:pt x="4489" y="2156"/>
                    </a:lnTo>
                    <a:lnTo>
                      <a:pt x="4492" y="1912"/>
                    </a:lnTo>
                    <a:lnTo>
                      <a:pt x="4495" y="2064"/>
                    </a:lnTo>
                    <a:lnTo>
                      <a:pt x="4499" y="2373"/>
                    </a:lnTo>
                    <a:lnTo>
                      <a:pt x="4502" y="2464"/>
                    </a:lnTo>
                    <a:lnTo>
                      <a:pt x="4505" y="2462"/>
                    </a:lnTo>
                    <a:lnTo>
                      <a:pt x="4508" y="2493"/>
                    </a:lnTo>
                    <a:lnTo>
                      <a:pt x="4512" y="2515"/>
                    </a:lnTo>
                    <a:lnTo>
                      <a:pt x="4515" y="2522"/>
                    </a:lnTo>
                    <a:lnTo>
                      <a:pt x="4518" y="2536"/>
                    </a:lnTo>
                    <a:lnTo>
                      <a:pt x="4521" y="2495"/>
                    </a:lnTo>
                    <a:lnTo>
                      <a:pt x="4525" y="2460"/>
                    </a:lnTo>
                    <a:lnTo>
                      <a:pt x="4528" y="2458"/>
                    </a:lnTo>
                    <a:lnTo>
                      <a:pt x="4531" y="2495"/>
                    </a:lnTo>
                    <a:lnTo>
                      <a:pt x="4534" y="2489"/>
                    </a:lnTo>
                    <a:lnTo>
                      <a:pt x="4538" y="2492"/>
                    </a:lnTo>
                    <a:lnTo>
                      <a:pt x="4541" y="2178"/>
                    </a:lnTo>
                    <a:lnTo>
                      <a:pt x="4544" y="1949"/>
                    </a:lnTo>
                    <a:lnTo>
                      <a:pt x="4547" y="1947"/>
                    </a:lnTo>
                    <a:lnTo>
                      <a:pt x="4550" y="2086"/>
                    </a:lnTo>
                    <a:lnTo>
                      <a:pt x="4554" y="2187"/>
                    </a:lnTo>
                    <a:lnTo>
                      <a:pt x="4557" y="2284"/>
                    </a:lnTo>
                    <a:lnTo>
                      <a:pt x="4560" y="2377"/>
                    </a:lnTo>
                    <a:lnTo>
                      <a:pt x="4563" y="2445"/>
                    </a:lnTo>
                    <a:lnTo>
                      <a:pt x="4567" y="2493"/>
                    </a:lnTo>
                    <a:lnTo>
                      <a:pt x="4570" y="2496"/>
                    </a:lnTo>
                    <a:lnTo>
                      <a:pt x="4573" y="2468"/>
                    </a:lnTo>
                    <a:lnTo>
                      <a:pt x="4576" y="2453"/>
                    </a:lnTo>
                    <a:lnTo>
                      <a:pt x="4580" y="2474"/>
                    </a:lnTo>
                    <a:lnTo>
                      <a:pt x="4583" y="2482"/>
                    </a:lnTo>
                    <a:lnTo>
                      <a:pt x="4586" y="2481"/>
                    </a:lnTo>
                    <a:lnTo>
                      <a:pt x="4589" y="2483"/>
                    </a:lnTo>
                    <a:lnTo>
                      <a:pt x="4593" y="2511"/>
                    </a:lnTo>
                    <a:lnTo>
                      <a:pt x="4596" y="2526"/>
                    </a:lnTo>
                    <a:lnTo>
                      <a:pt x="4599" y="2540"/>
                    </a:lnTo>
                    <a:lnTo>
                      <a:pt x="4602" y="2535"/>
                    </a:lnTo>
                    <a:lnTo>
                      <a:pt x="4606" y="2540"/>
                    </a:lnTo>
                    <a:lnTo>
                      <a:pt x="4609" y="2533"/>
                    </a:lnTo>
                    <a:lnTo>
                      <a:pt x="4612" y="2534"/>
                    </a:lnTo>
                    <a:lnTo>
                      <a:pt x="4615" y="2535"/>
                    </a:lnTo>
                    <a:lnTo>
                      <a:pt x="4619" y="2525"/>
                    </a:lnTo>
                    <a:lnTo>
                      <a:pt x="4622" y="2526"/>
                    </a:lnTo>
                    <a:lnTo>
                      <a:pt x="4625" y="2488"/>
                    </a:lnTo>
                    <a:lnTo>
                      <a:pt x="4628" y="2425"/>
                    </a:lnTo>
                    <a:lnTo>
                      <a:pt x="4632" y="2364"/>
                    </a:lnTo>
                    <a:lnTo>
                      <a:pt x="4635" y="2364"/>
                    </a:lnTo>
                    <a:lnTo>
                      <a:pt x="4638" y="2406"/>
                    </a:lnTo>
                    <a:lnTo>
                      <a:pt x="4641" y="2454"/>
                    </a:lnTo>
                    <a:lnTo>
                      <a:pt x="4645" y="2473"/>
                    </a:lnTo>
                    <a:lnTo>
                      <a:pt x="4648" y="2442"/>
                    </a:lnTo>
                    <a:lnTo>
                      <a:pt x="4651" y="2417"/>
                    </a:lnTo>
                    <a:lnTo>
                      <a:pt x="4654" y="2333"/>
                    </a:lnTo>
                    <a:lnTo>
                      <a:pt x="4658" y="2284"/>
                    </a:lnTo>
                    <a:lnTo>
                      <a:pt x="4661" y="2283"/>
                    </a:lnTo>
                    <a:lnTo>
                      <a:pt x="4664" y="2371"/>
                    </a:lnTo>
                    <a:lnTo>
                      <a:pt x="4667" y="2460"/>
                    </a:lnTo>
                    <a:lnTo>
                      <a:pt x="4671" y="2455"/>
                    </a:lnTo>
                    <a:lnTo>
                      <a:pt x="4674" y="2428"/>
                    </a:lnTo>
                    <a:lnTo>
                      <a:pt x="4677" y="2460"/>
                    </a:lnTo>
                    <a:lnTo>
                      <a:pt x="4680" y="2498"/>
                    </a:lnTo>
                    <a:lnTo>
                      <a:pt x="4683" y="2437"/>
                    </a:lnTo>
                    <a:lnTo>
                      <a:pt x="4687" y="2435"/>
                    </a:lnTo>
                    <a:lnTo>
                      <a:pt x="4690" y="2479"/>
                    </a:lnTo>
                    <a:lnTo>
                      <a:pt x="4693" y="2510"/>
                    </a:lnTo>
                    <a:lnTo>
                      <a:pt x="4696" y="2535"/>
                    </a:lnTo>
                    <a:lnTo>
                      <a:pt x="4700" y="2533"/>
                    </a:lnTo>
                    <a:lnTo>
                      <a:pt x="4703" y="2533"/>
                    </a:lnTo>
                    <a:lnTo>
                      <a:pt x="4706" y="2534"/>
                    </a:lnTo>
                    <a:lnTo>
                      <a:pt x="4709" y="2508"/>
                    </a:lnTo>
                    <a:lnTo>
                      <a:pt x="4713" y="2468"/>
                    </a:lnTo>
                    <a:lnTo>
                      <a:pt x="4716" y="2414"/>
                    </a:lnTo>
                    <a:lnTo>
                      <a:pt x="4719" y="2371"/>
                    </a:lnTo>
                    <a:lnTo>
                      <a:pt x="4722" y="2361"/>
                    </a:lnTo>
                    <a:lnTo>
                      <a:pt x="4726" y="2397"/>
                    </a:lnTo>
                    <a:lnTo>
                      <a:pt x="4729" y="2432"/>
                    </a:lnTo>
                    <a:lnTo>
                      <a:pt x="4732" y="2433"/>
                    </a:lnTo>
                    <a:lnTo>
                      <a:pt x="4735" y="2412"/>
                    </a:lnTo>
                    <a:lnTo>
                      <a:pt x="4739" y="2392"/>
                    </a:lnTo>
                    <a:lnTo>
                      <a:pt x="4742" y="2393"/>
                    </a:lnTo>
                    <a:lnTo>
                      <a:pt x="4745" y="2468"/>
                    </a:lnTo>
                    <a:lnTo>
                      <a:pt x="4748" y="2512"/>
                    </a:lnTo>
                    <a:lnTo>
                      <a:pt x="4752" y="2505"/>
                    </a:lnTo>
                    <a:lnTo>
                      <a:pt x="4755" y="2484"/>
                    </a:lnTo>
                    <a:lnTo>
                      <a:pt x="4758" y="2498"/>
                    </a:lnTo>
                    <a:lnTo>
                      <a:pt x="4761" y="2529"/>
                    </a:lnTo>
                    <a:lnTo>
                      <a:pt x="4765" y="2529"/>
                    </a:lnTo>
                    <a:lnTo>
                      <a:pt x="4768" y="2519"/>
                    </a:lnTo>
                    <a:lnTo>
                      <a:pt x="4771" y="2471"/>
                    </a:lnTo>
                    <a:lnTo>
                      <a:pt x="4774" y="2364"/>
                    </a:lnTo>
                    <a:lnTo>
                      <a:pt x="4778" y="2344"/>
                    </a:lnTo>
                    <a:lnTo>
                      <a:pt x="4781" y="2326"/>
                    </a:lnTo>
                    <a:lnTo>
                      <a:pt x="4784" y="2418"/>
                    </a:lnTo>
                    <a:lnTo>
                      <a:pt x="4787" y="2454"/>
                    </a:lnTo>
                    <a:lnTo>
                      <a:pt x="4791" y="2317"/>
                    </a:lnTo>
                    <a:lnTo>
                      <a:pt x="4794" y="1573"/>
                    </a:lnTo>
                    <a:lnTo>
                      <a:pt x="4797" y="920"/>
                    </a:lnTo>
                    <a:lnTo>
                      <a:pt x="4800" y="720"/>
                    </a:lnTo>
                    <a:lnTo>
                      <a:pt x="4803" y="1236"/>
                    </a:lnTo>
                    <a:lnTo>
                      <a:pt x="4807" y="1622"/>
                    </a:lnTo>
                    <a:lnTo>
                      <a:pt x="4810" y="2081"/>
                    </a:lnTo>
                    <a:lnTo>
                      <a:pt x="4813" y="1980"/>
                    </a:lnTo>
                    <a:lnTo>
                      <a:pt x="4816" y="1905"/>
                    </a:lnTo>
                    <a:lnTo>
                      <a:pt x="4820" y="2224"/>
                    </a:lnTo>
                    <a:lnTo>
                      <a:pt x="4823" y="2429"/>
                    </a:lnTo>
                    <a:lnTo>
                      <a:pt x="4826" y="2492"/>
                    </a:lnTo>
                    <a:lnTo>
                      <a:pt x="4829" y="2523"/>
                    </a:lnTo>
                    <a:lnTo>
                      <a:pt x="4833" y="2461"/>
                    </a:lnTo>
                    <a:lnTo>
                      <a:pt x="4836" y="2216"/>
                    </a:lnTo>
                    <a:lnTo>
                      <a:pt x="4839" y="1968"/>
                    </a:lnTo>
                    <a:lnTo>
                      <a:pt x="4842" y="1995"/>
                    </a:lnTo>
                    <a:lnTo>
                      <a:pt x="4846" y="2299"/>
                    </a:lnTo>
                    <a:lnTo>
                      <a:pt x="4849" y="2461"/>
                    </a:lnTo>
                    <a:lnTo>
                      <a:pt x="4852" y="2512"/>
                    </a:lnTo>
                    <a:lnTo>
                      <a:pt x="4855" y="2539"/>
                    </a:lnTo>
                    <a:lnTo>
                      <a:pt x="4859" y="2534"/>
                    </a:lnTo>
                    <a:lnTo>
                      <a:pt x="4862" y="2496"/>
                    </a:lnTo>
                    <a:lnTo>
                      <a:pt x="4865" y="2456"/>
                    </a:lnTo>
                    <a:lnTo>
                      <a:pt x="4868" y="2442"/>
                    </a:lnTo>
                    <a:lnTo>
                      <a:pt x="4872" y="2462"/>
                    </a:lnTo>
                    <a:lnTo>
                      <a:pt x="4875" y="2510"/>
                    </a:lnTo>
                    <a:lnTo>
                      <a:pt x="4878" y="2542"/>
                    </a:lnTo>
                    <a:lnTo>
                      <a:pt x="4881" y="2525"/>
                    </a:lnTo>
                    <a:lnTo>
                      <a:pt x="4885" y="2452"/>
                    </a:lnTo>
                    <a:lnTo>
                      <a:pt x="4888" y="2224"/>
                    </a:lnTo>
                    <a:lnTo>
                      <a:pt x="4891" y="1912"/>
                    </a:lnTo>
                    <a:lnTo>
                      <a:pt x="4894" y="1745"/>
                    </a:lnTo>
                    <a:lnTo>
                      <a:pt x="4898" y="1854"/>
                    </a:lnTo>
                    <a:lnTo>
                      <a:pt x="4901" y="2111"/>
                    </a:lnTo>
                    <a:lnTo>
                      <a:pt x="4904" y="2219"/>
                    </a:lnTo>
                    <a:lnTo>
                      <a:pt x="4907" y="1983"/>
                    </a:lnTo>
                    <a:lnTo>
                      <a:pt x="4911" y="1444"/>
                    </a:lnTo>
                    <a:lnTo>
                      <a:pt x="4914" y="591"/>
                    </a:lnTo>
                    <a:lnTo>
                      <a:pt x="4917" y="565"/>
                    </a:lnTo>
                    <a:lnTo>
                      <a:pt x="4920" y="989"/>
                    </a:lnTo>
                    <a:lnTo>
                      <a:pt x="4923" y="1520"/>
                    </a:lnTo>
                    <a:lnTo>
                      <a:pt x="4927" y="1080"/>
                    </a:lnTo>
                    <a:lnTo>
                      <a:pt x="4930" y="1003"/>
                    </a:lnTo>
                    <a:lnTo>
                      <a:pt x="4933" y="1140"/>
                    </a:lnTo>
                    <a:lnTo>
                      <a:pt x="4936" y="1302"/>
                    </a:lnTo>
                    <a:lnTo>
                      <a:pt x="4940" y="1519"/>
                    </a:lnTo>
                    <a:lnTo>
                      <a:pt x="4943" y="1690"/>
                    </a:lnTo>
                    <a:lnTo>
                      <a:pt x="4946" y="2062"/>
                    </a:lnTo>
                    <a:lnTo>
                      <a:pt x="4949" y="2292"/>
                    </a:lnTo>
                    <a:lnTo>
                      <a:pt x="4953" y="2429"/>
                    </a:lnTo>
                    <a:lnTo>
                      <a:pt x="4956" y="2476"/>
                    </a:lnTo>
                    <a:lnTo>
                      <a:pt x="4959" y="2511"/>
                    </a:lnTo>
                    <a:lnTo>
                      <a:pt x="4962" y="2505"/>
                    </a:lnTo>
                    <a:lnTo>
                      <a:pt x="4966" y="2499"/>
                    </a:lnTo>
                    <a:lnTo>
                      <a:pt x="4969" y="2449"/>
                    </a:lnTo>
                    <a:lnTo>
                      <a:pt x="4972" y="2246"/>
                    </a:lnTo>
                    <a:lnTo>
                      <a:pt x="4975" y="1911"/>
                    </a:lnTo>
                    <a:lnTo>
                      <a:pt x="4979" y="1744"/>
                    </a:lnTo>
                    <a:lnTo>
                      <a:pt x="4982" y="1792"/>
                    </a:lnTo>
                    <a:lnTo>
                      <a:pt x="4985" y="2026"/>
                    </a:lnTo>
                    <a:lnTo>
                      <a:pt x="4988" y="2299"/>
                    </a:lnTo>
                    <a:lnTo>
                      <a:pt x="4992" y="2427"/>
                    </a:lnTo>
                    <a:lnTo>
                      <a:pt x="4995" y="2463"/>
                    </a:lnTo>
                    <a:lnTo>
                      <a:pt x="4998" y="2472"/>
                    </a:lnTo>
                    <a:lnTo>
                      <a:pt x="5001" y="2488"/>
                    </a:lnTo>
                    <a:lnTo>
                      <a:pt x="5005" y="2486"/>
                    </a:lnTo>
                    <a:lnTo>
                      <a:pt x="5008" y="2482"/>
                    </a:lnTo>
                    <a:lnTo>
                      <a:pt x="5011" y="2446"/>
                    </a:lnTo>
                    <a:lnTo>
                      <a:pt x="5014" y="2402"/>
                    </a:lnTo>
                    <a:lnTo>
                      <a:pt x="5018" y="2414"/>
                    </a:lnTo>
                    <a:lnTo>
                      <a:pt x="5021" y="2425"/>
                    </a:lnTo>
                    <a:lnTo>
                      <a:pt x="5024" y="2455"/>
                    </a:lnTo>
                    <a:lnTo>
                      <a:pt x="5027" y="2488"/>
                    </a:lnTo>
                    <a:lnTo>
                      <a:pt x="5031" y="2505"/>
                    </a:lnTo>
                    <a:lnTo>
                      <a:pt x="5034" y="2514"/>
                    </a:lnTo>
                    <a:lnTo>
                      <a:pt x="5037" y="2524"/>
                    </a:lnTo>
                    <a:lnTo>
                      <a:pt x="5040" y="2501"/>
                    </a:lnTo>
                    <a:lnTo>
                      <a:pt x="5043" y="2491"/>
                    </a:lnTo>
                    <a:lnTo>
                      <a:pt x="5047" y="2476"/>
                    </a:lnTo>
                    <a:lnTo>
                      <a:pt x="5050" y="2459"/>
                    </a:lnTo>
                    <a:lnTo>
                      <a:pt x="5053" y="2446"/>
                    </a:lnTo>
                    <a:lnTo>
                      <a:pt x="5056" y="2473"/>
                    </a:lnTo>
                    <a:lnTo>
                      <a:pt x="5060" y="2498"/>
                    </a:lnTo>
                    <a:lnTo>
                      <a:pt x="5063" y="2512"/>
                    </a:lnTo>
                    <a:lnTo>
                      <a:pt x="5066" y="2521"/>
                    </a:lnTo>
                    <a:lnTo>
                      <a:pt x="5069" y="2521"/>
                    </a:lnTo>
                    <a:lnTo>
                      <a:pt x="5073" y="2533"/>
                    </a:lnTo>
                    <a:lnTo>
                      <a:pt x="5076" y="2514"/>
                    </a:lnTo>
                    <a:lnTo>
                      <a:pt x="5079" y="2528"/>
                    </a:lnTo>
                    <a:lnTo>
                      <a:pt x="5082" y="2528"/>
                    </a:lnTo>
                    <a:lnTo>
                      <a:pt x="5086" y="2524"/>
                    </a:lnTo>
                    <a:lnTo>
                      <a:pt x="5089" y="2529"/>
                    </a:lnTo>
                    <a:lnTo>
                      <a:pt x="5092" y="2533"/>
                    </a:lnTo>
                    <a:lnTo>
                      <a:pt x="5095" y="2535"/>
                    </a:lnTo>
                    <a:lnTo>
                      <a:pt x="5099" y="2535"/>
                    </a:lnTo>
                    <a:lnTo>
                      <a:pt x="5102" y="2541"/>
                    </a:lnTo>
                    <a:lnTo>
                      <a:pt x="5105" y="2536"/>
                    </a:lnTo>
                    <a:lnTo>
                      <a:pt x="5108" y="2544"/>
                    </a:lnTo>
                    <a:lnTo>
                      <a:pt x="5112" y="2539"/>
                    </a:lnTo>
                    <a:lnTo>
                      <a:pt x="5115" y="2545"/>
                    </a:lnTo>
                    <a:lnTo>
                      <a:pt x="5118" y="2537"/>
                    </a:lnTo>
                    <a:lnTo>
                      <a:pt x="5121" y="2535"/>
                    </a:lnTo>
                    <a:lnTo>
                      <a:pt x="5125" y="2535"/>
                    </a:lnTo>
                    <a:lnTo>
                      <a:pt x="5128" y="2545"/>
                    </a:lnTo>
                    <a:lnTo>
                      <a:pt x="5131" y="2549"/>
                    </a:lnTo>
                    <a:lnTo>
                      <a:pt x="5134" y="2549"/>
                    </a:lnTo>
                    <a:lnTo>
                      <a:pt x="5138" y="2550"/>
                    </a:lnTo>
                    <a:lnTo>
                      <a:pt x="5141" y="2547"/>
                    </a:lnTo>
                    <a:lnTo>
                      <a:pt x="5144" y="2537"/>
                    </a:lnTo>
                    <a:lnTo>
                      <a:pt x="5147" y="2545"/>
                    </a:lnTo>
                    <a:lnTo>
                      <a:pt x="5151" y="2552"/>
                    </a:lnTo>
                    <a:lnTo>
                      <a:pt x="5154" y="2551"/>
                    </a:lnTo>
                    <a:lnTo>
                      <a:pt x="5157" y="2531"/>
                    </a:lnTo>
                    <a:lnTo>
                      <a:pt x="5160" y="2524"/>
                    </a:lnTo>
                    <a:lnTo>
                      <a:pt x="5163" y="2535"/>
                    </a:lnTo>
                    <a:lnTo>
                      <a:pt x="5167" y="2522"/>
                    </a:lnTo>
                    <a:lnTo>
                      <a:pt x="5170" y="2520"/>
                    </a:lnTo>
                    <a:lnTo>
                      <a:pt x="5173" y="2531"/>
                    </a:lnTo>
                    <a:lnTo>
                      <a:pt x="5176" y="2547"/>
                    </a:lnTo>
                    <a:lnTo>
                      <a:pt x="5180" y="2547"/>
                    </a:lnTo>
                    <a:lnTo>
                      <a:pt x="5183" y="2508"/>
                    </a:lnTo>
                    <a:lnTo>
                      <a:pt x="5186" y="2459"/>
                    </a:lnTo>
                    <a:lnTo>
                      <a:pt x="5189" y="2439"/>
                    </a:lnTo>
                    <a:lnTo>
                      <a:pt x="5193" y="2459"/>
                    </a:lnTo>
                    <a:lnTo>
                      <a:pt x="5196" y="2498"/>
                    </a:lnTo>
                    <a:lnTo>
                      <a:pt x="5199" y="2521"/>
                    </a:lnTo>
                    <a:lnTo>
                      <a:pt x="5202" y="2538"/>
                    </a:lnTo>
                    <a:lnTo>
                      <a:pt x="5206" y="2544"/>
                    </a:lnTo>
                    <a:lnTo>
                      <a:pt x="5209" y="2542"/>
                    </a:lnTo>
                    <a:lnTo>
                      <a:pt x="5212" y="2537"/>
                    </a:lnTo>
                    <a:lnTo>
                      <a:pt x="5215" y="2545"/>
                    </a:lnTo>
                    <a:lnTo>
                      <a:pt x="5219" y="2525"/>
                    </a:lnTo>
                    <a:lnTo>
                      <a:pt x="5222" y="2385"/>
                    </a:lnTo>
                    <a:lnTo>
                      <a:pt x="5225" y="2372"/>
                    </a:lnTo>
                    <a:lnTo>
                      <a:pt x="5228" y="2401"/>
                    </a:lnTo>
                    <a:lnTo>
                      <a:pt x="5232" y="2454"/>
                    </a:lnTo>
                    <a:lnTo>
                      <a:pt x="5235" y="2499"/>
                    </a:lnTo>
                    <a:lnTo>
                      <a:pt x="5238" y="2526"/>
                    </a:lnTo>
                    <a:lnTo>
                      <a:pt x="5241" y="2545"/>
                    </a:lnTo>
                    <a:lnTo>
                      <a:pt x="5245" y="2552"/>
                    </a:lnTo>
                    <a:lnTo>
                      <a:pt x="5248" y="2552"/>
                    </a:lnTo>
                    <a:lnTo>
                      <a:pt x="5251" y="2551"/>
                    </a:lnTo>
                    <a:lnTo>
                      <a:pt x="5254" y="2546"/>
                    </a:lnTo>
                    <a:lnTo>
                      <a:pt x="5258" y="2548"/>
                    </a:lnTo>
                    <a:lnTo>
                      <a:pt x="5261" y="2549"/>
                    </a:lnTo>
                    <a:lnTo>
                      <a:pt x="5264" y="2543"/>
                    </a:lnTo>
                    <a:lnTo>
                      <a:pt x="5267" y="2546"/>
                    </a:lnTo>
                    <a:lnTo>
                      <a:pt x="5271" y="2534"/>
                    </a:lnTo>
                    <a:lnTo>
                      <a:pt x="5274" y="2487"/>
                    </a:lnTo>
                    <a:lnTo>
                      <a:pt x="5277" y="2339"/>
                    </a:lnTo>
                    <a:lnTo>
                      <a:pt x="5280" y="1938"/>
                    </a:lnTo>
                    <a:lnTo>
                      <a:pt x="5284" y="1387"/>
                    </a:lnTo>
                    <a:lnTo>
                      <a:pt x="5287" y="1211"/>
                    </a:lnTo>
                    <a:lnTo>
                      <a:pt x="5290" y="1175"/>
                    </a:lnTo>
                    <a:lnTo>
                      <a:pt x="5293" y="1297"/>
                    </a:lnTo>
                    <a:lnTo>
                      <a:pt x="5296" y="1551"/>
                    </a:lnTo>
                    <a:lnTo>
                      <a:pt x="5300" y="2005"/>
                    </a:lnTo>
                    <a:lnTo>
                      <a:pt x="5303" y="2279"/>
                    </a:lnTo>
                    <a:lnTo>
                      <a:pt x="5306" y="2480"/>
                    </a:lnTo>
                    <a:lnTo>
                      <a:pt x="5309" y="2523"/>
                    </a:lnTo>
                    <a:lnTo>
                      <a:pt x="5313" y="2532"/>
                    </a:lnTo>
                    <a:lnTo>
                      <a:pt x="5316" y="2545"/>
                    </a:lnTo>
                    <a:lnTo>
                      <a:pt x="5319" y="2546"/>
                    </a:lnTo>
                    <a:lnTo>
                      <a:pt x="5322" y="2550"/>
                    </a:lnTo>
                    <a:lnTo>
                      <a:pt x="5326" y="2549"/>
                    </a:lnTo>
                    <a:lnTo>
                      <a:pt x="5329" y="2539"/>
                    </a:lnTo>
                    <a:lnTo>
                      <a:pt x="5332" y="2558"/>
                    </a:lnTo>
                    <a:lnTo>
                      <a:pt x="5335" y="2556"/>
                    </a:lnTo>
                    <a:lnTo>
                      <a:pt x="5339" y="2552"/>
                    </a:lnTo>
                    <a:lnTo>
                      <a:pt x="5342" y="2561"/>
                    </a:lnTo>
                    <a:lnTo>
                      <a:pt x="5345" y="2558"/>
                    </a:lnTo>
                    <a:lnTo>
                      <a:pt x="5348" y="2562"/>
                    </a:lnTo>
                    <a:lnTo>
                      <a:pt x="5352" y="2553"/>
                    </a:lnTo>
                    <a:lnTo>
                      <a:pt x="5355" y="2559"/>
                    </a:lnTo>
                    <a:lnTo>
                      <a:pt x="5358" y="2560"/>
                    </a:lnTo>
                    <a:lnTo>
                      <a:pt x="5361" y="2558"/>
                    </a:lnTo>
                    <a:lnTo>
                      <a:pt x="5365" y="2563"/>
                    </a:lnTo>
                    <a:lnTo>
                      <a:pt x="5368" y="2563"/>
                    </a:lnTo>
                    <a:lnTo>
                      <a:pt x="5371" y="2565"/>
                    </a:lnTo>
                    <a:lnTo>
                      <a:pt x="5374" y="2560"/>
                    </a:lnTo>
                    <a:lnTo>
                      <a:pt x="5378" y="2558"/>
                    </a:lnTo>
                    <a:lnTo>
                      <a:pt x="5381" y="2561"/>
                    </a:lnTo>
                    <a:lnTo>
                      <a:pt x="5384" y="2560"/>
                    </a:lnTo>
                    <a:lnTo>
                      <a:pt x="5387" y="2561"/>
                    </a:lnTo>
                    <a:lnTo>
                      <a:pt x="5391" y="2562"/>
                    </a:lnTo>
                    <a:lnTo>
                      <a:pt x="5394" y="2559"/>
                    </a:lnTo>
                    <a:lnTo>
                      <a:pt x="5397" y="2554"/>
                    </a:lnTo>
                    <a:lnTo>
                      <a:pt x="5400" y="2546"/>
                    </a:lnTo>
                    <a:lnTo>
                      <a:pt x="5404" y="2535"/>
                    </a:lnTo>
                    <a:lnTo>
                      <a:pt x="5407" y="2544"/>
                    </a:lnTo>
                    <a:lnTo>
                      <a:pt x="5410" y="2553"/>
                    </a:lnTo>
                    <a:lnTo>
                      <a:pt x="5413" y="2560"/>
                    </a:lnTo>
                    <a:lnTo>
                      <a:pt x="5416" y="2544"/>
                    </a:lnTo>
                    <a:lnTo>
                      <a:pt x="5420" y="2506"/>
                    </a:lnTo>
                    <a:lnTo>
                      <a:pt x="5423" y="2466"/>
                    </a:lnTo>
                    <a:lnTo>
                      <a:pt x="5426" y="2496"/>
                    </a:lnTo>
                    <a:lnTo>
                      <a:pt x="5429" y="2545"/>
                    </a:lnTo>
                    <a:lnTo>
                      <a:pt x="5433" y="2566"/>
                    </a:lnTo>
                    <a:lnTo>
                      <a:pt x="5436" y="2565"/>
                    </a:lnTo>
                    <a:lnTo>
                      <a:pt x="5439" y="2566"/>
                    </a:lnTo>
                    <a:lnTo>
                      <a:pt x="5442" y="2563"/>
                    </a:lnTo>
                    <a:lnTo>
                      <a:pt x="5446" y="2565"/>
                    </a:lnTo>
                    <a:lnTo>
                      <a:pt x="5449" y="2565"/>
                    </a:lnTo>
                    <a:lnTo>
                      <a:pt x="5452" y="2561"/>
                    </a:lnTo>
                    <a:lnTo>
                      <a:pt x="5455" y="2550"/>
                    </a:lnTo>
                    <a:lnTo>
                      <a:pt x="5459" y="2561"/>
                    </a:lnTo>
                    <a:lnTo>
                      <a:pt x="5462" y="2567"/>
                    </a:lnTo>
                    <a:lnTo>
                      <a:pt x="5465" y="2565"/>
                    </a:lnTo>
                    <a:lnTo>
                      <a:pt x="5468" y="2567"/>
                    </a:lnTo>
                    <a:lnTo>
                      <a:pt x="5472" y="2567"/>
                    </a:lnTo>
                    <a:lnTo>
                      <a:pt x="5475" y="2565"/>
                    </a:lnTo>
                    <a:lnTo>
                      <a:pt x="5478" y="2570"/>
                    </a:lnTo>
                    <a:lnTo>
                      <a:pt x="5481" y="2566"/>
                    </a:lnTo>
                    <a:lnTo>
                      <a:pt x="5485" y="2565"/>
                    </a:lnTo>
                    <a:lnTo>
                      <a:pt x="5488" y="2561"/>
                    </a:lnTo>
                    <a:lnTo>
                      <a:pt x="5491" y="2565"/>
                    </a:lnTo>
                    <a:lnTo>
                      <a:pt x="5494" y="2563"/>
                    </a:lnTo>
                    <a:lnTo>
                      <a:pt x="5498" y="2549"/>
                    </a:lnTo>
                    <a:lnTo>
                      <a:pt x="5501" y="2560"/>
                    </a:lnTo>
                    <a:lnTo>
                      <a:pt x="5504" y="2564"/>
                    </a:lnTo>
                    <a:lnTo>
                      <a:pt x="5507" y="2565"/>
                    </a:lnTo>
                    <a:lnTo>
                      <a:pt x="5511" y="2567"/>
                    </a:lnTo>
                    <a:lnTo>
                      <a:pt x="5514" y="2526"/>
                    </a:lnTo>
                    <a:lnTo>
                      <a:pt x="5517" y="1886"/>
                    </a:lnTo>
                    <a:lnTo>
                      <a:pt x="5520" y="570"/>
                    </a:lnTo>
                    <a:lnTo>
                      <a:pt x="5524" y="90"/>
                    </a:lnTo>
                    <a:lnTo>
                      <a:pt x="5527" y="0"/>
                    </a:lnTo>
                    <a:lnTo>
                      <a:pt x="5530" y="352"/>
                    </a:lnTo>
                    <a:lnTo>
                      <a:pt x="5533" y="832"/>
                    </a:lnTo>
                    <a:lnTo>
                      <a:pt x="5536" y="1266"/>
                    </a:lnTo>
                    <a:lnTo>
                      <a:pt x="5540" y="1930"/>
                    </a:lnTo>
                    <a:lnTo>
                      <a:pt x="5543" y="2400"/>
                    </a:lnTo>
                    <a:lnTo>
                      <a:pt x="5546" y="2504"/>
                    </a:lnTo>
                    <a:lnTo>
                      <a:pt x="5549" y="2531"/>
                    </a:lnTo>
                    <a:lnTo>
                      <a:pt x="5553" y="2543"/>
                    </a:lnTo>
                    <a:lnTo>
                      <a:pt x="5556" y="2550"/>
                    </a:lnTo>
                    <a:lnTo>
                      <a:pt x="5559" y="2551"/>
                    </a:lnTo>
                    <a:lnTo>
                      <a:pt x="5562" y="2562"/>
                    </a:lnTo>
                    <a:lnTo>
                      <a:pt x="5566" y="2550"/>
                    </a:lnTo>
                    <a:lnTo>
                      <a:pt x="5569" y="2523"/>
                    </a:lnTo>
                    <a:lnTo>
                      <a:pt x="5572" y="2489"/>
                    </a:lnTo>
                    <a:lnTo>
                      <a:pt x="5575" y="2470"/>
                    </a:lnTo>
                    <a:lnTo>
                      <a:pt x="5579" y="2505"/>
                    </a:lnTo>
                    <a:lnTo>
                      <a:pt x="5582" y="2536"/>
                    </a:lnTo>
                    <a:lnTo>
                      <a:pt x="5585" y="2557"/>
                    </a:lnTo>
                    <a:lnTo>
                      <a:pt x="5588" y="2559"/>
                    </a:lnTo>
                    <a:lnTo>
                      <a:pt x="5592" y="2568"/>
                    </a:lnTo>
                    <a:lnTo>
                      <a:pt x="5595" y="2566"/>
                    </a:lnTo>
                    <a:lnTo>
                      <a:pt x="5598" y="2570"/>
                    </a:lnTo>
                    <a:lnTo>
                      <a:pt x="5601" y="2563"/>
                    </a:lnTo>
                    <a:lnTo>
                      <a:pt x="5605" y="2563"/>
                    </a:lnTo>
                    <a:lnTo>
                      <a:pt x="5608" y="2569"/>
                    </a:lnTo>
                    <a:lnTo>
                      <a:pt x="5611" y="2567"/>
                    </a:lnTo>
                    <a:lnTo>
                      <a:pt x="5614" y="2562"/>
                    </a:lnTo>
                    <a:lnTo>
                      <a:pt x="5618" y="2563"/>
                    </a:lnTo>
                    <a:lnTo>
                      <a:pt x="5621" y="2568"/>
                    </a:lnTo>
                    <a:lnTo>
                      <a:pt x="5624" y="2568"/>
                    </a:lnTo>
                    <a:lnTo>
                      <a:pt x="5627" y="2570"/>
                    </a:lnTo>
                    <a:lnTo>
                      <a:pt x="5631" y="2568"/>
                    </a:lnTo>
                    <a:lnTo>
                      <a:pt x="5634" y="2569"/>
                    </a:lnTo>
                    <a:lnTo>
                      <a:pt x="5637" y="2570"/>
                    </a:lnTo>
                    <a:lnTo>
                      <a:pt x="5640" y="2567"/>
                    </a:lnTo>
                    <a:lnTo>
                      <a:pt x="5644" y="2567"/>
                    </a:lnTo>
                    <a:lnTo>
                      <a:pt x="5647" y="2557"/>
                    </a:lnTo>
                    <a:lnTo>
                      <a:pt x="5650" y="2559"/>
                    </a:lnTo>
                    <a:lnTo>
                      <a:pt x="5653" y="2565"/>
                    </a:lnTo>
                    <a:lnTo>
                      <a:pt x="5656" y="2572"/>
                    </a:lnTo>
                    <a:lnTo>
                      <a:pt x="5660" y="2572"/>
                    </a:lnTo>
                    <a:lnTo>
                      <a:pt x="5663" y="2571"/>
                    </a:lnTo>
                    <a:lnTo>
                      <a:pt x="5666" y="2572"/>
                    </a:lnTo>
                    <a:lnTo>
                      <a:pt x="5669" y="2575"/>
                    </a:lnTo>
                    <a:lnTo>
                      <a:pt x="5673" y="2571"/>
                    </a:lnTo>
                    <a:lnTo>
                      <a:pt x="5676" y="2568"/>
                    </a:lnTo>
                    <a:lnTo>
                      <a:pt x="5679" y="2571"/>
                    </a:lnTo>
                    <a:lnTo>
                      <a:pt x="5682" y="2570"/>
                    </a:lnTo>
                    <a:lnTo>
                      <a:pt x="5686" y="2570"/>
                    </a:lnTo>
                    <a:lnTo>
                      <a:pt x="5689" y="2571"/>
                    </a:lnTo>
                    <a:lnTo>
                      <a:pt x="5692" y="2572"/>
                    </a:lnTo>
                    <a:lnTo>
                      <a:pt x="5695" y="2573"/>
                    </a:lnTo>
                    <a:lnTo>
                      <a:pt x="5699" y="2574"/>
                    </a:lnTo>
                    <a:lnTo>
                      <a:pt x="5702" y="2568"/>
                    </a:lnTo>
                    <a:lnTo>
                      <a:pt x="5705" y="2572"/>
                    </a:lnTo>
                    <a:lnTo>
                      <a:pt x="5708" y="2569"/>
                    </a:lnTo>
                    <a:lnTo>
                      <a:pt x="5712" y="2573"/>
                    </a:lnTo>
                    <a:lnTo>
                      <a:pt x="5715" y="2568"/>
                    </a:lnTo>
                    <a:lnTo>
                      <a:pt x="5718" y="2575"/>
                    </a:lnTo>
                    <a:lnTo>
                      <a:pt x="5721" y="2570"/>
                    </a:lnTo>
                    <a:lnTo>
                      <a:pt x="5725" y="2572"/>
                    </a:lnTo>
                    <a:lnTo>
                      <a:pt x="5728" y="2568"/>
                    </a:lnTo>
                    <a:lnTo>
                      <a:pt x="5731" y="2560"/>
                    </a:lnTo>
                    <a:lnTo>
                      <a:pt x="5734" y="2566"/>
                    </a:lnTo>
                    <a:lnTo>
                      <a:pt x="5738" y="2573"/>
                    </a:lnTo>
                    <a:lnTo>
                      <a:pt x="5741" y="2573"/>
                    </a:lnTo>
                    <a:lnTo>
                      <a:pt x="5744" y="2575"/>
                    </a:lnTo>
                    <a:lnTo>
                      <a:pt x="5747" y="2572"/>
                    </a:lnTo>
                    <a:lnTo>
                      <a:pt x="5751" y="2576"/>
                    </a:lnTo>
                    <a:lnTo>
                      <a:pt x="5754" y="2575"/>
                    </a:lnTo>
                    <a:lnTo>
                      <a:pt x="5757" y="2571"/>
                    </a:lnTo>
                    <a:lnTo>
                      <a:pt x="5760" y="2575"/>
                    </a:lnTo>
                    <a:lnTo>
                      <a:pt x="5764" y="2572"/>
                    </a:lnTo>
                    <a:lnTo>
                      <a:pt x="5767" y="2576"/>
                    </a:lnTo>
                    <a:lnTo>
                      <a:pt x="5770" y="2575"/>
                    </a:lnTo>
                    <a:lnTo>
                      <a:pt x="5773" y="2577"/>
                    </a:lnTo>
                    <a:lnTo>
                      <a:pt x="5777" y="2575"/>
                    </a:lnTo>
                    <a:lnTo>
                      <a:pt x="5780" y="2575"/>
                    </a:lnTo>
                    <a:lnTo>
                      <a:pt x="5783" y="2575"/>
                    </a:lnTo>
                    <a:lnTo>
                      <a:pt x="5786" y="2575"/>
                    </a:lnTo>
                    <a:lnTo>
                      <a:pt x="5789" y="2575"/>
                    </a:lnTo>
                    <a:lnTo>
                      <a:pt x="5793" y="2575"/>
                    </a:lnTo>
                    <a:lnTo>
                      <a:pt x="5796" y="2571"/>
                    </a:lnTo>
                    <a:lnTo>
                      <a:pt x="5799" y="2569"/>
                    </a:lnTo>
                    <a:lnTo>
                      <a:pt x="5802" y="2573"/>
                    </a:lnTo>
                    <a:lnTo>
                      <a:pt x="5806" y="2573"/>
                    </a:lnTo>
                    <a:lnTo>
                      <a:pt x="5809" y="2579"/>
                    </a:lnTo>
                    <a:lnTo>
                      <a:pt x="5812" y="2570"/>
                    </a:lnTo>
                    <a:lnTo>
                      <a:pt x="5815" y="2572"/>
                    </a:lnTo>
                    <a:lnTo>
                      <a:pt x="5819" y="2579"/>
                    </a:lnTo>
                    <a:lnTo>
                      <a:pt x="5822" y="2575"/>
                    </a:lnTo>
                    <a:lnTo>
                      <a:pt x="5825" y="2571"/>
                    </a:lnTo>
                    <a:lnTo>
                      <a:pt x="5828" y="2574"/>
                    </a:lnTo>
                    <a:lnTo>
                      <a:pt x="5832" y="2577"/>
                    </a:lnTo>
                    <a:lnTo>
                      <a:pt x="5835" y="2574"/>
                    </a:lnTo>
                    <a:lnTo>
                      <a:pt x="5838" y="2575"/>
                    </a:lnTo>
                    <a:lnTo>
                      <a:pt x="5841" y="2576"/>
                    </a:lnTo>
                    <a:lnTo>
                      <a:pt x="5845" y="2573"/>
                    </a:lnTo>
                    <a:lnTo>
                      <a:pt x="5848" y="2575"/>
                    </a:lnTo>
                    <a:lnTo>
                      <a:pt x="5851" y="2574"/>
                    </a:lnTo>
                    <a:lnTo>
                      <a:pt x="5854" y="2574"/>
                    </a:lnTo>
                    <a:lnTo>
                      <a:pt x="5858" y="2570"/>
                    </a:lnTo>
                    <a:lnTo>
                      <a:pt x="5861" y="2567"/>
                    </a:lnTo>
                    <a:lnTo>
                      <a:pt x="5864" y="2561"/>
                    </a:lnTo>
                    <a:lnTo>
                      <a:pt x="5867" y="2563"/>
                    </a:lnTo>
                    <a:lnTo>
                      <a:pt x="5871" y="2561"/>
                    </a:lnTo>
                    <a:lnTo>
                      <a:pt x="5874" y="2565"/>
                    </a:lnTo>
                    <a:lnTo>
                      <a:pt x="5877" y="2566"/>
                    </a:lnTo>
                    <a:lnTo>
                      <a:pt x="5880" y="2568"/>
                    </a:lnTo>
                    <a:lnTo>
                      <a:pt x="5884" y="2575"/>
                    </a:lnTo>
                    <a:lnTo>
                      <a:pt x="5887" y="2575"/>
                    </a:lnTo>
                    <a:lnTo>
                      <a:pt x="5890" y="2576"/>
                    </a:lnTo>
                    <a:lnTo>
                      <a:pt x="5893" y="2571"/>
                    </a:lnTo>
                    <a:lnTo>
                      <a:pt x="5897" y="2573"/>
                    </a:lnTo>
                    <a:lnTo>
                      <a:pt x="5900" y="2576"/>
                    </a:lnTo>
                    <a:lnTo>
                      <a:pt x="5903" y="2565"/>
                    </a:lnTo>
                    <a:lnTo>
                      <a:pt x="5906" y="2557"/>
                    </a:lnTo>
                    <a:lnTo>
                      <a:pt x="5909" y="2549"/>
                    </a:lnTo>
                    <a:lnTo>
                      <a:pt x="5913" y="2559"/>
                    </a:lnTo>
                    <a:lnTo>
                      <a:pt x="5916" y="2555"/>
                    </a:lnTo>
                    <a:lnTo>
                      <a:pt x="5919" y="2565"/>
                    </a:lnTo>
                    <a:lnTo>
                      <a:pt x="5922" y="2575"/>
                    </a:lnTo>
                    <a:lnTo>
                      <a:pt x="5926" y="2577"/>
                    </a:lnTo>
                    <a:lnTo>
                      <a:pt x="5929" y="2579"/>
                    </a:lnTo>
                    <a:lnTo>
                      <a:pt x="5932" y="2576"/>
                    </a:lnTo>
                    <a:lnTo>
                      <a:pt x="5935" y="2575"/>
                    </a:lnTo>
                    <a:lnTo>
                      <a:pt x="5939" y="2572"/>
                    </a:lnTo>
                    <a:lnTo>
                      <a:pt x="5942" y="2577"/>
                    </a:lnTo>
                    <a:lnTo>
                      <a:pt x="5945" y="2579"/>
                    </a:lnTo>
                    <a:lnTo>
                      <a:pt x="5948" y="2577"/>
                    </a:lnTo>
                    <a:lnTo>
                      <a:pt x="5952" y="2576"/>
                    </a:lnTo>
                    <a:lnTo>
                      <a:pt x="5955" y="2579"/>
                    </a:lnTo>
                    <a:lnTo>
                      <a:pt x="5958" y="2579"/>
                    </a:lnTo>
                    <a:lnTo>
                      <a:pt x="5961" y="2579"/>
                    </a:lnTo>
                    <a:lnTo>
                      <a:pt x="5965" y="2577"/>
                    </a:lnTo>
                    <a:lnTo>
                      <a:pt x="5968" y="2576"/>
                    </a:lnTo>
                    <a:lnTo>
                      <a:pt x="5971" y="2575"/>
                    </a:lnTo>
                    <a:lnTo>
                      <a:pt x="5974" y="2578"/>
                    </a:lnTo>
                    <a:lnTo>
                      <a:pt x="5978" y="2576"/>
                    </a:lnTo>
                    <a:lnTo>
                      <a:pt x="5981" y="2571"/>
                    </a:lnTo>
                    <a:lnTo>
                      <a:pt x="5984" y="2577"/>
                    </a:lnTo>
                    <a:lnTo>
                      <a:pt x="5987" y="2574"/>
                    </a:lnTo>
                    <a:lnTo>
                      <a:pt x="5991" y="2579"/>
                    </a:lnTo>
                    <a:lnTo>
                      <a:pt x="5994" y="2579"/>
                    </a:lnTo>
                    <a:lnTo>
                      <a:pt x="5997" y="2577"/>
                    </a:lnTo>
                    <a:lnTo>
                      <a:pt x="6000" y="2579"/>
                    </a:lnTo>
                    <a:lnTo>
                      <a:pt x="6004" y="2577"/>
                    </a:lnTo>
                    <a:lnTo>
                      <a:pt x="6007" y="2576"/>
                    </a:lnTo>
                    <a:lnTo>
                      <a:pt x="6010" y="2579"/>
                    </a:lnTo>
                    <a:lnTo>
                      <a:pt x="6013" y="2577"/>
                    </a:lnTo>
                    <a:lnTo>
                      <a:pt x="6017" y="2579"/>
                    </a:lnTo>
                    <a:lnTo>
                      <a:pt x="6020" y="2579"/>
                    </a:lnTo>
                  </a:path>
                </a:pathLst>
              </a:custGeom>
              <a:noFill/>
              <a:ln w="1651">
                <a:solidFill>
                  <a:schemeClr val="tx2"/>
                </a:solidFill>
                <a:round/>
                <a:headEnd/>
                <a:tailEnd/>
              </a:ln>
            </p:spPr>
            <p:txBody>
              <a:bodyPr/>
              <a:lstStyle/>
              <a:p>
                <a:endParaRPr lang="en-US" sz="2400" dirty="0">
                  <a:solidFill>
                    <a:srgbClr val="002060"/>
                  </a:solidFill>
                </a:endParaRPr>
              </a:p>
            </p:txBody>
          </p:sp>
        </p:grpSp>
        <p:sp>
          <p:nvSpPr>
            <p:cNvPr id="143" name="Line 15"/>
            <p:cNvSpPr>
              <a:spLocks noChangeShapeType="1"/>
            </p:cNvSpPr>
            <p:nvPr/>
          </p:nvSpPr>
          <p:spPr bwMode="auto">
            <a:xfrm flipH="1">
              <a:off x="2106" y="2651"/>
              <a:ext cx="18" cy="1"/>
            </a:xfrm>
            <a:prstGeom prst="line">
              <a:avLst/>
            </a:prstGeom>
            <a:noFill/>
            <a:ln w="0">
              <a:solidFill>
                <a:schemeClr val="tx1"/>
              </a:solidFill>
              <a:round/>
              <a:headEnd/>
              <a:tailEnd/>
            </a:ln>
          </p:spPr>
          <p:txBody>
            <a:bodyPr/>
            <a:lstStyle/>
            <a:p>
              <a:endParaRPr lang="en-US">
                <a:solidFill>
                  <a:srgbClr val="002060"/>
                </a:solidFill>
              </a:endParaRPr>
            </a:p>
          </p:txBody>
        </p:sp>
        <p:sp>
          <p:nvSpPr>
            <p:cNvPr id="144" name="Line 16"/>
            <p:cNvSpPr>
              <a:spLocks noChangeShapeType="1"/>
            </p:cNvSpPr>
            <p:nvPr/>
          </p:nvSpPr>
          <p:spPr bwMode="auto">
            <a:xfrm>
              <a:off x="2124" y="2651"/>
              <a:ext cx="1557" cy="1"/>
            </a:xfrm>
            <a:prstGeom prst="line">
              <a:avLst/>
            </a:prstGeom>
            <a:noFill/>
            <a:ln w="0">
              <a:solidFill>
                <a:schemeClr val="tx1"/>
              </a:solidFill>
              <a:round/>
              <a:headEnd/>
              <a:tailEnd/>
            </a:ln>
          </p:spPr>
          <p:txBody>
            <a:bodyPr/>
            <a:lstStyle/>
            <a:p>
              <a:endParaRPr lang="en-US">
                <a:solidFill>
                  <a:srgbClr val="002060"/>
                </a:solidFill>
              </a:endParaRPr>
            </a:p>
          </p:txBody>
        </p:sp>
        <p:sp>
          <p:nvSpPr>
            <p:cNvPr id="145" name="Rectangle 17"/>
            <p:cNvSpPr>
              <a:spLocks noChangeArrowheads="1"/>
            </p:cNvSpPr>
            <p:nvPr/>
          </p:nvSpPr>
          <p:spPr bwMode="auto">
            <a:xfrm>
              <a:off x="2067" y="2679"/>
              <a:ext cx="133" cy="97"/>
            </a:xfrm>
            <a:prstGeom prst="rect">
              <a:avLst/>
            </a:prstGeom>
            <a:noFill/>
            <a:ln w="9525">
              <a:noFill/>
              <a:miter lim="800000"/>
              <a:headEnd/>
              <a:tailEnd/>
            </a:ln>
          </p:spPr>
          <p:txBody>
            <a:bodyPr wrap="none" lIns="0" tIns="0" rIns="0" bIns="0">
              <a:spAutoFit/>
            </a:bodyPr>
            <a:lstStyle/>
            <a:p>
              <a:pPr algn="ctr" eaLnBrk="1" hangingPunct="1"/>
              <a:r>
                <a:rPr lang="en-US" sz="1000">
                  <a:solidFill>
                    <a:srgbClr val="002060"/>
                  </a:solidFill>
                </a:rPr>
                <a:t>300</a:t>
              </a:r>
              <a:endParaRPr lang="en-US" sz="1000" b="0">
                <a:solidFill>
                  <a:srgbClr val="002060"/>
                </a:solidFill>
                <a:latin typeface="Arial" pitchFamily="34" charset="0"/>
              </a:endParaRPr>
            </a:p>
          </p:txBody>
        </p:sp>
        <p:sp>
          <p:nvSpPr>
            <p:cNvPr id="146" name="Line 18"/>
            <p:cNvSpPr>
              <a:spLocks noChangeShapeType="1"/>
            </p:cNvSpPr>
            <p:nvPr/>
          </p:nvSpPr>
          <p:spPr bwMode="auto">
            <a:xfrm>
              <a:off x="2124" y="2651"/>
              <a:ext cx="2" cy="20"/>
            </a:xfrm>
            <a:prstGeom prst="line">
              <a:avLst/>
            </a:prstGeom>
            <a:noFill/>
            <a:ln w="0">
              <a:solidFill>
                <a:schemeClr val="tx1"/>
              </a:solidFill>
              <a:round/>
              <a:headEnd/>
              <a:tailEnd/>
            </a:ln>
          </p:spPr>
          <p:txBody>
            <a:bodyPr/>
            <a:lstStyle/>
            <a:p>
              <a:endParaRPr lang="en-US">
                <a:solidFill>
                  <a:srgbClr val="002060"/>
                </a:solidFill>
              </a:endParaRPr>
            </a:p>
          </p:txBody>
        </p:sp>
        <p:sp>
          <p:nvSpPr>
            <p:cNvPr id="147" name="Rectangle 19"/>
            <p:cNvSpPr>
              <a:spLocks noChangeArrowheads="1"/>
            </p:cNvSpPr>
            <p:nvPr/>
          </p:nvSpPr>
          <p:spPr bwMode="auto">
            <a:xfrm>
              <a:off x="2523" y="2679"/>
              <a:ext cx="0" cy="97"/>
            </a:xfrm>
            <a:prstGeom prst="rect">
              <a:avLst/>
            </a:prstGeom>
            <a:noFill/>
            <a:ln w="9525">
              <a:noFill/>
              <a:miter lim="800000"/>
              <a:headEnd/>
              <a:tailEnd/>
            </a:ln>
          </p:spPr>
          <p:txBody>
            <a:bodyPr wrap="none" lIns="0" tIns="0" rIns="0" bIns="0">
              <a:spAutoFit/>
            </a:bodyPr>
            <a:lstStyle/>
            <a:p>
              <a:pPr algn="ctr" eaLnBrk="1" hangingPunct="1"/>
              <a:endParaRPr lang="en-US" sz="1000" b="0">
                <a:solidFill>
                  <a:srgbClr val="002060"/>
                </a:solidFill>
                <a:latin typeface="Arial" pitchFamily="34" charset="0"/>
              </a:endParaRPr>
            </a:p>
          </p:txBody>
        </p:sp>
        <p:sp>
          <p:nvSpPr>
            <p:cNvPr id="148" name="Line 20"/>
            <p:cNvSpPr>
              <a:spLocks noChangeShapeType="1"/>
            </p:cNvSpPr>
            <p:nvPr/>
          </p:nvSpPr>
          <p:spPr bwMode="auto">
            <a:xfrm>
              <a:off x="2513" y="2651"/>
              <a:ext cx="1" cy="20"/>
            </a:xfrm>
            <a:prstGeom prst="line">
              <a:avLst/>
            </a:prstGeom>
            <a:noFill/>
            <a:ln w="0">
              <a:solidFill>
                <a:schemeClr val="tx1"/>
              </a:solidFill>
              <a:round/>
              <a:headEnd/>
              <a:tailEnd/>
            </a:ln>
          </p:spPr>
          <p:txBody>
            <a:bodyPr/>
            <a:lstStyle/>
            <a:p>
              <a:endParaRPr lang="en-US">
                <a:solidFill>
                  <a:srgbClr val="002060"/>
                </a:solidFill>
              </a:endParaRPr>
            </a:p>
          </p:txBody>
        </p:sp>
        <p:sp>
          <p:nvSpPr>
            <p:cNvPr id="149" name="Rectangle 21"/>
            <p:cNvSpPr>
              <a:spLocks noChangeArrowheads="1"/>
            </p:cNvSpPr>
            <p:nvPr/>
          </p:nvSpPr>
          <p:spPr bwMode="auto">
            <a:xfrm>
              <a:off x="2822" y="2679"/>
              <a:ext cx="178" cy="97"/>
            </a:xfrm>
            <a:prstGeom prst="rect">
              <a:avLst/>
            </a:prstGeom>
            <a:noFill/>
            <a:ln w="9525">
              <a:noFill/>
              <a:miter lim="800000"/>
              <a:headEnd/>
              <a:tailEnd/>
            </a:ln>
          </p:spPr>
          <p:txBody>
            <a:bodyPr wrap="none" lIns="0" tIns="0" rIns="0" bIns="0">
              <a:spAutoFit/>
            </a:bodyPr>
            <a:lstStyle/>
            <a:p>
              <a:pPr algn="ctr" eaLnBrk="1" hangingPunct="1"/>
              <a:r>
                <a:rPr lang="en-US" sz="1000">
                  <a:solidFill>
                    <a:srgbClr val="002060"/>
                  </a:solidFill>
                </a:rPr>
                <a:t>1000</a:t>
              </a:r>
              <a:endParaRPr lang="en-US" sz="1000" b="0">
                <a:solidFill>
                  <a:srgbClr val="002060"/>
                </a:solidFill>
                <a:latin typeface="Arial" pitchFamily="34" charset="0"/>
              </a:endParaRPr>
            </a:p>
          </p:txBody>
        </p:sp>
        <p:sp>
          <p:nvSpPr>
            <p:cNvPr id="150" name="Line 22"/>
            <p:cNvSpPr>
              <a:spLocks noChangeShapeType="1"/>
            </p:cNvSpPr>
            <p:nvPr/>
          </p:nvSpPr>
          <p:spPr bwMode="auto">
            <a:xfrm>
              <a:off x="2903" y="2651"/>
              <a:ext cx="1" cy="20"/>
            </a:xfrm>
            <a:prstGeom prst="line">
              <a:avLst/>
            </a:prstGeom>
            <a:noFill/>
            <a:ln w="0">
              <a:solidFill>
                <a:schemeClr val="tx1"/>
              </a:solidFill>
              <a:round/>
              <a:headEnd/>
              <a:tailEnd/>
            </a:ln>
          </p:spPr>
          <p:txBody>
            <a:bodyPr/>
            <a:lstStyle/>
            <a:p>
              <a:endParaRPr lang="en-US">
                <a:solidFill>
                  <a:srgbClr val="002060"/>
                </a:solidFill>
              </a:endParaRPr>
            </a:p>
          </p:txBody>
        </p:sp>
        <p:sp>
          <p:nvSpPr>
            <p:cNvPr id="151" name="Rectangle 23"/>
            <p:cNvSpPr>
              <a:spLocks noChangeArrowheads="1"/>
            </p:cNvSpPr>
            <p:nvPr/>
          </p:nvSpPr>
          <p:spPr bwMode="auto">
            <a:xfrm>
              <a:off x="3301" y="2679"/>
              <a:ext cx="0" cy="97"/>
            </a:xfrm>
            <a:prstGeom prst="rect">
              <a:avLst/>
            </a:prstGeom>
            <a:noFill/>
            <a:ln w="9525">
              <a:noFill/>
              <a:miter lim="800000"/>
              <a:headEnd/>
              <a:tailEnd/>
            </a:ln>
          </p:spPr>
          <p:txBody>
            <a:bodyPr wrap="none" lIns="0" tIns="0" rIns="0" bIns="0">
              <a:spAutoFit/>
            </a:bodyPr>
            <a:lstStyle/>
            <a:p>
              <a:pPr algn="ctr" eaLnBrk="1" hangingPunct="1"/>
              <a:endParaRPr lang="en-US" sz="1000" b="0">
                <a:solidFill>
                  <a:srgbClr val="002060"/>
                </a:solidFill>
                <a:latin typeface="Arial" pitchFamily="34" charset="0"/>
              </a:endParaRPr>
            </a:p>
          </p:txBody>
        </p:sp>
        <p:sp>
          <p:nvSpPr>
            <p:cNvPr id="152" name="Line 24"/>
            <p:cNvSpPr>
              <a:spLocks noChangeShapeType="1"/>
            </p:cNvSpPr>
            <p:nvPr/>
          </p:nvSpPr>
          <p:spPr bwMode="auto">
            <a:xfrm>
              <a:off x="3292" y="2651"/>
              <a:ext cx="1" cy="20"/>
            </a:xfrm>
            <a:prstGeom prst="line">
              <a:avLst/>
            </a:prstGeom>
            <a:noFill/>
            <a:ln w="0">
              <a:solidFill>
                <a:schemeClr val="tx1"/>
              </a:solidFill>
              <a:round/>
              <a:headEnd/>
              <a:tailEnd/>
            </a:ln>
          </p:spPr>
          <p:txBody>
            <a:bodyPr/>
            <a:lstStyle/>
            <a:p>
              <a:endParaRPr lang="en-US">
                <a:solidFill>
                  <a:srgbClr val="002060"/>
                </a:solidFill>
              </a:endParaRPr>
            </a:p>
          </p:txBody>
        </p:sp>
        <p:sp>
          <p:nvSpPr>
            <p:cNvPr id="153" name="Rectangle 25"/>
            <p:cNvSpPr>
              <a:spLocks noChangeArrowheads="1"/>
            </p:cNvSpPr>
            <p:nvPr/>
          </p:nvSpPr>
          <p:spPr bwMode="auto">
            <a:xfrm>
              <a:off x="3523" y="2679"/>
              <a:ext cx="178" cy="97"/>
            </a:xfrm>
            <a:prstGeom prst="rect">
              <a:avLst/>
            </a:prstGeom>
            <a:noFill/>
            <a:ln w="9525">
              <a:noFill/>
              <a:miter lim="800000"/>
              <a:headEnd/>
              <a:tailEnd/>
            </a:ln>
          </p:spPr>
          <p:txBody>
            <a:bodyPr wrap="none" lIns="0" tIns="0" rIns="0" bIns="0">
              <a:spAutoFit/>
            </a:bodyPr>
            <a:lstStyle/>
            <a:p>
              <a:pPr algn="ctr" eaLnBrk="1" hangingPunct="1"/>
              <a:r>
                <a:rPr lang="en-US" sz="1000">
                  <a:solidFill>
                    <a:srgbClr val="002060"/>
                  </a:solidFill>
                </a:rPr>
                <a:t>1700</a:t>
              </a:r>
              <a:endParaRPr lang="en-US" sz="1000" b="0">
                <a:solidFill>
                  <a:srgbClr val="002060"/>
                </a:solidFill>
                <a:latin typeface="Arial" pitchFamily="34" charset="0"/>
              </a:endParaRPr>
            </a:p>
          </p:txBody>
        </p:sp>
        <p:sp>
          <p:nvSpPr>
            <p:cNvPr id="154" name="Line 26"/>
            <p:cNvSpPr>
              <a:spLocks noChangeShapeType="1"/>
            </p:cNvSpPr>
            <p:nvPr/>
          </p:nvSpPr>
          <p:spPr bwMode="auto">
            <a:xfrm>
              <a:off x="3681" y="2651"/>
              <a:ext cx="1" cy="20"/>
            </a:xfrm>
            <a:prstGeom prst="line">
              <a:avLst/>
            </a:prstGeom>
            <a:noFill/>
            <a:ln w="0">
              <a:solidFill>
                <a:schemeClr val="tx1"/>
              </a:solidFill>
              <a:round/>
              <a:headEnd/>
              <a:tailEnd/>
            </a:ln>
          </p:spPr>
          <p:txBody>
            <a:bodyPr/>
            <a:lstStyle/>
            <a:p>
              <a:endParaRPr lang="en-US">
                <a:solidFill>
                  <a:srgbClr val="002060"/>
                </a:solidFill>
              </a:endParaRPr>
            </a:p>
          </p:txBody>
        </p:sp>
        <p:sp>
          <p:nvSpPr>
            <p:cNvPr id="155" name="Rectangle 27"/>
            <p:cNvSpPr>
              <a:spLocks noChangeArrowheads="1"/>
            </p:cNvSpPr>
            <p:nvPr/>
          </p:nvSpPr>
          <p:spPr bwMode="auto">
            <a:xfrm>
              <a:off x="2131" y="1620"/>
              <a:ext cx="625" cy="136"/>
            </a:xfrm>
            <a:prstGeom prst="rect">
              <a:avLst/>
            </a:prstGeom>
            <a:noFill/>
            <a:ln w="9525">
              <a:noFill/>
              <a:miter lim="800000"/>
              <a:headEnd/>
              <a:tailEnd/>
            </a:ln>
          </p:spPr>
          <p:txBody>
            <a:bodyPr wrap="none" lIns="0" tIns="0" rIns="0" bIns="0">
              <a:spAutoFit/>
            </a:bodyPr>
            <a:lstStyle/>
            <a:p>
              <a:pPr algn="ctr" eaLnBrk="1" hangingPunct="1"/>
              <a:r>
                <a:rPr lang="en-US" sz="1400">
                  <a:solidFill>
                    <a:srgbClr val="002060"/>
                  </a:solidFill>
                  <a:latin typeface="Times" pitchFamily="18" charset="0"/>
                </a:rPr>
                <a:t>MS Spectrum</a:t>
              </a:r>
            </a:p>
          </p:txBody>
        </p:sp>
        <p:sp>
          <p:nvSpPr>
            <p:cNvPr id="156" name="Rectangle 28"/>
            <p:cNvSpPr>
              <a:spLocks noChangeArrowheads="1"/>
            </p:cNvSpPr>
            <p:nvPr/>
          </p:nvSpPr>
          <p:spPr bwMode="auto">
            <a:xfrm>
              <a:off x="2851" y="2799"/>
              <a:ext cx="134" cy="97"/>
            </a:xfrm>
            <a:prstGeom prst="rect">
              <a:avLst/>
            </a:prstGeom>
            <a:noFill/>
            <a:ln w="9525">
              <a:noFill/>
              <a:miter lim="800000"/>
              <a:headEnd/>
              <a:tailEnd/>
            </a:ln>
          </p:spPr>
          <p:txBody>
            <a:bodyPr wrap="none" lIns="0" tIns="0" rIns="0" bIns="0">
              <a:spAutoFit/>
            </a:bodyPr>
            <a:lstStyle/>
            <a:p>
              <a:pPr algn="ctr" eaLnBrk="1" hangingPunct="1"/>
              <a:r>
                <a:rPr lang="en-US" sz="1000">
                  <a:solidFill>
                    <a:srgbClr val="002060"/>
                  </a:solidFill>
                </a:rPr>
                <a:t>m/z</a:t>
              </a:r>
              <a:endParaRPr lang="en-US" sz="1000" b="0">
                <a:solidFill>
                  <a:srgbClr val="002060"/>
                </a:solidFill>
                <a:latin typeface="Arial" pitchFamily="34" charset="0"/>
              </a:endParaRPr>
            </a:p>
          </p:txBody>
        </p:sp>
        <p:sp>
          <p:nvSpPr>
            <p:cNvPr id="157" name="Rectangle 29"/>
            <p:cNvSpPr>
              <a:spLocks noChangeArrowheads="1"/>
            </p:cNvSpPr>
            <p:nvPr/>
          </p:nvSpPr>
          <p:spPr bwMode="auto">
            <a:xfrm>
              <a:off x="2133" y="2197"/>
              <a:ext cx="5" cy="10"/>
            </a:xfrm>
            <a:prstGeom prst="rect">
              <a:avLst/>
            </a:prstGeom>
            <a:noFill/>
            <a:ln w="9525">
              <a:noFill/>
              <a:miter lim="800000"/>
              <a:headEnd/>
              <a:tailEnd/>
            </a:ln>
          </p:spPr>
          <p:txBody>
            <a:bodyPr wrap="none" lIns="0" tIns="0" rIns="0" bIns="0">
              <a:spAutoFit/>
            </a:bodyPr>
            <a:lstStyle/>
            <a:p>
              <a:pPr algn="ctr" eaLnBrk="1" hangingPunct="1"/>
              <a:r>
                <a:rPr lang="en-US" sz="100" b="0">
                  <a:solidFill>
                    <a:srgbClr val="002060"/>
                  </a:solidFill>
                  <a:latin typeface="Courier New" pitchFamily="49" charset="0"/>
                </a:rPr>
                <a:t>l</a:t>
              </a:r>
              <a:endParaRPr lang="en-US" sz="1800" b="0">
                <a:solidFill>
                  <a:srgbClr val="002060"/>
                </a:solidFill>
                <a:latin typeface="Arial" pitchFamily="34" charset="0"/>
              </a:endParaRPr>
            </a:p>
          </p:txBody>
        </p:sp>
        <p:sp>
          <p:nvSpPr>
            <p:cNvPr id="158" name="Rectangle 30"/>
            <p:cNvSpPr>
              <a:spLocks noChangeArrowheads="1"/>
            </p:cNvSpPr>
            <p:nvPr/>
          </p:nvSpPr>
          <p:spPr bwMode="auto">
            <a:xfrm>
              <a:off x="2133" y="2253"/>
              <a:ext cx="5" cy="10"/>
            </a:xfrm>
            <a:prstGeom prst="rect">
              <a:avLst/>
            </a:prstGeom>
            <a:noFill/>
            <a:ln w="9525">
              <a:noFill/>
              <a:miter lim="800000"/>
              <a:headEnd/>
              <a:tailEnd/>
            </a:ln>
          </p:spPr>
          <p:txBody>
            <a:bodyPr wrap="none" lIns="0" tIns="0" rIns="0" bIns="0">
              <a:spAutoFit/>
            </a:bodyPr>
            <a:lstStyle/>
            <a:p>
              <a:pPr algn="ctr" eaLnBrk="1" hangingPunct="1"/>
              <a:r>
                <a:rPr lang="en-US" sz="100" b="0">
                  <a:solidFill>
                    <a:srgbClr val="002060"/>
                  </a:solidFill>
                  <a:latin typeface="Courier New" pitchFamily="49" charset="0"/>
                </a:rPr>
                <a:t>i</a:t>
              </a:r>
              <a:endParaRPr lang="en-US" sz="1800" b="0">
                <a:solidFill>
                  <a:srgbClr val="002060"/>
                </a:solidFill>
                <a:latin typeface="Arial" pitchFamily="34" charset="0"/>
              </a:endParaRPr>
            </a:p>
          </p:txBody>
        </p:sp>
        <p:sp>
          <p:nvSpPr>
            <p:cNvPr id="159" name="Freeform 31"/>
            <p:cNvSpPr>
              <a:spLocks/>
            </p:cNvSpPr>
            <p:nvPr/>
          </p:nvSpPr>
          <p:spPr bwMode="auto">
            <a:xfrm>
              <a:off x="2124" y="1912"/>
              <a:ext cx="1557" cy="735"/>
            </a:xfrm>
            <a:custGeom>
              <a:avLst/>
              <a:gdLst>
                <a:gd name="T0" fmla="*/ 0 w 6126"/>
                <a:gd name="T1" fmla="*/ 0 h 2567"/>
                <a:gd name="T2" fmla="*/ 0 w 6126"/>
                <a:gd name="T3" fmla="*/ 0 h 2567"/>
                <a:gd name="T4" fmla="*/ 0 w 6126"/>
                <a:gd name="T5" fmla="*/ 0 h 2567"/>
                <a:gd name="T6" fmla="*/ 0 w 6126"/>
                <a:gd name="T7" fmla="*/ 0 h 2567"/>
                <a:gd name="T8" fmla="*/ 0 w 6126"/>
                <a:gd name="T9" fmla="*/ 0 h 2567"/>
                <a:gd name="T10" fmla="*/ 0 w 6126"/>
                <a:gd name="T11" fmla="*/ 0 h 2567"/>
                <a:gd name="T12" fmla="*/ 0 w 6126"/>
                <a:gd name="T13" fmla="*/ 0 h 2567"/>
                <a:gd name="T14" fmla="*/ 0 w 6126"/>
                <a:gd name="T15" fmla="*/ 0 h 2567"/>
                <a:gd name="T16" fmla="*/ 0 w 6126"/>
                <a:gd name="T17" fmla="*/ 0 h 2567"/>
                <a:gd name="T18" fmla="*/ 0 w 6126"/>
                <a:gd name="T19" fmla="*/ 0 h 2567"/>
                <a:gd name="T20" fmla="*/ 0 w 6126"/>
                <a:gd name="T21" fmla="*/ 0 h 2567"/>
                <a:gd name="T22" fmla="*/ 0 w 6126"/>
                <a:gd name="T23" fmla="*/ 0 h 2567"/>
                <a:gd name="T24" fmla="*/ 0 w 6126"/>
                <a:gd name="T25" fmla="*/ 0 h 2567"/>
                <a:gd name="T26" fmla="*/ 0 w 6126"/>
                <a:gd name="T27" fmla="*/ 0 h 2567"/>
                <a:gd name="T28" fmla="*/ 0 w 6126"/>
                <a:gd name="T29" fmla="*/ 0 h 2567"/>
                <a:gd name="T30" fmla="*/ 0 w 6126"/>
                <a:gd name="T31" fmla="*/ 0 h 2567"/>
                <a:gd name="T32" fmla="*/ 0 w 6126"/>
                <a:gd name="T33" fmla="*/ 0 h 2567"/>
                <a:gd name="T34" fmla="*/ 0 w 6126"/>
                <a:gd name="T35" fmla="*/ 0 h 2567"/>
                <a:gd name="T36" fmla="*/ 0 w 6126"/>
                <a:gd name="T37" fmla="*/ 0 h 2567"/>
                <a:gd name="T38" fmla="*/ 0 w 6126"/>
                <a:gd name="T39" fmla="*/ 0 h 2567"/>
                <a:gd name="T40" fmla="*/ 0 w 6126"/>
                <a:gd name="T41" fmla="*/ 0 h 2567"/>
                <a:gd name="T42" fmla="*/ 0 w 6126"/>
                <a:gd name="T43" fmla="*/ 0 h 2567"/>
                <a:gd name="T44" fmla="*/ 0 w 6126"/>
                <a:gd name="T45" fmla="*/ 0 h 2567"/>
                <a:gd name="T46" fmla="*/ 0 w 6126"/>
                <a:gd name="T47" fmla="*/ 0 h 2567"/>
                <a:gd name="T48" fmla="*/ 0 w 6126"/>
                <a:gd name="T49" fmla="*/ 0 h 2567"/>
                <a:gd name="T50" fmla="*/ 0 w 6126"/>
                <a:gd name="T51" fmla="*/ 0 h 2567"/>
                <a:gd name="T52" fmla="*/ 0 w 6126"/>
                <a:gd name="T53" fmla="*/ 0 h 2567"/>
                <a:gd name="T54" fmla="*/ 0 w 6126"/>
                <a:gd name="T55" fmla="*/ 0 h 2567"/>
                <a:gd name="T56" fmla="*/ 0 w 6126"/>
                <a:gd name="T57" fmla="*/ 0 h 2567"/>
                <a:gd name="T58" fmla="*/ 0 w 6126"/>
                <a:gd name="T59" fmla="*/ 0 h 2567"/>
                <a:gd name="T60" fmla="*/ 0 w 6126"/>
                <a:gd name="T61" fmla="*/ 0 h 2567"/>
                <a:gd name="T62" fmla="*/ 0 w 6126"/>
                <a:gd name="T63" fmla="*/ 0 h 2567"/>
                <a:gd name="T64" fmla="*/ 0 w 6126"/>
                <a:gd name="T65" fmla="*/ 0 h 2567"/>
                <a:gd name="T66" fmla="*/ 0 w 6126"/>
                <a:gd name="T67" fmla="*/ 0 h 2567"/>
                <a:gd name="T68" fmla="*/ 0 w 6126"/>
                <a:gd name="T69" fmla="*/ 0 h 2567"/>
                <a:gd name="T70" fmla="*/ 0 w 6126"/>
                <a:gd name="T71" fmla="*/ 0 h 2567"/>
                <a:gd name="T72" fmla="*/ 0 w 6126"/>
                <a:gd name="T73" fmla="*/ 0 h 2567"/>
                <a:gd name="T74" fmla="*/ 0 w 6126"/>
                <a:gd name="T75" fmla="*/ 0 h 2567"/>
                <a:gd name="T76" fmla="*/ 0 w 6126"/>
                <a:gd name="T77" fmla="*/ 0 h 2567"/>
                <a:gd name="T78" fmla="*/ 0 w 6126"/>
                <a:gd name="T79" fmla="*/ 0 h 2567"/>
                <a:gd name="T80" fmla="*/ 0 w 6126"/>
                <a:gd name="T81" fmla="*/ 0 h 2567"/>
                <a:gd name="T82" fmla="*/ 0 w 6126"/>
                <a:gd name="T83" fmla="*/ 0 h 2567"/>
                <a:gd name="T84" fmla="*/ 0 w 6126"/>
                <a:gd name="T85" fmla="*/ 0 h 2567"/>
                <a:gd name="T86" fmla="*/ 0 w 6126"/>
                <a:gd name="T87" fmla="*/ 0 h 2567"/>
                <a:gd name="T88" fmla="*/ 0 w 6126"/>
                <a:gd name="T89" fmla="*/ 0 h 2567"/>
                <a:gd name="T90" fmla="*/ 0 w 6126"/>
                <a:gd name="T91" fmla="*/ 0 h 2567"/>
                <a:gd name="T92" fmla="*/ 0 w 6126"/>
                <a:gd name="T93" fmla="*/ 0 h 2567"/>
                <a:gd name="T94" fmla="*/ 0 w 6126"/>
                <a:gd name="T95" fmla="*/ 0 h 2567"/>
                <a:gd name="T96" fmla="*/ 0 w 6126"/>
                <a:gd name="T97" fmla="*/ 0 h 2567"/>
                <a:gd name="T98" fmla="*/ 0 w 6126"/>
                <a:gd name="T99" fmla="*/ 0 h 2567"/>
                <a:gd name="T100" fmla="*/ 0 w 6126"/>
                <a:gd name="T101" fmla="*/ 0 h 2567"/>
                <a:gd name="T102" fmla="*/ 0 w 6126"/>
                <a:gd name="T103" fmla="*/ 0 h 2567"/>
                <a:gd name="T104" fmla="*/ 0 w 6126"/>
                <a:gd name="T105" fmla="*/ 0 h 2567"/>
                <a:gd name="T106" fmla="*/ 0 w 6126"/>
                <a:gd name="T107" fmla="*/ 0 h 2567"/>
                <a:gd name="T108" fmla="*/ 0 w 6126"/>
                <a:gd name="T109" fmla="*/ 0 h 2567"/>
                <a:gd name="T110" fmla="*/ 0 w 6126"/>
                <a:gd name="T111" fmla="*/ 0 h 2567"/>
                <a:gd name="T112" fmla="*/ 0 w 6126"/>
                <a:gd name="T113" fmla="*/ 0 h 2567"/>
                <a:gd name="T114" fmla="*/ 0 w 6126"/>
                <a:gd name="T115" fmla="*/ 0 h 2567"/>
                <a:gd name="T116" fmla="*/ 0 w 6126"/>
                <a:gd name="T117" fmla="*/ 0 h 2567"/>
                <a:gd name="T118" fmla="*/ 0 w 6126"/>
                <a:gd name="T119" fmla="*/ 0 h 2567"/>
                <a:gd name="T120" fmla="*/ 0 w 6126"/>
                <a:gd name="T121" fmla="*/ 0 h 2567"/>
                <a:gd name="T122" fmla="*/ 0 w 6126"/>
                <a:gd name="T123" fmla="*/ 0 h 2567"/>
                <a:gd name="T124" fmla="*/ 0 w 6126"/>
                <a:gd name="T125" fmla="*/ 0 h 25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26"/>
                <a:gd name="T190" fmla="*/ 0 h 2567"/>
                <a:gd name="T191" fmla="*/ 6126 w 6126"/>
                <a:gd name="T192" fmla="*/ 2567 h 25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26" h="2567">
                  <a:moveTo>
                    <a:pt x="6126" y="2552"/>
                  </a:moveTo>
                  <a:lnTo>
                    <a:pt x="6108" y="2543"/>
                  </a:lnTo>
                  <a:lnTo>
                    <a:pt x="6090" y="2551"/>
                  </a:lnTo>
                  <a:lnTo>
                    <a:pt x="6073" y="2555"/>
                  </a:lnTo>
                  <a:lnTo>
                    <a:pt x="6055" y="2556"/>
                  </a:lnTo>
                  <a:lnTo>
                    <a:pt x="6037" y="2552"/>
                  </a:lnTo>
                  <a:lnTo>
                    <a:pt x="6020" y="2558"/>
                  </a:lnTo>
                  <a:lnTo>
                    <a:pt x="6003" y="2532"/>
                  </a:lnTo>
                  <a:lnTo>
                    <a:pt x="5985" y="2549"/>
                  </a:lnTo>
                  <a:lnTo>
                    <a:pt x="5968" y="2543"/>
                  </a:lnTo>
                  <a:lnTo>
                    <a:pt x="5951" y="2549"/>
                  </a:lnTo>
                  <a:lnTo>
                    <a:pt x="5934" y="2544"/>
                  </a:lnTo>
                  <a:lnTo>
                    <a:pt x="5917" y="2547"/>
                  </a:lnTo>
                  <a:lnTo>
                    <a:pt x="5900" y="2552"/>
                  </a:lnTo>
                  <a:lnTo>
                    <a:pt x="5883" y="2553"/>
                  </a:lnTo>
                  <a:lnTo>
                    <a:pt x="5866" y="2552"/>
                  </a:lnTo>
                  <a:lnTo>
                    <a:pt x="5850" y="2527"/>
                  </a:lnTo>
                  <a:lnTo>
                    <a:pt x="5833" y="2552"/>
                  </a:lnTo>
                  <a:lnTo>
                    <a:pt x="5817" y="2558"/>
                  </a:lnTo>
                  <a:lnTo>
                    <a:pt x="5800" y="2549"/>
                  </a:lnTo>
                  <a:lnTo>
                    <a:pt x="5784" y="2556"/>
                  </a:lnTo>
                  <a:lnTo>
                    <a:pt x="5768" y="2530"/>
                  </a:lnTo>
                  <a:lnTo>
                    <a:pt x="5752" y="2553"/>
                  </a:lnTo>
                  <a:lnTo>
                    <a:pt x="5735" y="2552"/>
                  </a:lnTo>
                  <a:lnTo>
                    <a:pt x="5719" y="2556"/>
                  </a:lnTo>
                  <a:lnTo>
                    <a:pt x="5703" y="2559"/>
                  </a:lnTo>
                  <a:lnTo>
                    <a:pt x="5687" y="2555"/>
                  </a:lnTo>
                  <a:lnTo>
                    <a:pt x="5672" y="2558"/>
                  </a:lnTo>
                  <a:lnTo>
                    <a:pt x="5656" y="2556"/>
                  </a:lnTo>
                  <a:lnTo>
                    <a:pt x="5640" y="2556"/>
                  </a:lnTo>
                  <a:lnTo>
                    <a:pt x="5625" y="2556"/>
                  </a:lnTo>
                  <a:lnTo>
                    <a:pt x="5609" y="2553"/>
                  </a:lnTo>
                  <a:lnTo>
                    <a:pt x="5594" y="2559"/>
                  </a:lnTo>
                  <a:lnTo>
                    <a:pt x="5578" y="2536"/>
                  </a:lnTo>
                  <a:lnTo>
                    <a:pt x="5563" y="2559"/>
                  </a:lnTo>
                  <a:lnTo>
                    <a:pt x="5547" y="2557"/>
                  </a:lnTo>
                  <a:lnTo>
                    <a:pt x="5532" y="2554"/>
                  </a:lnTo>
                  <a:lnTo>
                    <a:pt x="5517" y="2549"/>
                  </a:lnTo>
                  <a:lnTo>
                    <a:pt x="5502" y="2557"/>
                  </a:lnTo>
                  <a:lnTo>
                    <a:pt x="5487" y="2541"/>
                  </a:lnTo>
                  <a:lnTo>
                    <a:pt x="5472" y="2539"/>
                  </a:lnTo>
                  <a:lnTo>
                    <a:pt x="5457" y="2549"/>
                  </a:lnTo>
                  <a:lnTo>
                    <a:pt x="5442" y="2529"/>
                  </a:lnTo>
                  <a:lnTo>
                    <a:pt x="5428" y="2545"/>
                  </a:lnTo>
                  <a:lnTo>
                    <a:pt x="5413" y="2549"/>
                  </a:lnTo>
                  <a:lnTo>
                    <a:pt x="5398" y="2550"/>
                  </a:lnTo>
                  <a:lnTo>
                    <a:pt x="5384" y="2536"/>
                  </a:lnTo>
                  <a:lnTo>
                    <a:pt x="5369" y="2542"/>
                  </a:lnTo>
                  <a:lnTo>
                    <a:pt x="5355" y="2553"/>
                  </a:lnTo>
                  <a:lnTo>
                    <a:pt x="5341" y="2551"/>
                  </a:lnTo>
                  <a:lnTo>
                    <a:pt x="5326" y="2544"/>
                  </a:lnTo>
                  <a:lnTo>
                    <a:pt x="5312" y="2556"/>
                  </a:lnTo>
                  <a:lnTo>
                    <a:pt x="5298" y="2556"/>
                  </a:lnTo>
                  <a:lnTo>
                    <a:pt x="5284" y="2554"/>
                  </a:lnTo>
                  <a:lnTo>
                    <a:pt x="5270" y="2552"/>
                  </a:lnTo>
                  <a:lnTo>
                    <a:pt x="5256" y="2559"/>
                  </a:lnTo>
                  <a:lnTo>
                    <a:pt x="5242" y="2551"/>
                  </a:lnTo>
                  <a:lnTo>
                    <a:pt x="5228" y="2543"/>
                  </a:lnTo>
                  <a:lnTo>
                    <a:pt x="5214" y="2545"/>
                  </a:lnTo>
                  <a:lnTo>
                    <a:pt x="5200" y="2524"/>
                  </a:lnTo>
                  <a:lnTo>
                    <a:pt x="5187" y="2554"/>
                  </a:lnTo>
                  <a:lnTo>
                    <a:pt x="5173" y="2550"/>
                  </a:lnTo>
                  <a:lnTo>
                    <a:pt x="5159" y="2553"/>
                  </a:lnTo>
                  <a:lnTo>
                    <a:pt x="5146" y="2544"/>
                  </a:lnTo>
                  <a:lnTo>
                    <a:pt x="5132" y="2556"/>
                  </a:lnTo>
                  <a:lnTo>
                    <a:pt x="5119" y="2375"/>
                  </a:lnTo>
                  <a:lnTo>
                    <a:pt x="5106" y="2554"/>
                  </a:lnTo>
                  <a:lnTo>
                    <a:pt x="5092" y="2552"/>
                  </a:lnTo>
                  <a:lnTo>
                    <a:pt x="5079" y="2551"/>
                  </a:lnTo>
                  <a:lnTo>
                    <a:pt x="5066" y="2535"/>
                  </a:lnTo>
                  <a:lnTo>
                    <a:pt x="5053" y="2550"/>
                  </a:lnTo>
                  <a:lnTo>
                    <a:pt x="5040" y="2540"/>
                  </a:lnTo>
                  <a:lnTo>
                    <a:pt x="5027" y="2551"/>
                  </a:lnTo>
                  <a:lnTo>
                    <a:pt x="5014" y="2543"/>
                  </a:lnTo>
                  <a:lnTo>
                    <a:pt x="5001" y="2357"/>
                  </a:lnTo>
                  <a:lnTo>
                    <a:pt x="4988" y="2285"/>
                  </a:lnTo>
                  <a:lnTo>
                    <a:pt x="4975" y="2545"/>
                  </a:lnTo>
                  <a:lnTo>
                    <a:pt x="4962" y="2554"/>
                  </a:lnTo>
                  <a:lnTo>
                    <a:pt x="4950" y="2541"/>
                  </a:lnTo>
                  <a:lnTo>
                    <a:pt x="4937" y="2535"/>
                  </a:lnTo>
                  <a:lnTo>
                    <a:pt x="4924" y="2558"/>
                  </a:lnTo>
                  <a:lnTo>
                    <a:pt x="4912" y="2541"/>
                  </a:lnTo>
                  <a:lnTo>
                    <a:pt x="4899" y="2545"/>
                  </a:lnTo>
                  <a:lnTo>
                    <a:pt x="4887" y="2415"/>
                  </a:lnTo>
                  <a:lnTo>
                    <a:pt x="4874" y="2438"/>
                  </a:lnTo>
                  <a:lnTo>
                    <a:pt x="4862" y="2516"/>
                  </a:lnTo>
                  <a:lnTo>
                    <a:pt x="4850" y="2410"/>
                  </a:lnTo>
                  <a:lnTo>
                    <a:pt x="4837" y="2533"/>
                  </a:lnTo>
                  <a:lnTo>
                    <a:pt x="4825" y="2519"/>
                  </a:lnTo>
                  <a:lnTo>
                    <a:pt x="4813" y="2544"/>
                  </a:lnTo>
                  <a:lnTo>
                    <a:pt x="4801" y="2556"/>
                  </a:lnTo>
                  <a:lnTo>
                    <a:pt x="4789" y="2552"/>
                  </a:lnTo>
                  <a:lnTo>
                    <a:pt x="4777" y="2553"/>
                  </a:lnTo>
                  <a:lnTo>
                    <a:pt x="4765" y="2557"/>
                  </a:lnTo>
                  <a:lnTo>
                    <a:pt x="4753" y="2553"/>
                  </a:lnTo>
                  <a:lnTo>
                    <a:pt x="4741" y="2547"/>
                  </a:lnTo>
                  <a:lnTo>
                    <a:pt x="4729" y="2516"/>
                  </a:lnTo>
                  <a:lnTo>
                    <a:pt x="4717" y="2544"/>
                  </a:lnTo>
                  <a:lnTo>
                    <a:pt x="4706" y="2544"/>
                  </a:lnTo>
                  <a:lnTo>
                    <a:pt x="4694" y="2556"/>
                  </a:lnTo>
                  <a:lnTo>
                    <a:pt x="4682" y="2554"/>
                  </a:lnTo>
                  <a:lnTo>
                    <a:pt x="4671" y="2553"/>
                  </a:lnTo>
                  <a:lnTo>
                    <a:pt x="4659" y="2541"/>
                  </a:lnTo>
                  <a:lnTo>
                    <a:pt x="4648" y="2549"/>
                  </a:lnTo>
                  <a:lnTo>
                    <a:pt x="4636" y="2559"/>
                  </a:lnTo>
                  <a:lnTo>
                    <a:pt x="4625" y="2552"/>
                  </a:lnTo>
                  <a:lnTo>
                    <a:pt x="4613" y="2545"/>
                  </a:lnTo>
                  <a:lnTo>
                    <a:pt x="4602" y="2545"/>
                  </a:lnTo>
                  <a:lnTo>
                    <a:pt x="4591" y="2520"/>
                  </a:lnTo>
                  <a:lnTo>
                    <a:pt x="4580" y="2395"/>
                  </a:lnTo>
                  <a:lnTo>
                    <a:pt x="4568" y="2336"/>
                  </a:lnTo>
                  <a:lnTo>
                    <a:pt x="4557" y="2547"/>
                  </a:lnTo>
                  <a:lnTo>
                    <a:pt x="4546" y="2551"/>
                  </a:lnTo>
                  <a:lnTo>
                    <a:pt x="4535" y="2549"/>
                  </a:lnTo>
                  <a:lnTo>
                    <a:pt x="4524" y="2549"/>
                  </a:lnTo>
                  <a:lnTo>
                    <a:pt x="4513" y="2549"/>
                  </a:lnTo>
                  <a:lnTo>
                    <a:pt x="4502" y="2534"/>
                  </a:lnTo>
                  <a:lnTo>
                    <a:pt x="4491" y="2545"/>
                  </a:lnTo>
                  <a:lnTo>
                    <a:pt x="4480" y="2547"/>
                  </a:lnTo>
                  <a:lnTo>
                    <a:pt x="4469" y="2549"/>
                  </a:lnTo>
                  <a:lnTo>
                    <a:pt x="4459" y="2555"/>
                  </a:lnTo>
                  <a:lnTo>
                    <a:pt x="4448" y="2554"/>
                  </a:lnTo>
                  <a:lnTo>
                    <a:pt x="4437" y="2532"/>
                  </a:lnTo>
                  <a:lnTo>
                    <a:pt x="4426" y="2553"/>
                  </a:lnTo>
                  <a:lnTo>
                    <a:pt x="4416" y="2557"/>
                  </a:lnTo>
                  <a:lnTo>
                    <a:pt x="4405" y="2547"/>
                  </a:lnTo>
                  <a:lnTo>
                    <a:pt x="4395" y="2549"/>
                  </a:lnTo>
                  <a:lnTo>
                    <a:pt x="4384" y="2547"/>
                  </a:lnTo>
                  <a:lnTo>
                    <a:pt x="4374" y="2550"/>
                  </a:lnTo>
                  <a:lnTo>
                    <a:pt x="4363" y="2551"/>
                  </a:lnTo>
                  <a:lnTo>
                    <a:pt x="4353" y="2528"/>
                  </a:lnTo>
                  <a:lnTo>
                    <a:pt x="4342" y="2545"/>
                  </a:lnTo>
                  <a:lnTo>
                    <a:pt x="4332" y="2555"/>
                  </a:lnTo>
                  <a:lnTo>
                    <a:pt x="4322" y="2547"/>
                  </a:lnTo>
                  <a:lnTo>
                    <a:pt x="4312" y="2533"/>
                  </a:lnTo>
                  <a:lnTo>
                    <a:pt x="4301" y="2545"/>
                  </a:lnTo>
                  <a:lnTo>
                    <a:pt x="4291" y="2536"/>
                  </a:lnTo>
                  <a:lnTo>
                    <a:pt x="4281" y="2517"/>
                  </a:lnTo>
                  <a:lnTo>
                    <a:pt x="4271" y="2512"/>
                  </a:lnTo>
                  <a:lnTo>
                    <a:pt x="4261" y="2548"/>
                  </a:lnTo>
                  <a:lnTo>
                    <a:pt x="4251" y="2548"/>
                  </a:lnTo>
                  <a:lnTo>
                    <a:pt x="4241" y="2505"/>
                  </a:lnTo>
                  <a:lnTo>
                    <a:pt x="4231" y="2492"/>
                  </a:lnTo>
                  <a:lnTo>
                    <a:pt x="4221" y="2532"/>
                  </a:lnTo>
                  <a:lnTo>
                    <a:pt x="4211" y="2531"/>
                  </a:lnTo>
                  <a:lnTo>
                    <a:pt x="4201" y="2533"/>
                  </a:lnTo>
                  <a:lnTo>
                    <a:pt x="4192" y="2550"/>
                  </a:lnTo>
                  <a:lnTo>
                    <a:pt x="4182" y="2532"/>
                  </a:lnTo>
                  <a:lnTo>
                    <a:pt x="4172" y="2516"/>
                  </a:lnTo>
                  <a:lnTo>
                    <a:pt x="4162" y="2544"/>
                  </a:lnTo>
                  <a:lnTo>
                    <a:pt x="4153" y="2542"/>
                  </a:lnTo>
                  <a:lnTo>
                    <a:pt x="4143" y="2528"/>
                  </a:lnTo>
                  <a:lnTo>
                    <a:pt x="4133" y="2502"/>
                  </a:lnTo>
                  <a:lnTo>
                    <a:pt x="4124" y="1677"/>
                  </a:lnTo>
                  <a:lnTo>
                    <a:pt x="4114" y="2060"/>
                  </a:lnTo>
                  <a:lnTo>
                    <a:pt x="4105" y="2548"/>
                  </a:lnTo>
                  <a:lnTo>
                    <a:pt x="4095" y="2542"/>
                  </a:lnTo>
                  <a:lnTo>
                    <a:pt x="4086" y="2550"/>
                  </a:lnTo>
                  <a:lnTo>
                    <a:pt x="4076" y="2507"/>
                  </a:lnTo>
                  <a:lnTo>
                    <a:pt x="4067" y="2337"/>
                  </a:lnTo>
                  <a:lnTo>
                    <a:pt x="4058" y="2536"/>
                  </a:lnTo>
                  <a:lnTo>
                    <a:pt x="4048" y="2556"/>
                  </a:lnTo>
                  <a:lnTo>
                    <a:pt x="4039" y="2550"/>
                  </a:lnTo>
                  <a:lnTo>
                    <a:pt x="4030" y="2530"/>
                  </a:lnTo>
                  <a:lnTo>
                    <a:pt x="4021" y="2483"/>
                  </a:lnTo>
                  <a:lnTo>
                    <a:pt x="4012" y="2505"/>
                  </a:lnTo>
                  <a:lnTo>
                    <a:pt x="4002" y="2552"/>
                  </a:lnTo>
                  <a:lnTo>
                    <a:pt x="3993" y="2549"/>
                  </a:lnTo>
                  <a:lnTo>
                    <a:pt x="3984" y="2530"/>
                  </a:lnTo>
                  <a:lnTo>
                    <a:pt x="3975" y="2548"/>
                  </a:lnTo>
                  <a:lnTo>
                    <a:pt x="3966" y="2544"/>
                  </a:lnTo>
                  <a:lnTo>
                    <a:pt x="3957" y="2530"/>
                  </a:lnTo>
                  <a:lnTo>
                    <a:pt x="3948" y="2549"/>
                  </a:lnTo>
                  <a:lnTo>
                    <a:pt x="3939" y="2551"/>
                  </a:lnTo>
                  <a:lnTo>
                    <a:pt x="3930" y="2551"/>
                  </a:lnTo>
                  <a:lnTo>
                    <a:pt x="3922" y="2543"/>
                  </a:lnTo>
                  <a:lnTo>
                    <a:pt x="3913" y="2549"/>
                  </a:lnTo>
                  <a:lnTo>
                    <a:pt x="3904" y="2550"/>
                  </a:lnTo>
                  <a:lnTo>
                    <a:pt x="3895" y="2546"/>
                  </a:lnTo>
                  <a:lnTo>
                    <a:pt x="3886" y="2560"/>
                  </a:lnTo>
                  <a:lnTo>
                    <a:pt x="3878" y="2543"/>
                  </a:lnTo>
                  <a:lnTo>
                    <a:pt x="3869" y="2543"/>
                  </a:lnTo>
                  <a:lnTo>
                    <a:pt x="3860" y="2551"/>
                  </a:lnTo>
                  <a:lnTo>
                    <a:pt x="3852" y="2544"/>
                  </a:lnTo>
                  <a:lnTo>
                    <a:pt x="3843" y="2554"/>
                  </a:lnTo>
                  <a:lnTo>
                    <a:pt x="3835" y="2533"/>
                  </a:lnTo>
                  <a:lnTo>
                    <a:pt x="3826" y="2522"/>
                  </a:lnTo>
                  <a:lnTo>
                    <a:pt x="3817" y="2507"/>
                  </a:lnTo>
                  <a:lnTo>
                    <a:pt x="3809" y="2551"/>
                  </a:lnTo>
                  <a:lnTo>
                    <a:pt x="3801" y="2540"/>
                  </a:lnTo>
                  <a:lnTo>
                    <a:pt x="3792" y="2510"/>
                  </a:lnTo>
                  <a:lnTo>
                    <a:pt x="3784" y="2556"/>
                  </a:lnTo>
                  <a:lnTo>
                    <a:pt x="3775" y="2467"/>
                  </a:lnTo>
                  <a:lnTo>
                    <a:pt x="3767" y="2532"/>
                  </a:lnTo>
                  <a:lnTo>
                    <a:pt x="3759" y="2398"/>
                  </a:lnTo>
                  <a:lnTo>
                    <a:pt x="3750" y="2376"/>
                  </a:lnTo>
                  <a:lnTo>
                    <a:pt x="3742" y="2371"/>
                  </a:lnTo>
                  <a:lnTo>
                    <a:pt x="3734" y="2378"/>
                  </a:lnTo>
                  <a:lnTo>
                    <a:pt x="3726" y="2547"/>
                  </a:lnTo>
                  <a:lnTo>
                    <a:pt x="3717" y="2552"/>
                  </a:lnTo>
                  <a:lnTo>
                    <a:pt x="3709" y="2490"/>
                  </a:lnTo>
                  <a:lnTo>
                    <a:pt x="3701" y="2437"/>
                  </a:lnTo>
                  <a:lnTo>
                    <a:pt x="3693" y="2520"/>
                  </a:lnTo>
                  <a:lnTo>
                    <a:pt x="3685" y="2428"/>
                  </a:lnTo>
                  <a:lnTo>
                    <a:pt x="3677" y="2487"/>
                  </a:lnTo>
                  <a:lnTo>
                    <a:pt x="3669" y="2473"/>
                  </a:lnTo>
                  <a:lnTo>
                    <a:pt x="3661" y="2458"/>
                  </a:lnTo>
                  <a:lnTo>
                    <a:pt x="3653" y="2515"/>
                  </a:lnTo>
                  <a:lnTo>
                    <a:pt x="3645" y="2385"/>
                  </a:lnTo>
                  <a:lnTo>
                    <a:pt x="3637" y="2213"/>
                  </a:lnTo>
                  <a:lnTo>
                    <a:pt x="3629" y="2228"/>
                  </a:lnTo>
                  <a:lnTo>
                    <a:pt x="3621" y="2518"/>
                  </a:lnTo>
                  <a:lnTo>
                    <a:pt x="3613" y="2493"/>
                  </a:lnTo>
                  <a:lnTo>
                    <a:pt x="3606" y="2546"/>
                  </a:lnTo>
                  <a:lnTo>
                    <a:pt x="3598" y="2558"/>
                  </a:lnTo>
                  <a:lnTo>
                    <a:pt x="3590" y="2558"/>
                  </a:lnTo>
                  <a:lnTo>
                    <a:pt x="3582" y="2541"/>
                  </a:lnTo>
                  <a:lnTo>
                    <a:pt x="3575" y="2540"/>
                  </a:lnTo>
                  <a:lnTo>
                    <a:pt x="3567" y="2540"/>
                  </a:lnTo>
                  <a:lnTo>
                    <a:pt x="3559" y="2377"/>
                  </a:lnTo>
                  <a:lnTo>
                    <a:pt x="3552" y="1953"/>
                  </a:lnTo>
                  <a:lnTo>
                    <a:pt x="3544" y="2106"/>
                  </a:lnTo>
                  <a:lnTo>
                    <a:pt x="3536" y="2548"/>
                  </a:lnTo>
                  <a:lnTo>
                    <a:pt x="3529" y="2415"/>
                  </a:lnTo>
                  <a:lnTo>
                    <a:pt x="3521" y="2539"/>
                  </a:lnTo>
                  <a:lnTo>
                    <a:pt x="3514" y="2524"/>
                  </a:lnTo>
                  <a:lnTo>
                    <a:pt x="3506" y="2552"/>
                  </a:lnTo>
                  <a:lnTo>
                    <a:pt x="3499" y="2548"/>
                  </a:lnTo>
                  <a:lnTo>
                    <a:pt x="3491" y="2555"/>
                  </a:lnTo>
                  <a:lnTo>
                    <a:pt x="3484" y="2555"/>
                  </a:lnTo>
                  <a:lnTo>
                    <a:pt x="3476" y="2548"/>
                  </a:lnTo>
                  <a:lnTo>
                    <a:pt x="3469" y="2541"/>
                  </a:lnTo>
                  <a:lnTo>
                    <a:pt x="3462" y="2553"/>
                  </a:lnTo>
                  <a:lnTo>
                    <a:pt x="3454" y="2548"/>
                  </a:lnTo>
                  <a:lnTo>
                    <a:pt x="3447" y="2546"/>
                  </a:lnTo>
                  <a:lnTo>
                    <a:pt x="3440" y="2541"/>
                  </a:lnTo>
                  <a:lnTo>
                    <a:pt x="3432" y="2539"/>
                  </a:lnTo>
                  <a:lnTo>
                    <a:pt x="3425" y="2551"/>
                  </a:lnTo>
                  <a:lnTo>
                    <a:pt x="3418" y="2547"/>
                  </a:lnTo>
                  <a:lnTo>
                    <a:pt x="3411" y="2558"/>
                  </a:lnTo>
                  <a:lnTo>
                    <a:pt x="3403" y="2555"/>
                  </a:lnTo>
                  <a:lnTo>
                    <a:pt x="3396" y="2499"/>
                  </a:lnTo>
                  <a:lnTo>
                    <a:pt x="3389" y="2543"/>
                  </a:lnTo>
                  <a:lnTo>
                    <a:pt x="3382" y="2547"/>
                  </a:lnTo>
                  <a:lnTo>
                    <a:pt x="3375" y="2547"/>
                  </a:lnTo>
                  <a:lnTo>
                    <a:pt x="3368" y="2555"/>
                  </a:lnTo>
                  <a:lnTo>
                    <a:pt x="3361" y="2548"/>
                  </a:lnTo>
                  <a:lnTo>
                    <a:pt x="3354" y="2554"/>
                  </a:lnTo>
                  <a:lnTo>
                    <a:pt x="3347" y="2554"/>
                  </a:lnTo>
                  <a:lnTo>
                    <a:pt x="3340" y="2518"/>
                  </a:lnTo>
                  <a:lnTo>
                    <a:pt x="3333" y="2412"/>
                  </a:lnTo>
                  <a:lnTo>
                    <a:pt x="3326" y="2549"/>
                  </a:lnTo>
                  <a:lnTo>
                    <a:pt x="3319" y="2548"/>
                  </a:lnTo>
                  <a:lnTo>
                    <a:pt x="3312" y="2532"/>
                  </a:lnTo>
                  <a:lnTo>
                    <a:pt x="3305" y="2518"/>
                  </a:lnTo>
                  <a:lnTo>
                    <a:pt x="3298" y="2536"/>
                  </a:lnTo>
                  <a:lnTo>
                    <a:pt x="3291" y="2553"/>
                  </a:lnTo>
                  <a:lnTo>
                    <a:pt x="3285" y="2472"/>
                  </a:lnTo>
                  <a:lnTo>
                    <a:pt x="3278" y="2369"/>
                  </a:lnTo>
                  <a:lnTo>
                    <a:pt x="3271" y="2523"/>
                  </a:lnTo>
                  <a:lnTo>
                    <a:pt x="3264" y="2531"/>
                  </a:lnTo>
                  <a:lnTo>
                    <a:pt x="3257" y="2544"/>
                  </a:lnTo>
                  <a:lnTo>
                    <a:pt x="3251" y="2552"/>
                  </a:lnTo>
                  <a:lnTo>
                    <a:pt x="3244" y="2543"/>
                  </a:lnTo>
                  <a:lnTo>
                    <a:pt x="3237" y="2548"/>
                  </a:lnTo>
                  <a:lnTo>
                    <a:pt x="3231" y="2553"/>
                  </a:lnTo>
                  <a:lnTo>
                    <a:pt x="3224" y="2535"/>
                  </a:lnTo>
                  <a:lnTo>
                    <a:pt x="3217" y="2540"/>
                  </a:lnTo>
                  <a:lnTo>
                    <a:pt x="3211" y="2507"/>
                  </a:lnTo>
                  <a:lnTo>
                    <a:pt x="3204" y="2470"/>
                  </a:lnTo>
                  <a:lnTo>
                    <a:pt x="3198" y="2437"/>
                  </a:lnTo>
                  <a:lnTo>
                    <a:pt x="3191" y="2548"/>
                  </a:lnTo>
                  <a:lnTo>
                    <a:pt x="3184" y="2527"/>
                  </a:lnTo>
                  <a:lnTo>
                    <a:pt x="3178" y="2514"/>
                  </a:lnTo>
                  <a:lnTo>
                    <a:pt x="3171" y="2390"/>
                  </a:lnTo>
                  <a:lnTo>
                    <a:pt x="3165" y="2152"/>
                  </a:lnTo>
                  <a:lnTo>
                    <a:pt x="3159" y="1797"/>
                  </a:lnTo>
                  <a:lnTo>
                    <a:pt x="3152" y="2545"/>
                  </a:lnTo>
                  <a:lnTo>
                    <a:pt x="3146" y="2538"/>
                  </a:lnTo>
                  <a:lnTo>
                    <a:pt x="3139" y="2510"/>
                  </a:lnTo>
                  <a:lnTo>
                    <a:pt x="3133" y="2441"/>
                  </a:lnTo>
                  <a:lnTo>
                    <a:pt x="3127" y="2525"/>
                  </a:lnTo>
                  <a:lnTo>
                    <a:pt x="3120" y="2533"/>
                  </a:lnTo>
                  <a:lnTo>
                    <a:pt x="3114" y="2549"/>
                  </a:lnTo>
                  <a:lnTo>
                    <a:pt x="3108" y="2343"/>
                  </a:lnTo>
                  <a:lnTo>
                    <a:pt x="3101" y="2549"/>
                  </a:lnTo>
                  <a:lnTo>
                    <a:pt x="3095" y="2541"/>
                  </a:lnTo>
                  <a:lnTo>
                    <a:pt x="3089" y="2527"/>
                  </a:lnTo>
                  <a:lnTo>
                    <a:pt x="3083" y="2470"/>
                  </a:lnTo>
                  <a:lnTo>
                    <a:pt x="3076" y="2323"/>
                  </a:lnTo>
                  <a:lnTo>
                    <a:pt x="3070" y="2339"/>
                  </a:lnTo>
                  <a:lnTo>
                    <a:pt x="3064" y="2510"/>
                  </a:lnTo>
                  <a:lnTo>
                    <a:pt x="3058" y="2525"/>
                  </a:lnTo>
                  <a:lnTo>
                    <a:pt x="3052" y="2513"/>
                  </a:lnTo>
                  <a:lnTo>
                    <a:pt x="3045" y="2529"/>
                  </a:lnTo>
                  <a:lnTo>
                    <a:pt x="3039" y="2519"/>
                  </a:lnTo>
                  <a:lnTo>
                    <a:pt x="3033" y="2497"/>
                  </a:lnTo>
                  <a:lnTo>
                    <a:pt x="3027" y="2555"/>
                  </a:lnTo>
                  <a:lnTo>
                    <a:pt x="3021" y="2550"/>
                  </a:lnTo>
                  <a:lnTo>
                    <a:pt x="3015" y="2497"/>
                  </a:lnTo>
                  <a:lnTo>
                    <a:pt x="3009" y="2489"/>
                  </a:lnTo>
                  <a:lnTo>
                    <a:pt x="3003" y="2416"/>
                  </a:lnTo>
                  <a:lnTo>
                    <a:pt x="2997" y="2351"/>
                  </a:lnTo>
                  <a:lnTo>
                    <a:pt x="2991" y="2527"/>
                  </a:lnTo>
                  <a:lnTo>
                    <a:pt x="2985" y="2543"/>
                  </a:lnTo>
                  <a:lnTo>
                    <a:pt x="2979" y="2550"/>
                  </a:lnTo>
                  <a:lnTo>
                    <a:pt x="2973" y="2545"/>
                  </a:lnTo>
                  <a:lnTo>
                    <a:pt x="2967" y="2503"/>
                  </a:lnTo>
                  <a:lnTo>
                    <a:pt x="2961" y="2542"/>
                  </a:lnTo>
                  <a:lnTo>
                    <a:pt x="2955" y="2466"/>
                  </a:lnTo>
                  <a:lnTo>
                    <a:pt x="2950" y="2525"/>
                  </a:lnTo>
                  <a:lnTo>
                    <a:pt x="2944" y="2547"/>
                  </a:lnTo>
                  <a:lnTo>
                    <a:pt x="2938" y="2544"/>
                  </a:lnTo>
                  <a:lnTo>
                    <a:pt x="2932" y="2524"/>
                  </a:lnTo>
                  <a:lnTo>
                    <a:pt x="2926" y="2475"/>
                  </a:lnTo>
                  <a:lnTo>
                    <a:pt x="2921" y="2523"/>
                  </a:lnTo>
                  <a:lnTo>
                    <a:pt x="2915" y="2544"/>
                  </a:lnTo>
                  <a:lnTo>
                    <a:pt x="2909" y="2546"/>
                  </a:lnTo>
                  <a:lnTo>
                    <a:pt x="2903" y="2521"/>
                  </a:lnTo>
                  <a:lnTo>
                    <a:pt x="2898" y="2364"/>
                  </a:lnTo>
                  <a:lnTo>
                    <a:pt x="2892" y="2376"/>
                  </a:lnTo>
                  <a:lnTo>
                    <a:pt x="2886" y="2471"/>
                  </a:lnTo>
                  <a:lnTo>
                    <a:pt x="2881" y="2367"/>
                  </a:lnTo>
                  <a:lnTo>
                    <a:pt x="2875" y="2528"/>
                  </a:lnTo>
                  <a:lnTo>
                    <a:pt x="2869" y="2542"/>
                  </a:lnTo>
                  <a:lnTo>
                    <a:pt x="2864" y="2543"/>
                  </a:lnTo>
                  <a:lnTo>
                    <a:pt x="2858" y="2497"/>
                  </a:lnTo>
                  <a:lnTo>
                    <a:pt x="2852" y="2524"/>
                  </a:lnTo>
                  <a:lnTo>
                    <a:pt x="2847" y="2543"/>
                  </a:lnTo>
                  <a:lnTo>
                    <a:pt x="2841" y="2394"/>
                  </a:lnTo>
                  <a:lnTo>
                    <a:pt x="2836" y="2280"/>
                  </a:lnTo>
                  <a:lnTo>
                    <a:pt x="2830" y="2549"/>
                  </a:lnTo>
                  <a:lnTo>
                    <a:pt x="2825" y="2549"/>
                  </a:lnTo>
                  <a:lnTo>
                    <a:pt x="2819" y="2516"/>
                  </a:lnTo>
                  <a:lnTo>
                    <a:pt x="2814" y="2557"/>
                  </a:lnTo>
                  <a:lnTo>
                    <a:pt x="2808" y="2555"/>
                  </a:lnTo>
                  <a:lnTo>
                    <a:pt x="2803" y="2552"/>
                  </a:lnTo>
                  <a:lnTo>
                    <a:pt x="2797" y="2533"/>
                  </a:lnTo>
                  <a:lnTo>
                    <a:pt x="2792" y="2537"/>
                  </a:lnTo>
                  <a:lnTo>
                    <a:pt x="2786" y="2546"/>
                  </a:lnTo>
                  <a:lnTo>
                    <a:pt x="2781" y="2554"/>
                  </a:lnTo>
                  <a:lnTo>
                    <a:pt x="2776" y="2549"/>
                  </a:lnTo>
                  <a:lnTo>
                    <a:pt x="2770" y="2551"/>
                  </a:lnTo>
                  <a:lnTo>
                    <a:pt x="2765" y="2523"/>
                  </a:lnTo>
                  <a:lnTo>
                    <a:pt x="2759" y="2533"/>
                  </a:lnTo>
                  <a:lnTo>
                    <a:pt x="2754" y="2529"/>
                  </a:lnTo>
                  <a:lnTo>
                    <a:pt x="2749" y="2556"/>
                  </a:lnTo>
                  <a:lnTo>
                    <a:pt x="2743" y="2512"/>
                  </a:lnTo>
                  <a:lnTo>
                    <a:pt x="2738" y="2531"/>
                  </a:lnTo>
                  <a:lnTo>
                    <a:pt x="2733" y="2559"/>
                  </a:lnTo>
                  <a:lnTo>
                    <a:pt x="2728" y="2526"/>
                  </a:lnTo>
                  <a:lnTo>
                    <a:pt x="2722" y="2514"/>
                  </a:lnTo>
                  <a:lnTo>
                    <a:pt x="2717" y="2546"/>
                  </a:lnTo>
                  <a:lnTo>
                    <a:pt x="2712" y="2555"/>
                  </a:lnTo>
                  <a:lnTo>
                    <a:pt x="2707" y="2505"/>
                  </a:lnTo>
                  <a:lnTo>
                    <a:pt x="2702" y="2553"/>
                  </a:lnTo>
                  <a:lnTo>
                    <a:pt x="2696" y="2551"/>
                  </a:lnTo>
                  <a:lnTo>
                    <a:pt x="2691" y="2555"/>
                  </a:lnTo>
                  <a:lnTo>
                    <a:pt x="2686" y="2556"/>
                  </a:lnTo>
                  <a:lnTo>
                    <a:pt x="2681" y="2527"/>
                  </a:lnTo>
                  <a:lnTo>
                    <a:pt x="2676" y="2505"/>
                  </a:lnTo>
                  <a:lnTo>
                    <a:pt x="2671" y="2500"/>
                  </a:lnTo>
                  <a:lnTo>
                    <a:pt x="2666" y="2542"/>
                  </a:lnTo>
                  <a:lnTo>
                    <a:pt x="2660" y="2516"/>
                  </a:lnTo>
                  <a:lnTo>
                    <a:pt x="2655" y="2471"/>
                  </a:lnTo>
                  <a:lnTo>
                    <a:pt x="2650" y="2288"/>
                  </a:lnTo>
                  <a:lnTo>
                    <a:pt x="2645" y="2194"/>
                  </a:lnTo>
                  <a:lnTo>
                    <a:pt x="2640" y="2181"/>
                  </a:lnTo>
                  <a:lnTo>
                    <a:pt x="2635" y="2369"/>
                  </a:lnTo>
                  <a:lnTo>
                    <a:pt x="2630" y="2538"/>
                  </a:lnTo>
                  <a:lnTo>
                    <a:pt x="2625" y="2543"/>
                  </a:lnTo>
                  <a:lnTo>
                    <a:pt x="2620" y="2505"/>
                  </a:lnTo>
                  <a:lnTo>
                    <a:pt x="2615" y="2554"/>
                  </a:lnTo>
                  <a:lnTo>
                    <a:pt x="2610" y="2555"/>
                  </a:lnTo>
                  <a:lnTo>
                    <a:pt x="2605" y="2551"/>
                  </a:lnTo>
                  <a:lnTo>
                    <a:pt x="2600" y="2546"/>
                  </a:lnTo>
                  <a:lnTo>
                    <a:pt x="2595" y="2510"/>
                  </a:lnTo>
                  <a:lnTo>
                    <a:pt x="2591" y="2555"/>
                  </a:lnTo>
                  <a:lnTo>
                    <a:pt x="2586" y="2545"/>
                  </a:lnTo>
                  <a:lnTo>
                    <a:pt x="2581" y="2554"/>
                  </a:lnTo>
                  <a:lnTo>
                    <a:pt x="2576" y="2545"/>
                  </a:lnTo>
                  <a:lnTo>
                    <a:pt x="2571" y="2554"/>
                  </a:lnTo>
                  <a:lnTo>
                    <a:pt x="2566" y="2399"/>
                  </a:lnTo>
                  <a:lnTo>
                    <a:pt x="2561" y="2388"/>
                  </a:lnTo>
                  <a:lnTo>
                    <a:pt x="2556" y="2525"/>
                  </a:lnTo>
                  <a:lnTo>
                    <a:pt x="2552" y="2535"/>
                  </a:lnTo>
                  <a:lnTo>
                    <a:pt x="2547" y="2536"/>
                  </a:lnTo>
                  <a:lnTo>
                    <a:pt x="2542" y="2552"/>
                  </a:lnTo>
                  <a:lnTo>
                    <a:pt x="2537" y="2537"/>
                  </a:lnTo>
                  <a:lnTo>
                    <a:pt x="2533" y="2517"/>
                  </a:lnTo>
                  <a:lnTo>
                    <a:pt x="2528" y="2463"/>
                  </a:lnTo>
                  <a:lnTo>
                    <a:pt x="2523" y="2491"/>
                  </a:lnTo>
                  <a:lnTo>
                    <a:pt x="2518" y="2546"/>
                  </a:lnTo>
                  <a:lnTo>
                    <a:pt x="2514" y="2546"/>
                  </a:lnTo>
                  <a:lnTo>
                    <a:pt x="2509" y="2543"/>
                  </a:lnTo>
                  <a:lnTo>
                    <a:pt x="2504" y="2553"/>
                  </a:lnTo>
                  <a:lnTo>
                    <a:pt x="2500" y="2557"/>
                  </a:lnTo>
                  <a:lnTo>
                    <a:pt x="2495" y="2548"/>
                  </a:lnTo>
                  <a:lnTo>
                    <a:pt x="2490" y="2492"/>
                  </a:lnTo>
                  <a:lnTo>
                    <a:pt x="2486" y="2502"/>
                  </a:lnTo>
                  <a:lnTo>
                    <a:pt x="2481" y="2511"/>
                  </a:lnTo>
                  <a:lnTo>
                    <a:pt x="2476" y="2433"/>
                  </a:lnTo>
                  <a:lnTo>
                    <a:pt x="2472" y="2549"/>
                  </a:lnTo>
                  <a:lnTo>
                    <a:pt x="2467" y="2523"/>
                  </a:lnTo>
                  <a:lnTo>
                    <a:pt x="2462" y="2524"/>
                  </a:lnTo>
                  <a:lnTo>
                    <a:pt x="2458" y="2530"/>
                  </a:lnTo>
                  <a:lnTo>
                    <a:pt x="2453" y="2539"/>
                  </a:lnTo>
                  <a:lnTo>
                    <a:pt x="2449" y="2535"/>
                  </a:lnTo>
                  <a:lnTo>
                    <a:pt x="2444" y="2532"/>
                  </a:lnTo>
                  <a:lnTo>
                    <a:pt x="2440" y="2501"/>
                  </a:lnTo>
                  <a:lnTo>
                    <a:pt x="2435" y="2405"/>
                  </a:lnTo>
                  <a:lnTo>
                    <a:pt x="2431" y="2395"/>
                  </a:lnTo>
                  <a:lnTo>
                    <a:pt x="2426" y="2505"/>
                  </a:lnTo>
                  <a:lnTo>
                    <a:pt x="2422" y="2561"/>
                  </a:lnTo>
                  <a:lnTo>
                    <a:pt x="2417" y="2487"/>
                  </a:lnTo>
                  <a:lnTo>
                    <a:pt x="2413" y="1860"/>
                  </a:lnTo>
                  <a:lnTo>
                    <a:pt x="2408" y="1835"/>
                  </a:lnTo>
                  <a:lnTo>
                    <a:pt x="2404" y="2531"/>
                  </a:lnTo>
                  <a:lnTo>
                    <a:pt x="2399" y="2546"/>
                  </a:lnTo>
                  <a:lnTo>
                    <a:pt x="2395" y="2544"/>
                  </a:lnTo>
                  <a:lnTo>
                    <a:pt x="2390" y="2476"/>
                  </a:lnTo>
                  <a:lnTo>
                    <a:pt x="2386" y="2441"/>
                  </a:lnTo>
                  <a:lnTo>
                    <a:pt x="2382" y="2510"/>
                  </a:lnTo>
                  <a:lnTo>
                    <a:pt x="2377" y="2481"/>
                  </a:lnTo>
                  <a:lnTo>
                    <a:pt x="2373" y="2392"/>
                  </a:lnTo>
                  <a:lnTo>
                    <a:pt x="2369" y="2374"/>
                  </a:lnTo>
                  <a:lnTo>
                    <a:pt x="2364" y="2526"/>
                  </a:lnTo>
                  <a:lnTo>
                    <a:pt x="2360" y="2482"/>
                  </a:lnTo>
                  <a:lnTo>
                    <a:pt x="2356" y="2512"/>
                  </a:lnTo>
                  <a:lnTo>
                    <a:pt x="2351" y="2538"/>
                  </a:lnTo>
                  <a:lnTo>
                    <a:pt x="2347" y="2556"/>
                  </a:lnTo>
                  <a:lnTo>
                    <a:pt x="2343" y="2522"/>
                  </a:lnTo>
                  <a:lnTo>
                    <a:pt x="2338" y="2495"/>
                  </a:lnTo>
                  <a:lnTo>
                    <a:pt x="2334" y="2534"/>
                  </a:lnTo>
                  <a:lnTo>
                    <a:pt x="2330" y="2452"/>
                  </a:lnTo>
                  <a:lnTo>
                    <a:pt x="2325" y="2434"/>
                  </a:lnTo>
                  <a:lnTo>
                    <a:pt x="2321" y="2556"/>
                  </a:lnTo>
                  <a:lnTo>
                    <a:pt x="2317" y="2556"/>
                  </a:lnTo>
                  <a:lnTo>
                    <a:pt x="2313" y="2538"/>
                  </a:lnTo>
                  <a:lnTo>
                    <a:pt x="2309" y="2543"/>
                  </a:lnTo>
                  <a:lnTo>
                    <a:pt x="2304" y="2529"/>
                  </a:lnTo>
                  <a:lnTo>
                    <a:pt x="2300" y="2517"/>
                  </a:lnTo>
                  <a:lnTo>
                    <a:pt x="2296" y="2233"/>
                  </a:lnTo>
                  <a:lnTo>
                    <a:pt x="2292" y="2244"/>
                  </a:lnTo>
                  <a:lnTo>
                    <a:pt x="2288" y="2442"/>
                  </a:lnTo>
                  <a:lnTo>
                    <a:pt x="2283" y="2533"/>
                  </a:lnTo>
                  <a:lnTo>
                    <a:pt x="2279" y="2547"/>
                  </a:lnTo>
                  <a:lnTo>
                    <a:pt x="2275" y="2553"/>
                  </a:lnTo>
                  <a:lnTo>
                    <a:pt x="2271" y="2469"/>
                  </a:lnTo>
                  <a:lnTo>
                    <a:pt x="2267" y="2363"/>
                  </a:lnTo>
                  <a:lnTo>
                    <a:pt x="2263" y="2518"/>
                  </a:lnTo>
                  <a:lnTo>
                    <a:pt x="2259" y="2483"/>
                  </a:lnTo>
                  <a:lnTo>
                    <a:pt x="2254" y="2527"/>
                  </a:lnTo>
                  <a:lnTo>
                    <a:pt x="2250" y="2527"/>
                  </a:lnTo>
                  <a:lnTo>
                    <a:pt x="2246" y="2342"/>
                  </a:lnTo>
                  <a:lnTo>
                    <a:pt x="2242" y="2349"/>
                  </a:lnTo>
                  <a:lnTo>
                    <a:pt x="2238" y="2548"/>
                  </a:lnTo>
                  <a:lnTo>
                    <a:pt x="2234" y="2559"/>
                  </a:lnTo>
                  <a:lnTo>
                    <a:pt x="2230" y="2557"/>
                  </a:lnTo>
                  <a:lnTo>
                    <a:pt x="2226" y="2542"/>
                  </a:lnTo>
                  <a:lnTo>
                    <a:pt x="2222" y="2548"/>
                  </a:lnTo>
                  <a:lnTo>
                    <a:pt x="2218" y="2475"/>
                  </a:lnTo>
                  <a:lnTo>
                    <a:pt x="2214" y="2495"/>
                  </a:lnTo>
                  <a:lnTo>
                    <a:pt x="2210" y="2452"/>
                  </a:lnTo>
                  <a:lnTo>
                    <a:pt x="2206" y="2469"/>
                  </a:lnTo>
                  <a:lnTo>
                    <a:pt x="2202" y="2501"/>
                  </a:lnTo>
                  <a:lnTo>
                    <a:pt x="2198" y="2507"/>
                  </a:lnTo>
                  <a:lnTo>
                    <a:pt x="2194" y="2538"/>
                  </a:lnTo>
                  <a:lnTo>
                    <a:pt x="2190" y="2405"/>
                  </a:lnTo>
                  <a:lnTo>
                    <a:pt x="2186" y="2522"/>
                  </a:lnTo>
                  <a:lnTo>
                    <a:pt x="2182" y="2558"/>
                  </a:lnTo>
                  <a:lnTo>
                    <a:pt x="2178" y="2559"/>
                  </a:lnTo>
                  <a:lnTo>
                    <a:pt x="2175" y="2557"/>
                  </a:lnTo>
                  <a:lnTo>
                    <a:pt x="2171" y="2555"/>
                  </a:lnTo>
                  <a:lnTo>
                    <a:pt x="2167" y="2553"/>
                  </a:lnTo>
                  <a:lnTo>
                    <a:pt x="2163" y="2557"/>
                  </a:lnTo>
                  <a:lnTo>
                    <a:pt x="2159" y="2489"/>
                  </a:lnTo>
                  <a:lnTo>
                    <a:pt x="2155" y="2466"/>
                  </a:lnTo>
                  <a:lnTo>
                    <a:pt x="2151" y="2527"/>
                  </a:lnTo>
                  <a:lnTo>
                    <a:pt x="2147" y="2543"/>
                  </a:lnTo>
                  <a:lnTo>
                    <a:pt x="2144" y="2553"/>
                  </a:lnTo>
                  <a:lnTo>
                    <a:pt x="2140" y="2532"/>
                  </a:lnTo>
                  <a:lnTo>
                    <a:pt x="2136" y="2543"/>
                  </a:lnTo>
                  <a:lnTo>
                    <a:pt x="2132" y="2559"/>
                  </a:lnTo>
                  <a:lnTo>
                    <a:pt x="2128" y="2551"/>
                  </a:lnTo>
                  <a:lnTo>
                    <a:pt x="2124" y="2523"/>
                  </a:lnTo>
                  <a:lnTo>
                    <a:pt x="2121" y="2517"/>
                  </a:lnTo>
                  <a:lnTo>
                    <a:pt x="2117" y="2539"/>
                  </a:lnTo>
                  <a:lnTo>
                    <a:pt x="2113" y="2553"/>
                  </a:lnTo>
                  <a:lnTo>
                    <a:pt x="2109" y="2555"/>
                  </a:lnTo>
                  <a:lnTo>
                    <a:pt x="2106" y="2557"/>
                  </a:lnTo>
                  <a:lnTo>
                    <a:pt x="2102" y="2526"/>
                  </a:lnTo>
                  <a:lnTo>
                    <a:pt x="2098" y="2178"/>
                  </a:lnTo>
                  <a:lnTo>
                    <a:pt x="2094" y="1995"/>
                  </a:lnTo>
                  <a:lnTo>
                    <a:pt x="2091" y="2059"/>
                  </a:lnTo>
                  <a:lnTo>
                    <a:pt x="2087" y="2527"/>
                  </a:lnTo>
                  <a:lnTo>
                    <a:pt x="2083" y="2542"/>
                  </a:lnTo>
                  <a:lnTo>
                    <a:pt x="2079" y="2507"/>
                  </a:lnTo>
                  <a:lnTo>
                    <a:pt x="2076" y="2516"/>
                  </a:lnTo>
                  <a:lnTo>
                    <a:pt x="2072" y="2459"/>
                  </a:lnTo>
                  <a:lnTo>
                    <a:pt x="2068" y="2494"/>
                  </a:lnTo>
                  <a:lnTo>
                    <a:pt x="2065" y="2419"/>
                  </a:lnTo>
                  <a:lnTo>
                    <a:pt x="2061" y="2147"/>
                  </a:lnTo>
                  <a:lnTo>
                    <a:pt x="2057" y="2558"/>
                  </a:lnTo>
                  <a:lnTo>
                    <a:pt x="2054" y="2552"/>
                  </a:lnTo>
                  <a:lnTo>
                    <a:pt x="2050" y="2516"/>
                  </a:lnTo>
                  <a:lnTo>
                    <a:pt x="2046" y="2561"/>
                  </a:lnTo>
                  <a:lnTo>
                    <a:pt x="2043" y="2546"/>
                  </a:lnTo>
                  <a:lnTo>
                    <a:pt x="2039" y="2550"/>
                  </a:lnTo>
                  <a:lnTo>
                    <a:pt x="2036" y="2544"/>
                  </a:lnTo>
                  <a:lnTo>
                    <a:pt x="2032" y="2470"/>
                  </a:lnTo>
                  <a:lnTo>
                    <a:pt x="2028" y="2448"/>
                  </a:lnTo>
                  <a:lnTo>
                    <a:pt x="2025" y="2510"/>
                  </a:lnTo>
                  <a:lnTo>
                    <a:pt x="2021" y="2396"/>
                  </a:lnTo>
                  <a:lnTo>
                    <a:pt x="2018" y="2485"/>
                  </a:lnTo>
                  <a:lnTo>
                    <a:pt x="2014" y="2411"/>
                  </a:lnTo>
                  <a:lnTo>
                    <a:pt x="2011" y="2470"/>
                  </a:lnTo>
                  <a:lnTo>
                    <a:pt x="2007" y="2549"/>
                  </a:lnTo>
                  <a:lnTo>
                    <a:pt x="2004" y="2561"/>
                  </a:lnTo>
                  <a:lnTo>
                    <a:pt x="2000" y="2544"/>
                  </a:lnTo>
                  <a:lnTo>
                    <a:pt x="1997" y="2401"/>
                  </a:lnTo>
                  <a:lnTo>
                    <a:pt x="1993" y="2288"/>
                  </a:lnTo>
                  <a:lnTo>
                    <a:pt x="1989" y="2504"/>
                  </a:lnTo>
                  <a:lnTo>
                    <a:pt x="1986" y="2533"/>
                  </a:lnTo>
                  <a:lnTo>
                    <a:pt x="1982" y="2476"/>
                  </a:lnTo>
                  <a:lnTo>
                    <a:pt x="1979" y="2425"/>
                  </a:lnTo>
                  <a:lnTo>
                    <a:pt x="1976" y="2240"/>
                  </a:lnTo>
                  <a:lnTo>
                    <a:pt x="1972" y="2101"/>
                  </a:lnTo>
                  <a:lnTo>
                    <a:pt x="1969" y="1968"/>
                  </a:lnTo>
                  <a:lnTo>
                    <a:pt x="1965" y="2541"/>
                  </a:lnTo>
                  <a:lnTo>
                    <a:pt x="1962" y="2551"/>
                  </a:lnTo>
                  <a:lnTo>
                    <a:pt x="1958" y="2543"/>
                  </a:lnTo>
                  <a:lnTo>
                    <a:pt x="1955" y="2530"/>
                  </a:lnTo>
                  <a:lnTo>
                    <a:pt x="1951" y="2558"/>
                  </a:lnTo>
                  <a:lnTo>
                    <a:pt x="1948" y="2556"/>
                  </a:lnTo>
                  <a:lnTo>
                    <a:pt x="1945" y="2391"/>
                  </a:lnTo>
                  <a:lnTo>
                    <a:pt x="1941" y="2034"/>
                  </a:lnTo>
                  <a:lnTo>
                    <a:pt x="1938" y="2206"/>
                  </a:lnTo>
                  <a:lnTo>
                    <a:pt x="1934" y="2341"/>
                  </a:lnTo>
                  <a:lnTo>
                    <a:pt x="1931" y="2542"/>
                  </a:lnTo>
                  <a:lnTo>
                    <a:pt x="1928" y="2555"/>
                  </a:lnTo>
                  <a:lnTo>
                    <a:pt x="1924" y="2546"/>
                  </a:lnTo>
                  <a:lnTo>
                    <a:pt x="1921" y="2550"/>
                  </a:lnTo>
                  <a:lnTo>
                    <a:pt x="1918" y="2520"/>
                  </a:lnTo>
                  <a:lnTo>
                    <a:pt x="1914" y="2494"/>
                  </a:lnTo>
                  <a:lnTo>
                    <a:pt x="1911" y="2537"/>
                  </a:lnTo>
                  <a:lnTo>
                    <a:pt x="1908" y="2510"/>
                  </a:lnTo>
                  <a:lnTo>
                    <a:pt x="1904" y="2445"/>
                  </a:lnTo>
                  <a:lnTo>
                    <a:pt x="1901" y="2457"/>
                  </a:lnTo>
                  <a:lnTo>
                    <a:pt x="1898" y="2354"/>
                  </a:lnTo>
                  <a:lnTo>
                    <a:pt x="1894" y="2521"/>
                  </a:lnTo>
                  <a:lnTo>
                    <a:pt x="1891" y="2524"/>
                  </a:lnTo>
                  <a:lnTo>
                    <a:pt x="1888" y="2528"/>
                  </a:lnTo>
                  <a:lnTo>
                    <a:pt x="1884" y="2547"/>
                  </a:lnTo>
                  <a:lnTo>
                    <a:pt x="1881" y="2554"/>
                  </a:lnTo>
                  <a:lnTo>
                    <a:pt x="1878" y="2557"/>
                  </a:lnTo>
                  <a:lnTo>
                    <a:pt x="1875" y="2561"/>
                  </a:lnTo>
                  <a:lnTo>
                    <a:pt x="1871" y="2560"/>
                  </a:lnTo>
                  <a:lnTo>
                    <a:pt x="1868" y="2555"/>
                  </a:lnTo>
                  <a:lnTo>
                    <a:pt x="1865" y="2546"/>
                  </a:lnTo>
                  <a:lnTo>
                    <a:pt x="1862" y="2189"/>
                  </a:lnTo>
                  <a:lnTo>
                    <a:pt x="1858" y="1547"/>
                  </a:lnTo>
                  <a:lnTo>
                    <a:pt x="1855" y="0"/>
                  </a:lnTo>
                  <a:lnTo>
                    <a:pt x="1852" y="2367"/>
                  </a:lnTo>
                  <a:lnTo>
                    <a:pt x="1849" y="2552"/>
                  </a:lnTo>
                  <a:lnTo>
                    <a:pt x="1845" y="2557"/>
                  </a:lnTo>
                  <a:lnTo>
                    <a:pt x="1842" y="2536"/>
                  </a:lnTo>
                  <a:lnTo>
                    <a:pt x="1839" y="2540"/>
                  </a:lnTo>
                  <a:lnTo>
                    <a:pt x="1836" y="2522"/>
                  </a:lnTo>
                  <a:lnTo>
                    <a:pt x="1833" y="2520"/>
                  </a:lnTo>
                  <a:lnTo>
                    <a:pt x="1830" y="2550"/>
                  </a:lnTo>
                  <a:lnTo>
                    <a:pt x="1826" y="2549"/>
                  </a:lnTo>
                  <a:lnTo>
                    <a:pt x="1823" y="2553"/>
                  </a:lnTo>
                  <a:lnTo>
                    <a:pt x="1820" y="2550"/>
                  </a:lnTo>
                  <a:lnTo>
                    <a:pt x="1817" y="2564"/>
                  </a:lnTo>
                  <a:lnTo>
                    <a:pt x="1814" y="2561"/>
                  </a:lnTo>
                  <a:lnTo>
                    <a:pt x="1811" y="2563"/>
                  </a:lnTo>
                  <a:lnTo>
                    <a:pt x="1808" y="2560"/>
                  </a:lnTo>
                  <a:lnTo>
                    <a:pt x="1804" y="2561"/>
                  </a:lnTo>
                  <a:lnTo>
                    <a:pt x="1801" y="2560"/>
                  </a:lnTo>
                  <a:lnTo>
                    <a:pt x="1798" y="2563"/>
                  </a:lnTo>
                  <a:lnTo>
                    <a:pt x="1795" y="2538"/>
                  </a:lnTo>
                  <a:lnTo>
                    <a:pt x="1792" y="2531"/>
                  </a:lnTo>
                  <a:lnTo>
                    <a:pt x="1789" y="2459"/>
                  </a:lnTo>
                  <a:lnTo>
                    <a:pt x="1786" y="1823"/>
                  </a:lnTo>
                  <a:lnTo>
                    <a:pt x="1783" y="1503"/>
                  </a:lnTo>
                  <a:lnTo>
                    <a:pt x="1780" y="2547"/>
                  </a:lnTo>
                  <a:lnTo>
                    <a:pt x="1777" y="2549"/>
                  </a:lnTo>
                  <a:lnTo>
                    <a:pt x="1774" y="2493"/>
                  </a:lnTo>
                  <a:lnTo>
                    <a:pt x="1770" y="2471"/>
                  </a:lnTo>
                  <a:lnTo>
                    <a:pt x="1767" y="2531"/>
                  </a:lnTo>
                  <a:lnTo>
                    <a:pt x="1764" y="2479"/>
                  </a:lnTo>
                  <a:lnTo>
                    <a:pt x="1761" y="2486"/>
                  </a:lnTo>
                  <a:lnTo>
                    <a:pt x="1758" y="2452"/>
                  </a:lnTo>
                  <a:lnTo>
                    <a:pt x="1755" y="2557"/>
                  </a:lnTo>
                  <a:lnTo>
                    <a:pt x="1752" y="2551"/>
                  </a:lnTo>
                  <a:lnTo>
                    <a:pt x="1749" y="2560"/>
                  </a:lnTo>
                  <a:lnTo>
                    <a:pt x="1746" y="2561"/>
                  </a:lnTo>
                  <a:lnTo>
                    <a:pt x="1743" y="2559"/>
                  </a:lnTo>
                  <a:lnTo>
                    <a:pt x="1740" y="2559"/>
                  </a:lnTo>
                  <a:lnTo>
                    <a:pt x="1737" y="2553"/>
                  </a:lnTo>
                  <a:lnTo>
                    <a:pt x="1734" y="2550"/>
                  </a:lnTo>
                  <a:lnTo>
                    <a:pt x="1731" y="2494"/>
                  </a:lnTo>
                  <a:lnTo>
                    <a:pt x="1728" y="2558"/>
                  </a:lnTo>
                  <a:lnTo>
                    <a:pt x="1725" y="2503"/>
                  </a:lnTo>
                  <a:lnTo>
                    <a:pt x="1722" y="2373"/>
                  </a:lnTo>
                  <a:lnTo>
                    <a:pt x="1719" y="2361"/>
                  </a:lnTo>
                  <a:lnTo>
                    <a:pt x="1717" y="2548"/>
                  </a:lnTo>
                  <a:lnTo>
                    <a:pt x="1714" y="2516"/>
                  </a:lnTo>
                  <a:lnTo>
                    <a:pt x="1711" y="2563"/>
                  </a:lnTo>
                  <a:lnTo>
                    <a:pt x="1708" y="2559"/>
                  </a:lnTo>
                  <a:lnTo>
                    <a:pt x="1705" y="2561"/>
                  </a:lnTo>
                  <a:lnTo>
                    <a:pt x="1702" y="2558"/>
                  </a:lnTo>
                  <a:lnTo>
                    <a:pt x="1699" y="2549"/>
                  </a:lnTo>
                  <a:lnTo>
                    <a:pt x="1696" y="2554"/>
                  </a:lnTo>
                  <a:lnTo>
                    <a:pt x="1693" y="2560"/>
                  </a:lnTo>
                  <a:lnTo>
                    <a:pt x="1690" y="2535"/>
                  </a:lnTo>
                  <a:lnTo>
                    <a:pt x="1687" y="2513"/>
                  </a:lnTo>
                  <a:lnTo>
                    <a:pt x="1685" y="2500"/>
                  </a:lnTo>
                  <a:lnTo>
                    <a:pt x="1682" y="2563"/>
                  </a:lnTo>
                  <a:lnTo>
                    <a:pt x="1679" y="2552"/>
                  </a:lnTo>
                  <a:lnTo>
                    <a:pt x="1676" y="2558"/>
                  </a:lnTo>
                  <a:lnTo>
                    <a:pt x="1673" y="2555"/>
                  </a:lnTo>
                  <a:lnTo>
                    <a:pt x="1670" y="2532"/>
                  </a:lnTo>
                  <a:lnTo>
                    <a:pt x="1667" y="2556"/>
                  </a:lnTo>
                  <a:lnTo>
                    <a:pt x="1664" y="2563"/>
                  </a:lnTo>
                  <a:lnTo>
                    <a:pt x="1662" y="2565"/>
                  </a:lnTo>
                  <a:lnTo>
                    <a:pt x="1659" y="2554"/>
                  </a:lnTo>
                  <a:lnTo>
                    <a:pt x="1656" y="2544"/>
                  </a:lnTo>
                  <a:lnTo>
                    <a:pt x="1653" y="2495"/>
                  </a:lnTo>
                  <a:lnTo>
                    <a:pt x="1650" y="2398"/>
                  </a:lnTo>
                  <a:lnTo>
                    <a:pt x="1648" y="2181"/>
                  </a:lnTo>
                  <a:lnTo>
                    <a:pt x="1645" y="1757"/>
                  </a:lnTo>
                  <a:lnTo>
                    <a:pt x="1642" y="2533"/>
                  </a:lnTo>
                  <a:lnTo>
                    <a:pt x="1639" y="2556"/>
                  </a:lnTo>
                  <a:lnTo>
                    <a:pt x="1636" y="2551"/>
                  </a:lnTo>
                  <a:lnTo>
                    <a:pt x="1634" y="2565"/>
                  </a:lnTo>
                  <a:lnTo>
                    <a:pt x="1631" y="2564"/>
                  </a:lnTo>
                  <a:lnTo>
                    <a:pt x="1628" y="2562"/>
                  </a:lnTo>
                  <a:lnTo>
                    <a:pt x="1625" y="2561"/>
                  </a:lnTo>
                  <a:lnTo>
                    <a:pt x="1622" y="2551"/>
                  </a:lnTo>
                  <a:lnTo>
                    <a:pt x="1620" y="2547"/>
                  </a:lnTo>
                  <a:lnTo>
                    <a:pt x="1617" y="2559"/>
                  </a:lnTo>
                  <a:lnTo>
                    <a:pt x="1614" y="2559"/>
                  </a:lnTo>
                  <a:lnTo>
                    <a:pt x="1611" y="2563"/>
                  </a:lnTo>
                  <a:lnTo>
                    <a:pt x="1609" y="2534"/>
                  </a:lnTo>
                  <a:lnTo>
                    <a:pt x="1606" y="2522"/>
                  </a:lnTo>
                  <a:lnTo>
                    <a:pt x="1603" y="2561"/>
                  </a:lnTo>
                  <a:lnTo>
                    <a:pt x="1601" y="2546"/>
                  </a:lnTo>
                  <a:lnTo>
                    <a:pt x="1598" y="2560"/>
                  </a:lnTo>
                  <a:lnTo>
                    <a:pt x="1595" y="2565"/>
                  </a:lnTo>
                  <a:lnTo>
                    <a:pt x="1592" y="2564"/>
                  </a:lnTo>
                  <a:lnTo>
                    <a:pt x="1590" y="2564"/>
                  </a:lnTo>
                  <a:lnTo>
                    <a:pt x="1587" y="2558"/>
                  </a:lnTo>
                  <a:lnTo>
                    <a:pt x="1584" y="2563"/>
                  </a:lnTo>
                  <a:lnTo>
                    <a:pt x="1582" y="2551"/>
                  </a:lnTo>
                  <a:lnTo>
                    <a:pt x="1579" y="2509"/>
                  </a:lnTo>
                  <a:lnTo>
                    <a:pt x="1576" y="2414"/>
                  </a:lnTo>
                  <a:lnTo>
                    <a:pt x="1574" y="2349"/>
                  </a:lnTo>
                  <a:lnTo>
                    <a:pt x="1571" y="2556"/>
                  </a:lnTo>
                  <a:lnTo>
                    <a:pt x="1568" y="2558"/>
                  </a:lnTo>
                  <a:lnTo>
                    <a:pt x="1566" y="2557"/>
                  </a:lnTo>
                  <a:lnTo>
                    <a:pt x="1563" y="2560"/>
                  </a:lnTo>
                  <a:lnTo>
                    <a:pt x="1560" y="2545"/>
                  </a:lnTo>
                  <a:lnTo>
                    <a:pt x="1558" y="2504"/>
                  </a:lnTo>
                  <a:lnTo>
                    <a:pt x="1555" y="2455"/>
                  </a:lnTo>
                  <a:lnTo>
                    <a:pt x="1552" y="2530"/>
                  </a:lnTo>
                  <a:lnTo>
                    <a:pt x="1550" y="2549"/>
                  </a:lnTo>
                  <a:lnTo>
                    <a:pt x="1547" y="2519"/>
                  </a:lnTo>
                  <a:lnTo>
                    <a:pt x="1545" y="2487"/>
                  </a:lnTo>
                  <a:lnTo>
                    <a:pt x="1542" y="2487"/>
                  </a:lnTo>
                  <a:lnTo>
                    <a:pt x="1539" y="2427"/>
                  </a:lnTo>
                  <a:lnTo>
                    <a:pt x="1537" y="2367"/>
                  </a:lnTo>
                  <a:lnTo>
                    <a:pt x="1534" y="2244"/>
                  </a:lnTo>
                  <a:lnTo>
                    <a:pt x="1531" y="2159"/>
                  </a:lnTo>
                  <a:lnTo>
                    <a:pt x="1529" y="2534"/>
                  </a:lnTo>
                  <a:lnTo>
                    <a:pt x="1526" y="2535"/>
                  </a:lnTo>
                  <a:lnTo>
                    <a:pt x="1524" y="2432"/>
                  </a:lnTo>
                  <a:lnTo>
                    <a:pt x="1521" y="2561"/>
                  </a:lnTo>
                  <a:lnTo>
                    <a:pt x="1519" y="2558"/>
                  </a:lnTo>
                  <a:lnTo>
                    <a:pt x="1516" y="2555"/>
                  </a:lnTo>
                  <a:lnTo>
                    <a:pt x="1513" y="2556"/>
                  </a:lnTo>
                  <a:lnTo>
                    <a:pt x="1511" y="2558"/>
                  </a:lnTo>
                  <a:lnTo>
                    <a:pt x="1508" y="2563"/>
                  </a:lnTo>
                  <a:lnTo>
                    <a:pt x="1506" y="2541"/>
                  </a:lnTo>
                  <a:lnTo>
                    <a:pt x="1503" y="2552"/>
                  </a:lnTo>
                  <a:lnTo>
                    <a:pt x="1501" y="2558"/>
                  </a:lnTo>
                  <a:lnTo>
                    <a:pt x="1498" y="2560"/>
                  </a:lnTo>
                  <a:lnTo>
                    <a:pt x="1496" y="2556"/>
                  </a:lnTo>
                  <a:lnTo>
                    <a:pt x="1493" y="2559"/>
                  </a:lnTo>
                  <a:lnTo>
                    <a:pt x="1491" y="2563"/>
                  </a:lnTo>
                  <a:lnTo>
                    <a:pt x="1488" y="2561"/>
                  </a:lnTo>
                  <a:lnTo>
                    <a:pt x="1486" y="2560"/>
                  </a:lnTo>
                  <a:lnTo>
                    <a:pt x="1483" y="2563"/>
                  </a:lnTo>
                  <a:lnTo>
                    <a:pt x="1481" y="2562"/>
                  </a:lnTo>
                  <a:lnTo>
                    <a:pt x="1478" y="2560"/>
                  </a:lnTo>
                  <a:lnTo>
                    <a:pt x="1476" y="2555"/>
                  </a:lnTo>
                  <a:lnTo>
                    <a:pt x="1473" y="2559"/>
                  </a:lnTo>
                  <a:lnTo>
                    <a:pt x="1471" y="2561"/>
                  </a:lnTo>
                  <a:lnTo>
                    <a:pt x="1468" y="2561"/>
                  </a:lnTo>
                  <a:lnTo>
                    <a:pt x="1466" y="2562"/>
                  </a:lnTo>
                  <a:lnTo>
                    <a:pt x="1463" y="2548"/>
                  </a:lnTo>
                  <a:lnTo>
                    <a:pt x="1461" y="2548"/>
                  </a:lnTo>
                  <a:lnTo>
                    <a:pt x="1458" y="2559"/>
                  </a:lnTo>
                  <a:lnTo>
                    <a:pt x="1456" y="2560"/>
                  </a:lnTo>
                  <a:lnTo>
                    <a:pt x="1453" y="2552"/>
                  </a:lnTo>
                  <a:lnTo>
                    <a:pt x="1451" y="2549"/>
                  </a:lnTo>
                  <a:lnTo>
                    <a:pt x="1448" y="2510"/>
                  </a:lnTo>
                  <a:lnTo>
                    <a:pt x="1446" y="2559"/>
                  </a:lnTo>
                  <a:lnTo>
                    <a:pt x="1444" y="2385"/>
                  </a:lnTo>
                  <a:lnTo>
                    <a:pt x="1441" y="2558"/>
                  </a:lnTo>
                  <a:lnTo>
                    <a:pt x="1439" y="2558"/>
                  </a:lnTo>
                  <a:lnTo>
                    <a:pt x="1436" y="2556"/>
                  </a:lnTo>
                  <a:lnTo>
                    <a:pt x="1434" y="2545"/>
                  </a:lnTo>
                  <a:lnTo>
                    <a:pt x="1431" y="2554"/>
                  </a:lnTo>
                  <a:lnTo>
                    <a:pt x="1429" y="2556"/>
                  </a:lnTo>
                  <a:lnTo>
                    <a:pt x="1427" y="2543"/>
                  </a:lnTo>
                  <a:lnTo>
                    <a:pt x="1424" y="2432"/>
                  </a:lnTo>
                  <a:lnTo>
                    <a:pt x="1422" y="1957"/>
                  </a:lnTo>
                  <a:lnTo>
                    <a:pt x="1419" y="901"/>
                  </a:lnTo>
                  <a:lnTo>
                    <a:pt x="1417" y="133"/>
                  </a:lnTo>
                  <a:lnTo>
                    <a:pt x="1415" y="2494"/>
                  </a:lnTo>
                  <a:lnTo>
                    <a:pt x="1412" y="2544"/>
                  </a:lnTo>
                  <a:lnTo>
                    <a:pt x="1410" y="2548"/>
                  </a:lnTo>
                  <a:lnTo>
                    <a:pt x="1408" y="2548"/>
                  </a:lnTo>
                  <a:lnTo>
                    <a:pt x="1405" y="2541"/>
                  </a:lnTo>
                  <a:lnTo>
                    <a:pt x="1403" y="2558"/>
                  </a:lnTo>
                  <a:lnTo>
                    <a:pt x="1401" y="2541"/>
                  </a:lnTo>
                  <a:lnTo>
                    <a:pt x="1398" y="2561"/>
                  </a:lnTo>
                  <a:lnTo>
                    <a:pt x="1396" y="2557"/>
                  </a:lnTo>
                  <a:lnTo>
                    <a:pt x="1393" y="2564"/>
                  </a:lnTo>
                  <a:lnTo>
                    <a:pt x="1391" y="2561"/>
                  </a:lnTo>
                  <a:lnTo>
                    <a:pt x="1389" y="2558"/>
                  </a:lnTo>
                  <a:lnTo>
                    <a:pt x="1386" y="2560"/>
                  </a:lnTo>
                  <a:lnTo>
                    <a:pt x="1384" y="2564"/>
                  </a:lnTo>
                  <a:lnTo>
                    <a:pt x="1382" y="2560"/>
                  </a:lnTo>
                  <a:lnTo>
                    <a:pt x="1379" y="2553"/>
                  </a:lnTo>
                  <a:lnTo>
                    <a:pt x="1377" y="2475"/>
                  </a:lnTo>
                  <a:lnTo>
                    <a:pt x="1375" y="2270"/>
                  </a:lnTo>
                  <a:lnTo>
                    <a:pt x="1373" y="2534"/>
                  </a:lnTo>
                  <a:lnTo>
                    <a:pt x="1370" y="2560"/>
                  </a:lnTo>
                  <a:lnTo>
                    <a:pt x="1368" y="2555"/>
                  </a:lnTo>
                  <a:lnTo>
                    <a:pt x="1366" y="2561"/>
                  </a:lnTo>
                  <a:lnTo>
                    <a:pt x="1363" y="2560"/>
                  </a:lnTo>
                  <a:lnTo>
                    <a:pt x="1361" y="2548"/>
                  </a:lnTo>
                  <a:lnTo>
                    <a:pt x="1359" y="2564"/>
                  </a:lnTo>
                  <a:lnTo>
                    <a:pt x="1356" y="2507"/>
                  </a:lnTo>
                  <a:lnTo>
                    <a:pt x="1354" y="2562"/>
                  </a:lnTo>
                  <a:lnTo>
                    <a:pt x="1352" y="2559"/>
                  </a:lnTo>
                  <a:lnTo>
                    <a:pt x="1350" y="2561"/>
                  </a:lnTo>
                  <a:lnTo>
                    <a:pt x="1347" y="2565"/>
                  </a:lnTo>
                  <a:lnTo>
                    <a:pt x="1345" y="2551"/>
                  </a:lnTo>
                  <a:lnTo>
                    <a:pt x="1343" y="2563"/>
                  </a:lnTo>
                  <a:lnTo>
                    <a:pt x="1341" y="2554"/>
                  </a:lnTo>
                  <a:lnTo>
                    <a:pt x="1338" y="2562"/>
                  </a:lnTo>
                  <a:lnTo>
                    <a:pt x="1336" y="2565"/>
                  </a:lnTo>
                  <a:lnTo>
                    <a:pt x="1334" y="2549"/>
                  </a:lnTo>
                  <a:lnTo>
                    <a:pt x="1332" y="2551"/>
                  </a:lnTo>
                  <a:lnTo>
                    <a:pt x="1329" y="2543"/>
                  </a:lnTo>
                  <a:lnTo>
                    <a:pt x="1327" y="2557"/>
                  </a:lnTo>
                  <a:lnTo>
                    <a:pt x="1325" y="2563"/>
                  </a:lnTo>
                  <a:lnTo>
                    <a:pt x="1323" y="2563"/>
                  </a:lnTo>
                  <a:lnTo>
                    <a:pt x="1320" y="2561"/>
                  </a:lnTo>
                  <a:lnTo>
                    <a:pt x="1318" y="2564"/>
                  </a:lnTo>
                  <a:lnTo>
                    <a:pt x="1316" y="2566"/>
                  </a:lnTo>
                  <a:lnTo>
                    <a:pt x="1314" y="2560"/>
                  </a:lnTo>
                  <a:lnTo>
                    <a:pt x="1312" y="2565"/>
                  </a:lnTo>
                  <a:lnTo>
                    <a:pt x="1309" y="2549"/>
                  </a:lnTo>
                  <a:lnTo>
                    <a:pt x="1307" y="2562"/>
                  </a:lnTo>
                  <a:lnTo>
                    <a:pt x="1305" y="2495"/>
                  </a:lnTo>
                  <a:lnTo>
                    <a:pt x="1303" y="2560"/>
                  </a:lnTo>
                  <a:lnTo>
                    <a:pt x="1301" y="2062"/>
                  </a:lnTo>
                  <a:lnTo>
                    <a:pt x="1298" y="2524"/>
                  </a:lnTo>
                  <a:lnTo>
                    <a:pt x="1296" y="1052"/>
                  </a:lnTo>
                  <a:lnTo>
                    <a:pt x="1294" y="2472"/>
                  </a:lnTo>
                  <a:lnTo>
                    <a:pt x="1292" y="2552"/>
                  </a:lnTo>
                  <a:lnTo>
                    <a:pt x="1290" y="2551"/>
                  </a:lnTo>
                  <a:lnTo>
                    <a:pt x="1288" y="2562"/>
                  </a:lnTo>
                  <a:lnTo>
                    <a:pt x="1285" y="2563"/>
                  </a:lnTo>
                  <a:lnTo>
                    <a:pt x="1283" y="2565"/>
                  </a:lnTo>
                  <a:lnTo>
                    <a:pt x="1281" y="2563"/>
                  </a:lnTo>
                  <a:lnTo>
                    <a:pt x="1279" y="2558"/>
                  </a:lnTo>
                  <a:lnTo>
                    <a:pt x="1277" y="2563"/>
                  </a:lnTo>
                  <a:lnTo>
                    <a:pt x="1275" y="2560"/>
                  </a:lnTo>
                  <a:lnTo>
                    <a:pt x="1273" y="2562"/>
                  </a:lnTo>
                  <a:lnTo>
                    <a:pt x="1270" y="2563"/>
                  </a:lnTo>
                  <a:lnTo>
                    <a:pt x="1268" y="2561"/>
                  </a:lnTo>
                  <a:lnTo>
                    <a:pt x="1266" y="2564"/>
                  </a:lnTo>
                  <a:lnTo>
                    <a:pt x="1264" y="2559"/>
                  </a:lnTo>
                  <a:lnTo>
                    <a:pt x="1262" y="2564"/>
                  </a:lnTo>
                  <a:lnTo>
                    <a:pt x="1260" y="2560"/>
                  </a:lnTo>
                  <a:lnTo>
                    <a:pt x="1258" y="2544"/>
                  </a:lnTo>
                  <a:lnTo>
                    <a:pt x="1256" y="2546"/>
                  </a:lnTo>
                  <a:lnTo>
                    <a:pt x="1253" y="2550"/>
                  </a:lnTo>
                  <a:lnTo>
                    <a:pt x="1251" y="2537"/>
                  </a:lnTo>
                  <a:lnTo>
                    <a:pt x="1249" y="2561"/>
                  </a:lnTo>
                  <a:lnTo>
                    <a:pt x="1247" y="2562"/>
                  </a:lnTo>
                  <a:lnTo>
                    <a:pt x="1245" y="2557"/>
                  </a:lnTo>
                  <a:lnTo>
                    <a:pt x="1243" y="2561"/>
                  </a:lnTo>
                  <a:lnTo>
                    <a:pt x="1241" y="2563"/>
                  </a:lnTo>
                  <a:lnTo>
                    <a:pt x="1239" y="2560"/>
                  </a:lnTo>
                  <a:lnTo>
                    <a:pt x="1237" y="2558"/>
                  </a:lnTo>
                  <a:lnTo>
                    <a:pt x="1235" y="2563"/>
                  </a:lnTo>
                  <a:lnTo>
                    <a:pt x="1233" y="2557"/>
                  </a:lnTo>
                  <a:lnTo>
                    <a:pt x="1231" y="2547"/>
                  </a:lnTo>
                  <a:lnTo>
                    <a:pt x="1228" y="2537"/>
                  </a:lnTo>
                  <a:lnTo>
                    <a:pt x="1226" y="2563"/>
                  </a:lnTo>
                  <a:lnTo>
                    <a:pt x="1224" y="2564"/>
                  </a:lnTo>
                  <a:lnTo>
                    <a:pt x="1222" y="2565"/>
                  </a:lnTo>
                  <a:lnTo>
                    <a:pt x="1220" y="2559"/>
                  </a:lnTo>
                  <a:lnTo>
                    <a:pt x="1218" y="2564"/>
                  </a:lnTo>
                  <a:lnTo>
                    <a:pt x="1216" y="2562"/>
                  </a:lnTo>
                  <a:lnTo>
                    <a:pt x="1214" y="2566"/>
                  </a:lnTo>
                  <a:lnTo>
                    <a:pt x="1212" y="2558"/>
                  </a:lnTo>
                  <a:lnTo>
                    <a:pt x="1210" y="2562"/>
                  </a:lnTo>
                  <a:lnTo>
                    <a:pt x="1208" y="2561"/>
                  </a:lnTo>
                  <a:lnTo>
                    <a:pt x="1206" y="2565"/>
                  </a:lnTo>
                  <a:lnTo>
                    <a:pt x="1204" y="2555"/>
                  </a:lnTo>
                  <a:lnTo>
                    <a:pt x="1202" y="2560"/>
                  </a:lnTo>
                  <a:lnTo>
                    <a:pt x="1200" y="2558"/>
                  </a:lnTo>
                  <a:lnTo>
                    <a:pt x="1198" y="2552"/>
                  </a:lnTo>
                  <a:lnTo>
                    <a:pt x="1196" y="2556"/>
                  </a:lnTo>
                  <a:lnTo>
                    <a:pt x="1194" y="2560"/>
                  </a:lnTo>
                  <a:lnTo>
                    <a:pt x="1192" y="2560"/>
                  </a:lnTo>
                  <a:lnTo>
                    <a:pt x="1190" y="2562"/>
                  </a:lnTo>
                  <a:lnTo>
                    <a:pt x="1188" y="2565"/>
                  </a:lnTo>
                  <a:lnTo>
                    <a:pt x="1186" y="2564"/>
                  </a:lnTo>
                  <a:lnTo>
                    <a:pt x="1184" y="2562"/>
                  </a:lnTo>
                  <a:lnTo>
                    <a:pt x="1182" y="2553"/>
                  </a:lnTo>
                  <a:lnTo>
                    <a:pt x="1180" y="2526"/>
                  </a:lnTo>
                  <a:lnTo>
                    <a:pt x="1178" y="2531"/>
                  </a:lnTo>
                  <a:lnTo>
                    <a:pt x="1176" y="2565"/>
                  </a:lnTo>
                  <a:lnTo>
                    <a:pt x="1174" y="2564"/>
                  </a:lnTo>
                  <a:lnTo>
                    <a:pt x="1172" y="2560"/>
                  </a:lnTo>
                  <a:lnTo>
                    <a:pt x="1170" y="2560"/>
                  </a:lnTo>
                  <a:lnTo>
                    <a:pt x="1168" y="2552"/>
                  </a:lnTo>
                  <a:lnTo>
                    <a:pt x="1166" y="2566"/>
                  </a:lnTo>
                  <a:lnTo>
                    <a:pt x="1164" y="2562"/>
                  </a:lnTo>
                  <a:lnTo>
                    <a:pt x="1162" y="2564"/>
                  </a:lnTo>
                  <a:lnTo>
                    <a:pt x="1160" y="2562"/>
                  </a:lnTo>
                  <a:lnTo>
                    <a:pt x="1158" y="2558"/>
                  </a:lnTo>
                  <a:lnTo>
                    <a:pt x="1156" y="2553"/>
                  </a:lnTo>
                  <a:lnTo>
                    <a:pt x="1154" y="2560"/>
                  </a:lnTo>
                  <a:lnTo>
                    <a:pt x="1152" y="2565"/>
                  </a:lnTo>
                  <a:lnTo>
                    <a:pt x="1150" y="2560"/>
                  </a:lnTo>
                  <a:lnTo>
                    <a:pt x="1148" y="2564"/>
                  </a:lnTo>
                  <a:lnTo>
                    <a:pt x="1147" y="2562"/>
                  </a:lnTo>
                  <a:lnTo>
                    <a:pt x="1145" y="2551"/>
                  </a:lnTo>
                  <a:lnTo>
                    <a:pt x="1143" y="2530"/>
                  </a:lnTo>
                  <a:lnTo>
                    <a:pt x="1141" y="2564"/>
                  </a:lnTo>
                  <a:lnTo>
                    <a:pt x="1139" y="2563"/>
                  </a:lnTo>
                  <a:lnTo>
                    <a:pt x="1137" y="2564"/>
                  </a:lnTo>
                  <a:lnTo>
                    <a:pt x="1135" y="2563"/>
                  </a:lnTo>
                  <a:lnTo>
                    <a:pt x="1133" y="2563"/>
                  </a:lnTo>
                  <a:lnTo>
                    <a:pt x="1131" y="2559"/>
                  </a:lnTo>
                  <a:lnTo>
                    <a:pt x="1129" y="2562"/>
                  </a:lnTo>
                  <a:lnTo>
                    <a:pt x="1127" y="2564"/>
                  </a:lnTo>
                  <a:lnTo>
                    <a:pt x="1125" y="2565"/>
                  </a:lnTo>
                  <a:lnTo>
                    <a:pt x="1124" y="2558"/>
                  </a:lnTo>
                  <a:lnTo>
                    <a:pt x="1122" y="2565"/>
                  </a:lnTo>
                  <a:lnTo>
                    <a:pt x="1120" y="2562"/>
                  </a:lnTo>
                  <a:lnTo>
                    <a:pt x="1118" y="2561"/>
                  </a:lnTo>
                  <a:lnTo>
                    <a:pt x="1116" y="2563"/>
                  </a:lnTo>
                  <a:lnTo>
                    <a:pt x="1114" y="2562"/>
                  </a:lnTo>
                  <a:lnTo>
                    <a:pt x="1112" y="2564"/>
                  </a:lnTo>
                  <a:lnTo>
                    <a:pt x="1110" y="2564"/>
                  </a:lnTo>
                  <a:lnTo>
                    <a:pt x="1109" y="2565"/>
                  </a:lnTo>
                  <a:lnTo>
                    <a:pt x="1107" y="2562"/>
                  </a:lnTo>
                  <a:lnTo>
                    <a:pt x="1105" y="2555"/>
                  </a:lnTo>
                  <a:lnTo>
                    <a:pt x="1103" y="2557"/>
                  </a:lnTo>
                  <a:lnTo>
                    <a:pt x="1101" y="2561"/>
                  </a:lnTo>
                  <a:lnTo>
                    <a:pt x="1099" y="2557"/>
                  </a:lnTo>
                  <a:lnTo>
                    <a:pt x="1097" y="2564"/>
                  </a:lnTo>
                  <a:lnTo>
                    <a:pt x="1095" y="2560"/>
                  </a:lnTo>
                  <a:lnTo>
                    <a:pt x="1094" y="2565"/>
                  </a:lnTo>
                  <a:lnTo>
                    <a:pt x="1092" y="2561"/>
                  </a:lnTo>
                  <a:lnTo>
                    <a:pt x="1090" y="2561"/>
                  </a:lnTo>
                  <a:lnTo>
                    <a:pt x="1088" y="2557"/>
                  </a:lnTo>
                  <a:lnTo>
                    <a:pt x="1086" y="2562"/>
                  </a:lnTo>
                  <a:lnTo>
                    <a:pt x="1084" y="2555"/>
                  </a:lnTo>
                  <a:lnTo>
                    <a:pt x="1083" y="2560"/>
                  </a:lnTo>
                  <a:lnTo>
                    <a:pt x="1081" y="2563"/>
                  </a:lnTo>
                  <a:lnTo>
                    <a:pt x="1079" y="2562"/>
                  </a:lnTo>
                  <a:lnTo>
                    <a:pt x="1077" y="2561"/>
                  </a:lnTo>
                  <a:lnTo>
                    <a:pt x="1075" y="2563"/>
                  </a:lnTo>
                  <a:lnTo>
                    <a:pt x="1073" y="2561"/>
                  </a:lnTo>
                  <a:lnTo>
                    <a:pt x="1072" y="2564"/>
                  </a:lnTo>
                  <a:lnTo>
                    <a:pt x="1070" y="2558"/>
                  </a:lnTo>
                  <a:lnTo>
                    <a:pt x="1068" y="2561"/>
                  </a:lnTo>
                  <a:lnTo>
                    <a:pt x="1066" y="2563"/>
                  </a:lnTo>
                  <a:lnTo>
                    <a:pt x="1064" y="2561"/>
                  </a:lnTo>
                  <a:lnTo>
                    <a:pt x="1063" y="2559"/>
                  </a:lnTo>
                  <a:lnTo>
                    <a:pt x="1061" y="2564"/>
                  </a:lnTo>
                  <a:lnTo>
                    <a:pt x="1059" y="2555"/>
                  </a:lnTo>
                  <a:lnTo>
                    <a:pt x="1057" y="2560"/>
                  </a:lnTo>
                  <a:lnTo>
                    <a:pt x="1055" y="2557"/>
                  </a:lnTo>
                  <a:lnTo>
                    <a:pt x="1054" y="2562"/>
                  </a:lnTo>
                  <a:lnTo>
                    <a:pt x="1052" y="2561"/>
                  </a:lnTo>
                  <a:lnTo>
                    <a:pt x="1050" y="2562"/>
                  </a:lnTo>
                  <a:lnTo>
                    <a:pt x="1048" y="2557"/>
                  </a:lnTo>
                  <a:lnTo>
                    <a:pt x="1047" y="2563"/>
                  </a:lnTo>
                  <a:lnTo>
                    <a:pt x="1045" y="2564"/>
                  </a:lnTo>
                  <a:lnTo>
                    <a:pt x="1043" y="2557"/>
                  </a:lnTo>
                  <a:lnTo>
                    <a:pt x="1041" y="2563"/>
                  </a:lnTo>
                  <a:lnTo>
                    <a:pt x="1039" y="2563"/>
                  </a:lnTo>
                  <a:lnTo>
                    <a:pt x="1038" y="2561"/>
                  </a:lnTo>
                  <a:lnTo>
                    <a:pt x="1036" y="2562"/>
                  </a:lnTo>
                  <a:lnTo>
                    <a:pt x="1034" y="2553"/>
                  </a:lnTo>
                  <a:lnTo>
                    <a:pt x="1032" y="2559"/>
                  </a:lnTo>
                  <a:lnTo>
                    <a:pt x="1031" y="2562"/>
                  </a:lnTo>
                  <a:lnTo>
                    <a:pt x="1029" y="2562"/>
                  </a:lnTo>
                  <a:lnTo>
                    <a:pt x="1027" y="2558"/>
                  </a:lnTo>
                  <a:lnTo>
                    <a:pt x="1025" y="2561"/>
                  </a:lnTo>
                  <a:lnTo>
                    <a:pt x="1024" y="2558"/>
                  </a:lnTo>
                  <a:lnTo>
                    <a:pt x="1022" y="2539"/>
                  </a:lnTo>
                  <a:lnTo>
                    <a:pt x="1020" y="2566"/>
                  </a:lnTo>
                  <a:lnTo>
                    <a:pt x="1018" y="2564"/>
                  </a:lnTo>
                  <a:lnTo>
                    <a:pt x="1017" y="2563"/>
                  </a:lnTo>
                  <a:lnTo>
                    <a:pt x="1015" y="2563"/>
                  </a:lnTo>
                  <a:lnTo>
                    <a:pt x="1013" y="2563"/>
                  </a:lnTo>
                  <a:lnTo>
                    <a:pt x="1011" y="2563"/>
                  </a:lnTo>
                  <a:lnTo>
                    <a:pt x="1010" y="2565"/>
                  </a:lnTo>
                  <a:lnTo>
                    <a:pt x="1008" y="2561"/>
                  </a:lnTo>
                  <a:lnTo>
                    <a:pt x="1006" y="2563"/>
                  </a:lnTo>
                  <a:lnTo>
                    <a:pt x="1005" y="2564"/>
                  </a:lnTo>
                  <a:lnTo>
                    <a:pt x="1003" y="2562"/>
                  </a:lnTo>
                  <a:lnTo>
                    <a:pt x="1001" y="2561"/>
                  </a:lnTo>
                  <a:lnTo>
                    <a:pt x="999" y="2564"/>
                  </a:lnTo>
                  <a:lnTo>
                    <a:pt x="998" y="2556"/>
                  </a:lnTo>
                  <a:lnTo>
                    <a:pt x="996" y="2561"/>
                  </a:lnTo>
                  <a:lnTo>
                    <a:pt x="994" y="2563"/>
                  </a:lnTo>
                  <a:lnTo>
                    <a:pt x="993" y="2564"/>
                  </a:lnTo>
                  <a:lnTo>
                    <a:pt x="991" y="2560"/>
                  </a:lnTo>
                  <a:lnTo>
                    <a:pt x="989" y="2562"/>
                  </a:lnTo>
                  <a:lnTo>
                    <a:pt x="988" y="2564"/>
                  </a:lnTo>
                  <a:lnTo>
                    <a:pt x="986" y="2560"/>
                  </a:lnTo>
                  <a:lnTo>
                    <a:pt x="984" y="2565"/>
                  </a:lnTo>
                  <a:lnTo>
                    <a:pt x="983" y="2564"/>
                  </a:lnTo>
                  <a:lnTo>
                    <a:pt x="981" y="2558"/>
                  </a:lnTo>
                  <a:lnTo>
                    <a:pt x="979" y="2562"/>
                  </a:lnTo>
                  <a:lnTo>
                    <a:pt x="978" y="2562"/>
                  </a:lnTo>
                  <a:lnTo>
                    <a:pt x="976" y="2561"/>
                  </a:lnTo>
                  <a:lnTo>
                    <a:pt x="974" y="2564"/>
                  </a:lnTo>
                  <a:lnTo>
                    <a:pt x="973" y="2563"/>
                  </a:lnTo>
                  <a:lnTo>
                    <a:pt x="971" y="2565"/>
                  </a:lnTo>
                  <a:lnTo>
                    <a:pt x="969" y="2565"/>
                  </a:lnTo>
                  <a:lnTo>
                    <a:pt x="968" y="2553"/>
                  </a:lnTo>
                  <a:lnTo>
                    <a:pt x="966" y="2561"/>
                  </a:lnTo>
                  <a:lnTo>
                    <a:pt x="964" y="2563"/>
                  </a:lnTo>
                  <a:lnTo>
                    <a:pt x="963" y="2563"/>
                  </a:lnTo>
                  <a:lnTo>
                    <a:pt x="961" y="2557"/>
                  </a:lnTo>
                  <a:lnTo>
                    <a:pt x="959" y="2560"/>
                  </a:lnTo>
                  <a:lnTo>
                    <a:pt x="958" y="2562"/>
                  </a:lnTo>
                  <a:lnTo>
                    <a:pt x="956" y="2559"/>
                  </a:lnTo>
                  <a:lnTo>
                    <a:pt x="954" y="2564"/>
                  </a:lnTo>
                  <a:lnTo>
                    <a:pt x="953" y="2562"/>
                  </a:lnTo>
                  <a:lnTo>
                    <a:pt x="951" y="2563"/>
                  </a:lnTo>
                  <a:lnTo>
                    <a:pt x="949" y="2564"/>
                  </a:lnTo>
                  <a:lnTo>
                    <a:pt x="948" y="2561"/>
                  </a:lnTo>
                  <a:lnTo>
                    <a:pt x="946" y="2564"/>
                  </a:lnTo>
                  <a:lnTo>
                    <a:pt x="945" y="2564"/>
                  </a:lnTo>
                  <a:lnTo>
                    <a:pt x="943" y="2562"/>
                  </a:lnTo>
                  <a:lnTo>
                    <a:pt x="941" y="2562"/>
                  </a:lnTo>
                  <a:lnTo>
                    <a:pt x="940" y="2564"/>
                  </a:lnTo>
                  <a:lnTo>
                    <a:pt x="938" y="2558"/>
                  </a:lnTo>
                  <a:lnTo>
                    <a:pt x="936" y="2553"/>
                  </a:lnTo>
                  <a:lnTo>
                    <a:pt x="935" y="2556"/>
                  </a:lnTo>
                  <a:lnTo>
                    <a:pt x="933" y="2562"/>
                  </a:lnTo>
                  <a:lnTo>
                    <a:pt x="932" y="2562"/>
                  </a:lnTo>
                  <a:lnTo>
                    <a:pt x="930" y="2561"/>
                  </a:lnTo>
                  <a:lnTo>
                    <a:pt x="928" y="2561"/>
                  </a:lnTo>
                  <a:lnTo>
                    <a:pt x="927" y="2562"/>
                  </a:lnTo>
                  <a:lnTo>
                    <a:pt x="925" y="2562"/>
                  </a:lnTo>
                  <a:lnTo>
                    <a:pt x="924" y="2562"/>
                  </a:lnTo>
                  <a:lnTo>
                    <a:pt x="922" y="2563"/>
                  </a:lnTo>
                  <a:lnTo>
                    <a:pt x="920" y="2560"/>
                  </a:lnTo>
                  <a:lnTo>
                    <a:pt x="919" y="2564"/>
                  </a:lnTo>
                  <a:lnTo>
                    <a:pt x="917" y="2564"/>
                  </a:lnTo>
                  <a:lnTo>
                    <a:pt x="916" y="2565"/>
                  </a:lnTo>
                  <a:lnTo>
                    <a:pt x="914" y="2560"/>
                  </a:lnTo>
                  <a:lnTo>
                    <a:pt x="913" y="2565"/>
                  </a:lnTo>
                  <a:lnTo>
                    <a:pt x="911" y="2561"/>
                  </a:lnTo>
                  <a:lnTo>
                    <a:pt x="909" y="2563"/>
                  </a:lnTo>
                  <a:lnTo>
                    <a:pt x="908" y="2540"/>
                  </a:lnTo>
                  <a:lnTo>
                    <a:pt x="906" y="2563"/>
                  </a:lnTo>
                  <a:lnTo>
                    <a:pt x="905" y="2558"/>
                  </a:lnTo>
                  <a:lnTo>
                    <a:pt x="903" y="2563"/>
                  </a:lnTo>
                  <a:lnTo>
                    <a:pt x="902" y="2563"/>
                  </a:lnTo>
                  <a:lnTo>
                    <a:pt x="900" y="2563"/>
                  </a:lnTo>
                  <a:lnTo>
                    <a:pt x="898" y="2562"/>
                  </a:lnTo>
                  <a:lnTo>
                    <a:pt x="897" y="2558"/>
                  </a:lnTo>
                  <a:lnTo>
                    <a:pt x="895" y="2557"/>
                  </a:lnTo>
                  <a:lnTo>
                    <a:pt x="894" y="2564"/>
                  </a:lnTo>
                  <a:lnTo>
                    <a:pt x="892" y="2563"/>
                  </a:lnTo>
                  <a:lnTo>
                    <a:pt x="891" y="2556"/>
                  </a:lnTo>
                  <a:lnTo>
                    <a:pt x="889" y="2557"/>
                  </a:lnTo>
                  <a:lnTo>
                    <a:pt x="888" y="2564"/>
                  </a:lnTo>
                  <a:lnTo>
                    <a:pt x="886" y="2556"/>
                  </a:lnTo>
                  <a:lnTo>
                    <a:pt x="884" y="2564"/>
                  </a:lnTo>
                  <a:lnTo>
                    <a:pt x="883" y="2559"/>
                  </a:lnTo>
                  <a:lnTo>
                    <a:pt x="881" y="2563"/>
                  </a:lnTo>
                  <a:lnTo>
                    <a:pt x="880" y="2560"/>
                  </a:lnTo>
                  <a:lnTo>
                    <a:pt x="878" y="2563"/>
                  </a:lnTo>
                  <a:lnTo>
                    <a:pt x="877" y="2565"/>
                  </a:lnTo>
                  <a:lnTo>
                    <a:pt x="875" y="2563"/>
                  </a:lnTo>
                  <a:lnTo>
                    <a:pt x="874" y="2566"/>
                  </a:lnTo>
                  <a:lnTo>
                    <a:pt x="872" y="2564"/>
                  </a:lnTo>
                  <a:lnTo>
                    <a:pt x="871" y="2561"/>
                  </a:lnTo>
                  <a:lnTo>
                    <a:pt x="869" y="2564"/>
                  </a:lnTo>
                  <a:lnTo>
                    <a:pt x="868" y="2565"/>
                  </a:lnTo>
                  <a:lnTo>
                    <a:pt x="866" y="2564"/>
                  </a:lnTo>
                  <a:lnTo>
                    <a:pt x="865" y="2563"/>
                  </a:lnTo>
                  <a:lnTo>
                    <a:pt x="863" y="2558"/>
                  </a:lnTo>
                  <a:lnTo>
                    <a:pt x="862" y="2561"/>
                  </a:lnTo>
                  <a:lnTo>
                    <a:pt x="860" y="2562"/>
                  </a:lnTo>
                  <a:lnTo>
                    <a:pt x="859" y="2563"/>
                  </a:lnTo>
                  <a:lnTo>
                    <a:pt x="857" y="2562"/>
                  </a:lnTo>
                  <a:lnTo>
                    <a:pt x="856" y="2562"/>
                  </a:lnTo>
                  <a:lnTo>
                    <a:pt x="854" y="2564"/>
                  </a:lnTo>
                  <a:lnTo>
                    <a:pt x="853" y="2560"/>
                  </a:lnTo>
                  <a:lnTo>
                    <a:pt x="851" y="2563"/>
                  </a:lnTo>
                  <a:lnTo>
                    <a:pt x="850" y="2557"/>
                  </a:lnTo>
                  <a:lnTo>
                    <a:pt x="848" y="2559"/>
                  </a:lnTo>
                  <a:lnTo>
                    <a:pt x="847" y="2561"/>
                  </a:lnTo>
                  <a:lnTo>
                    <a:pt x="845" y="2556"/>
                  </a:lnTo>
                  <a:lnTo>
                    <a:pt x="844" y="2560"/>
                  </a:lnTo>
                  <a:lnTo>
                    <a:pt x="842" y="2565"/>
                  </a:lnTo>
                  <a:lnTo>
                    <a:pt x="841" y="2563"/>
                  </a:lnTo>
                  <a:lnTo>
                    <a:pt x="839" y="2564"/>
                  </a:lnTo>
                  <a:lnTo>
                    <a:pt x="838" y="2564"/>
                  </a:lnTo>
                  <a:lnTo>
                    <a:pt x="836" y="2564"/>
                  </a:lnTo>
                  <a:lnTo>
                    <a:pt x="835" y="2563"/>
                  </a:lnTo>
                  <a:lnTo>
                    <a:pt x="833" y="2556"/>
                  </a:lnTo>
                  <a:lnTo>
                    <a:pt x="832" y="2562"/>
                  </a:lnTo>
                  <a:lnTo>
                    <a:pt x="830" y="2564"/>
                  </a:lnTo>
                  <a:lnTo>
                    <a:pt x="829" y="2564"/>
                  </a:lnTo>
                  <a:lnTo>
                    <a:pt x="828" y="2563"/>
                  </a:lnTo>
                  <a:lnTo>
                    <a:pt x="826" y="2564"/>
                  </a:lnTo>
                  <a:lnTo>
                    <a:pt x="825" y="2565"/>
                  </a:lnTo>
                  <a:lnTo>
                    <a:pt x="823" y="2563"/>
                  </a:lnTo>
                  <a:lnTo>
                    <a:pt x="822" y="2563"/>
                  </a:lnTo>
                  <a:lnTo>
                    <a:pt x="820" y="2561"/>
                  </a:lnTo>
                  <a:lnTo>
                    <a:pt x="819" y="2563"/>
                  </a:lnTo>
                  <a:lnTo>
                    <a:pt x="817" y="2563"/>
                  </a:lnTo>
                  <a:lnTo>
                    <a:pt x="816" y="2564"/>
                  </a:lnTo>
                  <a:lnTo>
                    <a:pt x="814" y="2560"/>
                  </a:lnTo>
                  <a:lnTo>
                    <a:pt x="813" y="2564"/>
                  </a:lnTo>
                  <a:lnTo>
                    <a:pt x="812" y="2557"/>
                  </a:lnTo>
                  <a:lnTo>
                    <a:pt x="810" y="2564"/>
                  </a:lnTo>
                  <a:lnTo>
                    <a:pt x="809" y="2562"/>
                  </a:lnTo>
                  <a:lnTo>
                    <a:pt x="807" y="2534"/>
                  </a:lnTo>
                  <a:lnTo>
                    <a:pt x="806" y="2563"/>
                  </a:lnTo>
                  <a:lnTo>
                    <a:pt x="804" y="2563"/>
                  </a:lnTo>
                  <a:lnTo>
                    <a:pt x="803" y="2559"/>
                  </a:lnTo>
                  <a:lnTo>
                    <a:pt x="802" y="2564"/>
                  </a:lnTo>
                  <a:lnTo>
                    <a:pt x="800" y="2562"/>
                  </a:lnTo>
                  <a:lnTo>
                    <a:pt x="799" y="2560"/>
                  </a:lnTo>
                  <a:lnTo>
                    <a:pt x="797" y="2563"/>
                  </a:lnTo>
                  <a:lnTo>
                    <a:pt x="796" y="2541"/>
                  </a:lnTo>
                  <a:lnTo>
                    <a:pt x="795" y="2561"/>
                  </a:lnTo>
                  <a:lnTo>
                    <a:pt x="793" y="2561"/>
                  </a:lnTo>
                  <a:lnTo>
                    <a:pt x="792" y="2559"/>
                  </a:lnTo>
                  <a:lnTo>
                    <a:pt x="790" y="2562"/>
                  </a:lnTo>
                  <a:lnTo>
                    <a:pt x="789" y="2562"/>
                  </a:lnTo>
                  <a:lnTo>
                    <a:pt x="787" y="2562"/>
                  </a:lnTo>
                  <a:lnTo>
                    <a:pt x="786" y="2561"/>
                  </a:lnTo>
                  <a:lnTo>
                    <a:pt x="785" y="2563"/>
                  </a:lnTo>
                  <a:lnTo>
                    <a:pt x="783" y="2564"/>
                  </a:lnTo>
                  <a:lnTo>
                    <a:pt x="782" y="2561"/>
                  </a:lnTo>
                  <a:lnTo>
                    <a:pt x="780" y="2567"/>
                  </a:lnTo>
                  <a:lnTo>
                    <a:pt x="779" y="2563"/>
                  </a:lnTo>
                  <a:lnTo>
                    <a:pt x="778" y="2558"/>
                  </a:lnTo>
                  <a:lnTo>
                    <a:pt x="776" y="2562"/>
                  </a:lnTo>
                  <a:lnTo>
                    <a:pt x="775" y="2562"/>
                  </a:lnTo>
                  <a:lnTo>
                    <a:pt x="774" y="2555"/>
                  </a:lnTo>
                  <a:lnTo>
                    <a:pt x="772" y="2559"/>
                  </a:lnTo>
                  <a:lnTo>
                    <a:pt x="771" y="2564"/>
                  </a:lnTo>
                  <a:lnTo>
                    <a:pt x="769" y="2561"/>
                  </a:lnTo>
                  <a:lnTo>
                    <a:pt x="768" y="2565"/>
                  </a:lnTo>
                  <a:lnTo>
                    <a:pt x="767" y="2566"/>
                  </a:lnTo>
                  <a:lnTo>
                    <a:pt x="765" y="2563"/>
                  </a:lnTo>
                  <a:lnTo>
                    <a:pt x="764" y="2562"/>
                  </a:lnTo>
                  <a:lnTo>
                    <a:pt x="762" y="2562"/>
                  </a:lnTo>
                  <a:lnTo>
                    <a:pt x="761" y="2560"/>
                  </a:lnTo>
                  <a:lnTo>
                    <a:pt x="760" y="2562"/>
                  </a:lnTo>
                  <a:lnTo>
                    <a:pt x="758" y="2564"/>
                  </a:lnTo>
                  <a:lnTo>
                    <a:pt x="757" y="2560"/>
                  </a:lnTo>
                  <a:lnTo>
                    <a:pt x="756" y="2562"/>
                  </a:lnTo>
                  <a:lnTo>
                    <a:pt x="754" y="2563"/>
                  </a:lnTo>
                  <a:lnTo>
                    <a:pt x="753" y="2563"/>
                  </a:lnTo>
                  <a:lnTo>
                    <a:pt x="752" y="2558"/>
                  </a:lnTo>
                  <a:lnTo>
                    <a:pt x="750" y="2561"/>
                  </a:lnTo>
                  <a:lnTo>
                    <a:pt x="749" y="2558"/>
                  </a:lnTo>
                  <a:lnTo>
                    <a:pt x="748" y="2564"/>
                  </a:lnTo>
                  <a:lnTo>
                    <a:pt x="746" y="2565"/>
                  </a:lnTo>
                  <a:lnTo>
                    <a:pt x="745" y="2562"/>
                  </a:lnTo>
                  <a:lnTo>
                    <a:pt x="743" y="2564"/>
                  </a:lnTo>
                  <a:lnTo>
                    <a:pt x="742" y="2560"/>
                  </a:lnTo>
                  <a:lnTo>
                    <a:pt x="741" y="2564"/>
                  </a:lnTo>
                  <a:lnTo>
                    <a:pt x="739" y="2563"/>
                  </a:lnTo>
                  <a:lnTo>
                    <a:pt x="738" y="2565"/>
                  </a:lnTo>
                  <a:lnTo>
                    <a:pt x="737" y="2562"/>
                  </a:lnTo>
                  <a:lnTo>
                    <a:pt x="735" y="2564"/>
                  </a:lnTo>
                  <a:lnTo>
                    <a:pt x="734" y="2560"/>
                  </a:lnTo>
                  <a:lnTo>
                    <a:pt x="733" y="2563"/>
                  </a:lnTo>
                  <a:lnTo>
                    <a:pt x="731" y="2563"/>
                  </a:lnTo>
                  <a:lnTo>
                    <a:pt x="730" y="2564"/>
                  </a:lnTo>
                  <a:lnTo>
                    <a:pt x="729" y="2563"/>
                  </a:lnTo>
                  <a:lnTo>
                    <a:pt x="727" y="2563"/>
                  </a:lnTo>
                  <a:lnTo>
                    <a:pt x="726" y="2563"/>
                  </a:lnTo>
                  <a:lnTo>
                    <a:pt x="725" y="2561"/>
                  </a:lnTo>
                  <a:lnTo>
                    <a:pt x="723" y="2552"/>
                  </a:lnTo>
                  <a:lnTo>
                    <a:pt x="722" y="2562"/>
                  </a:lnTo>
                  <a:lnTo>
                    <a:pt x="721" y="2564"/>
                  </a:lnTo>
                  <a:lnTo>
                    <a:pt x="720" y="2565"/>
                  </a:lnTo>
                  <a:lnTo>
                    <a:pt x="718" y="2557"/>
                  </a:lnTo>
                  <a:lnTo>
                    <a:pt x="717" y="2559"/>
                  </a:lnTo>
                  <a:lnTo>
                    <a:pt x="716" y="2558"/>
                  </a:lnTo>
                  <a:lnTo>
                    <a:pt x="714" y="2562"/>
                  </a:lnTo>
                  <a:lnTo>
                    <a:pt x="713" y="2565"/>
                  </a:lnTo>
                  <a:lnTo>
                    <a:pt x="712" y="2557"/>
                  </a:lnTo>
                  <a:lnTo>
                    <a:pt x="710" y="2563"/>
                  </a:lnTo>
                  <a:lnTo>
                    <a:pt x="709" y="2560"/>
                  </a:lnTo>
                  <a:lnTo>
                    <a:pt x="708" y="2565"/>
                  </a:lnTo>
                  <a:lnTo>
                    <a:pt x="706" y="2561"/>
                  </a:lnTo>
                  <a:lnTo>
                    <a:pt x="705" y="2564"/>
                  </a:lnTo>
                  <a:lnTo>
                    <a:pt x="704" y="2564"/>
                  </a:lnTo>
                  <a:lnTo>
                    <a:pt x="703" y="2561"/>
                  </a:lnTo>
                  <a:lnTo>
                    <a:pt x="701" y="2561"/>
                  </a:lnTo>
                  <a:lnTo>
                    <a:pt x="700" y="2561"/>
                  </a:lnTo>
                  <a:lnTo>
                    <a:pt x="699" y="2564"/>
                  </a:lnTo>
                  <a:lnTo>
                    <a:pt x="697" y="2562"/>
                  </a:lnTo>
                  <a:lnTo>
                    <a:pt x="696" y="2563"/>
                  </a:lnTo>
                  <a:lnTo>
                    <a:pt x="695" y="2565"/>
                  </a:lnTo>
                  <a:lnTo>
                    <a:pt x="694" y="2561"/>
                  </a:lnTo>
                  <a:lnTo>
                    <a:pt x="692" y="2563"/>
                  </a:lnTo>
                  <a:lnTo>
                    <a:pt x="691" y="2565"/>
                  </a:lnTo>
                  <a:lnTo>
                    <a:pt x="690" y="2561"/>
                  </a:lnTo>
                  <a:lnTo>
                    <a:pt x="689" y="2536"/>
                  </a:lnTo>
                  <a:lnTo>
                    <a:pt x="687" y="2562"/>
                  </a:lnTo>
                  <a:lnTo>
                    <a:pt x="686" y="2562"/>
                  </a:lnTo>
                  <a:lnTo>
                    <a:pt x="685" y="2563"/>
                  </a:lnTo>
                  <a:lnTo>
                    <a:pt x="683" y="2563"/>
                  </a:lnTo>
                  <a:lnTo>
                    <a:pt x="682" y="2555"/>
                  </a:lnTo>
                  <a:lnTo>
                    <a:pt x="681" y="2549"/>
                  </a:lnTo>
                  <a:lnTo>
                    <a:pt x="680" y="2558"/>
                  </a:lnTo>
                  <a:lnTo>
                    <a:pt x="678" y="2557"/>
                  </a:lnTo>
                  <a:lnTo>
                    <a:pt x="677" y="2561"/>
                  </a:lnTo>
                  <a:lnTo>
                    <a:pt x="676" y="2563"/>
                  </a:lnTo>
                  <a:lnTo>
                    <a:pt x="675" y="2515"/>
                  </a:lnTo>
                  <a:lnTo>
                    <a:pt x="673" y="2564"/>
                  </a:lnTo>
                  <a:lnTo>
                    <a:pt x="672" y="2560"/>
                  </a:lnTo>
                  <a:lnTo>
                    <a:pt x="671" y="2565"/>
                  </a:lnTo>
                  <a:lnTo>
                    <a:pt x="670" y="2565"/>
                  </a:lnTo>
                  <a:lnTo>
                    <a:pt x="668" y="2566"/>
                  </a:lnTo>
                  <a:lnTo>
                    <a:pt x="667" y="2562"/>
                  </a:lnTo>
                  <a:lnTo>
                    <a:pt x="666" y="2559"/>
                  </a:lnTo>
                  <a:lnTo>
                    <a:pt x="665" y="2564"/>
                  </a:lnTo>
                  <a:lnTo>
                    <a:pt x="663" y="2563"/>
                  </a:lnTo>
                  <a:lnTo>
                    <a:pt x="662" y="2562"/>
                  </a:lnTo>
                  <a:lnTo>
                    <a:pt x="661" y="2563"/>
                  </a:lnTo>
                  <a:lnTo>
                    <a:pt x="660" y="2560"/>
                  </a:lnTo>
                  <a:lnTo>
                    <a:pt x="658" y="2566"/>
                  </a:lnTo>
                  <a:lnTo>
                    <a:pt x="657" y="2561"/>
                  </a:lnTo>
                  <a:lnTo>
                    <a:pt x="656" y="2556"/>
                  </a:lnTo>
                  <a:lnTo>
                    <a:pt x="655" y="2561"/>
                  </a:lnTo>
                  <a:lnTo>
                    <a:pt x="653" y="2566"/>
                  </a:lnTo>
                  <a:lnTo>
                    <a:pt x="652" y="2563"/>
                  </a:lnTo>
                  <a:lnTo>
                    <a:pt x="651" y="2564"/>
                  </a:lnTo>
                  <a:lnTo>
                    <a:pt x="650" y="2560"/>
                  </a:lnTo>
                  <a:lnTo>
                    <a:pt x="649" y="2561"/>
                  </a:lnTo>
                  <a:lnTo>
                    <a:pt x="647" y="2560"/>
                  </a:lnTo>
                  <a:lnTo>
                    <a:pt x="646" y="2560"/>
                  </a:lnTo>
                  <a:lnTo>
                    <a:pt x="645" y="2565"/>
                  </a:lnTo>
                  <a:lnTo>
                    <a:pt x="644" y="2563"/>
                  </a:lnTo>
                  <a:lnTo>
                    <a:pt x="642" y="2562"/>
                  </a:lnTo>
                  <a:lnTo>
                    <a:pt x="641" y="2565"/>
                  </a:lnTo>
                  <a:lnTo>
                    <a:pt x="640" y="2561"/>
                  </a:lnTo>
                  <a:lnTo>
                    <a:pt x="639" y="2562"/>
                  </a:lnTo>
                  <a:lnTo>
                    <a:pt x="638" y="2558"/>
                  </a:lnTo>
                  <a:lnTo>
                    <a:pt x="636" y="2561"/>
                  </a:lnTo>
                  <a:lnTo>
                    <a:pt x="635" y="2562"/>
                  </a:lnTo>
                  <a:lnTo>
                    <a:pt x="634" y="2560"/>
                  </a:lnTo>
                  <a:lnTo>
                    <a:pt x="633" y="2561"/>
                  </a:lnTo>
                  <a:lnTo>
                    <a:pt x="632" y="2563"/>
                  </a:lnTo>
                  <a:lnTo>
                    <a:pt x="630" y="2558"/>
                  </a:lnTo>
                  <a:lnTo>
                    <a:pt x="629" y="2562"/>
                  </a:lnTo>
                  <a:lnTo>
                    <a:pt x="628" y="2558"/>
                  </a:lnTo>
                  <a:lnTo>
                    <a:pt x="627" y="2560"/>
                  </a:lnTo>
                  <a:lnTo>
                    <a:pt x="626" y="2563"/>
                  </a:lnTo>
                  <a:lnTo>
                    <a:pt x="624" y="2561"/>
                  </a:lnTo>
                  <a:lnTo>
                    <a:pt x="623" y="2565"/>
                  </a:lnTo>
                  <a:lnTo>
                    <a:pt x="622" y="2564"/>
                  </a:lnTo>
                  <a:lnTo>
                    <a:pt x="621" y="2563"/>
                  </a:lnTo>
                  <a:lnTo>
                    <a:pt x="620" y="2565"/>
                  </a:lnTo>
                  <a:lnTo>
                    <a:pt x="618" y="2564"/>
                  </a:lnTo>
                  <a:lnTo>
                    <a:pt x="617" y="2561"/>
                  </a:lnTo>
                  <a:lnTo>
                    <a:pt x="616" y="2561"/>
                  </a:lnTo>
                  <a:lnTo>
                    <a:pt x="615" y="2555"/>
                  </a:lnTo>
                  <a:lnTo>
                    <a:pt x="614" y="2566"/>
                  </a:lnTo>
                  <a:lnTo>
                    <a:pt x="613" y="2561"/>
                  </a:lnTo>
                  <a:lnTo>
                    <a:pt x="611" y="2562"/>
                  </a:lnTo>
                  <a:lnTo>
                    <a:pt x="610" y="2560"/>
                  </a:lnTo>
                  <a:lnTo>
                    <a:pt x="609" y="2563"/>
                  </a:lnTo>
                  <a:lnTo>
                    <a:pt x="608" y="2561"/>
                  </a:lnTo>
                  <a:lnTo>
                    <a:pt x="607" y="2562"/>
                  </a:lnTo>
                  <a:lnTo>
                    <a:pt x="606" y="2565"/>
                  </a:lnTo>
                  <a:lnTo>
                    <a:pt x="604" y="2564"/>
                  </a:lnTo>
                  <a:lnTo>
                    <a:pt x="603" y="2561"/>
                  </a:lnTo>
                  <a:lnTo>
                    <a:pt x="602" y="2559"/>
                  </a:lnTo>
                  <a:lnTo>
                    <a:pt x="601" y="2558"/>
                  </a:lnTo>
                  <a:lnTo>
                    <a:pt x="600" y="2564"/>
                  </a:lnTo>
                  <a:lnTo>
                    <a:pt x="599" y="2559"/>
                  </a:lnTo>
                  <a:lnTo>
                    <a:pt x="597" y="2554"/>
                  </a:lnTo>
                  <a:lnTo>
                    <a:pt x="596" y="2565"/>
                  </a:lnTo>
                  <a:lnTo>
                    <a:pt x="595" y="2557"/>
                  </a:lnTo>
                  <a:lnTo>
                    <a:pt x="594" y="2559"/>
                  </a:lnTo>
                  <a:lnTo>
                    <a:pt x="593" y="2562"/>
                  </a:lnTo>
                  <a:lnTo>
                    <a:pt x="592" y="2560"/>
                  </a:lnTo>
                  <a:lnTo>
                    <a:pt x="590" y="2564"/>
                  </a:lnTo>
                  <a:lnTo>
                    <a:pt x="589" y="2564"/>
                  </a:lnTo>
                  <a:lnTo>
                    <a:pt x="588" y="2562"/>
                  </a:lnTo>
                  <a:lnTo>
                    <a:pt x="587" y="2563"/>
                  </a:lnTo>
                  <a:lnTo>
                    <a:pt x="586" y="2562"/>
                  </a:lnTo>
                  <a:lnTo>
                    <a:pt x="585" y="2558"/>
                  </a:lnTo>
                  <a:lnTo>
                    <a:pt x="584" y="2560"/>
                  </a:lnTo>
                  <a:lnTo>
                    <a:pt x="582" y="2560"/>
                  </a:lnTo>
                  <a:lnTo>
                    <a:pt x="581" y="2559"/>
                  </a:lnTo>
                  <a:lnTo>
                    <a:pt x="580" y="2561"/>
                  </a:lnTo>
                  <a:lnTo>
                    <a:pt x="579" y="2560"/>
                  </a:lnTo>
                  <a:lnTo>
                    <a:pt x="578" y="2561"/>
                  </a:lnTo>
                  <a:lnTo>
                    <a:pt x="577" y="2559"/>
                  </a:lnTo>
                  <a:lnTo>
                    <a:pt x="576" y="2560"/>
                  </a:lnTo>
                  <a:lnTo>
                    <a:pt x="575" y="2562"/>
                  </a:lnTo>
                  <a:lnTo>
                    <a:pt x="573" y="2563"/>
                  </a:lnTo>
                  <a:lnTo>
                    <a:pt x="572" y="2565"/>
                  </a:lnTo>
                  <a:lnTo>
                    <a:pt x="571" y="2567"/>
                  </a:lnTo>
                  <a:lnTo>
                    <a:pt x="570" y="2562"/>
                  </a:lnTo>
                  <a:lnTo>
                    <a:pt x="569" y="2563"/>
                  </a:lnTo>
                  <a:lnTo>
                    <a:pt x="568" y="2564"/>
                  </a:lnTo>
                  <a:lnTo>
                    <a:pt x="567" y="2562"/>
                  </a:lnTo>
                  <a:lnTo>
                    <a:pt x="566" y="2561"/>
                  </a:lnTo>
                  <a:lnTo>
                    <a:pt x="564" y="2561"/>
                  </a:lnTo>
                  <a:lnTo>
                    <a:pt x="563" y="2564"/>
                  </a:lnTo>
                  <a:lnTo>
                    <a:pt x="562" y="2556"/>
                  </a:lnTo>
                  <a:lnTo>
                    <a:pt x="561" y="2560"/>
                  </a:lnTo>
                  <a:lnTo>
                    <a:pt x="560" y="2563"/>
                  </a:lnTo>
                  <a:lnTo>
                    <a:pt x="559" y="2563"/>
                  </a:lnTo>
                  <a:lnTo>
                    <a:pt x="558" y="2563"/>
                  </a:lnTo>
                  <a:lnTo>
                    <a:pt x="557" y="2561"/>
                  </a:lnTo>
                  <a:lnTo>
                    <a:pt x="555" y="2564"/>
                  </a:lnTo>
                  <a:lnTo>
                    <a:pt x="554" y="2565"/>
                  </a:lnTo>
                  <a:lnTo>
                    <a:pt x="553" y="2561"/>
                  </a:lnTo>
                  <a:lnTo>
                    <a:pt x="552" y="2564"/>
                  </a:lnTo>
                  <a:lnTo>
                    <a:pt x="551" y="2563"/>
                  </a:lnTo>
                  <a:lnTo>
                    <a:pt x="550" y="2562"/>
                  </a:lnTo>
                  <a:lnTo>
                    <a:pt x="549" y="2566"/>
                  </a:lnTo>
                  <a:lnTo>
                    <a:pt x="548" y="2561"/>
                  </a:lnTo>
                  <a:lnTo>
                    <a:pt x="547" y="2561"/>
                  </a:lnTo>
                  <a:lnTo>
                    <a:pt x="546" y="2560"/>
                  </a:lnTo>
                  <a:lnTo>
                    <a:pt x="544" y="2561"/>
                  </a:lnTo>
                  <a:lnTo>
                    <a:pt x="543" y="2563"/>
                  </a:lnTo>
                  <a:lnTo>
                    <a:pt x="542" y="2561"/>
                  </a:lnTo>
                  <a:lnTo>
                    <a:pt x="541" y="2563"/>
                  </a:lnTo>
                  <a:lnTo>
                    <a:pt x="540" y="2561"/>
                  </a:lnTo>
                  <a:lnTo>
                    <a:pt x="539" y="2559"/>
                  </a:lnTo>
                  <a:lnTo>
                    <a:pt x="538" y="2562"/>
                  </a:lnTo>
                  <a:lnTo>
                    <a:pt x="537" y="2562"/>
                  </a:lnTo>
                  <a:lnTo>
                    <a:pt x="536" y="2564"/>
                  </a:lnTo>
                  <a:lnTo>
                    <a:pt x="535" y="2561"/>
                  </a:lnTo>
                  <a:lnTo>
                    <a:pt x="534" y="2559"/>
                  </a:lnTo>
                  <a:lnTo>
                    <a:pt x="533" y="2558"/>
                  </a:lnTo>
                  <a:lnTo>
                    <a:pt x="531" y="2564"/>
                  </a:lnTo>
                  <a:lnTo>
                    <a:pt x="530" y="2566"/>
                  </a:lnTo>
                  <a:lnTo>
                    <a:pt x="529" y="2559"/>
                  </a:lnTo>
                  <a:lnTo>
                    <a:pt x="528" y="2562"/>
                  </a:lnTo>
                  <a:lnTo>
                    <a:pt x="527" y="2564"/>
                  </a:lnTo>
                  <a:lnTo>
                    <a:pt x="526" y="2559"/>
                  </a:lnTo>
                  <a:lnTo>
                    <a:pt x="525" y="2566"/>
                  </a:lnTo>
                  <a:lnTo>
                    <a:pt x="524" y="2561"/>
                  </a:lnTo>
                  <a:lnTo>
                    <a:pt x="523" y="2560"/>
                  </a:lnTo>
                  <a:lnTo>
                    <a:pt x="522" y="2561"/>
                  </a:lnTo>
                  <a:lnTo>
                    <a:pt x="521" y="2563"/>
                  </a:lnTo>
                  <a:lnTo>
                    <a:pt x="520" y="2560"/>
                  </a:lnTo>
                  <a:lnTo>
                    <a:pt x="519" y="2561"/>
                  </a:lnTo>
                  <a:lnTo>
                    <a:pt x="518" y="2563"/>
                  </a:lnTo>
                  <a:lnTo>
                    <a:pt x="516" y="2566"/>
                  </a:lnTo>
                  <a:lnTo>
                    <a:pt x="515" y="2560"/>
                  </a:lnTo>
                  <a:lnTo>
                    <a:pt x="514" y="2560"/>
                  </a:lnTo>
                  <a:lnTo>
                    <a:pt x="513" y="2562"/>
                  </a:lnTo>
                  <a:lnTo>
                    <a:pt x="512" y="2561"/>
                  </a:lnTo>
                  <a:lnTo>
                    <a:pt x="511" y="2563"/>
                  </a:lnTo>
                  <a:lnTo>
                    <a:pt x="510" y="2559"/>
                  </a:lnTo>
                  <a:lnTo>
                    <a:pt x="509" y="2558"/>
                  </a:lnTo>
                  <a:lnTo>
                    <a:pt x="508" y="2565"/>
                  </a:lnTo>
                  <a:lnTo>
                    <a:pt x="507" y="2551"/>
                  </a:lnTo>
                  <a:lnTo>
                    <a:pt x="506" y="2563"/>
                  </a:lnTo>
                  <a:lnTo>
                    <a:pt x="505" y="2560"/>
                  </a:lnTo>
                  <a:lnTo>
                    <a:pt x="504" y="2562"/>
                  </a:lnTo>
                  <a:lnTo>
                    <a:pt x="503" y="2564"/>
                  </a:lnTo>
                  <a:lnTo>
                    <a:pt x="502" y="2562"/>
                  </a:lnTo>
                  <a:lnTo>
                    <a:pt x="501" y="2565"/>
                  </a:lnTo>
                  <a:lnTo>
                    <a:pt x="500" y="2564"/>
                  </a:lnTo>
                  <a:lnTo>
                    <a:pt x="499" y="2564"/>
                  </a:lnTo>
                  <a:lnTo>
                    <a:pt x="498" y="2564"/>
                  </a:lnTo>
                  <a:lnTo>
                    <a:pt x="497" y="2559"/>
                  </a:lnTo>
                  <a:lnTo>
                    <a:pt x="495" y="2561"/>
                  </a:lnTo>
                  <a:lnTo>
                    <a:pt x="494" y="2560"/>
                  </a:lnTo>
                  <a:lnTo>
                    <a:pt x="493" y="2562"/>
                  </a:lnTo>
                  <a:lnTo>
                    <a:pt x="492" y="2562"/>
                  </a:lnTo>
                  <a:lnTo>
                    <a:pt x="491" y="2560"/>
                  </a:lnTo>
                  <a:lnTo>
                    <a:pt x="490" y="2561"/>
                  </a:lnTo>
                  <a:lnTo>
                    <a:pt x="489" y="2563"/>
                  </a:lnTo>
                  <a:lnTo>
                    <a:pt x="488" y="2561"/>
                  </a:lnTo>
                  <a:lnTo>
                    <a:pt x="487" y="2561"/>
                  </a:lnTo>
                  <a:lnTo>
                    <a:pt x="486" y="2560"/>
                  </a:lnTo>
                  <a:lnTo>
                    <a:pt x="485" y="2561"/>
                  </a:lnTo>
                  <a:lnTo>
                    <a:pt x="484" y="2564"/>
                  </a:lnTo>
                  <a:lnTo>
                    <a:pt x="483" y="2559"/>
                  </a:lnTo>
                  <a:lnTo>
                    <a:pt x="482" y="2561"/>
                  </a:lnTo>
                  <a:lnTo>
                    <a:pt x="481" y="2563"/>
                  </a:lnTo>
                  <a:lnTo>
                    <a:pt x="480" y="2562"/>
                  </a:lnTo>
                  <a:lnTo>
                    <a:pt x="479" y="2559"/>
                  </a:lnTo>
                  <a:lnTo>
                    <a:pt x="478" y="2560"/>
                  </a:lnTo>
                  <a:lnTo>
                    <a:pt x="477" y="2560"/>
                  </a:lnTo>
                  <a:lnTo>
                    <a:pt x="476" y="2559"/>
                  </a:lnTo>
                  <a:lnTo>
                    <a:pt x="475" y="2558"/>
                  </a:lnTo>
                  <a:lnTo>
                    <a:pt x="474" y="2563"/>
                  </a:lnTo>
                  <a:lnTo>
                    <a:pt x="473" y="2562"/>
                  </a:lnTo>
                  <a:lnTo>
                    <a:pt x="472" y="2560"/>
                  </a:lnTo>
                  <a:lnTo>
                    <a:pt x="471" y="2561"/>
                  </a:lnTo>
                  <a:lnTo>
                    <a:pt x="470" y="2563"/>
                  </a:lnTo>
                  <a:lnTo>
                    <a:pt x="469" y="2561"/>
                  </a:lnTo>
                  <a:lnTo>
                    <a:pt x="468" y="2562"/>
                  </a:lnTo>
                  <a:lnTo>
                    <a:pt x="467" y="2561"/>
                  </a:lnTo>
                  <a:lnTo>
                    <a:pt x="466" y="2559"/>
                  </a:lnTo>
                  <a:lnTo>
                    <a:pt x="465" y="2561"/>
                  </a:lnTo>
                  <a:lnTo>
                    <a:pt x="464" y="2561"/>
                  </a:lnTo>
                  <a:lnTo>
                    <a:pt x="463" y="2562"/>
                  </a:lnTo>
                  <a:lnTo>
                    <a:pt x="462" y="2565"/>
                  </a:lnTo>
                  <a:lnTo>
                    <a:pt x="461" y="2561"/>
                  </a:lnTo>
                  <a:lnTo>
                    <a:pt x="460" y="2559"/>
                  </a:lnTo>
                  <a:lnTo>
                    <a:pt x="459" y="2561"/>
                  </a:lnTo>
                  <a:lnTo>
                    <a:pt x="458" y="2563"/>
                  </a:lnTo>
                  <a:lnTo>
                    <a:pt x="457" y="2564"/>
                  </a:lnTo>
                  <a:lnTo>
                    <a:pt x="456" y="2565"/>
                  </a:lnTo>
                  <a:lnTo>
                    <a:pt x="455" y="2560"/>
                  </a:lnTo>
                  <a:lnTo>
                    <a:pt x="454" y="2564"/>
                  </a:lnTo>
                  <a:lnTo>
                    <a:pt x="453" y="2563"/>
                  </a:lnTo>
                  <a:lnTo>
                    <a:pt x="452" y="2561"/>
                  </a:lnTo>
                  <a:lnTo>
                    <a:pt x="451" y="2562"/>
                  </a:lnTo>
                  <a:lnTo>
                    <a:pt x="450" y="2565"/>
                  </a:lnTo>
                  <a:lnTo>
                    <a:pt x="449" y="2560"/>
                  </a:lnTo>
                  <a:lnTo>
                    <a:pt x="448" y="2559"/>
                  </a:lnTo>
                  <a:lnTo>
                    <a:pt x="447" y="2561"/>
                  </a:lnTo>
                  <a:lnTo>
                    <a:pt x="446" y="2557"/>
                  </a:lnTo>
                  <a:lnTo>
                    <a:pt x="445" y="2560"/>
                  </a:lnTo>
                  <a:lnTo>
                    <a:pt x="444" y="2562"/>
                  </a:lnTo>
                  <a:lnTo>
                    <a:pt x="443" y="2557"/>
                  </a:lnTo>
                  <a:lnTo>
                    <a:pt x="442" y="2520"/>
                  </a:lnTo>
                  <a:lnTo>
                    <a:pt x="441" y="2561"/>
                  </a:lnTo>
                  <a:lnTo>
                    <a:pt x="440" y="2561"/>
                  </a:lnTo>
                  <a:lnTo>
                    <a:pt x="439" y="2564"/>
                  </a:lnTo>
                  <a:lnTo>
                    <a:pt x="438" y="2562"/>
                  </a:lnTo>
                  <a:lnTo>
                    <a:pt x="437" y="2559"/>
                  </a:lnTo>
                  <a:lnTo>
                    <a:pt x="436" y="2561"/>
                  </a:lnTo>
                  <a:lnTo>
                    <a:pt x="435" y="2565"/>
                  </a:lnTo>
                  <a:lnTo>
                    <a:pt x="434" y="2562"/>
                  </a:lnTo>
                  <a:lnTo>
                    <a:pt x="433" y="2563"/>
                  </a:lnTo>
                  <a:lnTo>
                    <a:pt x="432" y="2565"/>
                  </a:lnTo>
                  <a:lnTo>
                    <a:pt x="431" y="2562"/>
                  </a:lnTo>
                  <a:lnTo>
                    <a:pt x="431" y="2559"/>
                  </a:lnTo>
                  <a:lnTo>
                    <a:pt x="430" y="2557"/>
                  </a:lnTo>
                  <a:lnTo>
                    <a:pt x="429" y="2563"/>
                  </a:lnTo>
                  <a:lnTo>
                    <a:pt x="428" y="2559"/>
                  </a:lnTo>
                  <a:lnTo>
                    <a:pt x="427" y="2560"/>
                  </a:lnTo>
                  <a:lnTo>
                    <a:pt x="426" y="2560"/>
                  </a:lnTo>
                  <a:lnTo>
                    <a:pt x="425" y="2564"/>
                  </a:lnTo>
                  <a:lnTo>
                    <a:pt x="424" y="2561"/>
                  </a:lnTo>
                  <a:lnTo>
                    <a:pt x="423" y="2565"/>
                  </a:lnTo>
                  <a:lnTo>
                    <a:pt x="422" y="2562"/>
                  </a:lnTo>
                  <a:lnTo>
                    <a:pt x="421" y="2557"/>
                  </a:lnTo>
                  <a:lnTo>
                    <a:pt x="420" y="2559"/>
                  </a:lnTo>
                  <a:lnTo>
                    <a:pt x="419" y="2562"/>
                  </a:lnTo>
                  <a:lnTo>
                    <a:pt x="418" y="2563"/>
                  </a:lnTo>
                  <a:lnTo>
                    <a:pt x="417" y="2563"/>
                  </a:lnTo>
                  <a:lnTo>
                    <a:pt x="416" y="2566"/>
                  </a:lnTo>
                  <a:lnTo>
                    <a:pt x="415" y="2563"/>
                  </a:lnTo>
                  <a:lnTo>
                    <a:pt x="414" y="2563"/>
                  </a:lnTo>
                  <a:lnTo>
                    <a:pt x="413" y="2562"/>
                  </a:lnTo>
                  <a:lnTo>
                    <a:pt x="412" y="2562"/>
                  </a:lnTo>
                  <a:lnTo>
                    <a:pt x="411" y="2559"/>
                  </a:lnTo>
                  <a:lnTo>
                    <a:pt x="411" y="2564"/>
                  </a:lnTo>
                  <a:lnTo>
                    <a:pt x="410" y="2557"/>
                  </a:lnTo>
                  <a:lnTo>
                    <a:pt x="409" y="2561"/>
                  </a:lnTo>
                  <a:lnTo>
                    <a:pt x="408" y="2566"/>
                  </a:lnTo>
                  <a:lnTo>
                    <a:pt x="407" y="2566"/>
                  </a:lnTo>
                  <a:lnTo>
                    <a:pt x="406" y="2563"/>
                  </a:lnTo>
                  <a:lnTo>
                    <a:pt x="405" y="2561"/>
                  </a:lnTo>
                  <a:lnTo>
                    <a:pt x="404" y="2564"/>
                  </a:lnTo>
                  <a:lnTo>
                    <a:pt x="403" y="2548"/>
                  </a:lnTo>
                  <a:lnTo>
                    <a:pt x="402" y="2560"/>
                  </a:lnTo>
                  <a:lnTo>
                    <a:pt x="401" y="2561"/>
                  </a:lnTo>
                  <a:lnTo>
                    <a:pt x="400" y="2562"/>
                  </a:lnTo>
                  <a:lnTo>
                    <a:pt x="399" y="2563"/>
                  </a:lnTo>
                  <a:lnTo>
                    <a:pt x="398" y="2559"/>
                  </a:lnTo>
                  <a:lnTo>
                    <a:pt x="397" y="2558"/>
                  </a:lnTo>
                  <a:lnTo>
                    <a:pt x="397" y="2559"/>
                  </a:lnTo>
                  <a:lnTo>
                    <a:pt x="396" y="2558"/>
                  </a:lnTo>
                  <a:lnTo>
                    <a:pt x="395" y="2563"/>
                  </a:lnTo>
                  <a:lnTo>
                    <a:pt x="394" y="2559"/>
                  </a:lnTo>
                  <a:lnTo>
                    <a:pt x="393" y="2559"/>
                  </a:lnTo>
                  <a:lnTo>
                    <a:pt x="392" y="2564"/>
                  </a:lnTo>
                  <a:lnTo>
                    <a:pt x="391" y="2558"/>
                  </a:lnTo>
                  <a:lnTo>
                    <a:pt x="390" y="2562"/>
                  </a:lnTo>
                  <a:lnTo>
                    <a:pt x="389" y="2558"/>
                  </a:lnTo>
                  <a:lnTo>
                    <a:pt x="388" y="2544"/>
                  </a:lnTo>
                  <a:lnTo>
                    <a:pt x="387" y="2554"/>
                  </a:lnTo>
                  <a:lnTo>
                    <a:pt x="386" y="2560"/>
                  </a:lnTo>
                  <a:lnTo>
                    <a:pt x="386" y="2559"/>
                  </a:lnTo>
                  <a:lnTo>
                    <a:pt x="385" y="2561"/>
                  </a:lnTo>
                  <a:lnTo>
                    <a:pt x="384" y="2558"/>
                  </a:lnTo>
                  <a:lnTo>
                    <a:pt x="383" y="2563"/>
                  </a:lnTo>
                  <a:lnTo>
                    <a:pt x="382" y="2547"/>
                  </a:lnTo>
                  <a:lnTo>
                    <a:pt x="381" y="2539"/>
                  </a:lnTo>
                  <a:lnTo>
                    <a:pt x="380" y="2562"/>
                  </a:lnTo>
                  <a:lnTo>
                    <a:pt x="379" y="2537"/>
                  </a:lnTo>
                  <a:lnTo>
                    <a:pt x="378" y="2562"/>
                  </a:lnTo>
                  <a:lnTo>
                    <a:pt x="377" y="2555"/>
                  </a:lnTo>
                  <a:lnTo>
                    <a:pt x="376" y="2561"/>
                  </a:lnTo>
                  <a:lnTo>
                    <a:pt x="376" y="2562"/>
                  </a:lnTo>
                  <a:lnTo>
                    <a:pt x="375" y="2566"/>
                  </a:lnTo>
                  <a:lnTo>
                    <a:pt x="374" y="2561"/>
                  </a:lnTo>
                  <a:lnTo>
                    <a:pt x="373" y="2564"/>
                  </a:lnTo>
                  <a:lnTo>
                    <a:pt x="372" y="2561"/>
                  </a:lnTo>
                  <a:lnTo>
                    <a:pt x="371" y="2560"/>
                  </a:lnTo>
                  <a:lnTo>
                    <a:pt x="370" y="2562"/>
                  </a:lnTo>
                  <a:lnTo>
                    <a:pt x="369" y="2561"/>
                  </a:lnTo>
                  <a:lnTo>
                    <a:pt x="368" y="2562"/>
                  </a:lnTo>
                  <a:lnTo>
                    <a:pt x="367" y="2565"/>
                  </a:lnTo>
                  <a:lnTo>
                    <a:pt x="367" y="2563"/>
                  </a:lnTo>
                  <a:lnTo>
                    <a:pt x="366" y="2562"/>
                  </a:lnTo>
                  <a:lnTo>
                    <a:pt x="365" y="2563"/>
                  </a:lnTo>
                  <a:lnTo>
                    <a:pt x="364" y="2563"/>
                  </a:lnTo>
                  <a:lnTo>
                    <a:pt x="363" y="2564"/>
                  </a:lnTo>
                  <a:lnTo>
                    <a:pt x="362" y="2561"/>
                  </a:lnTo>
                  <a:lnTo>
                    <a:pt x="361" y="2560"/>
                  </a:lnTo>
                  <a:lnTo>
                    <a:pt x="360" y="2564"/>
                  </a:lnTo>
                  <a:lnTo>
                    <a:pt x="359" y="2561"/>
                  </a:lnTo>
                  <a:lnTo>
                    <a:pt x="359" y="2558"/>
                  </a:lnTo>
                  <a:lnTo>
                    <a:pt x="358" y="2559"/>
                  </a:lnTo>
                  <a:lnTo>
                    <a:pt x="357" y="2562"/>
                  </a:lnTo>
                  <a:lnTo>
                    <a:pt x="356" y="2561"/>
                  </a:lnTo>
                  <a:lnTo>
                    <a:pt x="355" y="2557"/>
                  </a:lnTo>
                  <a:lnTo>
                    <a:pt x="354" y="2558"/>
                  </a:lnTo>
                  <a:lnTo>
                    <a:pt x="353" y="2563"/>
                  </a:lnTo>
                  <a:lnTo>
                    <a:pt x="352" y="2563"/>
                  </a:lnTo>
                  <a:lnTo>
                    <a:pt x="352" y="2564"/>
                  </a:lnTo>
                  <a:lnTo>
                    <a:pt x="351" y="2561"/>
                  </a:lnTo>
                  <a:lnTo>
                    <a:pt x="350" y="2563"/>
                  </a:lnTo>
                  <a:lnTo>
                    <a:pt x="349" y="2563"/>
                  </a:lnTo>
                  <a:lnTo>
                    <a:pt x="348" y="2561"/>
                  </a:lnTo>
                  <a:lnTo>
                    <a:pt x="347" y="2564"/>
                  </a:lnTo>
                  <a:lnTo>
                    <a:pt x="346" y="2557"/>
                  </a:lnTo>
                  <a:lnTo>
                    <a:pt x="345" y="2563"/>
                  </a:lnTo>
                  <a:lnTo>
                    <a:pt x="345" y="2562"/>
                  </a:lnTo>
                  <a:lnTo>
                    <a:pt x="344" y="2561"/>
                  </a:lnTo>
                  <a:lnTo>
                    <a:pt x="343" y="2560"/>
                  </a:lnTo>
                  <a:lnTo>
                    <a:pt x="342" y="2561"/>
                  </a:lnTo>
                  <a:lnTo>
                    <a:pt x="341" y="2562"/>
                  </a:lnTo>
                  <a:lnTo>
                    <a:pt x="340" y="2558"/>
                  </a:lnTo>
                  <a:lnTo>
                    <a:pt x="339" y="2557"/>
                  </a:lnTo>
                  <a:lnTo>
                    <a:pt x="339" y="2562"/>
                  </a:lnTo>
                  <a:lnTo>
                    <a:pt x="338" y="2562"/>
                  </a:lnTo>
                  <a:lnTo>
                    <a:pt x="337" y="2563"/>
                  </a:lnTo>
                  <a:lnTo>
                    <a:pt x="336" y="2566"/>
                  </a:lnTo>
                  <a:lnTo>
                    <a:pt x="335" y="2562"/>
                  </a:lnTo>
                  <a:lnTo>
                    <a:pt x="334" y="2564"/>
                  </a:lnTo>
                  <a:lnTo>
                    <a:pt x="333" y="2563"/>
                  </a:lnTo>
                  <a:lnTo>
                    <a:pt x="333" y="2562"/>
                  </a:lnTo>
                  <a:lnTo>
                    <a:pt x="332" y="2563"/>
                  </a:lnTo>
                  <a:lnTo>
                    <a:pt x="331" y="2563"/>
                  </a:lnTo>
                  <a:lnTo>
                    <a:pt x="330" y="2562"/>
                  </a:lnTo>
                  <a:lnTo>
                    <a:pt x="329" y="2560"/>
                  </a:lnTo>
                  <a:lnTo>
                    <a:pt x="328" y="2558"/>
                  </a:lnTo>
                  <a:lnTo>
                    <a:pt x="327" y="2561"/>
                  </a:lnTo>
                  <a:lnTo>
                    <a:pt x="327" y="2557"/>
                  </a:lnTo>
                  <a:lnTo>
                    <a:pt x="326" y="2556"/>
                  </a:lnTo>
                  <a:lnTo>
                    <a:pt x="325" y="2558"/>
                  </a:lnTo>
                  <a:lnTo>
                    <a:pt x="324" y="2564"/>
                  </a:lnTo>
                  <a:lnTo>
                    <a:pt x="323" y="2561"/>
                  </a:lnTo>
                  <a:lnTo>
                    <a:pt x="322" y="2560"/>
                  </a:lnTo>
                  <a:lnTo>
                    <a:pt x="321" y="2559"/>
                  </a:lnTo>
                  <a:lnTo>
                    <a:pt x="321" y="2563"/>
                  </a:lnTo>
                  <a:lnTo>
                    <a:pt x="320" y="2565"/>
                  </a:lnTo>
                  <a:lnTo>
                    <a:pt x="319" y="2564"/>
                  </a:lnTo>
                  <a:lnTo>
                    <a:pt x="318" y="2556"/>
                  </a:lnTo>
                  <a:lnTo>
                    <a:pt x="317" y="2559"/>
                  </a:lnTo>
                  <a:lnTo>
                    <a:pt x="316" y="2560"/>
                  </a:lnTo>
                  <a:lnTo>
                    <a:pt x="316" y="2562"/>
                  </a:lnTo>
                  <a:lnTo>
                    <a:pt x="315" y="2560"/>
                  </a:lnTo>
                  <a:lnTo>
                    <a:pt x="314" y="2559"/>
                  </a:lnTo>
                  <a:lnTo>
                    <a:pt x="313" y="2564"/>
                  </a:lnTo>
                  <a:lnTo>
                    <a:pt x="312" y="2562"/>
                  </a:lnTo>
                  <a:lnTo>
                    <a:pt x="311" y="2557"/>
                  </a:lnTo>
                  <a:lnTo>
                    <a:pt x="311" y="2564"/>
                  </a:lnTo>
                  <a:lnTo>
                    <a:pt x="310" y="2560"/>
                  </a:lnTo>
                  <a:lnTo>
                    <a:pt x="309" y="2556"/>
                  </a:lnTo>
                  <a:lnTo>
                    <a:pt x="308" y="2558"/>
                  </a:lnTo>
                  <a:lnTo>
                    <a:pt x="307" y="2553"/>
                  </a:lnTo>
                  <a:lnTo>
                    <a:pt x="306" y="2564"/>
                  </a:lnTo>
                  <a:lnTo>
                    <a:pt x="306" y="2561"/>
                  </a:lnTo>
                  <a:lnTo>
                    <a:pt x="305" y="2559"/>
                  </a:lnTo>
                  <a:lnTo>
                    <a:pt x="304" y="2559"/>
                  </a:lnTo>
                  <a:lnTo>
                    <a:pt x="303" y="2563"/>
                  </a:lnTo>
                  <a:lnTo>
                    <a:pt x="302" y="2562"/>
                  </a:lnTo>
                  <a:lnTo>
                    <a:pt x="301" y="2561"/>
                  </a:lnTo>
                  <a:lnTo>
                    <a:pt x="301" y="2562"/>
                  </a:lnTo>
                  <a:lnTo>
                    <a:pt x="300" y="2556"/>
                  </a:lnTo>
                  <a:lnTo>
                    <a:pt x="299" y="2562"/>
                  </a:lnTo>
                  <a:lnTo>
                    <a:pt x="298" y="2562"/>
                  </a:lnTo>
                  <a:lnTo>
                    <a:pt x="297" y="2555"/>
                  </a:lnTo>
                  <a:lnTo>
                    <a:pt x="297" y="2563"/>
                  </a:lnTo>
                  <a:lnTo>
                    <a:pt x="296" y="2565"/>
                  </a:lnTo>
                  <a:lnTo>
                    <a:pt x="295" y="2563"/>
                  </a:lnTo>
                  <a:lnTo>
                    <a:pt x="294" y="2561"/>
                  </a:lnTo>
                  <a:lnTo>
                    <a:pt x="293" y="2560"/>
                  </a:lnTo>
                  <a:lnTo>
                    <a:pt x="292" y="2567"/>
                  </a:lnTo>
                  <a:lnTo>
                    <a:pt x="292" y="2565"/>
                  </a:lnTo>
                  <a:lnTo>
                    <a:pt x="291" y="2558"/>
                  </a:lnTo>
                  <a:lnTo>
                    <a:pt x="290" y="2559"/>
                  </a:lnTo>
                  <a:lnTo>
                    <a:pt x="289" y="2564"/>
                  </a:lnTo>
                  <a:lnTo>
                    <a:pt x="288" y="2564"/>
                  </a:lnTo>
                  <a:lnTo>
                    <a:pt x="288" y="2561"/>
                  </a:lnTo>
                  <a:lnTo>
                    <a:pt x="287" y="2563"/>
                  </a:lnTo>
                  <a:lnTo>
                    <a:pt x="286" y="2559"/>
                  </a:lnTo>
                  <a:lnTo>
                    <a:pt x="285" y="2541"/>
                  </a:lnTo>
                  <a:lnTo>
                    <a:pt x="284" y="2499"/>
                  </a:lnTo>
                  <a:lnTo>
                    <a:pt x="284" y="2563"/>
                  </a:lnTo>
                  <a:lnTo>
                    <a:pt x="283" y="2476"/>
                  </a:lnTo>
                  <a:lnTo>
                    <a:pt x="282" y="2562"/>
                  </a:lnTo>
                  <a:lnTo>
                    <a:pt x="281" y="2560"/>
                  </a:lnTo>
                  <a:lnTo>
                    <a:pt x="280" y="2563"/>
                  </a:lnTo>
                  <a:lnTo>
                    <a:pt x="280" y="2556"/>
                  </a:lnTo>
                  <a:lnTo>
                    <a:pt x="279" y="2561"/>
                  </a:lnTo>
                  <a:lnTo>
                    <a:pt x="278" y="2559"/>
                  </a:lnTo>
                  <a:lnTo>
                    <a:pt x="277" y="2557"/>
                  </a:lnTo>
                  <a:lnTo>
                    <a:pt x="276" y="2562"/>
                  </a:lnTo>
                  <a:lnTo>
                    <a:pt x="276" y="2563"/>
                  </a:lnTo>
                  <a:lnTo>
                    <a:pt x="275" y="2564"/>
                  </a:lnTo>
                  <a:lnTo>
                    <a:pt x="274" y="2560"/>
                  </a:lnTo>
                  <a:lnTo>
                    <a:pt x="273" y="2564"/>
                  </a:lnTo>
                  <a:lnTo>
                    <a:pt x="272" y="2559"/>
                  </a:lnTo>
                  <a:lnTo>
                    <a:pt x="272" y="2563"/>
                  </a:lnTo>
                  <a:lnTo>
                    <a:pt x="271" y="2557"/>
                  </a:lnTo>
                  <a:lnTo>
                    <a:pt x="270" y="2556"/>
                  </a:lnTo>
                  <a:lnTo>
                    <a:pt x="269" y="2563"/>
                  </a:lnTo>
                  <a:lnTo>
                    <a:pt x="268" y="2561"/>
                  </a:lnTo>
                  <a:lnTo>
                    <a:pt x="267" y="2560"/>
                  </a:lnTo>
                  <a:lnTo>
                    <a:pt x="266" y="2564"/>
                  </a:lnTo>
                  <a:lnTo>
                    <a:pt x="265" y="2565"/>
                  </a:lnTo>
                  <a:lnTo>
                    <a:pt x="264" y="2564"/>
                  </a:lnTo>
                  <a:lnTo>
                    <a:pt x="264" y="2562"/>
                  </a:lnTo>
                  <a:lnTo>
                    <a:pt x="263" y="2562"/>
                  </a:lnTo>
                  <a:lnTo>
                    <a:pt x="262" y="2557"/>
                  </a:lnTo>
                  <a:lnTo>
                    <a:pt x="261" y="2559"/>
                  </a:lnTo>
                  <a:lnTo>
                    <a:pt x="261" y="2563"/>
                  </a:lnTo>
                  <a:lnTo>
                    <a:pt x="260" y="2559"/>
                  </a:lnTo>
                  <a:lnTo>
                    <a:pt x="259" y="2561"/>
                  </a:lnTo>
                  <a:lnTo>
                    <a:pt x="258" y="2563"/>
                  </a:lnTo>
                  <a:lnTo>
                    <a:pt x="257" y="2560"/>
                  </a:lnTo>
                  <a:lnTo>
                    <a:pt x="256" y="2562"/>
                  </a:lnTo>
                  <a:lnTo>
                    <a:pt x="255" y="2565"/>
                  </a:lnTo>
                  <a:lnTo>
                    <a:pt x="254" y="2564"/>
                  </a:lnTo>
                  <a:lnTo>
                    <a:pt x="253" y="2558"/>
                  </a:lnTo>
                  <a:lnTo>
                    <a:pt x="252" y="2562"/>
                  </a:lnTo>
                  <a:lnTo>
                    <a:pt x="251" y="2557"/>
                  </a:lnTo>
                  <a:lnTo>
                    <a:pt x="250" y="2562"/>
                  </a:lnTo>
                  <a:lnTo>
                    <a:pt x="250" y="2564"/>
                  </a:lnTo>
                  <a:lnTo>
                    <a:pt x="249" y="2554"/>
                  </a:lnTo>
                  <a:lnTo>
                    <a:pt x="248" y="2547"/>
                  </a:lnTo>
                  <a:lnTo>
                    <a:pt x="247" y="2550"/>
                  </a:lnTo>
                  <a:lnTo>
                    <a:pt x="247" y="2562"/>
                  </a:lnTo>
                  <a:lnTo>
                    <a:pt x="246" y="2561"/>
                  </a:lnTo>
                  <a:lnTo>
                    <a:pt x="245" y="2564"/>
                  </a:lnTo>
                  <a:lnTo>
                    <a:pt x="244" y="2563"/>
                  </a:lnTo>
                  <a:lnTo>
                    <a:pt x="244" y="2559"/>
                  </a:lnTo>
                  <a:lnTo>
                    <a:pt x="243" y="2560"/>
                  </a:lnTo>
                  <a:lnTo>
                    <a:pt x="242" y="2561"/>
                  </a:lnTo>
                  <a:lnTo>
                    <a:pt x="241" y="2562"/>
                  </a:lnTo>
                  <a:lnTo>
                    <a:pt x="240" y="2561"/>
                  </a:lnTo>
                  <a:lnTo>
                    <a:pt x="240" y="2560"/>
                  </a:lnTo>
                  <a:lnTo>
                    <a:pt x="239" y="2562"/>
                  </a:lnTo>
                  <a:lnTo>
                    <a:pt x="238" y="2559"/>
                  </a:lnTo>
                  <a:lnTo>
                    <a:pt x="237" y="2563"/>
                  </a:lnTo>
                  <a:lnTo>
                    <a:pt x="237" y="2560"/>
                  </a:lnTo>
                  <a:lnTo>
                    <a:pt x="236" y="2560"/>
                  </a:lnTo>
                  <a:lnTo>
                    <a:pt x="235" y="2559"/>
                  </a:lnTo>
                  <a:lnTo>
                    <a:pt x="234" y="2558"/>
                  </a:lnTo>
                  <a:lnTo>
                    <a:pt x="234" y="2562"/>
                  </a:lnTo>
                  <a:lnTo>
                    <a:pt x="233" y="2562"/>
                  </a:lnTo>
                  <a:lnTo>
                    <a:pt x="232" y="2558"/>
                  </a:lnTo>
                  <a:lnTo>
                    <a:pt x="231" y="2559"/>
                  </a:lnTo>
                  <a:lnTo>
                    <a:pt x="231" y="2564"/>
                  </a:lnTo>
                  <a:lnTo>
                    <a:pt x="230" y="2562"/>
                  </a:lnTo>
                  <a:lnTo>
                    <a:pt x="229" y="2563"/>
                  </a:lnTo>
                  <a:lnTo>
                    <a:pt x="228" y="2561"/>
                  </a:lnTo>
                  <a:lnTo>
                    <a:pt x="228" y="2554"/>
                  </a:lnTo>
                  <a:lnTo>
                    <a:pt x="227" y="2563"/>
                  </a:lnTo>
                  <a:lnTo>
                    <a:pt x="226" y="2564"/>
                  </a:lnTo>
                  <a:lnTo>
                    <a:pt x="225" y="2562"/>
                  </a:lnTo>
                  <a:lnTo>
                    <a:pt x="225" y="2561"/>
                  </a:lnTo>
                  <a:lnTo>
                    <a:pt x="224" y="2564"/>
                  </a:lnTo>
                  <a:lnTo>
                    <a:pt x="223" y="2560"/>
                  </a:lnTo>
                  <a:lnTo>
                    <a:pt x="222" y="2560"/>
                  </a:lnTo>
                  <a:lnTo>
                    <a:pt x="222" y="2563"/>
                  </a:lnTo>
                  <a:lnTo>
                    <a:pt x="221" y="2564"/>
                  </a:lnTo>
                  <a:lnTo>
                    <a:pt x="220" y="2561"/>
                  </a:lnTo>
                  <a:lnTo>
                    <a:pt x="219" y="2561"/>
                  </a:lnTo>
                  <a:lnTo>
                    <a:pt x="219" y="2556"/>
                  </a:lnTo>
                  <a:lnTo>
                    <a:pt x="218" y="2563"/>
                  </a:lnTo>
                  <a:lnTo>
                    <a:pt x="217" y="2560"/>
                  </a:lnTo>
                  <a:lnTo>
                    <a:pt x="216" y="2563"/>
                  </a:lnTo>
                  <a:lnTo>
                    <a:pt x="216" y="2564"/>
                  </a:lnTo>
                  <a:lnTo>
                    <a:pt x="215" y="2561"/>
                  </a:lnTo>
                  <a:lnTo>
                    <a:pt x="214" y="2563"/>
                  </a:lnTo>
                  <a:lnTo>
                    <a:pt x="214" y="2561"/>
                  </a:lnTo>
                  <a:lnTo>
                    <a:pt x="213" y="2559"/>
                  </a:lnTo>
                  <a:lnTo>
                    <a:pt x="212" y="2526"/>
                  </a:lnTo>
                  <a:lnTo>
                    <a:pt x="211" y="2561"/>
                  </a:lnTo>
                  <a:lnTo>
                    <a:pt x="211" y="2565"/>
                  </a:lnTo>
                  <a:lnTo>
                    <a:pt x="210" y="2558"/>
                  </a:lnTo>
                  <a:lnTo>
                    <a:pt x="209" y="2562"/>
                  </a:lnTo>
                  <a:lnTo>
                    <a:pt x="208" y="2560"/>
                  </a:lnTo>
                  <a:lnTo>
                    <a:pt x="208" y="2559"/>
                  </a:lnTo>
                  <a:lnTo>
                    <a:pt x="207" y="2560"/>
                  </a:lnTo>
                  <a:lnTo>
                    <a:pt x="206" y="2560"/>
                  </a:lnTo>
                  <a:lnTo>
                    <a:pt x="206" y="2563"/>
                  </a:lnTo>
                  <a:lnTo>
                    <a:pt x="205" y="2552"/>
                  </a:lnTo>
                  <a:lnTo>
                    <a:pt x="204" y="2561"/>
                  </a:lnTo>
                  <a:lnTo>
                    <a:pt x="203" y="2557"/>
                  </a:lnTo>
                  <a:lnTo>
                    <a:pt x="203" y="2563"/>
                  </a:lnTo>
                  <a:lnTo>
                    <a:pt x="202" y="2557"/>
                  </a:lnTo>
                  <a:lnTo>
                    <a:pt x="201" y="2563"/>
                  </a:lnTo>
                  <a:lnTo>
                    <a:pt x="200" y="2556"/>
                  </a:lnTo>
                  <a:lnTo>
                    <a:pt x="200" y="2562"/>
                  </a:lnTo>
                  <a:lnTo>
                    <a:pt x="199" y="2555"/>
                  </a:lnTo>
                  <a:lnTo>
                    <a:pt x="198" y="2561"/>
                  </a:lnTo>
                  <a:lnTo>
                    <a:pt x="197" y="2561"/>
                  </a:lnTo>
                  <a:lnTo>
                    <a:pt x="196" y="2559"/>
                  </a:lnTo>
                  <a:lnTo>
                    <a:pt x="195" y="2553"/>
                  </a:lnTo>
                  <a:lnTo>
                    <a:pt x="195" y="2560"/>
                  </a:lnTo>
                  <a:lnTo>
                    <a:pt x="194" y="2559"/>
                  </a:lnTo>
                  <a:lnTo>
                    <a:pt x="193" y="2561"/>
                  </a:lnTo>
                  <a:lnTo>
                    <a:pt x="192" y="2558"/>
                  </a:lnTo>
                  <a:lnTo>
                    <a:pt x="191" y="2565"/>
                  </a:lnTo>
                  <a:lnTo>
                    <a:pt x="190" y="2562"/>
                  </a:lnTo>
                  <a:lnTo>
                    <a:pt x="190" y="2559"/>
                  </a:lnTo>
                  <a:lnTo>
                    <a:pt x="189" y="2564"/>
                  </a:lnTo>
                  <a:lnTo>
                    <a:pt x="188" y="2559"/>
                  </a:lnTo>
                  <a:lnTo>
                    <a:pt x="187" y="2559"/>
                  </a:lnTo>
                  <a:lnTo>
                    <a:pt x="186" y="2559"/>
                  </a:lnTo>
                  <a:lnTo>
                    <a:pt x="185" y="2562"/>
                  </a:lnTo>
                  <a:lnTo>
                    <a:pt x="185" y="2561"/>
                  </a:lnTo>
                  <a:lnTo>
                    <a:pt x="184" y="2561"/>
                  </a:lnTo>
                  <a:lnTo>
                    <a:pt x="183" y="2561"/>
                  </a:lnTo>
                  <a:lnTo>
                    <a:pt x="183" y="2556"/>
                  </a:lnTo>
                  <a:lnTo>
                    <a:pt x="182" y="2561"/>
                  </a:lnTo>
                  <a:lnTo>
                    <a:pt x="181" y="2560"/>
                  </a:lnTo>
                  <a:lnTo>
                    <a:pt x="180" y="2560"/>
                  </a:lnTo>
                  <a:lnTo>
                    <a:pt x="180" y="2556"/>
                  </a:lnTo>
                  <a:lnTo>
                    <a:pt x="179" y="2554"/>
                  </a:lnTo>
                  <a:lnTo>
                    <a:pt x="178" y="2558"/>
                  </a:lnTo>
                  <a:lnTo>
                    <a:pt x="178" y="2554"/>
                  </a:lnTo>
                  <a:lnTo>
                    <a:pt x="177" y="2561"/>
                  </a:lnTo>
                  <a:lnTo>
                    <a:pt x="176" y="2557"/>
                  </a:lnTo>
                  <a:lnTo>
                    <a:pt x="176" y="2562"/>
                  </a:lnTo>
                  <a:lnTo>
                    <a:pt x="175" y="2557"/>
                  </a:lnTo>
                  <a:lnTo>
                    <a:pt x="174" y="2559"/>
                  </a:lnTo>
                  <a:lnTo>
                    <a:pt x="173" y="2561"/>
                  </a:lnTo>
                  <a:lnTo>
                    <a:pt x="173" y="2565"/>
                  </a:lnTo>
                  <a:lnTo>
                    <a:pt x="172" y="2563"/>
                  </a:lnTo>
                  <a:lnTo>
                    <a:pt x="171" y="2564"/>
                  </a:lnTo>
                  <a:lnTo>
                    <a:pt x="171" y="2561"/>
                  </a:lnTo>
                  <a:lnTo>
                    <a:pt x="170" y="2558"/>
                  </a:lnTo>
                  <a:lnTo>
                    <a:pt x="169" y="2562"/>
                  </a:lnTo>
                  <a:lnTo>
                    <a:pt x="169" y="2563"/>
                  </a:lnTo>
                  <a:lnTo>
                    <a:pt x="168" y="2562"/>
                  </a:lnTo>
                  <a:lnTo>
                    <a:pt x="167" y="2562"/>
                  </a:lnTo>
                  <a:lnTo>
                    <a:pt x="166" y="2561"/>
                  </a:lnTo>
                  <a:lnTo>
                    <a:pt x="165" y="2554"/>
                  </a:lnTo>
                  <a:lnTo>
                    <a:pt x="165" y="2558"/>
                  </a:lnTo>
                  <a:lnTo>
                    <a:pt x="164" y="2562"/>
                  </a:lnTo>
                  <a:lnTo>
                    <a:pt x="163" y="2561"/>
                  </a:lnTo>
                  <a:lnTo>
                    <a:pt x="162" y="2560"/>
                  </a:lnTo>
                  <a:lnTo>
                    <a:pt x="162" y="2557"/>
                  </a:lnTo>
                  <a:lnTo>
                    <a:pt x="161" y="2563"/>
                  </a:lnTo>
                  <a:lnTo>
                    <a:pt x="160" y="2562"/>
                  </a:lnTo>
                  <a:lnTo>
                    <a:pt x="160" y="2560"/>
                  </a:lnTo>
                  <a:lnTo>
                    <a:pt x="159" y="2559"/>
                  </a:lnTo>
                  <a:lnTo>
                    <a:pt x="158" y="2559"/>
                  </a:lnTo>
                  <a:lnTo>
                    <a:pt x="157" y="2560"/>
                  </a:lnTo>
                  <a:lnTo>
                    <a:pt x="156" y="2562"/>
                  </a:lnTo>
                  <a:lnTo>
                    <a:pt x="156" y="2560"/>
                  </a:lnTo>
                  <a:lnTo>
                    <a:pt x="155" y="2560"/>
                  </a:lnTo>
                  <a:lnTo>
                    <a:pt x="154" y="2559"/>
                  </a:lnTo>
                  <a:lnTo>
                    <a:pt x="154" y="2561"/>
                  </a:lnTo>
                  <a:lnTo>
                    <a:pt x="153" y="2557"/>
                  </a:lnTo>
                  <a:lnTo>
                    <a:pt x="152" y="2565"/>
                  </a:lnTo>
                  <a:lnTo>
                    <a:pt x="152" y="2561"/>
                  </a:lnTo>
                  <a:lnTo>
                    <a:pt x="151" y="2558"/>
                  </a:lnTo>
                  <a:lnTo>
                    <a:pt x="150" y="2564"/>
                  </a:lnTo>
                  <a:lnTo>
                    <a:pt x="150" y="2559"/>
                  </a:lnTo>
                  <a:lnTo>
                    <a:pt x="149" y="2559"/>
                  </a:lnTo>
                  <a:lnTo>
                    <a:pt x="148" y="2559"/>
                  </a:lnTo>
                  <a:lnTo>
                    <a:pt x="148" y="2562"/>
                  </a:lnTo>
                  <a:lnTo>
                    <a:pt x="147" y="2559"/>
                  </a:lnTo>
                  <a:lnTo>
                    <a:pt x="146" y="2563"/>
                  </a:lnTo>
                  <a:lnTo>
                    <a:pt x="146" y="2555"/>
                  </a:lnTo>
                  <a:lnTo>
                    <a:pt x="145" y="2561"/>
                  </a:lnTo>
                  <a:lnTo>
                    <a:pt x="144" y="2553"/>
                  </a:lnTo>
                  <a:lnTo>
                    <a:pt x="143" y="2562"/>
                  </a:lnTo>
                  <a:lnTo>
                    <a:pt x="143" y="2565"/>
                  </a:lnTo>
                  <a:lnTo>
                    <a:pt x="142" y="2561"/>
                  </a:lnTo>
                  <a:lnTo>
                    <a:pt x="141" y="2563"/>
                  </a:lnTo>
                  <a:lnTo>
                    <a:pt x="141" y="2562"/>
                  </a:lnTo>
                  <a:lnTo>
                    <a:pt x="140" y="2555"/>
                  </a:lnTo>
                  <a:lnTo>
                    <a:pt x="140" y="2560"/>
                  </a:lnTo>
                  <a:lnTo>
                    <a:pt x="139" y="2559"/>
                  </a:lnTo>
                  <a:lnTo>
                    <a:pt x="138" y="2557"/>
                  </a:lnTo>
                  <a:lnTo>
                    <a:pt x="138" y="2561"/>
                  </a:lnTo>
                  <a:lnTo>
                    <a:pt x="137" y="2555"/>
                  </a:lnTo>
                  <a:lnTo>
                    <a:pt x="136" y="2557"/>
                  </a:lnTo>
                  <a:lnTo>
                    <a:pt x="136" y="2564"/>
                  </a:lnTo>
                  <a:lnTo>
                    <a:pt x="135" y="2559"/>
                  </a:lnTo>
                  <a:lnTo>
                    <a:pt x="134" y="2551"/>
                  </a:lnTo>
                  <a:lnTo>
                    <a:pt x="134" y="2562"/>
                  </a:lnTo>
                  <a:lnTo>
                    <a:pt x="133" y="2564"/>
                  </a:lnTo>
                  <a:lnTo>
                    <a:pt x="132" y="2562"/>
                  </a:lnTo>
                  <a:lnTo>
                    <a:pt x="132" y="2559"/>
                  </a:lnTo>
                  <a:lnTo>
                    <a:pt x="131" y="2563"/>
                  </a:lnTo>
                  <a:lnTo>
                    <a:pt x="130" y="2564"/>
                  </a:lnTo>
                  <a:lnTo>
                    <a:pt x="130" y="2562"/>
                  </a:lnTo>
                  <a:lnTo>
                    <a:pt x="129" y="2559"/>
                  </a:lnTo>
                  <a:lnTo>
                    <a:pt x="128" y="2560"/>
                  </a:lnTo>
                  <a:lnTo>
                    <a:pt x="128" y="2558"/>
                  </a:lnTo>
                  <a:lnTo>
                    <a:pt x="127" y="2564"/>
                  </a:lnTo>
                  <a:lnTo>
                    <a:pt x="126" y="2562"/>
                  </a:lnTo>
                  <a:lnTo>
                    <a:pt x="126" y="2559"/>
                  </a:lnTo>
                  <a:lnTo>
                    <a:pt x="125" y="2561"/>
                  </a:lnTo>
                  <a:lnTo>
                    <a:pt x="124" y="2560"/>
                  </a:lnTo>
                  <a:lnTo>
                    <a:pt x="123" y="2559"/>
                  </a:lnTo>
                  <a:lnTo>
                    <a:pt x="122" y="2557"/>
                  </a:lnTo>
                  <a:lnTo>
                    <a:pt x="121" y="2557"/>
                  </a:lnTo>
                  <a:lnTo>
                    <a:pt x="121" y="2561"/>
                  </a:lnTo>
                  <a:lnTo>
                    <a:pt x="120" y="2563"/>
                  </a:lnTo>
                  <a:lnTo>
                    <a:pt x="119" y="2558"/>
                  </a:lnTo>
                  <a:lnTo>
                    <a:pt x="119" y="2562"/>
                  </a:lnTo>
                  <a:lnTo>
                    <a:pt x="118" y="2560"/>
                  </a:lnTo>
                  <a:lnTo>
                    <a:pt x="117" y="2562"/>
                  </a:lnTo>
                  <a:lnTo>
                    <a:pt x="117" y="2559"/>
                  </a:lnTo>
                  <a:lnTo>
                    <a:pt x="116" y="2555"/>
                  </a:lnTo>
                  <a:lnTo>
                    <a:pt x="115" y="2562"/>
                  </a:lnTo>
                  <a:lnTo>
                    <a:pt x="115" y="2564"/>
                  </a:lnTo>
                  <a:lnTo>
                    <a:pt x="114" y="2555"/>
                  </a:lnTo>
                  <a:lnTo>
                    <a:pt x="113" y="2557"/>
                  </a:lnTo>
                  <a:lnTo>
                    <a:pt x="113" y="2561"/>
                  </a:lnTo>
                  <a:lnTo>
                    <a:pt x="112" y="2560"/>
                  </a:lnTo>
                  <a:lnTo>
                    <a:pt x="112" y="2562"/>
                  </a:lnTo>
                  <a:lnTo>
                    <a:pt x="111" y="2561"/>
                  </a:lnTo>
                  <a:lnTo>
                    <a:pt x="110" y="2557"/>
                  </a:lnTo>
                  <a:lnTo>
                    <a:pt x="110" y="2562"/>
                  </a:lnTo>
                  <a:lnTo>
                    <a:pt x="109" y="2528"/>
                  </a:lnTo>
                  <a:lnTo>
                    <a:pt x="108" y="2559"/>
                  </a:lnTo>
                  <a:lnTo>
                    <a:pt x="108" y="2564"/>
                  </a:lnTo>
                  <a:lnTo>
                    <a:pt x="107" y="2555"/>
                  </a:lnTo>
                  <a:lnTo>
                    <a:pt x="106" y="2564"/>
                  </a:lnTo>
                  <a:lnTo>
                    <a:pt x="106" y="2561"/>
                  </a:lnTo>
                  <a:lnTo>
                    <a:pt x="105" y="2562"/>
                  </a:lnTo>
                  <a:lnTo>
                    <a:pt x="105" y="2559"/>
                  </a:lnTo>
                  <a:lnTo>
                    <a:pt x="104" y="2511"/>
                  </a:lnTo>
                  <a:lnTo>
                    <a:pt x="103" y="2567"/>
                  </a:lnTo>
                  <a:lnTo>
                    <a:pt x="103" y="2559"/>
                  </a:lnTo>
                  <a:lnTo>
                    <a:pt x="102" y="2556"/>
                  </a:lnTo>
                  <a:lnTo>
                    <a:pt x="101" y="2564"/>
                  </a:lnTo>
                  <a:lnTo>
                    <a:pt x="101" y="2556"/>
                  </a:lnTo>
                  <a:lnTo>
                    <a:pt x="100" y="2559"/>
                  </a:lnTo>
                  <a:lnTo>
                    <a:pt x="99" y="2560"/>
                  </a:lnTo>
                  <a:lnTo>
                    <a:pt x="99" y="2561"/>
                  </a:lnTo>
                  <a:lnTo>
                    <a:pt x="98" y="2562"/>
                  </a:lnTo>
                  <a:lnTo>
                    <a:pt x="98" y="2559"/>
                  </a:lnTo>
                  <a:lnTo>
                    <a:pt x="97" y="2557"/>
                  </a:lnTo>
                  <a:lnTo>
                    <a:pt x="96" y="2557"/>
                  </a:lnTo>
                  <a:lnTo>
                    <a:pt x="96" y="2556"/>
                  </a:lnTo>
                  <a:lnTo>
                    <a:pt x="95" y="2556"/>
                  </a:lnTo>
                  <a:lnTo>
                    <a:pt x="94" y="2561"/>
                  </a:lnTo>
                  <a:lnTo>
                    <a:pt x="94" y="2556"/>
                  </a:lnTo>
                  <a:lnTo>
                    <a:pt x="93" y="2560"/>
                  </a:lnTo>
                  <a:lnTo>
                    <a:pt x="92" y="2558"/>
                  </a:lnTo>
                  <a:lnTo>
                    <a:pt x="91" y="2563"/>
                  </a:lnTo>
                  <a:lnTo>
                    <a:pt x="91" y="2561"/>
                  </a:lnTo>
                  <a:lnTo>
                    <a:pt x="90" y="2564"/>
                  </a:lnTo>
                  <a:lnTo>
                    <a:pt x="90" y="2562"/>
                  </a:lnTo>
                  <a:lnTo>
                    <a:pt x="89" y="2561"/>
                  </a:lnTo>
                  <a:lnTo>
                    <a:pt x="88" y="2563"/>
                  </a:lnTo>
                  <a:lnTo>
                    <a:pt x="88" y="2564"/>
                  </a:lnTo>
                  <a:lnTo>
                    <a:pt x="87" y="2559"/>
                  </a:lnTo>
                  <a:lnTo>
                    <a:pt x="86" y="2562"/>
                  </a:lnTo>
                  <a:lnTo>
                    <a:pt x="86" y="2559"/>
                  </a:lnTo>
                  <a:lnTo>
                    <a:pt x="85" y="2563"/>
                  </a:lnTo>
                  <a:lnTo>
                    <a:pt x="85" y="2562"/>
                  </a:lnTo>
                  <a:lnTo>
                    <a:pt x="84" y="2557"/>
                  </a:lnTo>
                  <a:lnTo>
                    <a:pt x="83" y="2563"/>
                  </a:lnTo>
                  <a:lnTo>
                    <a:pt x="83" y="2557"/>
                  </a:lnTo>
                  <a:lnTo>
                    <a:pt x="82" y="2563"/>
                  </a:lnTo>
                  <a:lnTo>
                    <a:pt x="82" y="2562"/>
                  </a:lnTo>
                  <a:lnTo>
                    <a:pt x="81" y="2558"/>
                  </a:lnTo>
                  <a:lnTo>
                    <a:pt x="80" y="2559"/>
                  </a:lnTo>
                  <a:lnTo>
                    <a:pt x="80" y="2562"/>
                  </a:lnTo>
                  <a:lnTo>
                    <a:pt x="79" y="2560"/>
                  </a:lnTo>
                  <a:lnTo>
                    <a:pt x="78" y="2561"/>
                  </a:lnTo>
                  <a:lnTo>
                    <a:pt x="78" y="2559"/>
                  </a:lnTo>
                  <a:lnTo>
                    <a:pt x="77" y="2561"/>
                  </a:lnTo>
                  <a:lnTo>
                    <a:pt x="77" y="2559"/>
                  </a:lnTo>
                  <a:lnTo>
                    <a:pt x="76" y="2558"/>
                  </a:lnTo>
                  <a:lnTo>
                    <a:pt x="75" y="2562"/>
                  </a:lnTo>
                  <a:lnTo>
                    <a:pt x="75" y="2559"/>
                  </a:lnTo>
                  <a:lnTo>
                    <a:pt x="74" y="2563"/>
                  </a:lnTo>
                  <a:lnTo>
                    <a:pt x="74" y="2560"/>
                  </a:lnTo>
                  <a:lnTo>
                    <a:pt x="73" y="2561"/>
                  </a:lnTo>
                  <a:lnTo>
                    <a:pt x="72" y="2560"/>
                  </a:lnTo>
                  <a:lnTo>
                    <a:pt x="71" y="2564"/>
                  </a:lnTo>
                  <a:lnTo>
                    <a:pt x="71" y="2562"/>
                  </a:lnTo>
                  <a:lnTo>
                    <a:pt x="70" y="2552"/>
                  </a:lnTo>
                  <a:lnTo>
                    <a:pt x="69" y="2563"/>
                  </a:lnTo>
                  <a:lnTo>
                    <a:pt x="69" y="2561"/>
                  </a:lnTo>
                  <a:lnTo>
                    <a:pt x="68" y="2563"/>
                  </a:lnTo>
                  <a:lnTo>
                    <a:pt x="67" y="2551"/>
                  </a:lnTo>
                  <a:lnTo>
                    <a:pt x="66" y="2558"/>
                  </a:lnTo>
                  <a:lnTo>
                    <a:pt x="66" y="2519"/>
                  </a:lnTo>
                  <a:lnTo>
                    <a:pt x="65" y="2560"/>
                  </a:lnTo>
                  <a:lnTo>
                    <a:pt x="65" y="2505"/>
                  </a:lnTo>
                  <a:lnTo>
                    <a:pt x="64" y="2562"/>
                  </a:lnTo>
                  <a:lnTo>
                    <a:pt x="63" y="2560"/>
                  </a:lnTo>
                  <a:lnTo>
                    <a:pt x="63" y="2562"/>
                  </a:lnTo>
                  <a:lnTo>
                    <a:pt x="62" y="2556"/>
                  </a:lnTo>
                  <a:lnTo>
                    <a:pt x="62" y="2559"/>
                  </a:lnTo>
                  <a:lnTo>
                    <a:pt x="61" y="2559"/>
                  </a:lnTo>
                  <a:lnTo>
                    <a:pt x="60" y="2558"/>
                  </a:lnTo>
                  <a:lnTo>
                    <a:pt x="60" y="2557"/>
                  </a:lnTo>
                  <a:lnTo>
                    <a:pt x="59" y="2560"/>
                  </a:lnTo>
                  <a:lnTo>
                    <a:pt x="59" y="2561"/>
                  </a:lnTo>
                  <a:lnTo>
                    <a:pt x="58" y="2562"/>
                  </a:lnTo>
                  <a:lnTo>
                    <a:pt x="58" y="2559"/>
                  </a:lnTo>
                  <a:lnTo>
                    <a:pt x="57" y="2558"/>
                  </a:lnTo>
                  <a:lnTo>
                    <a:pt x="56" y="2559"/>
                  </a:lnTo>
                  <a:lnTo>
                    <a:pt x="56" y="2558"/>
                  </a:lnTo>
                  <a:lnTo>
                    <a:pt x="55" y="2563"/>
                  </a:lnTo>
                  <a:lnTo>
                    <a:pt x="55" y="2559"/>
                  </a:lnTo>
                  <a:lnTo>
                    <a:pt x="54" y="2560"/>
                  </a:lnTo>
                  <a:lnTo>
                    <a:pt x="53" y="2563"/>
                  </a:lnTo>
                  <a:lnTo>
                    <a:pt x="53" y="2565"/>
                  </a:lnTo>
                  <a:lnTo>
                    <a:pt x="52" y="2562"/>
                  </a:lnTo>
                  <a:lnTo>
                    <a:pt x="52" y="2564"/>
                  </a:lnTo>
                  <a:lnTo>
                    <a:pt x="51" y="2558"/>
                  </a:lnTo>
                  <a:lnTo>
                    <a:pt x="50" y="2559"/>
                  </a:lnTo>
                  <a:lnTo>
                    <a:pt x="50" y="2563"/>
                  </a:lnTo>
                  <a:lnTo>
                    <a:pt x="49" y="2562"/>
                  </a:lnTo>
                  <a:lnTo>
                    <a:pt x="49" y="2564"/>
                  </a:lnTo>
                  <a:lnTo>
                    <a:pt x="48" y="2555"/>
                  </a:lnTo>
                  <a:lnTo>
                    <a:pt x="48" y="2564"/>
                  </a:lnTo>
                  <a:lnTo>
                    <a:pt x="47" y="2562"/>
                  </a:lnTo>
                  <a:lnTo>
                    <a:pt x="46" y="2565"/>
                  </a:lnTo>
                  <a:lnTo>
                    <a:pt x="46" y="2564"/>
                  </a:lnTo>
                  <a:lnTo>
                    <a:pt x="45" y="2560"/>
                  </a:lnTo>
                  <a:lnTo>
                    <a:pt x="44" y="2561"/>
                  </a:lnTo>
                  <a:lnTo>
                    <a:pt x="43" y="2560"/>
                  </a:lnTo>
                  <a:lnTo>
                    <a:pt x="43" y="2562"/>
                  </a:lnTo>
                  <a:lnTo>
                    <a:pt x="42" y="2559"/>
                  </a:lnTo>
                  <a:lnTo>
                    <a:pt x="42" y="2561"/>
                  </a:lnTo>
                  <a:lnTo>
                    <a:pt x="41" y="2566"/>
                  </a:lnTo>
                  <a:lnTo>
                    <a:pt x="41" y="2556"/>
                  </a:lnTo>
                  <a:lnTo>
                    <a:pt x="40" y="2563"/>
                  </a:lnTo>
                  <a:lnTo>
                    <a:pt x="39" y="2560"/>
                  </a:lnTo>
                  <a:lnTo>
                    <a:pt x="39" y="2559"/>
                  </a:lnTo>
                  <a:lnTo>
                    <a:pt x="38" y="2561"/>
                  </a:lnTo>
                  <a:lnTo>
                    <a:pt x="38" y="2558"/>
                  </a:lnTo>
                  <a:lnTo>
                    <a:pt x="37" y="2562"/>
                  </a:lnTo>
                  <a:lnTo>
                    <a:pt x="37" y="2559"/>
                  </a:lnTo>
                  <a:lnTo>
                    <a:pt x="36" y="2557"/>
                  </a:lnTo>
                  <a:lnTo>
                    <a:pt x="35" y="2562"/>
                  </a:lnTo>
                  <a:lnTo>
                    <a:pt x="35" y="2561"/>
                  </a:lnTo>
                  <a:lnTo>
                    <a:pt x="34" y="2565"/>
                  </a:lnTo>
                  <a:lnTo>
                    <a:pt x="34" y="2559"/>
                  </a:lnTo>
                  <a:lnTo>
                    <a:pt x="33" y="2561"/>
                  </a:lnTo>
                  <a:lnTo>
                    <a:pt x="33" y="2560"/>
                  </a:lnTo>
                  <a:lnTo>
                    <a:pt x="32" y="2559"/>
                  </a:lnTo>
                  <a:lnTo>
                    <a:pt x="31" y="2558"/>
                  </a:lnTo>
                  <a:lnTo>
                    <a:pt x="31" y="2560"/>
                  </a:lnTo>
                  <a:lnTo>
                    <a:pt x="30" y="2562"/>
                  </a:lnTo>
                  <a:lnTo>
                    <a:pt x="30" y="2561"/>
                  </a:lnTo>
                  <a:lnTo>
                    <a:pt x="29" y="2559"/>
                  </a:lnTo>
                  <a:lnTo>
                    <a:pt x="29" y="2562"/>
                  </a:lnTo>
                  <a:lnTo>
                    <a:pt x="28" y="2562"/>
                  </a:lnTo>
                  <a:lnTo>
                    <a:pt x="28" y="2563"/>
                  </a:lnTo>
                  <a:lnTo>
                    <a:pt x="27" y="2559"/>
                  </a:lnTo>
                  <a:lnTo>
                    <a:pt x="26" y="2556"/>
                  </a:lnTo>
                  <a:lnTo>
                    <a:pt x="26" y="2561"/>
                  </a:lnTo>
                  <a:lnTo>
                    <a:pt x="25" y="2561"/>
                  </a:lnTo>
                  <a:lnTo>
                    <a:pt x="25" y="2563"/>
                  </a:lnTo>
                  <a:lnTo>
                    <a:pt x="24" y="2564"/>
                  </a:lnTo>
                  <a:lnTo>
                    <a:pt x="23" y="2554"/>
                  </a:lnTo>
                  <a:lnTo>
                    <a:pt x="22" y="2555"/>
                  </a:lnTo>
                  <a:lnTo>
                    <a:pt x="22" y="2557"/>
                  </a:lnTo>
                  <a:lnTo>
                    <a:pt x="21" y="2553"/>
                  </a:lnTo>
                  <a:lnTo>
                    <a:pt x="21" y="2559"/>
                  </a:lnTo>
                  <a:lnTo>
                    <a:pt x="20" y="2561"/>
                  </a:lnTo>
                  <a:lnTo>
                    <a:pt x="20" y="2563"/>
                  </a:lnTo>
                  <a:lnTo>
                    <a:pt x="19" y="2558"/>
                  </a:lnTo>
                  <a:lnTo>
                    <a:pt x="19" y="2561"/>
                  </a:lnTo>
                  <a:lnTo>
                    <a:pt x="18" y="2558"/>
                  </a:lnTo>
                  <a:lnTo>
                    <a:pt x="17" y="2560"/>
                  </a:lnTo>
                  <a:lnTo>
                    <a:pt x="17" y="2562"/>
                  </a:lnTo>
                  <a:lnTo>
                    <a:pt x="16" y="2559"/>
                  </a:lnTo>
                  <a:lnTo>
                    <a:pt x="15" y="2555"/>
                  </a:lnTo>
                  <a:lnTo>
                    <a:pt x="15" y="2556"/>
                  </a:lnTo>
                  <a:lnTo>
                    <a:pt x="14" y="2561"/>
                  </a:lnTo>
                  <a:lnTo>
                    <a:pt x="14" y="2563"/>
                  </a:lnTo>
                  <a:lnTo>
                    <a:pt x="13" y="2558"/>
                  </a:lnTo>
                  <a:lnTo>
                    <a:pt x="12" y="2560"/>
                  </a:lnTo>
                  <a:lnTo>
                    <a:pt x="12" y="2555"/>
                  </a:lnTo>
                  <a:lnTo>
                    <a:pt x="11" y="2561"/>
                  </a:lnTo>
                  <a:lnTo>
                    <a:pt x="10" y="2561"/>
                  </a:lnTo>
                  <a:lnTo>
                    <a:pt x="9" y="2564"/>
                  </a:lnTo>
                  <a:lnTo>
                    <a:pt x="9" y="2552"/>
                  </a:lnTo>
                  <a:lnTo>
                    <a:pt x="8" y="2562"/>
                  </a:lnTo>
                  <a:lnTo>
                    <a:pt x="8" y="2553"/>
                  </a:lnTo>
                  <a:lnTo>
                    <a:pt x="7" y="2564"/>
                  </a:lnTo>
                  <a:lnTo>
                    <a:pt x="6" y="2534"/>
                  </a:lnTo>
                  <a:lnTo>
                    <a:pt x="6" y="2552"/>
                  </a:lnTo>
                  <a:lnTo>
                    <a:pt x="5" y="2565"/>
                  </a:lnTo>
                  <a:lnTo>
                    <a:pt x="5" y="2559"/>
                  </a:lnTo>
                  <a:lnTo>
                    <a:pt x="4" y="2563"/>
                  </a:lnTo>
                  <a:lnTo>
                    <a:pt x="4" y="2532"/>
                  </a:lnTo>
                  <a:lnTo>
                    <a:pt x="3" y="2562"/>
                  </a:lnTo>
                  <a:lnTo>
                    <a:pt x="3" y="2560"/>
                  </a:lnTo>
                  <a:lnTo>
                    <a:pt x="2" y="2559"/>
                  </a:lnTo>
                  <a:lnTo>
                    <a:pt x="1" y="2557"/>
                  </a:lnTo>
                  <a:lnTo>
                    <a:pt x="0" y="2562"/>
                  </a:lnTo>
                  <a:lnTo>
                    <a:pt x="0" y="2560"/>
                  </a:lnTo>
                </a:path>
              </a:pathLst>
            </a:custGeom>
            <a:noFill/>
            <a:ln w="0">
              <a:solidFill>
                <a:schemeClr val="tx2"/>
              </a:solidFill>
              <a:round/>
              <a:headEnd/>
              <a:tailEnd/>
            </a:ln>
          </p:spPr>
          <p:txBody>
            <a:bodyPr/>
            <a:lstStyle/>
            <a:p>
              <a:endParaRPr lang="en-US" sz="2400">
                <a:solidFill>
                  <a:srgbClr val="002060"/>
                </a:solidFill>
              </a:endParaRPr>
            </a:p>
          </p:txBody>
        </p:sp>
        <p:sp>
          <p:nvSpPr>
            <p:cNvPr id="160" name="Text Box 32"/>
            <p:cNvSpPr txBox="1">
              <a:spLocks noChangeArrowheads="1"/>
            </p:cNvSpPr>
            <p:nvPr/>
          </p:nvSpPr>
          <p:spPr bwMode="auto">
            <a:xfrm>
              <a:off x="2468" y="2192"/>
              <a:ext cx="193" cy="231"/>
            </a:xfrm>
            <a:prstGeom prst="rect">
              <a:avLst/>
            </a:prstGeom>
            <a:noFill/>
            <a:ln w="19050">
              <a:noFill/>
              <a:miter lim="800000"/>
              <a:headEnd/>
              <a:tailEnd/>
            </a:ln>
          </p:spPr>
          <p:txBody>
            <a:bodyPr>
              <a:spAutoFit/>
            </a:bodyPr>
            <a:lstStyle/>
            <a:p>
              <a:pPr algn="ctr" eaLnBrk="1" hangingPunct="1"/>
              <a:endParaRPr lang="en-US" sz="1800" b="0">
                <a:solidFill>
                  <a:srgbClr val="002060"/>
                </a:solidFill>
                <a:latin typeface="Arial" pitchFamily="34" charset="0"/>
              </a:endParaRPr>
            </a:p>
          </p:txBody>
        </p:sp>
        <p:sp>
          <p:nvSpPr>
            <p:cNvPr id="161" name="Text Box 33"/>
            <p:cNvSpPr txBox="1">
              <a:spLocks noChangeArrowheads="1"/>
            </p:cNvSpPr>
            <p:nvPr/>
          </p:nvSpPr>
          <p:spPr bwMode="auto">
            <a:xfrm>
              <a:off x="2538" y="1707"/>
              <a:ext cx="116" cy="231"/>
            </a:xfrm>
            <a:prstGeom prst="rect">
              <a:avLst/>
            </a:prstGeom>
            <a:noFill/>
            <a:ln w="19050">
              <a:noFill/>
              <a:miter lim="800000"/>
              <a:headEnd/>
              <a:tailEnd/>
            </a:ln>
          </p:spPr>
          <p:txBody>
            <a:bodyPr wrap="none">
              <a:spAutoFit/>
            </a:bodyPr>
            <a:lstStyle/>
            <a:p>
              <a:pPr algn="ctr" eaLnBrk="1" hangingPunct="1"/>
              <a:endParaRPr lang="en-US" sz="1800" b="0">
                <a:solidFill>
                  <a:srgbClr val="002060"/>
                </a:solidFill>
                <a:latin typeface="Arial" pitchFamily="34" charset="0"/>
              </a:endParaRPr>
            </a:p>
          </p:txBody>
        </p:sp>
        <p:sp>
          <p:nvSpPr>
            <p:cNvPr id="162" name="Text Box 34"/>
            <p:cNvSpPr txBox="1">
              <a:spLocks noChangeArrowheads="1"/>
            </p:cNvSpPr>
            <p:nvPr/>
          </p:nvSpPr>
          <p:spPr bwMode="auto">
            <a:xfrm>
              <a:off x="2398" y="2009"/>
              <a:ext cx="116" cy="233"/>
            </a:xfrm>
            <a:prstGeom prst="rect">
              <a:avLst/>
            </a:prstGeom>
            <a:noFill/>
            <a:ln w="19050">
              <a:noFill/>
              <a:miter lim="800000"/>
              <a:headEnd/>
              <a:tailEnd/>
            </a:ln>
          </p:spPr>
          <p:txBody>
            <a:bodyPr wrap="none">
              <a:spAutoFit/>
            </a:bodyPr>
            <a:lstStyle/>
            <a:p>
              <a:pPr algn="ctr" eaLnBrk="1" hangingPunct="1"/>
              <a:endParaRPr lang="en-US" sz="1800" b="0">
                <a:solidFill>
                  <a:srgbClr val="002060"/>
                </a:solidFill>
                <a:latin typeface="Arial" pitchFamily="34" charset="0"/>
              </a:endParaRPr>
            </a:p>
          </p:txBody>
        </p:sp>
        <p:sp>
          <p:nvSpPr>
            <p:cNvPr id="163" name="Text Box 35"/>
            <p:cNvSpPr txBox="1">
              <a:spLocks noChangeArrowheads="1"/>
            </p:cNvSpPr>
            <p:nvPr/>
          </p:nvSpPr>
          <p:spPr bwMode="auto">
            <a:xfrm>
              <a:off x="2430" y="1768"/>
              <a:ext cx="116" cy="231"/>
            </a:xfrm>
            <a:prstGeom prst="rect">
              <a:avLst/>
            </a:prstGeom>
            <a:noFill/>
            <a:ln w="19050">
              <a:noFill/>
              <a:miter lim="800000"/>
              <a:headEnd/>
              <a:tailEnd/>
            </a:ln>
          </p:spPr>
          <p:txBody>
            <a:bodyPr wrap="none">
              <a:spAutoFit/>
            </a:bodyPr>
            <a:lstStyle/>
            <a:p>
              <a:pPr algn="ctr" eaLnBrk="1" hangingPunct="1"/>
              <a:endParaRPr lang="en-US" sz="1800" b="0">
                <a:solidFill>
                  <a:srgbClr val="002060"/>
                </a:solidFill>
                <a:latin typeface="Arial" pitchFamily="34" charset="0"/>
              </a:endParaRPr>
            </a:p>
          </p:txBody>
        </p:sp>
        <p:sp>
          <p:nvSpPr>
            <p:cNvPr id="164" name="Text Box 36"/>
            <p:cNvSpPr txBox="1">
              <a:spLocks noChangeArrowheads="1"/>
            </p:cNvSpPr>
            <p:nvPr/>
          </p:nvSpPr>
          <p:spPr bwMode="auto">
            <a:xfrm>
              <a:off x="3665" y="1599"/>
              <a:ext cx="1001" cy="194"/>
            </a:xfrm>
            <a:prstGeom prst="rect">
              <a:avLst/>
            </a:prstGeom>
            <a:noFill/>
            <a:ln w="12700">
              <a:noFill/>
              <a:miter lim="800000"/>
              <a:headEnd/>
              <a:tailEnd/>
            </a:ln>
          </p:spPr>
          <p:txBody>
            <a:bodyPr wrap="none">
              <a:spAutoFit/>
            </a:bodyPr>
            <a:lstStyle/>
            <a:p>
              <a:pPr eaLnBrk="1" hangingPunct="1"/>
              <a:r>
                <a:rPr lang="en-US" sz="1400">
                  <a:solidFill>
                    <a:srgbClr val="002060"/>
                  </a:solidFill>
                </a:rPr>
                <a:t>MS/MS Spectrum</a:t>
              </a:r>
            </a:p>
          </p:txBody>
        </p:sp>
        <p:sp>
          <p:nvSpPr>
            <p:cNvPr id="165" name="Line 37"/>
            <p:cNvSpPr>
              <a:spLocks noChangeShapeType="1"/>
            </p:cNvSpPr>
            <p:nvPr/>
          </p:nvSpPr>
          <p:spPr bwMode="auto">
            <a:xfrm>
              <a:off x="3772" y="2658"/>
              <a:ext cx="1822" cy="0"/>
            </a:xfrm>
            <a:prstGeom prst="line">
              <a:avLst/>
            </a:prstGeom>
            <a:noFill/>
            <a:ln w="3175">
              <a:solidFill>
                <a:srgbClr val="000000"/>
              </a:solidFill>
              <a:round/>
              <a:headEnd/>
              <a:tailEnd/>
            </a:ln>
          </p:spPr>
          <p:txBody>
            <a:bodyPr/>
            <a:lstStyle/>
            <a:p>
              <a:endParaRPr lang="en-US">
                <a:solidFill>
                  <a:srgbClr val="002060"/>
                </a:solidFill>
              </a:endParaRPr>
            </a:p>
          </p:txBody>
        </p:sp>
        <p:sp>
          <p:nvSpPr>
            <p:cNvPr id="166" name="Rectangle 38"/>
            <p:cNvSpPr>
              <a:spLocks noChangeArrowheads="1"/>
            </p:cNvSpPr>
            <p:nvPr/>
          </p:nvSpPr>
          <p:spPr bwMode="auto">
            <a:xfrm>
              <a:off x="3732" y="2678"/>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200</a:t>
              </a:r>
            </a:p>
          </p:txBody>
        </p:sp>
        <p:sp>
          <p:nvSpPr>
            <p:cNvPr id="167" name="Line 39"/>
            <p:cNvSpPr>
              <a:spLocks noChangeShapeType="1"/>
            </p:cNvSpPr>
            <p:nvPr/>
          </p:nvSpPr>
          <p:spPr bwMode="auto">
            <a:xfrm>
              <a:off x="3772" y="2658"/>
              <a:ext cx="0" cy="12"/>
            </a:xfrm>
            <a:prstGeom prst="line">
              <a:avLst/>
            </a:prstGeom>
            <a:noFill/>
            <a:ln w="1588">
              <a:solidFill>
                <a:srgbClr val="000000"/>
              </a:solidFill>
              <a:round/>
              <a:headEnd/>
              <a:tailEnd/>
            </a:ln>
          </p:spPr>
          <p:txBody>
            <a:bodyPr/>
            <a:lstStyle/>
            <a:p>
              <a:endParaRPr lang="en-US">
                <a:solidFill>
                  <a:srgbClr val="002060"/>
                </a:solidFill>
              </a:endParaRPr>
            </a:p>
          </p:txBody>
        </p:sp>
        <p:sp>
          <p:nvSpPr>
            <p:cNvPr id="168" name="Rectangle 40"/>
            <p:cNvSpPr>
              <a:spLocks noChangeArrowheads="1"/>
            </p:cNvSpPr>
            <p:nvPr/>
          </p:nvSpPr>
          <p:spPr bwMode="auto">
            <a:xfrm>
              <a:off x="4190" y="2678"/>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600</a:t>
              </a:r>
            </a:p>
          </p:txBody>
        </p:sp>
        <p:sp>
          <p:nvSpPr>
            <p:cNvPr id="169" name="Line 41"/>
            <p:cNvSpPr>
              <a:spLocks noChangeShapeType="1"/>
            </p:cNvSpPr>
            <p:nvPr/>
          </p:nvSpPr>
          <p:spPr bwMode="auto">
            <a:xfrm>
              <a:off x="4228" y="2658"/>
              <a:ext cx="1" cy="12"/>
            </a:xfrm>
            <a:prstGeom prst="line">
              <a:avLst/>
            </a:prstGeom>
            <a:noFill/>
            <a:ln w="1588">
              <a:solidFill>
                <a:srgbClr val="000000"/>
              </a:solidFill>
              <a:round/>
              <a:headEnd/>
              <a:tailEnd/>
            </a:ln>
          </p:spPr>
          <p:txBody>
            <a:bodyPr/>
            <a:lstStyle/>
            <a:p>
              <a:endParaRPr lang="en-US">
                <a:solidFill>
                  <a:srgbClr val="002060"/>
                </a:solidFill>
              </a:endParaRPr>
            </a:p>
          </p:txBody>
        </p:sp>
        <p:sp>
          <p:nvSpPr>
            <p:cNvPr id="170" name="Rectangle 42"/>
            <p:cNvSpPr>
              <a:spLocks noChangeArrowheads="1"/>
            </p:cNvSpPr>
            <p:nvPr/>
          </p:nvSpPr>
          <p:spPr bwMode="auto">
            <a:xfrm>
              <a:off x="4633" y="2678"/>
              <a:ext cx="1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1,000</a:t>
              </a:r>
            </a:p>
          </p:txBody>
        </p:sp>
        <p:sp>
          <p:nvSpPr>
            <p:cNvPr id="171" name="Line 43"/>
            <p:cNvSpPr>
              <a:spLocks noChangeShapeType="1"/>
            </p:cNvSpPr>
            <p:nvPr/>
          </p:nvSpPr>
          <p:spPr bwMode="auto">
            <a:xfrm>
              <a:off x="4683" y="2658"/>
              <a:ext cx="0" cy="12"/>
            </a:xfrm>
            <a:prstGeom prst="line">
              <a:avLst/>
            </a:prstGeom>
            <a:noFill/>
            <a:ln w="1588">
              <a:solidFill>
                <a:srgbClr val="000000"/>
              </a:solidFill>
              <a:round/>
              <a:headEnd/>
              <a:tailEnd/>
            </a:ln>
          </p:spPr>
          <p:txBody>
            <a:bodyPr/>
            <a:lstStyle/>
            <a:p>
              <a:endParaRPr lang="en-US">
                <a:solidFill>
                  <a:srgbClr val="002060"/>
                </a:solidFill>
              </a:endParaRPr>
            </a:p>
          </p:txBody>
        </p:sp>
        <p:sp>
          <p:nvSpPr>
            <p:cNvPr id="172" name="Rectangle 44"/>
            <p:cNvSpPr>
              <a:spLocks noChangeArrowheads="1"/>
            </p:cNvSpPr>
            <p:nvPr/>
          </p:nvSpPr>
          <p:spPr bwMode="auto">
            <a:xfrm>
              <a:off x="5088" y="2678"/>
              <a:ext cx="1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1,400</a:t>
              </a:r>
            </a:p>
          </p:txBody>
        </p:sp>
        <p:sp>
          <p:nvSpPr>
            <p:cNvPr id="173" name="Line 45"/>
            <p:cNvSpPr>
              <a:spLocks noChangeShapeType="1"/>
            </p:cNvSpPr>
            <p:nvPr/>
          </p:nvSpPr>
          <p:spPr bwMode="auto">
            <a:xfrm>
              <a:off x="5137" y="2658"/>
              <a:ext cx="1" cy="12"/>
            </a:xfrm>
            <a:prstGeom prst="line">
              <a:avLst/>
            </a:prstGeom>
            <a:noFill/>
            <a:ln w="1588">
              <a:solidFill>
                <a:srgbClr val="000000"/>
              </a:solidFill>
              <a:round/>
              <a:headEnd/>
              <a:tailEnd/>
            </a:ln>
          </p:spPr>
          <p:txBody>
            <a:bodyPr/>
            <a:lstStyle/>
            <a:p>
              <a:endParaRPr lang="en-US">
                <a:solidFill>
                  <a:srgbClr val="002060"/>
                </a:solidFill>
              </a:endParaRPr>
            </a:p>
          </p:txBody>
        </p:sp>
        <p:sp>
          <p:nvSpPr>
            <p:cNvPr id="174" name="Rectangle 46"/>
            <p:cNvSpPr>
              <a:spLocks noChangeArrowheads="1"/>
            </p:cNvSpPr>
            <p:nvPr/>
          </p:nvSpPr>
          <p:spPr bwMode="auto">
            <a:xfrm>
              <a:off x="5491" y="2678"/>
              <a:ext cx="1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1,800</a:t>
              </a:r>
            </a:p>
          </p:txBody>
        </p:sp>
        <p:sp>
          <p:nvSpPr>
            <p:cNvPr id="175" name="Line 47"/>
            <p:cNvSpPr>
              <a:spLocks noChangeShapeType="1"/>
            </p:cNvSpPr>
            <p:nvPr/>
          </p:nvSpPr>
          <p:spPr bwMode="auto">
            <a:xfrm>
              <a:off x="5594" y="2658"/>
              <a:ext cx="0" cy="12"/>
            </a:xfrm>
            <a:prstGeom prst="line">
              <a:avLst/>
            </a:prstGeom>
            <a:noFill/>
            <a:ln w="1588">
              <a:solidFill>
                <a:srgbClr val="000000"/>
              </a:solidFill>
              <a:round/>
              <a:headEnd/>
              <a:tailEnd/>
            </a:ln>
          </p:spPr>
          <p:txBody>
            <a:bodyPr/>
            <a:lstStyle/>
            <a:p>
              <a:endParaRPr lang="en-US">
                <a:solidFill>
                  <a:srgbClr val="002060"/>
                </a:solidFill>
              </a:endParaRPr>
            </a:p>
          </p:txBody>
        </p:sp>
        <p:sp>
          <p:nvSpPr>
            <p:cNvPr id="176" name="Rectangle 48"/>
            <p:cNvSpPr>
              <a:spLocks noChangeArrowheads="1"/>
            </p:cNvSpPr>
            <p:nvPr/>
          </p:nvSpPr>
          <p:spPr bwMode="auto">
            <a:xfrm>
              <a:off x="4738" y="2784"/>
              <a:ext cx="112" cy="97"/>
            </a:xfrm>
            <a:prstGeom prst="rect">
              <a:avLst/>
            </a:prstGeom>
            <a:noFill/>
            <a:ln w="9525">
              <a:noFill/>
              <a:miter lim="800000"/>
              <a:headEnd/>
              <a:tailEnd/>
            </a:ln>
          </p:spPr>
          <p:txBody>
            <a:bodyPr wrap="none" lIns="0" tIns="0" rIns="0" bIns="0">
              <a:spAutoFit/>
            </a:bodyPr>
            <a:lstStyle/>
            <a:p>
              <a:pPr eaLnBrk="1" hangingPunct="1"/>
              <a:r>
                <a:rPr lang="en-US" sz="1000" i="1">
                  <a:solidFill>
                    <a:srgbClr val="002060"/>
                  </a:solidFill>
                  <a:latin typeface="Times" pitchFamily="18" charset="0"/>
                </a:rPr>
                <a:t>m/z</a:t>
              </a:r>
            </a:p>
          </p:txBody>
        </p:sp>
        <p:sp>
          <p:nvSpPr>
            <p:cNvPr id="177" name="Freeform 49"/>
            <p:cNvSpPr>
              <a:spLocks/>
            </p:cNvSpPr>
            <p:nvPr/>
          </p:nvSpPr>
          <p:spPr bwMode="auto">
            <a:xfrm>
              <a:off x="3818" y="1723"/>
              <a:ext cx="1773" cy="935"/>
            </a:xfrm>
            <a:custGeom>
              <a:avLst/>
              <a:gdLst>
                <a:gd name="T0" fmla="*/ 0 w 8659"/>
                <a:gd name="T1" fmla="*/ 0 h 4620"/>
                <a:gd name="T2" fmla="*/ 0 w 8659"/>
                <a:gd name="T3" fmla="*/ 0 h 4620"/>
                <a:gd name="T4" fmla="*/ 0 w 8659"/>
                <a:gd name="T5" fmla="*/ 0 h 4620"/>
                <a:gd name="T6" fmla="*/ 0 w 8659"/>
                <a:gd name="T7" fmla="*/ 0 h 4620"/>
                <a:gd name="T8" fmla="*/ 0 w 8659"/>
                <a:gd name="T9" fmla="*/ 0 h 4620"/>
                <a:gd name="T10" fmla="*/ 0 w 8659"/>
                <a:gd name="T11" fmla="*/ 0 h 4620"/>
                <a:gd name="T12" fmla="*/ 0 w 8659"/>
                <a:gd name="T13" fmla="*/ 0 h 4620"/>
                <a:gd name="T14" fmla="*/ 0 w 8659"/>
                <a:gd name="T15" fmla="*/ 0 h 4620"/>
                <a:gd name="T16" fmla="*/ 0 w 8659"/>
                <a:gd name="T17" fmla="*/ 0 h 4620"/>
                <a:gd name="T18" fmla="*/ 0 w 8659"/>
                <a:gd name="T19" fmla="*/ 0 h 4620"/>
                <a:gd name="T20" fmla="*/ 0 w 8659"/>
                <a:gd name="T21" fmla="*/ 0 h 4620"/>
                <a:gd name="T22" fmla="*/ 0 w 8659"/>
                <a:gd name="T23" fmla="*/ 0 h 4620"/>
                <a:gd name="T24" fmla="*/ 0 w 8659"/>
                <a:gd name="T25" fmla="*/ 0 h 4620"/>
                <a:gd name="T26" fmla="*/ 0 w 8659"/>
                <a:gd name="T27" fmla="*/ 0 h 4620"/>
                <a:gd name="T28" fmla="*/ 0 w 8659"/>
                <a:gd name="T29" fmla="*/ 0 h 4620"/>
                <a:gd name="T30" fmla="*/ 0 w 8659"/>
                <a:gd name="T31" fmla="*/ 0 h 4620"/>
                <a:gd name="T32" fmla="*/ 0 w 8659"/>
                <a:gd name="T33" fmla="*/ 0 h 4620"/>
                <a:gd name="T34" fmla="*/ 0 w 8659"/>
                <a:gd name="T35" fmla="*/ 0 h 4620"/>
                <a:gd name="T36" fmla="*/ 0 w 8659"/>
                <a:gd name="T37" fmla="*/ 0 h 4620"/>
                <a:gd name="T38" fmla="*/ 0 w 8659"/>
                <a:gd name="T39" fmla="*/ 0 h 4620"/>
                <a:gd name="T40" fmla="*/ 0 w 8659"/>
                <a:gd name="T41" fmla="*/ 0 h 4620"/>
                <a:gd name="T42" fmla="*/ 0 w 8659"/>
                <a:gd name="T43" fmla="*/ 0 h 4620"/>
                <a:gd name="T44" fmla="*/ 0 w 8659"/>
                <a:gd name="T45" fmla="*/ 0 h 4620"/>
                <a:gd name="T46" fmla="*/ 0 w 8659"/>
                <a:gd name="T47" fmla="*/ 0 h 4620"/>
                <a:gd name="T48" fmla="*/ 0 w 8659"/>
                <a:gd name="T49" fmla="*/ 0 h 4620"/>
                <a:gd name="T50" fmla="*/ 0 w 8659"/>
                <a:gd name="T51" fmla="*/ 0 h 4620"/>
                <a:gd name="T52" fmla="*/ 0 w 8659"/>
                <a:gd name="T53" fmla="*/ 0 h 4620"/>
                <a:gd name="T54" fmla="*/ 0 w 8659"/>
                <a:gd name="T55" fmla="*/ 0 h 4620"/>
                <a:gd name="T56" fmla="*/ 0 w 8659"/>
                <a:gd name="T57" fmla="*/ 0 h 4620"/>
                <a:gd name="T58" fmla="*/ 0 w 8659"/>
                <a:gd name="T59" fmla="*/ 0 h 4620"/>
                <a:gd name="T60" fmla="*/ 0 w 8659"/>
                <a:gd name="T61" fmla="*/ 0 h 4620"/>
                <a:gd name="T62" fmla="*/ 0 w 8659"/>
                <a:gd name="T63" fmla="*/ 0 h 4620"/>
                <a:gd name="T64" fmla="*/ 0 w 8659"/>
                <a:gd name="T65" fmla="*/ 0 h 4620"/>
                <a:gd name="T66" fmla="*/ 0 w 8659"/>
                <a:gd name="T67" fmla="*/ 0 h 4620"/>
                <a:gd name="T68" fmla="*/ 0 w 8659"/>
                <a:gd name="T69" fmla="*/ 0 h 4620"/>
                <a:gd name="T70" fmla="*/ 0 w 8659"/>
                <a:gd name="T71" fmla="*/ 0 h 4620"/>
                <a:gd name="T72" fmla="*/ 0 w 8659"/>
                <a:gd name="T73" fmla="*/ 0 h 4620"/>
                <a:gd name="T74" fmla="*/ 0 w 8659"/>
                <a:gd name="T75" fmla="*/ 0 h 4620"/>
                <a:gd name="T76" fmla="*/ 0 w 8659"/>
                <a:gd name="T77" fmla="*/ 0 h 4620"/>
                <a:gd name="T78" fmla="*/ 0 w 8659"/>
                <a:gd name="T79" fmla="*/ 0 h 4620"/>
                <a:gd name="T80" fmla="*/ 0 w 8659"/>
                <a:gd name="T81" fmla="*/ 0 h 4620"/>
                <a:gd name="T82" fmla="*/ 0 w 8659"/>
                <a:gd name="T83" fmla="*/ 0 h 4620"/>
                <a:gd name="T84" fmla="*/ 0 w 8659"/>
                <a:gd name="T85" fmla="*/ 0 h 4620"/>
                <a:gd name="T86" fmla="*/ 0 w 8659"/>
                <a:gd name="T87" fmla="*/ 0 h 4620"/>
                <a:gd name="T88" fmla="*/ 0 w 8659"/>
                <a:gd name="T89" fmla="*/ 0 h 4620"/>
                <a:gd name="T90" fmla="*/ 0 w 8659"/>
                <a:gd name="T91" fmla="*/ 0 h 4620"/>
                <a:gd name="T92" fmla="*/ 0 w 8659"/>
                <a:gd name="T93" fmla="*/ 0 h 4620"/>
                <a:gd name="T94" fmla="*/ 0 w 8659"/>
                <a:gd name="T95" fmla="*/ 0 h 4620"/>
                <a:gd name="T96" fmla="*/ 0 w 8659"/>
                <a:gd name="T97" fmla="*/ 0 h 4620"/>
                <a:gd name="T98" fmla="*/ 0 w 8659"/>
                <a:gd name="T99" fmla="*/ 0 h 4620"/>
                <a:gd name="T100" fmla="*/ 0 w 8659"/>
                <a:gd name="T101" fmla="*/ 0 h 4620"/>
                <a:gd name="T102" fmla="*/ 0 w 8659"/>
                <a:gd name="T103" fmla="*/ 0 h 4620"/>
                <a:gd name="T104" fmla="*/ 0 w 8659"/>
                <a:gd name="T105" fmla="*/ 0 h 4620"/>
                <a:gd name="T106" fmla="*/ 0 w 8659"/>
                <a:gd name="T107" fmla="*/ 0 h 4620"/>
                <a:gd name="T108" fmla="*/ 0 w 8659"/>
                <a:gd name="T109" fmla="*/ 0 h 4620"/>
                <a:gd name="T110" fmla="*/ 0 w 8659"/>
                <a:gd name="T111" fmla="*/ 0 h 4620"/>
                <a:gd name="T112" fmla="*/ 0 w 8659"/>
                <a:gd name="T113" fmla="*/ 0 h 4620"/>
                <a:gd name="T114" fmla="*/ 0 w 8659"/>
                <a:gd name="T115" fmla="*/ 0 h 4620"/>
                <a:gd name="T116" fmla="*/ 0 w 8659"/>
                <a:gd name="T117" fmla="*/ 0 h 4620"/>
                <a:gd name="T118" fmla="*/ 0 w 8659"/>
                <a:gd name="T119" fmla="*/ 0 h 4620"/>
                <a:gd name="T120" fmla="*/ 0 w 8659"/>
                <a:gd name="T121" fmla="*/ 0 h 4620"/>
                <a:gd name="T122" fmla="*/ 0 w 8659"/>
                <a:gd name="T123" fmla="*/ 0 h 46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659"/>
                <a:gd name="T187" fmla="*/ 0 h 4620"/>
                <a:gd name="T188" fmla="*/ 8659 w 8659"/>
                <a:gd name="T189" fmla="*/ 4620 h 462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659" h="4620">
                  <a:moveTo>
                    <a:pt x="0" y="4620"/>
                  </a:moveTo>
                  <a:lnTo>
                    <a:pt x="5" y="4620"/>
                  </a:lnTo>
                  <a:lnTo>
                    <a:pt x="9" y="4620"/>
                  </a:lnTo>
                  <a:lnTo>
                    <a:pt x="13" y="4620"/>
                  </a:lnTo>
                  <a:lnTo>
                    <a:pt x="18" y="4620"/>
                  </a:lnTo>
                  <a:lnTo>
                    <a:pt x="22" y="4620"/>
                  </a:lnTo>
                  <a:lnTo>
                    <a:pt x="26" y="4620"/>
                  </a:lnTo>
                  <a:lnTo>
                    <a:pt x="31" y="4620"/>
                  </a:lnTo>
                  <a:lnTo>
                    <a:pt x="35" y="4620"/>
                  </a:lnTo>
                  <a:lnTo>
                    <a:pt x="39" y="4620"/>
                  </a:lnTo>
                  <a:lnTo>
                    <a:pt x="44" y="4620"/>
                  </a:lnTo>
                  <a:lnTo>
                    <a:pt x="48" y="4620"/>
                  </a:lnTo>
                  <a:lnTo>
                    <a:pt x="53" y="4620"/>
                  </a:lnTo>
                  <a:lnTo>
                    <a:pt x="57" y="4620"/>
                  </a:lnTo>
                  <a:lnTo>
                    <a:pt x="61" y="4620"/>
                  </a:lnTo>
                  <a:lnTo>
                    <a:pt x="66" y="4620"/>
                  </a:lnTo>
                  <a:lnTo>
                    <a:pt x="70" y="4620"/>
                  </a:lnTo>
                  <a:lnTo>
                    <a:pt x="74" y="4620"/>
                  </a:lnTo>
                  <a:lnTo>
                    <a:pt x="79" y="4620"/>
                  </a:lnTo>
                  <a:lnTo>
                    <a:pt x="83" y="4620"/>
                  </a:lnTo>
                  <a:lnTo>
                    <a:pt x="88" y="4620"/>
                  </a:lnTo>
                  <a:lnTo>
                    <a:pt x="92" y="4620"/>
                  </a:lnTo>
                  <a:lnTo>
                    <a:pt x="96" y="4620"/>
                  </a:lnTo>
                  <a:lnTo>
                    <a:pt x="101" y="4620"/>
                  </a:lnTo>
                  <a:lnTo>
                    <a:pt x="105" y="4620"/>
                  </a:lnTo>
                  <a:lnTo>
                    <a:pt x="109" y="4620"/>
                  </a:lnTo>
                  <a:lnTo>
                    <a:pt x="114" y="4620"/>
                  </a:lnTo>
                  <a:lnTo>
                    <a:pt x="118" y="4620"/>
                  </a:lnTo>
                  <a:lnTo>
                    <a:pt x="122" y="4620"/>
                  </a:lnTo>
                  <a:lnTo>
                    <a:pt x="127" y="4620"/>
                  </a:lnTo>
                  <a:lnTo>
                    <a:pt x="131" y="4620"/>
                  </a:lnTo>
                  <a:lnTo>
                    <a:pt x="136" y="4620"/>
                  </a:lnTo>
                  <a:lnTo>
                    <a:pt x="140" y="4620"/>
                  </a:lnTo>
                  <a:lnTo>
                    <a:pt x="144" y="4608"/>
                  </a:lnTo>
                  <a:lnTo>
                    <a:pt x="149" y="4620"/>
                  </a:lnTo>
                  <a:lnTo>
                    <a:pt x="153" y="4579"/>
                  </a:lnTo>
                  <a:lnTo>
                    <a:pt x="157" y="4620"/>
                  </a:lnTo>
                  <a:lnTo>
                    <a:pt x="162" y="4620"/>
                  </a:lnTo>
                  <a:lnTo>
                    <a:pt x="166" y="4620"/>
                  </a:lnTo>
                  <a:lnTo>
                    <a:pt x="170" y="4582"/>
                  </a:lnTo>
                  <a:lnTo>
                    <a:pt x="175" y="4620"/>
                  </a:lnTo>
                  <a:lnTo>
                    <a:pt x="179" y="4526"/>
                  </a:lnTo>
                  <a:lnTo>
                    <a:pt x="184" y="4526"/>
                  </a:lnTo>
                  <a:lnTo>
                    <a:pt x="188" y="4620"/>
                  </a:lnTo>
                  <a:lnTo>
                    <a:pt x="192" y="4492"/>
                  </a:lnTo>
                  <a:lnTo>
                    <a:pt x="197" y="4620"/>
                  </a:lnTo>
                  <a:lnTo>
                    <a:pt x="201" y="4330"/>
                  </a:lnTo>
                  <a:lnTo>
                    <a:pt x="205" y="4577"/>
                  </a:lnTo>
                  <a:lnTo>
                    <a:pt x="210" y="4620"/>
                  </a:lnTo>
                  <a:lnTo>
                    <a:pt x="214" y="4620"/>
                  </a:lnTo>
                  <a:lnTo>
                    <a:pt x="218" y="4577"/>
                  </a:lnTo>
                  <a:lnTo>
                    <a:pt x="223" y="4620"/>
                  </a:lnTo>
                  <a:lnTo>
                    <a:pt x="227" y="4620"/>
                  </a:lnTo>
                  <a:lnTo>
                    <a:pt x="232" y="4594"/>
                  </a:lnTo>
                  <a:lnTo>
                    <a:pt x="236" y="4605"/>
                  </a:lnTo>
                  <a:lnTo>
                    <a:pt x="240" y="4620"/>
                  </a:lnTo>
                  <a:lnTo>
                    <a:pt x="245" y="4620"/>
                  </a:lnTo>
                  <a:lnTo>
                    <a:pt x="249" y="4620"/>
                  </a:lnTo>
                  <a:lnTo>
                    <a:pt x="253" y="4620"/>
                  </a:lnTo>
                  <a:lnTo>
                    <a:pt x="258" y="4620"/>
                  </a:lnTo>
                  <a:lnTo>
                    <a:pt x="262" y="4485"/>
                  </a:lnTo>
                  <a:lnTo>
                    <a:pt x="267" y="4620"/>
                  </a:lnTo>
                  <a:lnTo>
                    <a:pt x="271" y="4620"/>
                  </a:lnTo>
                  <a:lnTo>
                    <a:pt x="275" y="4620"/>
                  </a:lnTo>
                  <a:lnTo>
                    <a:pt x="280" y="4620"/>
                  </a:lnTo>
                  <a:lnTo>
                    <a:pt x="284" y="4585"/>
                  </a:lnTo>
                  <a:lnTo>
                    <a:pt x="288" y="4550"/>
                  </a:lnTo>
                  <a:lnTo>
                    <a:pt x="293" y="4620"/>
                  </a:lnTo>
                  <a:lnTo>
                    <a:pt x="297" y="4570"/>
                  </a:lnTo>
                  <a:lnTo>
                    <a:pt x="301" y="4518"/>
                  </a:lnTo>
                  <a:lnTo>
                    <a:pt x="306" y="4620"/>
                  </a:lnTo>
                  <a:lnTo>
                    <a:pt x="310" y="4620"/>
                  </a:lnTo>
                  <a:lnTo>
                    <a:pt x="315" y="4620"/>
                  </a:lnTo>
                  <a:lnTo>
                    <a:pt x="319" y="4577"/>
                  </a:lnTo>
                  <a:lnTo>
                    <a:pt x="323" y="4620"/>
                  </a:lnTo>
                  <a:lnTo>
                    <a:pt x="328" y="4620"/>
                  </a:lnTo>
                  <a:lnTo>
                    <a:pt x="332" y="4620"/>
                  </a:lnTo>
                  <a:lnTo>
                    <a:pt x="336" y="4569"/>
                  </a:lnTo>
                  <a:lnTo>
                    <a:pt x="341" y="4620"/>
                  </a:lnTo>
                  <a:lnTo>
                    <a:pt x="345" y="4620"/>
                  </a:lnTo>
                  <a:lnTo>
                    <a:pt x="349" y="4620"/>
                  </a:lnTo>
                  <a:lnTo>
                    <a:pt x="354" y="4600"/>
                  </a:lnTo>
                  <a:lnTo>
                    <a:pt x="358" y="4620"/>
                  </a:lnTo>
                  <a:lnTo>
                    <a:pt x="363" y="4620"/>
                  </a:lnTo>
                  <a:lnTo>
                    <a:pt x="367" y="4571"/>
                  </a:lnTo>
                  <a:lnTo>
                    <a:pt x="371" y="4620"/>
                  </a:lnTo>
                  <a:lnTo>
                    <a:pt x="376" y="4620"/>
                  </a:lnTo>
                  <a:lnTo>
                    <a:pt x="380" y="4571"/>
                  </a:lnTo>
                  <a:lnTo>
                    <a:pt x="384" y="4620"/>
                  </a:lnTo>
                  <a:lnTo>
                    <a:pt x="389" y="4530"/>
                  </a:lnTo>
                  <a:lnTo>
                    <a:pt x="393" y="4565"/>
                  </a:lnTo>
                  <a:lnTo>
                    <a:pt x="398" y="4620"/>
                  </a:lnTo>
                  <a:lnTo>
                    <a:pt x="402" y="4620"/>
                  </a:lnTo>
                  <a:lnTo>
                    <a:pt x="406" y="4620"/>
                  </a:lnTo>
                  <a:lnTo>
                    <a:pt x="411" y="4588"/>
                  </a:lnTo>
                  <a:lnTo>
                    <a:pt x="415" y="4620"/>
                  </a:lnTo>
                  <a:lnTo>
                    <a:pt x="419" y="4620"/>
                  </a:lnTo>
                  <a:lnTo>
                    <a:pt x="424" y="4620"/>
                  </a:lnTo>
                  <a:lnTo>
                    <a:pt x="428" y="4620"/>
                  </a:lnTo>
                  <a:lnTo>
                    <a:pt x="432" y="4620"/>
                  </a:lnTo>
                  <a:lnTo>
                    <a:pt x="437" y="4620"/>
                  </a:lnTo>
                  <a:lnTo>
                    <a:pt x="441" y="4525"/>
                  </a:lnTo>
                  <a:lnTo>
                    <a:pt x="446" y="4620"/>
                  </a:lnTo>
                  <a:lnTo>
                    <a:pt x="450" y="4620"/>
                  </a:lnTo>
                  <a:lnTo>
                    <a:pt x="454" y="4521"/>
                  </a:lnTo>
                  <a:lnTo>
                    <a:pt x="459" y="4620"/>
                  </a:lnTo>
                  <a:lnTo>
                    <a:pt x="463" y="4620"/>
                  </a:lnTo>
                  <a:lnTo>
                    <a:pt x="467" y="4564"/>
                  </a:lnTo>
                  <a:lnTo>
                    <a:pt x="472" y="4585"/>
                  </a:lnTo>
                  <a:lnTo>
                    <a:pt x="476" y="4598"/>
                  </a:lnTo>
                  <a:lnTo>
                    <a:pt x="480" y="4620"/>
                  </a:lnTo>
                  <a:lnTo>
                    <a:pt x="485" y="4590"/>
                  </a:lnTo>
                  <a:lnTo>
                    <a:pt x="489" y="4577"/>
                  </a:lnTo>
                  <a:lnTo>
                    <a:pt x="494" y="4561"/>
                  </a:lnTo>
                  <a:lnTo>
                    <a:pt x="498" y="4509"/>
                  </a:lnTo>
                  <a:lnTo>
                    <a:pt x="502" y="4620"/>
                  </a:lnTo>
                  <a:lnTo>
                    <a:pt x="507" y="4620"/>
                  </a:lnTo>
                  <a:lnTo>
                    <a:pt x="511" y="4602"/>
                  </a:lnTo>
                  <a:lnTo>
                    <a:pt x="515" y="4620"/>
                  </a:lnTo>
                  <a:lnTo>
                    <a:pt x="520" y="4620"/>
                  </a:lnTo>
                  <a:lnTo>
                    <a:pt x="524" y="4593"/>
                  </a:lnTo>
                  <a:lnTo>
                    <a:pt x="529" y="4620"/>
                  </a:lnTo>
                  <a:lnTo>
                    <a:pt x="533" y="4620"/>
                  </a:lnTo>
                  <a:lnTo>
                    <a:pt x="537" y="4545"/>
                  </a:lnTo>
                  <a:lnTo>
                    <a:pt x="542" y="4572"/>
                  </a:lnTo>
                  <a:lnTo>
                    <a:pt x="546" y="4620"/>
                  </a:lnTo>
                  <a:lnTo>
                    <a:pt x="550" y="4521"/>
                  </a:lnTo>
                  <a:lnTo>
                    <a:pt x="555" y="4620"/>
                  </a:lnTo>
                  <a:lnTo>
                    <a:pt x="559" y="4620"/>
                  </a:lnTo>
                  <a:lnTo>
                    <a:pt x="563" y="4607"/>
                  </a:lnTo>
                  <a:lnTo>
                    <a:pt x="568" y="4604"/>
                  </a:lnTo>
                  <a:lnTo>
                    <a:pt x="572" y="4620"/>
                  </a:lnTo>
                  <a:lnTo>
                    <a:pt x="577" y="4562"/>
                  </a:lnTo>
                  <a:lnTo>
                    <a:pt x="581" y="4620"/>
                  </a:lnTo>
                  <a:lnTo>
                    <a:pt x="585" y="4620"/>
                  </a:lnTo>
                  <a:lnTo>
                    <a:pt x="590" y="4620"/>
                  </a:lnTo>
                  <a:lnTo>
                    <a:pt x="594" y="4620"/>
                  </a:lnTo>
                  <a:lnTo>
                    <a:pt x="598" y="4417"/>
                  </a:lnTo>
                  <a:lnTo>
                    <a:pt x="603" y="4563"/>
                  </a:lnTo>
                  <a:lnTo>
                    <a:pt x="607" y="4620"/>
                  </a:lnTo>
                  <a:lnTo>
                    <a:pt x="611" y="4583"/>
                  </a:lnTo>
                  <a:lnTo>
                    <a:pt x="616" y="4585"/>
                  </a:lnTo>
                  <a:lnTo>
                    <a:pt x="620" y="4476"/>
                  </a:lnTo>
                  <a:lnTo>
                    <a:pt x="625" y="4620"/>
                  </a:lnTo>
                  <a:lnTo>
                    <a:pt x="629" y="4620"/>
                  </a:lnTo>
                  <a:lnTo>
                    <a:pt x="633" y="4513"/>
                  </a:lnTo>
                  <a:lnTo>
                    <a:pt x="638" y="4620"/>
                  </a:lnTo>
                  <a:lnTo>
                    <a:pt x="642" y="4557"/>
                  </a:lnTo>
                  <a:lnTo>
                    <a:pt x="646" y="4620"/>
                  </a:lnTo>
                  <a:lnTo>
                    <a:pt x="651" y="4620"/>
                  </a:lnTo>
                  <a:lnTo>
                    <a:pt x="655" y="4620"/>
                  </a:lnTo>
                  <a:lnTo>
                    <a:pt x="660" y="4620"/>
                  </a:lnTo>
                  <a:lnTo>
                    <a:pt x="664" y="4620"/>
                  </a:lnTo>
                  <a:lnTo>
                    <a:pt x="668" y="4620"/>
                  </a:lnTo>
                  <a:lnTo>
                    <a:pt x="673" y="4620"/>
                  </a:lnTo>
                  <a:lnTo>
                    <a:pt x="677" y="4601"/>
                  </a:lnTo>
                  <a:lnTo>
                    <a:pt x="681" y="4620"/>
                  </a:lnTo>
                  <a:lnTo>
                    <a:pt x="686" y="4599"/>
                  </a:lnTo>
                  <a:lnTo>
                    <a:pt x="690" y="4620"/>
                  </a:lnTo>
                  <a:lnTo>
                    <a:pt x="694" y="4620"/>
                  </a:lnTo>
                  <a:lnTo>
                    <a:pt x="699" y="4586"/>
                  </a:lnTo>
                  <a:lnTo>
                    <a:pt x="703" y="4306"/>
                  </a:lnTo>
                  <a:lnTo>
                    <a:pt x="708" y="4482"/>
                  </a:lnTo>
                  <a:lnTo>
                    <a:pt x="712" y="4620"/>
                  </a:lnTo>
                  <a:lnTo>
                    <a:pt x="716" y="4593"/>
                  </a:lnTo>
                  <a:lnTo>
                    <a:pt x="721" y="4537"/>
                  </a:lnTo>
                  <a:lnTo>
                    <a:pt x="725" y="4533"/>
                  </a:lnTo>
                  <a:lnTo>
                    <a:pt x="729" y="4620"/>
                  </a:lnTo>
                  <a:lnTo>
                    <a:pt x="734" y="4620"/>
                  </a:lnTo>
                  <a:lnTo>
                    <a:pt x="738" y="4525"/>
                  </a:lnTo>
                  <a:lnTo>
                    <a:pt x="742" y="4555"/>
                  </a:lnTo>
                  <a:lnTo>
                    <a:pt x="747" y="4620"/>
                  </a:lnTo>
                  <a:lnTo>
                    <a:pt x="751" y="4620"/>
                  </a:lnTo>
                  <a:lnTo>
                    <a:pt x="756" y="4620"/>
                  </a:lnTo>
                  <a:lnTo>
                    <a:pt x="760" y="4620"/>
                  </a:lnTo>
                  <a:lnTo>
                    <a:pt x="764" y="4620"/>
                  </a:lnTo>
                  <a:lnTo>
                    <a:pt x="769" y="4620"/>
                  </a:lnTo>
                  <a:lnTo>
                    <a:pt x="773" y="4620"/>
                  </a:lnTo>
                  <a:lnTo>
                    <a:pt x="777" y="4620"/>
                  </a:lnTo>
                  <a:lnTo>
                    <a:pt x="782" y="4564"/>
                  </a:lnTo>
                  <a:lnTo>
                    <a:pt x="786" y="4566"/>
                  </a:lnTo>
                  <a:lnTo>
                    <a:pt x="791" y="4620"/>
                  </a:lnTo>
                  <a:lnTo>
                    <a:pt x="795" y="4620"/>
                  </a:lnTo>
                  <a:lnTo>
                    <a:pt x="799" y="4620"/>
                  </a:lnTo>
                  <a:lnTo>
                    <a:pt x="804" y="4499"/>
                  </a:lnTo>
                  <a:lnTo>
                    <a:pt x="808" y="4545"/>
                  </a:lnTo>
                  <a:lnTo>
                    <a:pt x="812" y="4577"/>
                  </a:lnTo>
                  <a:lnTo>
                    <a:pt x="817" y="4620"/>
                  </a:lnTo>
                  <a:lnTo>
                    <a:pt x="821" y="4522"/>
                  </a:lnTo>
                  <a:lnTo>
                    <a:pt x="825" y="4620"/>
                  </a:lnTo>
                  <a:lnTo>
                    <a:pt x="830" y="4620"/>
                  </a:lnTo>
                  <a:lnTo>
                    <a:pt x="834" y="4620"/>
                  </a:lnTo>
                  <a:lnTo>
                    <a:pt x="839" y="4620"/>
                  </a:lnTo>
                  <a:lnTo>
                    <a:pt x="843" y="4530"/>
                  </a:lnTo>
                  <a:lnTo>
                    <a:pt x="847" y="4582"/>
                  </a:lnTo>
                  <a:lnTo>
                    <a:pt x="852" y="4584"/>
                  </a:lnTo>
                  <a:lnTo>
                    <a:pt x="856" y="4464"/>
                  </a:lnTo>
                  <a:lnTo>
                    <a:pt x="860" y="4600"/>
                  </a:lnTo>
                  <a:lnTo>
                    <a:pt x="865" y="4620"/>
                  </a:lnTo>
                  <a:lnTo>
                    <a:pt x="869" y="4620"/>
                  </a:lnTo>
                  <a:lnTo>
                    <a:pt x="873" y="4620"/>
                  </a:lnTo>
                  <a:lnTo>
                    <a:pt x="878" y="4620"/>
                  </a:lnTo>
                  <a:lnTo>
                    <a:pt x="882" y="4620"/>
                  </a:lnTo>
                  <a:lnTo>
                    <a:pt x="887" y="4549"/>
                  </a:lnTo>
                  <a:lnTo>
                    <a:pt x="891" y="4620"/>
                  </a:lnTo>
                  <a:lnTo>
                    <a:pt x="895" y="4620"/>
                  </a:lnTo>
                  <a:lnTo>
                    <a:pt x="900" y="4620"/>
                  </a:lnTo>
                  <a:lnTo>
                    <a:pt x="904" y="4620"/>
                  </a:lnTo>
                  <a:lnTo>
                    <a:pt x="908" y="4620"/>
                  </a:lnTo>
                  <a:lnTo>
                    <a:pt x="913" y="4609"/>
                  </a:lnTo>
                  <a:lnTo>
                    <a:pt x="917" y="4517"/>
                  </a:lnTo>
                  <a:lnTo>
                    <a:pt x="922" y="4506"/>
                  </a:lnTo>
                  <a:lnTo>
                    <a:pt x="926" y="4496"/>
                  </a:lnTo>
                  <a:lnTo>
                    <a:pt x="930" y="4504"/>
                  </a:lnTo>
                  <a:lnTo>
                    <a:pt x="935" y="4620"/>
                  </a:lnTo>
                  <a:lnTo>
                    <a:pt x="939" y="4541"/>
                  </a:lnTo>
                  <a:lnTo>
                    <a:pt x="943" y="4551"/>
                  </a:lnTo>
                  <a:lnTo>
                    <a:pt x="948" y="4620"/>
                  </a:lnTo>
                  <a:lnTo>
                    <a:pt x="952" y="4620"/>
                  </a:lnTo>
                  <a:lnTo>
                    <a:pt x="956" y="4542"/>
                  </a:lnTo>
                  <a:lnTo>
                    <a:pt x="961" y="4522"/>
                  </a:lnTo>
                  <a:lnTo>
                    <a:pt x="965" y="4600"/>
                  </a:lnTo>
                  <a:lnTo>
                    <a:pt x="970" y="4607"/>
                  </a:lnTo>
                  <a:lnTo>
                    <a:pt x="974" y="4620"/>
                  </a:lnTo>
                  <a:lnTo>
                    <a:pt x="978" y="4620"/>
                  </a:lnTo>
                  <a:lnTo>
                    <a:pt x="983" y="4553"/>
                  </a:lnTo>
                  <a:lnTo>
                    <a:pt x="987" y="4620"/>
                  </a:lnTo>
                  <a:lnTo>
                    <a:pt x="991" y="4605"/>
                  </a:lnTo>
                  <a:lnTo>
                    <a:pt x="996" y="4601"/>
                  </a:lnTo>
                  <a:lnTo>
                    <a:pt x="1000" y="4620"/>
                  </a:lnTo>
                  <a:lnTo>
                    <a:pt x="1004" y="4612"/>
                  </a:lnTo>
                  <a:lnTo>
                    <a:pt x="1009" y="4620"/>
                  </a:lnTo>
                  <a:lnTo>
                    <a:pt x="1013" y="4594"/>
                  </a:lnTo>
                  <a:lnTo>
                    <a:pt x="1018" y="4620"/>
                  </a:lnTo>
                  <a:lnTo>
                    <a:pt x="1022" y="4509"/>
                  </a:lnTo>
                  <a:lnTo>
                    <a:pt x="1026" y="4497"/>
                  </a:lnTo>
                  <a:lnTo>
                    <a:pt x="1031" y="4474"/>
                  </a:lnTo>
                  <a:lnTo>
                    <a:pt x="1035" y="4544"/>
                  </a:lnTo>
                  <a:lnTo>
                    <a:pt x="1039" y="4604"/>
                  </a:lnTo>
                  <a:lnTo>
                    <a:pt x="1044" y="4585"/>
                  </a:lnTo>
                  <a:lnTo>
                    <a:pt x="1048" y="4620"/>
                  </a:lnTo>
                  <a:lnTo>
                    <a:pt x="1052" y="4620"/>
                  </a:lnTo>
                  <a:lnTo>
                    <a:pt x="1057" y="4620"/>
                  </a:lnTo>
                  <a:lnTo>
                    <a:pt x="1061" y="4552"/>
                  </a:lnTo>
                  <a:lnTo>
                    <a:pt x="1066" y="4620"/>
                  </a:lnTo>
                  <a:lnTo>
                    <a:pt x="1070" y="4620"/>
                  </a:lnTo>
                  <a:lnTo>
                    <a:pt x="1074" y="4620"/>
                  </a:lnTo>
                  <a:lnTo>
                    <a:pt x="1079" y="4575"/>
                  </a:lnTo>
                  <a:lnTo>
                    <a:pt x="1083" y="4566"/>
                  </a:lnTo>
                  <a:lnTo>
                    <a:pt x="1087" y="4493"/>
                  </a:lnTo>
                  <a:lnTo>
                    <a:pt x="1092" y="4523"/>
                  </a:lnTo>
                  <a:lnTo>
                    <a:pt x="1096" y="4620"/>
                  </a:lnTo>
                  <a:lnTo>
                    <a:pt x="1101" y="4540"/>
                  </a:lnTo>
                  <a:lnTo>
                    <a:pt x="1105" y="4547"/>
                  </a:lnTo>
                  <a:lnTo>
                    <a:pt x="1109" y="4620"/>
                  </a:lnTo>
                  <a:lnTo>
                    <a:pt x="1114" y="4620"/>
                  </a:lnTo>
                  <a:lnTo>
                    <a:pt x="1118" y="4620"/>
                  </a:lnTo>
                  <a:lnTo>
                    <a:pt x="1122" y="4620"/>
                  </a:lnTo>
                  <a:lnTo>
                    <a:pt x="1127" y="4620"/>
                  </a:lnTo>
                  <a:lnTo>
                    <a:pt x="1131" y="4565"/>
                  </a:lnTo>
                  <a:lnTo>
                    <a:pt x="1135" y="4602"/>
                  </a:lnTo>
                  <a:lnTo>
                    <a:pt x="1140" y="4620"/>
                  </a:lnTo>
                  <a:lnTo>
                    <a:pt x="1144" y="4620"/>
                  </a:lnTo>
                  <a:lnTo>
                    <a:pt x="1149" y="4569"/>
                  </a:lnTo>
                  <a:lnTo>
                    <a:pt x="1153" y="4620"/>
                  </a:lnTo>
                  <a:lnTo>
                    <a:pt x="1157" y="4620"/>
                  </a:lnTo>
                  <a:lnTo>
                    <a:pt x="1162" y="4620"/>
                  </a:lnTo>
                  <a:lnTo>
                    <a:pt x="1166" y="4620"/>
                  </a:lnTo>
                  <a:lnTo>
                    <a:pt x="1170" y="4620"/>
                  </a:lnTo>
                  <a:lnTo>
                    <a:pt x="1175" y="4565"/>
                  </a:lnTo>
                  <a:lnTo>
                    <a:pt x="1179" y="4620"/>
                  </a:lnTo>
                  <a:lnTo>
                    <a:pt x="1183" y="4475"/>
                  </a:lnTo>
                  <a:lnTo>
                    <a:pt x="1188" y="4568"/>
                  </a:lnTo>
                  <a:lnTo>
                    <a:pt x="1192" y="4620"/>
                  </a:lnTo>
                  <a:lnTo>
                    <a:pt x="1197" y="4620"/>
                  </a:lnTo>
                  <a:lnTo>
                    <a:pt x="1201" y="4620"/>
                  </a:lnTo>
                  <a:lnTo>
                    <a:pt x="1205" y="4575"/>
                  </a:lnTo>
                  <a:lnTo>
                    <a:pt x="1210" y="4608"/>
                  </a:lnTo>
                  <a:lnTo>
                    <a:pt x="1214" y="4599"/>
                  </a:lnTo>
                  <a:lnTo>
                    <a:pt x="1218" y="4620"/>
                  </a:lnTo>
                  <a:lnTo>
                    <a:pt x="1223" y="4620"/>
                  </a:lnTo>
                  <a:lnTo>
                    <a:pt x="1227" y="4620"/>
                  </a:lnTo>
                  <a:lnTo>
                    <a:pt x="1232" y="4584"/>
                  </a:lnTo>
                  <a:lnTo>
                    <a:pt x="1236" y="4620"/>
                  </a:lnTo>
                  <a:lnTo>
                    <a:pt x="1240" y="4620"/>
                  </a:lnTo>
                  <a:lnTo>
                    <a:pt x="1245" y="4594"/>
                  </a:lnTo>
                  <a:lnTo>
                    <a:pt x="1249" y="4620"/>
                  </a:lnTo>
                  <a:lnTo>
                    <a:pt x="1253" y="4547"/>
                  </a:lnTo>
                  <a:lnTo>
                    <a:pt x="1258" y="4620"/>
                  </a:lnTo>
                  <a:lnTo>
                    <a:pt x="1262" y="4620"/>
                  </a:lnTo>
                  <a:lnTo>
                    <a:pt x="1266" y="4620"/>
                  </a:lnTo>
                  <a:lnTo>
                    <a:pt x="1271" y="4522"/>
                  </a:lnTo>
                  <a:lnTo>
                    <a:pt x="1275" y="4620"/>
                  </a:lnTo>
                  <a:lnTo>
                    <a:pt x="1280" y="4552"/>
                  </a:lnTo>
                  <a:lnTo>
                    <a:pt x="1284" y="4601"/>
                  </a:lnTo>
                  <a:lnTo>
                    <a:pt x="1288" y="4620"/>
                  </a:lnTo>
                  <a:lnTo>
                    <a:pt x="1293" y="4620"/>
                  </a:lnTo>
                  <a:lnTo>
                    <a:pt x="1297" y="4605"/>
                  </a:lnTo>
                  <a:lnTo>
                    <a:pt x="1301" y="4620"/>
                  </a:lnTo>
                  <a:lnTo>
                    <a:pt x="1306" y="4620"/>
                  </a:lnTo>
                  <a:lnTo>
                    <a:pt x="1310" y="4620"/>
                  </a:lnTo>
                  <a:lnTo>
                    <a:pt x="1314" y="4566"/>
                  </a:lnTo>
                  <a:lnTo>
                    <a:pt x="1319" y="4620"/>
                  </a:lnTo>
                  <a:lnTo>
                    <a:pt x="1323" y="4620"/>
                  </a:lnTo>
                  <a:lnTo>
                    <a:pt x="1328" y="4581"/>
                  </a:lnTo>
                  <a:lnTo>
                    <a:pt x="1332" y="4557"/>
                  </a:lnTo>
                  <a:lnTo>
                    <a:pt x="1336" y="4487"/>
                  </a:lnTo>
                  <a:lnTo>
                    <a:pt x="1341" y="4479"/>
                  </a:lnTo>
                  <a:lnTo>
                    <a:pt x="1345" y="4620"/>
                  </a:lnTo>
                  <a:lnTo>
                    <a:pt x="1349" y="4553"/>
                  </a:lnTo>
                  <a:lnTo>
                    <a:pt x="1354" y="4574"/>
                  </a:lnTo>
                  <a:lnTo>
                    <a:pt x="1358" y="4620"/>
                  </a:lnTo>
                  <a:lnTo>
                    <a:pt x="1363" y="4620"/>
                  </a:lnTo>
                  <a:lnTo>
                    <a:pt x="1367" y="4590"/>
                  </a:lnTo>
                  <a:lnTo>
                    <a:pt x="1371" y="4548"/>
                  </a:lnTo>
                  <a:lnTo>
                    <a:pt x="1376" y="4620"/>
                  </a:lnTo>
                  <a:lnTo>
                    <a:pt x="1380" y="4620"/>
                  </a:lnTo>
                  <a:lnTo>
                    <a:pt x="1384" y="4620"/>
                  </a:lnTo>
                  <a:lnTo>
                    <a:pt x="1389" y="4571"/>
                  </a:lnTo>
                  <a:lnTo>
                    <a:pt x="1393" y="4620"/>
                  </a:lnTo>
                  <a:lnTo>
                    <a:pt x="1397" y="4603"/>
                  </a:lnTo>
                  <a:lnTo>
                    <a:pt x="1402" y="4620"/>
                  </a:lnTo>
                  <a:lnTo>
                    <a:pt x="1406" y="4620"/>
                  </a:lnTo>
                  <a:lnTo>
                    <a:pt x="1411" y="4620"/>
                  </a:lnTo>
                  <a:lnTo>
                    <a:pt x="1415" y="4620"/>
                  </a:lnTo>
                  <a:lnTo>
                    <a:pt x="1419" y="4620"/>
                  </a:lnTo>
                  <a:lnTo>
                    <a:pt x="1424" y="4620"/>
                  </a:lnTo>
                  <a:lnTo>
                    <a:pt x="1428" y="4594"/>
                  </a:lnTo>
                  <a:lnTo>
                    <a:pt x="1432" y="4620"/>
                  </a:lnTo>
                  <a:lnTo>
                    <a:pt x="1437" y="4591"/>
                  </a:lnTo>
                  <a:lnTo>
                    <a:pt x="1441" y="4620"/>
                  </a:lnTo>
                  <a:lnTo>
                    <a:pt x="1445" y="4540"/>
                  </a:lnTo>
                  <a:lnTo>
                    <a:pt x="1450" y="4591"/>
                  </a:lnTo>
                  <a:lnTo>
                    <a:pt x="1454" y="4620"/>
                  </a:lnTo>
                  <a:lnTo>
                    <a:pt x="1459" y="4593"/>
                  </a:lnTo>
                  <a:lnTo>
                    <a:pt x="1463" y="4620"/>
                  </a:lnTo>
                  <a:lnTo>
                    <a:pt x="1467" y="4565"/>
                  </a:lnTo>
                  <a:lnTo>
                    <a:pt x="1472" y="4586"/>
                  </a:lnTo>
                  <a:lnTo>
                    <a:pt x="1476" y="4302"/>
                  </a:lnTo>
                  <a:lnTo>
                    <a:pt x="1480" y="4620"/>
                  </a:lnTo>
                  <a:lnTo>
                    <a:pt x="1485" y="4474"/>
                  </a:lnTo>
                  <a:lnTo>
                    <a:pt x="1489" y="4620"/>
                  </a:lnTo>
                  <a:lnTo>
                    <a:pt x="1494" y="4620"/>
                  </a:lnTo>
                  <a:lnTo>
                    <a:pt x="1498" y="4597"/>
                  </a:lnTo>
                  <a:lnTo>
                    <a:pt x="1502" y="4620"/>
                  </a:lnTo>
                  <a:lnTo>
                    <a:pt x="1507" y="4531"/>
                  </a:lnTo>
                  <a:lnTo>
                    <a:pt x="1511" y="4492"/>
                  </a:lnTo>
                  <a:lnTo>
                    <a:pt x="1515" y="4620"/>
                  </a:lnTo>
                  <a:lnTo>
                    <a:pt x="1520" y="4563"/>
                  </a:lnTo>
                  <a:lnTo>
                    <a:pt x="1524" y="4620"/>
                  </a:lnTo>
                  <a:lnTo>
                    <a:pt x="1528" y="4620"/>
                  </a:lnTo>
                  <a:lnTo>
                    <a:pt x="1533" y="4620"/>
                  </a:lnTo>
                  <a:lnTo>
                    <a:pt x="1537" y="4620"/>
                  </a:lnTo>
                  <a:lnTo>
                    <a:pt x="1542" y="4620"/>
                  </a:lnTo>
                  <a:lnTo>
                    <a:pt x="1546" y="4620"/>
                  </a:lnTo>
                  <a:lnTo>
                    <a:pt x="1550" y="4536"/>
                  </a:lnTo>
                  <a:lnTo>
                    <a:pt x="1555" y="4536"/>
                  </a:lnTo>
                  <a:lnTo>
                    <a:pt x="1559" y="4620"/>
                  </a:lnTo>
                  <a:lnTo>
                    <a:pt x="1563" y="4590"/>
                  </a:lnTo>
                  <a:lnTo>
                    <a:pt x="1568" y="4520"/>
                  </a:lnTo>
                  <a:lnTo>
                    <a:pt x="1572" y="4088"/>
                  </a:lnTo>
                  <a:lnTo>
                    <a:pt x="1576" y="4601"/>
                  </a:lnTo>
                  <a:lnTo>
                    <a:pt x="1581" y="4599"/>
                  </a:lnTo>
                  <a:lnTo>
                    <a:pt x="1585" y="4620"/>
                  </a:lnTo>
                  <a:lnTo>
                    <a:pt x="1590" y="4620"/>
                  </a:lnTo>
                  <a:lnTo>
                    <a:pt x="1594" y="4620"/>
                  </a:lnTo>
                  <a:lnTo>
                    <a:pt x="1598" y="4620"/>
                  </a:lnTo>
                  <a:lnTo>
                    <a:pt x="1603" y="4599"/>
                  </a:lnTo>
                  <a:lnTo>
                    <a:pt x="1607" y="4620"/>
                  </a:lnTo>
                  <a:lnTo>
                    <a:pt x="1611" y="4620"/>
                  </a:lnTo>
                  <a:lnTo>
                    <a:pt x="1616" y="4620"/>
                  </a:lnTo>
                  <a:lnTo>
                    <a:pt x="1620" y="4578"/>
                  </a:lnTo>
                  <a:lnTo>
                    <a:pt x="1625" y="4532"/>
                  </a:lnTo>
                  <a:lnTo>
                    <a:pt x="1629" y="4517"/>
                  </a:lnTo>
                  <a:lnTo>
                    <a:pt x="1633" y="4585"/>
                  </a:lnTo>
                  <a:lnTo>
                    <a:pt x="1638" y="4620"/>
                  </a:lnTo>
                  <a:lnTo>
                    <a:pt x="1642" y="4620"/>
                  </a:lnTo>
                  <a:lnTo>
                    <a:pt x="1646" y="4590"/>
                  </a:lnTo>
                  <a:lnTo>
                    <a:pt x="1651" y="4534"/>
                  </a:lnTo>
                  <a:lnTo>
                    <a:pt x="1655" y="4607"/>
                  </a:lnTo>
                  <a:lnTo>
                    <a:pt x="1659" y="4620"/>
                  </a:lnTo>
                  <a:lnTo>
                    <a:pt x="1664" y="4145"/>
                  </a:lnTo>
                  <a:lnTo>
                    <a:pt x="1668" y="4126"/>
                  </a:lnTo>
                  <a:lnTo>
                    <a:pt x="1673" y="4183"/>
                  </a:lnTo>
                  <a:lnTo>
                    <a:pt x="1677" y="4620"/>
                  </a:lnTo>
                  <a:lnTo>
                    <a:pt x="1681" y="4590"/>
                  </a:lnTo>
                  <a:lnTo>
                    <a:pt x="1686" y="4620"/>
                  </a:lnTo>
                  <a:lnTo>
                    <a:pt x="1690" y="4620"/>
                  </a:lnTo>
                  <a:lnTo>
                    <a:pt x="1694" y="4620"/>
                  </a:lnTo>
                  <a:lnTo>
                    <a:pt x="1699" y="4589"/>
                  </a:lnTo>
                  <a:lnTo>
                    <a:pt x="1703" y="4572"/>
                  </a:lnTo>
                  <a:lnTo>
                    <a:pt x="1707" y="4620"/>
                  </a:lnTo>
                  <a:lnTo>
                    <a:pt x="1712" y="4620"/>
                  </a:lnTo>
                  <a:lnTo>
                    <a:pt x="1716" y="4620"/>
                  </a:lnTo>
                  <a:lnTo>
                    <a:pt x="1721" y="4582"/>
                  </a:lnTo>
                  <a:lnTo>
                    <a:pt x="1725" y="4620"/>
                  </a:lnTo>
                  <a:lnTo>
                    <a:pt x="1729" y="4620"/>
                  </a:lnTo>
                  <a:lnTo>
                    <a:pt x="1734" y="4620"/>
                  </a:lnTo>
                  <a:lnTo>
                    <a:pt x="1738" y="4560"/>
                  </a:lnTo>
                  <a:lnTo>
                    <a:pt x="1742" y="4587"/>
                  </a:lnTo>
                  <a:lnTo>
                    <a:pt x="1747" y="4568"/>
                  </a:lnTo>
                  <a:lnTo>
                    <a:pt x="1751" y="4620"/>
                  </a:lnTo>
                  <a:lnTo>
                    <a:pt x="1755" y="4601"/>
                  </a:lnTo>
                  <a:lnTo>
                    <a:pt x="1760" y="4620"/>
                  </a:lnTo>
                  <a:lnTo>
                    <a:pt x="1764" y="4504"/>
                  </a:lnTo>
                  <a:lnTo>
                    <a:pt x="1769" y="4579"/>
                  </a:lnTo>
                  <a:lnTo>
                    <a:pt x="1773" y="4586"/>
                  </a:lnTo>
                  <a:lnTo>
                    <a:pt x="1777" y="4620"/>
                  </a:lnTo>
                  <a:lnTo>
                    <a:pt x="1782" y="4620"/>
                  </a:lnTo>
                  <a:lnTo>
                    <a:pt x="1786" y="4598"/>
                  </a:lnTo>
                  <a:lnTo>
                    <a:pt x="1790" y="4620"/>
                  </a:lnTo>
                  <a:lnTo>
                    <a:pt x="1795" y="4620"/>
                  </a:lnTo>
                  <a:lnTo>
                    <a:pt x="1799" y="4488"/>
                  </a:lnTo>
                  <a:lnTo>
                    <a:pt x="1804" y="4620"/>
                  </a:lnTo>
                  <a:lnTo>
                    <a:pt x="1808" y="4578"/>
                  </a:lnTo>
                  <a:lnTo>
                    <a:pt x="1812" y="4620"/>
                  </a:lnTo>
                  <a:lnTo>
                    <a:pt x="1817" y="4620"/>
                  </a:lnTo>
                  <a:lnTo>
                    <a:pt x="1821" y="4620"/>
                  </a:lnTo>
                  <a:lnTo>
                    <a:pt x="1825" y="4620"/>
                  </a:lnTo>
                  <a:lnTo>
                    <a:pt x="1830" y="4620"/>
                  </a:lnTo>
                  <a:lnTo>
                    <a:pt x="1834" y="4620"/>
                  </a:lnTo>
                  <a:lnTo>
                    <a:pt x="1838" y="4620"/>
                  </a:lnTo>
                  <a:lnTo>
                    <a:pt x="1843" y="4620"/>
                  </a:lnTo>
                  <a:lnTo>
                    <a:pt x="1847" y="4620"/>
                  </a:lnTo>
                  <a:lnTo>
                    <a:pt x="1852" y="4525"/>
                  </a:lnTo>
                  <a:lnTo>
                    <a:pt x="1856" y="4563"/>
                  </a:lnTo>
                  <a:lnTo>
                    <a:pt x="1860" y="4612"/>
                  </a:lnTo>
                  <a:lnTo>
                    <a:pt x="1865" y="4564"/>
                  </a:lnTo>
                  <a:lnTo>
                    <a:pt x="1869" y="4620"/>
                  </a:lnTo>
                  <a:lnTo>
                    <a:pt x="1873" y="4620"/>
                  </a:lnTo>
                  <a:lnTo>
                    <a:pt x="1878" y="4571"/>
                  </a:lnTo>
                  <a:lnTo>
                    <a:pt x="1882" y="4620"/>
                  </a:lnTo>
                  <a:lnTo>
                    <a:pt x="1886" y="4620"/>
                  </a:lnTo>
                  <a:lnTo>
                    <a:pt x="1891" y="4620"/>
                  </a:lnTo>
                  <a:lnTo>
                    <a:pt x="1895" y="4620"/>
                  </a:lnTo>
                  <a:lnTo>
                    <a:pt x="1900" y="4358"/>
                  </a:lnTo>
                  <a:lnTo>
                    <a:pt x="1904" y="4468"/>
                  </a:lnTo>
                  <a:lnTo>
                    <a:pt x="1908" y="4591"/>
                  </a:lnTo>
                  <a:lnTo>
                    <a:pt x="1913" y="4620"/>
                  </a:lnTo>
                  <a:lnTo>
                    <a:pt x="1917" y="4580"/>
                  </a:lnTo>
                  <a:lnTo>
                    <a:pt x="1921" y="4620"/>
                  </a:lnTo>
                  <a:lnTo>
                    <a:pt x="1926" y="4589"/>
                  </a:lnTo>
                  <a:lnTo>
                    <a:pt x="1930" y="4620"/>
                  </a:lnTo>
                  <a:lnTo>
                    <a:pt x="1935" y="4620"/>
                  </a:lnTo>
                  <a:lnTo>
                    <a:pt x="1939" y="4607"/>
                  </a:lnTo>
                  <a:lnTo>
                    <a:pt x="1943" y="4592"/>
                  </a:lnTo>
                  <a:lnTo>
                    <a:pt x="1948" y="4620"/>
                  </a:lnTo>
                  <a:lnTo>
                    <a:pt x="1952" y="4567"/>
                  </a:lnTo>
                  <a:lnTo>
                    <a:pt x="1956" y="4520"/>
                  </a:lnTo>
                  <a:lnTo>
                    <a:pt x="1961" y="4539"/>
                  </a:lnTo>
                  <a:lnTo>
                    <a:pt x="1965" y="4589"/>
                  </a:lnTo>
                  <a:lnTo>
                    <a:pt x="1969" y="4620"/>
                  </a:lnTo>
                  <a:lnTo>
                    <a:pt x="1974" y="4620"/>
                  </a:lnTo>
                  <a:lnTo>
                    <a:pt x="1978" y="4620"/>
                  </a:lnTo>
                  <a:lnTo>
                    <a:pt x="1983" y="4620"/>
                  </a:lnTo>
                  <a:lnTo>
                    <a:pt x="1987" y="4620"/>
                  </a:lnTo>
                  <a:lnTo>
                    <a:pt x="1991" y="4601"/>
                  </a:lnTo>
                  <a:lnTo>
                    <a:pt x="1996" y="4620"/>
                  </a:lnTo>
                  <a:lnTo>
                    <a:pt x="2000" y="4384"/>
                  </a:lnTo>
                  <a:lnTo>
                    <a:pt x="2004" y="4595"/>
                  </a:lnTo>
                  <a:lnTo>
                    <a:pt x="2009" y="4530"/>
                  </a:lnTo>
                  <a:lnTo>
                    <a:pt x="2013" y="4620"/>
                  </a:lnTo>
                  <a:lnTo>
                    <a:pt x="2017" y="4583"/>
                  </a:lnTo>
                  <a:lnTo>
                    <a:pt x="2022" y="4620"/>
                  </a:lnTo>
                  <a:lnTo>
                    <a:pt x="2026" y="4620"/>
                  </a:lnTo>
                  <a:lnTo>
                    <a:pt x="2031" y="4620"/>
                  </a:lnTo>
                  <a:lnTo>
                    <a:pt x="2035" y="4620"/>
                  </a:lnTo>
                  <a:lnTo>
                    <a:pt x="2039" y="4582"/>
                  </a:lnTo>
                  <a:lnTo>
                    <a:pt x="2044" y="4552"/>
                  </a:lnTo>
                  <a:lnTo>
                    <a:pt x="2048" y="4577"/>
                  </a:lnTo>
                  <a:lnTo>
                    <a:pt x="2052" y="4620"/>
                  </a:lnTo>
                  <a:lnTo>
                    <a:pt x="2057" y="4339"/>
                  </a:lnTo>
                  <a:lnTo>
                    <a:pt x="2061" y="4620"/>
                  </a:lnTo>
                  <a:lnTo>
                    <a:pt x="2066" y="4620"/>
                  </a:lnTo>
                  <a:lnTo>
                    <a:pt x="2070" y="4620"/>
                  </a:lnTo>
                  <a:lnTo>
                    <a:pt x="2074" y="4555"/>
                  </a:lnTo>
                  <a:lnTo>
                    <a:pt x="2079" y="4620"/>
                  </a:lnTo>
                  <a:lnTo>
                    <a:pt x="2083" y="4476"/>
                  </a:lnTo>
                  <a:lnTo>
                    <a:pt x="2087" y="4418"/>
                  </a:lnTo>
                  <a:lnTo>
                    <a:pt x="2092" y="4620"/>
                  </a:lnTo>
                  <a:lnTo>
                    <a:pt x="2096" y="4341"/>
                  </a:lnTo>
                  <a:lnTo>
                    <a:pt x="2100" y="4380"/>
                  </a:lnTo>
                  <a:lnTo>
                    <a:pt x="2105" y="4538"/>
                  </a:lnTo>
                  <a:lnTo>
                    <a:pt x="2109" y="4552"/>
                  </a:lnTo>
                  <a:lnTo>
                    <a:pt x="2114" y="4599"/>
                  </a:lnTo>
                  <a:lnTo>
                    <a:pt x="2118" y="4540"/>
                  </a:lnTo>
                  <a:lnTo>
                    <a:pt x="2122" y="4455"/>
                  </a:lnTo>
                  <a:lnTo>
                    <a:pt x="2127" y="4620"/>
                  </a:lnTo>
                  <a:lnTo>
                    <a:pt x="2131" y="4588"/>
                  </a:lnTo>
                  <a:lnTo>
                    <a:pt x="2135" y="4620"/>
                  </a:lnTo>
                  <a:lnTo>
                    <a:pt x="2140" y="4589"/>
                  </a:lnTo>
                  <a:lnTo>
                    <a:pt x="2144" y="4556"/>
                  </a:lnTo>
                  <a:lnTo>
                    <a:pt x="2148" y="4620"/>
                  </a:lnTo>
                  <a:lnTo>
                    <a:pt x="2153" y="4620"/>
                  </a:lnTo>
                  <a:lnTo>
                    <a:pt x="2157" y="4620"/>
                  </a:lnTo>
                  <a:lnTo>
                    <a:pt x="2162" y="4620"/>
                  </a:lnTo>
                  <a:lnTo>
                    <a:pt x="2166" y="4620"/>
                  </a:lnTo>
                  <a:lnTo>
                    <a:pt x="2170" y="4620"/>
                  </a:lnTo>
                  <a:lnTo>
                    <a:pt x="2175" y="4581"/>
                  </a:lnTo>
                  <a:lnTo>
                    <a:pt x="2179" y="4605"/>
                  </a:lnTo>
                  <a:lnTo>
                    <a:pt x="2183" y="4598"/>
                  </a:lnTo>
                  <a:lnTo>
                    <a:pt x="2188" y="4143"/>
                  </a:lnTo>
                  <a:lnTo>
                    <a:pt x="2192" y="4205"/>
                  </a:lnTo>
                  <a:lnTo>
                    <a:pt x="2197" y="4620"/>
                  </a:lnTo>
                  <a:lnTo>
                    <a:pt x="2201" y="4145"/>
                  </a:lnTo>
                  <a:lnTo>
                    <a:pt x="2205" y="4547"/>
                  </a:lnTo>
                  <a:lnTo>
                    <a:pt x="2210" y="4589"/>
                  </a:lnTo>
                  <a:lnTo>
                    <a:pt x="2214" y="4540"/>
                  </a:lnTo>
                  <a:lnTo>
                    <a:pt x="2218" y="4620"/>
                  </a:lnTo>
                  <a:lnTo>
                    <a:pt x="2223" y="4620"/>
                  </a:lnTo>
                  <a:lnTo>
                    <a:pt x="2227" y="4620"/>
                  </a:lnTo>
                  <a:lnTo>
                    <a:pt x="2231" y="4595"/>
                  </a:lnTo>
                  <a:lnTo>
                    <a:pt x="2236" y="4620"/>
                  </a:lnTo>
                  <a:lnTo>
                    <a:pt x="2240" y="4596"/>
                  </a:lnTo>
                  <a:lnTo>
                    <a:pt x="2245" y="4620"/>
                  </a:lnTo>
                  <a:lnTo>
                    <a:pt x="2249" y="4620"/>
                  </a:lnTo>
                  <a:lnTo>
                    <a:pt x="2253" y="4620"/>
                  </a:lnTo>
                  <a:lnTo>
                    <a:pt x="2258" y="4620"/>
                  </a:lnTo>
                  <a:lnTo>
                    <a:pt x="2262" y="4620"/>
                  </a:lnTo>
                  <a:lnTo>
                    <a:pt x="2266" y="4620"/>
                  </a:lnTo>
                  <a:lnTo>
                    <a:pt x="2271" y="4620"/>
                  </a:lnTo>
                  <a:lnTo>
                    <a:pt x="2275" y="4620"/>
                  </a:lnTo>
                  <a:lnTo>
                    <a:pt x="2279" y="4620"/>
                  </a:lnTo>
                  <a:lnTo>
                    <a:pt x="2284" y="4620"/>
                  </a:lnTo>
                  <a:lnTo>
                    <a:pt x="2288" y="4600"/>
                  </a:lnTo>
                  <a:lnTo>
                    <a:pt x="2293" y="4356"/>
                  </a:lnTo>
                  <a:lnTo>
                    <a:pt x="2297" y="4620"/>
                  </a:lnTo>
                  <a:lnTo>
                    <a:pt x="2301" y="4130"/>
                  </a:lnTo>
                  <a:lnTo>
                    <a:pt x="2306" y="4465"/>
                  </a:lnTo>
                  <a:lnTo>
                    <a:pt x="2310" y="4593"/>
                  </a:lnTo>
                  <a:lnTo>
                    <a:pt x="2314" y="4620"/>
                  </a:lnTo>
                  <a:lnTo>
                    <a:pt x="2319" y="4588"/>
                  </a:lnTo>
                  <a:lnTo>
                    <a:pt x="2323" y="4604"/>
                  </a:lnTo>
                  <a:lnTo>
                    <a:pt x="2328" y="4512"/>
                  </a:lnTo>
                  <a:lnTo>
                    <a:pt x="2332" y="4526"/>
                  </a:lnTo>
                  <a:lnTo>
                    <a:pt x="2336" y="4620"/>
                  </a:lnTo>
                  <a:lnTo>
                    <a:pt x="2341" y="4620"/>
                  </a:lnTo>
                  <a:lnTo>
                    <a:pt x="2345" y="4620"/>
                  </a:lnTo>
                  <a:lnTo>
                    <a:pt x="2349" y="4620"/>
                  </a:lnTo>
                  <a:lnTo>
                    <a:pt x="2354" y="4601"/>
                  </a:lnTo>
                  <a:lnTo>
                    <a:pt x="2358" y="4620"/>
                  </a:lnTo>
                  <a:lnTo>
                    <a:pt x="2362" y="4620"/>
                  </a:lnTo>
                  <a:lnTo>
                    <a:pt x="2367" y="4620"/>
                  </a:lnTo>
                  <a:lnTo>
                    <a:pt x="2371" y="4620"/>
                  </a:lnTo>
                  <a:lnTo>
                    <a:pt x="2376" y="4365"/>
                  </a:lnTo>
                  <a:lnTo>
                    <a:pt x="2380" y="4237"/>
                  </a:lnTo>
                  <a:lnTo>
                    <a:pt x="2384" y="4620"/>
                  </a:lnTo>
                  <a:lnTo>
                    <a:pt x="2389" y="4620"/>
                  </a:lnTo>
                  <a:lnTo>
                    <a:pt x="2393" y="4410"/>
                  </a:lnTo>
                  <a:lnTo>
                    <a:pt x="2397" y="4565"/>
                  </a:lnTo>
                  <a:lnTo>
                    <a:pt x="2402" y="4620"/>
                  </a:lnTo>
                  <a:lnTo>
                    <a:pt x="2406" y="4620"/>
                  </a:lnTo>
                  <a:lnTo>
                    <a:pt x="2410" y="4620"/>
                  </a:lnTo>
                  <a:lnTo>
                    <a:pt x="2415" y="4539"/>
                  </a:lnTo>
                  <a:lnTo>
                    <a:pt x="2419" y="4585"/>
                  </a:lnTo>
                  <a:lnTo>
                    <a:pt x="2424" y="4620"/>
                  </a:lnTo>
                  <a:lnTo>
                    <a:pt x="2428" y="4521"/>
                  </a:lnTo>
                  <a:lnTo>
                    <a:pt x="2432" y="4620"/>
                  </a:lnTo>
                  <a:lnTo>
                    <a:pt x="2437" y="4620"/>
                  </a:lnTo>
                  <a:lnTo>
                    <a:pt x="2441" y="4620"/>
                  </a:lnTo>
                  <a:lnTo>
                    <a:pt x="2445" y="4620"/>
                  </a:lnTo>
                  <a:lnTo>
                    <a:pt x="2450" y="4620"/>
                  </a:lnTo>
                  <a:lnTo>
                    <a:pt x="2454" y="4620"/>
                  </a:lnTo>
                  <a:lnTo>
                    <a:pt x="2459" y="4620"/>
                  </a:lnTo>
                  <a:lnTo>
                    <a:pt x="2463" y="4620"/>
                  </a:lnTo>
                  <a:lnTo>
                    <a:pt x="2467" y="4620"/>
                  </a:lnTo>
                  <a:lnTo>
                    <a:pt x="2472" y="4620"/>
                  </a:lnTo>
                  <a:lnTo>
                    <a:pt x="2476" y="4620"/>
                  </a:lnTo>
                  <a:lnTo>
                    <a:pt x="2480" y="4620"/>
                  </a:lnTo>
                  <a:lnTo>
                    <a:pt x="2485" y="4620"/>
                  </a:lnTo>
                  <a:lnTo>
                    <a:pt x="2489" y="3380"/>
                  </a:lnTo>
                  <a:lnTo>
                    <a:pt x="2493" y="4208"/>
                  </a:lnTo>
                  <a:lnTo>
                    <a:pt x="2498" y="4620"/>
                  </a:lnTo>
                  <a:lnTo>
                    <a:pt x="2502" y="4620"/>
                  </a:lnTo>
                  <a:lnTo>
                    <a:pt x="2507" y="4620"/>
                  </a:lnTo>
                  <a:lnTo>
                    <a:pt x="2511" y="4620"/>
                  </a:lnTo>
                  <a:lnTo>
                    <a:pt x="2515" y="4569"/>
                  </a:lnTo>
                  <a:lnTo>
                    <a:pt x="2520" y="4582"/>
                  </a:lnTo>
                  <a:lnTo>
                    <a:pt x="2524" y="4560"/>
                  </a:lnTo>
                  <a:lnTo>
                    <a:pt x="2528" y="4556"/>
                  </a:lnTo>
                  <a:lnTo>
                    <a:pt x="2533" y="4620"/>
                  </a:lnTo>
                  <a:lnTo>
                    <a:pt x="2537" y="4416"/>
                  </a:lnTo>
                  <a:lnTo>
                    <a:pt x="2541" y="4620"/>
                  </a:lnTo>
                  <a:lnTo>
                    <a:pt x="2546" y="4596"/>
                  </a:lnTo>
                  <a:lnTo>
                    <a:pt x="2550" y="4620"/>
                  </a:lnTo>
                  <a:lnTo>
                    <a:pt x="2555" y="4620"/>
                  </a:lnTo>
                  <a:lnTo>
                    <a:pt x="2559" y="4608"/>
                  </a:lnTo>
                  <a:lnTo>
                    <a:pt x="2563" y="4607"/>
                  </a:lnTo>
                  <a:lnTo>
                    <a:pt x="2568" y="4512"/>
                  </a:lnTo>
                  <a:lnTo>
                    <a:pt x="2572" y="4620"/>
                  </a:lnTo>
                  <a:lnTo>
                    <a:pt x="2576" y="4620"/>
                  </a:lnTo>
                  <a:lnTo>
                    <a:pt x="2581" y="4620"/>
                  </a:lnTo>
                  <a:lnTo>
                    <a:pt x="2585" y="4620"/>
                  </a:lnTo>
                  <a:lnTo>
                    <a:pt x="2589" y="4620"/>
                  </a:lnTo>
                  <a:lnTo>
                    <a:pt x="2594" y="4432"/>
                  </a:lnTo>
                  <a:lnTo>
                    <a:pt x="2598" y="4580"/>
                  </a:lnTo>
                  <a:lnTo>
                    <a:pt x="2603" y="4556"/>
                  </a:lnTo>
                  <a:lnTo>
                    <a:pt x="2607" y="4452"/>
                  </a:lnTo>
                  <a:lnTo>
                    <a:pt x="2611" y="4597"/>
                  </a:lnTo>
                  <a:lnTo>
                    <a:pt x="2616" y="4620"/>
                  </a:lnTo>
                  <a:lnTo>
                    <a:pt x="2620" y="4620"/>
                  </a:lnTo>
                  <a:lnTo>
                    <a:pt x="2624" y="4620"/>
                  </a:lnTo>
                  <a:lnTo>
                    <a:pt x="2629" y="4620"/>
                  </a:lnTo>
                  <a:lnTo>
                    <a:pt x="2633" y="4620"/>
                  </a:lnTo>
                  <a:lnTo>
                    <a:pt x="2638" y="4620"/>
                  </a:lnTo>
                  <a:lnTo>
                    <a:pt x="2642" y="4529"/>
                  </a:lnTo>
                  <a:lnTo>
                    <a:pt x="2646" y="4329"/>
                  </a:lnTo>
                  <a:lnTo>
                    <a:pt x="2651" y="4610"/>
                  </a:lnTo>
                  <a:lnTo>
                    <a:pt x="2655" y="4602"/>
                  </a:lnTo>
                  <a:lnTo>
                    <a:pt x="2659" y="4620"/>
                  </a:lnTo>
                  <a:lnTo>
                    <a:pt x="2664" y="4406"/>
                  </a:lnTo>
                  <a:lnTo>
                    <a:pt x="2668" y="4620"/>
                  </a:lnTo>
                  <a:lnTo>
                    <a:pt x="2672" y="4594"/>
                  </a:lnTo>
                  <a:lnTo>
                    <a:pt x="2677" y="4620"/>
                  </a:lnTo>
                  <a:lnTo>
                    <a:pt x="2681" y="4620"/>
                  </a:lnTo>
                  <a:lnTo>
                    <a:pt x="2686" y="4620"/>
                  </a:lnTo>
                  <a:lnTo>
                    <a:pt x="2690" y="4620"/>
                  </a:lnTo>
                  <a:lnTo>
                    <a:pt x="2694" y="4139"/>
                  </a:lnTo>
                  <a:lnTo>
                    <a:pt x="2699" y="4309"/>
                  </a:lnTo>
                  <a:lnTo>
                    <a:pt x="2703" y="4586"/>
                  </a:lnTo>
                  <a:lnTo>
                    <a:pt x="2707" y="4588"/>
                  </a:lnTo>
                  <a:lnTo>
                    <a:pt x="2712" y="4608"/>
                  </a:lnTo>
                  <a:lnTo>
                    <a:pt x="2716" y="4620"/>
                  </a:lnTo>
                  <a:lnTo>
                    <a:pt x="2720" y="4586"/>
                  </a:lnTo>
                  <a:lnTo>
                    <a:pt x="2725" y="4603"/>
                  </a:lnTo>
                  <a:lnTo>
                    <a:pt x="2729" y="4620"/>
                  </a:lnTo>
                  <a:lnTo>
                    <a:pt x="2734" y="4620"/>
                  </a:lnTo>
                  <a:lnTo>
                    <a:pt x="2738" y="4620"/>
                  </a:lnTo>
                  <a:lnTo>
                    <a:pt x="2742" y="4620"/>
                  </a:lnTo>
                  <a:lnTo>
                    <a:pt x="2747" y="4620"/>
                  </a:lnTo>
                  <a:lnTo>
                    <a:pt x="2751" y="4620"/>
                  </a:lnTo>
                  <a:lnTo>
                    <a:pt x="2755" y="4480"/>
                  </a:lnTo>
                  <a:lnTo>
                    <a:pt x="2760" y="4318"/>
                  </a:lnTo>
                  <a:lnTo>
                    <a:pt x="2764" y="4620"/>
                  </a:lnTo>
                  <a:lnTo>
                    <a:pt x="2769" y="4603"/>
                  </a:lnTo>
                  <a:lnTo>
                    <a:pt x="2773" y="4620"/>
                  </a:lnTo>
                  <a:lnTo>
                    <a:pt x="2777" y="4620"/>
                  </a:lnTo>
                  <a:lnTo>
                    <a:pt x="2782" y="4595"/>
                  </a:lnTo>
                  <a:lnTo>
                    <a:pt x="2786" y="4620"/>
                  </a:lnTo>
                  <a:lnTo>
                    <a:pt x="2790" y="4620"/>
                  </a:lnTo>
                  <a:lnTo>
                    <a:pt x="2795" y="4620"/>
                  </a:lnTo>
                  <a:lnTo>
                    <a:pt x="2799" y="4620"/>
                  </a:lnTo>
                  <a:lnTo>
                    <a:pt x="2803" y="4360"/>
                  </a:lnTo>
                  <a:lnTo>
                    <a:pt x="2808" y="4541"/>
                  </a:lnTo>
                  <a:lnTo>
                    <a:pt x="2812" y="4620"/>
                  </a:lnTo>
                  <a:lnTo>
                    <a:pt x="2817" y="4498"/>
                  </a:lnTo>
                  <a:lnTo>
                    <a:pt x="2821" y="4620"/>
                  </a:lnTo>
                  <a:lnTo>
                    <a:pt x="2825" y="4620"/>
                  </a:lnTo>
                  <a:lnTo>
                    <a:pt x="2830" y="4620"/>
                  </a:lnTo>
                  <a:lnTo>
                    <a:pt x="2834" y="4620"/>
                  </a:lnTo>
                  <a:lnTo>
                    <a:pt x="2838" y="4620"/>
                  </a:lnTo>
                  <a:lnTo>
                    <a:pt x="2843" y="4620"/>
                  </a:lnTo>
                  <a:lnTo>
                    <a:pt x="2847" y="4620"/>
                  </a:lnTo>
                  <a:lnTo>
                    <a:pt x="2851" y="4590"/>
                  </a:lnTo>
                  <a:lnTo>
                    <a:pt x="2856" y="4620"/>
                  </a:lnTo>
                  <a:lnTo>
                    <a:pt x="2860" y="4620"/>
                  </a:lnTo>
                  <a:lnTo>
                    <a:pt x="2865" y="4620"/>
                  </a:lnTo>
                  <a:lnTo>
                    <a:pt x="2869" y="4620"/>
                  </a:lnTo>
                  <a:lnTo>
                    <a:pt x="2873" y="4620"/>
                  </a:lnTo>
                  <a:lnTo>
                    <a:pt x="2878" y="4523"/>
                  </a:lnTo>
                  <a:lnTo>
                    <a:pt x="2882" y="4574"/>
                  </a:lnTo>
                  <a:lnTo>
                    <a:pt x="2886" y="4620"/>
                  </a:lnTo>
                  <a:lnTo>
                    <a:pt x="2891" y="4620"/>
                  </a:lnTo>
                  <a:lnTo>
                    <a:pt x="2895" y="4620"/>
                  </a:lnTo>
                  <a:lnTo>
                    <a:pt x="2900" y="4402"/>
                  </a:lnTo>
                  <a:lnTo>
                    <a:pt x="2904" y="4620"/>
                  </a:lnTo>
                  <a:lnTo>
                    <a:pt x="2908" y="4286"/>
                  </a:lnTo>
                  <a:lnTo>
                    <a:pt x="2913" y="4522"/>
                  </a:lnTo>
                  <a:lnTo>
                    <a:pt x="2917" y="4509"/>
                  </a:lnTo>
                  <a:lnTo>
                    <a:pt x="2921" y="4591"/>
                  </a:lnTo>
                  <a:lnTo>
                    <a:pt x="2926" y="4620"/>
                  </a:lnTo>
                  <a:lnTo>
                    <a:pt x="2930" y="4620"/>
                  </a:lnTo>
                  <a:lnTo>
                    <a:pt x="2934" y="4620"/>
                  </a:lnTo>
                  <a:lnTo>
                    <a:pt x="2939" y="4516"/>
                  </a:lnTo>
                  <a:lnTo>
                    <a:pt x="2943" y="4620"/>
                  </a:lnTo>
                  <a:lnTo>
                    <a:pt x="2948" y="4620"/>
                  </a:lnTo>
                  <a:lnTo>
                    <a:pt x="2952" y="4620"/>
                  </a:lnTo>
                  <a:lnTo>
                    <a:pt x="2956" y="4524"/>
                  </a:lnTo>
                  <a:lnTo>
                    <a:pt x="2961" y="4317"/>
                  </a:lnTo>
                  <a:lnTo>
                    <a:pt x="2965" y="4620"/>
                  </a:lnTo>
                  <a:lnTo>
                    <a:pt x="2969" y="4574"/>
                  </a:lnTo>
                  <a:lnTo>
                    <a:pt x="2974" y="4607"/>
                  </a:lnTo>
                  <a:lnTo>
                    <a:pt x="2978" y="4608"/>
                  </a:lnTo>
                  <a:lnTo>
                    <a:pt x="2982" y="4601"/>
                  </a:lnTo>
                  <a:lnTo>
                    <a:pt x="2987" y="4592"/>
                  </a:lnTo>
                  <a:lnTo>
                    <a:pt x="2991" y="4620"/>
                  </a:lnTo>
                  <a:lnTo>
                    <a:pt x="2996" y="4620"/>
                  </a:lnTo>
                  <a:lnTo>
                    <a:pt x="3000" y="4427"/>
                  </a:lnTo>
                  <a:lnTo>
                    <a:pt x="3004" y="4620"/>
                  </a:lnTo>
                  <a:lnTo>
                    <a:pt x="3009" y="3622"/>
                  </a:lnTo>
                  <a:lnTo>
                    <a:pt x="3013" y="4151"/>
                  </a:lnTo>
                  <a:lnTo>
                    <a:pt x="3017" y="4572"/>
                  </a:lnTo>
                  <a:lnTo>
                    <a:pt x="3022" y="4620"/>
                  </a:lnTo>
                  <a:lnTo>
                    <a:pt x="3026" y="4562"/>
                  </a:lnTo>
                  <a:lnTo>
                    <a:pt x="3031" y="4594"/>
                  </a:lnTo>
                  <a:lnTo>
                    <a:pt x="3035" y="4594"/>
                  </a:lnTo>
                  <a:lnTo>
                    <a:pt x="3039" y="4620"/>
                  </a:lnTo>
                  <a:lnTo>
                    <a:pt x="3044" y="4527"/>
                  </a:lnTo>
                  <a:lnTo>
                    <a:pt x="3048" y="4620"/>
                  </a:lnTo>
                  <a:lnTo>
                    <a:pt x="3052" y="4620"/>
                  </a:lnTo>
                  <a:lnTo>
                    <a:pt x="3057" y="4427"/>
                  </a:lnTo>
                  <a:lnTo>
                    <a:pt x="3061" y="4094"/>
                  </a:lnTo>
                  <a:lnTo>
                    <a:pt x="3065" y="4547"/>
                  </a:lnTo>
                  <a:lnTo>
                    <a:pt x="3070" y="4620"/>
                  </a:lnTo>
                  <a:lnTo>
                    <a:pt x="3074" y="4620"/>
                  </a:lnTo>
                  <a:lnTo>
                    <a:pt x="3079" y="4584"/>
                  </a:lnTo>
                  <a:lnTo>
                    <a:pt x="3083" y="4587"/>
                  </a:lnTo>
                  <a:lnTo>
                    <a:pt x="3087" y="4620"/>
                  </a:lnTo>
                  <a:lnTo>
                    <a:pt x="3092" y="4620"/>
                  </a:lnTo>
                  <a:lnTo>
                    <a:pt x="3096" y="2173"/>
                  </a:lnTo>
                  <a:lnTo>
                    <a:pt x="3100" y="3573"/>
                  </a:lnTo>
                  <a:lnTo>
                    <a:pt x="3105" y="4485"/>
                  </a:lnTo>
                  <a:lnTo>
                    <a:pt x="3109" y="4620"/>
                  </a:lnTo>
                  <a:lnTo>
                    <a:pt x="3113" y="4594"/>
                  </a:lnTo>
                  <a:lnTo>
                    <a:pt x="3118" y="4620"/>
                  </a:lnTo>
                  <a:lnTo>
                    <a:pt x="3122" y="4581"/>
                  </a:lnTo>
                  <a:lnTo>
                    <a:pt x="3127" y="4620"/>
                  </a:lnTo>
                  <a:lnTo>
                    <a:pt x="3131" y="4620"/>
                  </a:lnTo>
                  <a:lnTo>
                    <a:pt x="3135" y="4620"/>
                  </a:lnTo>
                  <a:lnTo>
                    <a:pt x="3140" y="4620"/>
                  </a:lnTo>
                  <a:lnTo>
                    <a:pt x="3144" y="4572"/>
                  </a:lnTo>
                  <a:lnTo>
                    <a:pt x="3148" y="4620"/>
                  </a:lnTo>
                  <a:lnTo>
                    <a:pt x="3153" y="4620"/>
                  </a:lnTo>
                  <a:lnTo>
                    <a:pt x="3157" y="3256"/>
                  </a:lnTo>
                  <a:lnTo>
                    <a:pt x="3162" y="4094"/>
                  </a:lnTo>
                  <a:lnTo>
                    <a:pt x="3166" y="4574"/>
                  </a:lnTo>
                  <a:lnTo>
                    <a:pt x="3170" y="4620"/>
                  </a:lnTo>
                  <a:lnTo>
                    <a:pt x="3175" y="4620"/>
                  </a:lnTo>
                  <a:lnTo>
                    <a:pt x="3179" y="4620"/>
                  </a:lnTo>
                  <a:lnTo>
                    <a:pt x="3183" y="4620"/>
                  </a:lnTo>
                  <a:lnTo>
                    <a:pt x="3188" y="4620"/>
                  </a:lnTo>
                  <a:lnTo>
                    <a:pt x="3192" y="4466"/>
                  </a:lnTo>
                  <a:lnTo>
                    <a:pt x="3196" y="4533"/>
                  </a:lnTo>
                  <a:lnTo>
                    <a:pt x="3201" y="4592"/>
                  </a:lnTo>
                  <a:lnTo>
                    <a:pt x="3205" y="4620"/>
                  </a:lnTo>
                  <a:lnTo>
                    <a:pt x="3210" y="4620"/>
                  </a:lnTo>
                  <a:lnTo>
                    <a:pt x="3214" y="4620"/>
                  </a:lnTo>
                  <a:lnTo>
                    <a:pt x="3218" y="4581"/>
                  </a:lnTo>
                  <a:lnTo>
                    <a:pt x="3223" y="4620"/>
                  </a:lnTo>
                  <a:lnTo>
                    <a:pt x="3227" y="4620"/>
                  </a:lnTo>
                  <a:lnTo>
                    <a:pt x="3231" y="4620"/>
                  </a:lnTo>
                  <a:lnTo>
                    <a:pt x="3236" y="4349"/>
                  </a:lnTo>
                  <a:lnTo>
                    <a:pt x="3240" y="4620"/>
                  </a:lnTo>
                  <a:lnTo>
                    <a:pt x="3244" y="4339"/>
                  </a:lnTo>
                  <a:lnTo>
                    <a:pt x="3249" y="4590"/>
                  </a:lnTo>
                  <a:lnTo>
                    <a:pt x="3253" y="4620"/>
                  </a:lnTo>
                  <a:lnTo>
                    <a:pt x="3258" y="4587"/>
                  </a:lnTo>
                  <a:lnTo>
                    <a:pt x="3262" y="4620"/>
                  </a:lnTo>
                  <a:lnTo>
                    <a:pt x="3266" y="4554"/>
                  </a:lnTo>
                  <a:lnTo>
                    <a:pt x="3271" y="4620"/>
                  </a:lnTo>
                  <a:lnTo>
                    <a:pt x="3275" y="4620"/>
                  </a:lnTo>
                  <a:lnTo>
                    <a:pt x="3279" y="4608"/>
                  </a:lnTo>
                  <a:lnTo>
                    <a:pt x="3284" y="4620"/>
                  </a:lnTo>
                  <a:lnTo>
                    <a:pt x="3288" y="3367"/>
                  </a:lnTo>
                  <a:lnTo>
                    <a:pt x="3292" y="4332"/>
                  </a:lnTo>
                  <a:lnTo>
                    <a:pt x="3297" y="4620"/>
                  </a:lnTo>
                  <a:lnTo>
                    <a:pt x="3301" y="4602"/>
                  </a:lnTo>
                  <a:lnTo>
                    <a:pt x="3306" y="4547"/>
                  </a:lnTo>
                  <a:lnTo>
                    <a:pt x="3310" y="4611"/>
                  </a:lnTo>
                  <a:lnTo>
                    <a:pt x="3314" y="4620"/>
                  </a:lnTo>
                  <a:lnTo>
                    <a:pt x="3319" y="4563"/>
                  </a:lnTo>
                  <a:lnTo>
                    <a:pt x="3323" y="4597"/>
                  </a:lnTo>
                  <a:lnTo>
                    <a:pt x="3327" y="4620"/>
                  </a:lnTo>
                  <a:lnTo>
                    <a:pt x="3332" y="4620"/>
                  </a:lnTo>
                  <a:lnTo>
                    <a:pt x="3336" y="4620"/>
                  </a:lnTo>
                  <a:lnTo>
                    <a:pt x="3341" y="4620"/>
                  </a:lnTo>
                  <a:lnTo>
                    <a:pt x="3345" y="4620"/>
                  </a:lnTo>
                  <a:lnTo>
                    <a:pt x="3349" y="4620"/>
                  </a:lnTo>
                  <a:lnTo>
                    <a:pt x="3354" y="4569"/>
                  </a:lnTo>
                  <a:lnTo>
                    <a:pt x="3358" y="4620"/>
                  </a:lnTo>
                  <a:lnTo>
                    <a:pt x="3362" y="4572"/>
                  </a:lnTo>
                  <a:lnTo>
                    <a:pt x="3367" y="4602"/>
                  </a:lnTo>
                  <a:lnTo>
                    <a:pt x="3371" y="4620"/>
                  </a:lnTo>
                  <a:lnTo>
                    <a:pt x="3375" y="4620"/>
                  </a:lnTo>
                  <a:lnTo>
                    <a:pt x="3380" y="4620"/>
                  </a:lnTo>
                  <a:lnTo>
                    <a:pt x="3384" y="4592"/>
                  </a:lnTo>
                  <a:lnTo>
                    <a:pt x="3389" y="4584"/>
                  </a:lnTo>
                  <a:lnTo>
                    <a:pt x="3393" y="4572"/>
                  </a:lnTo>
                  <a:lnTo>
                    <a:pt x="3397" y="4620"/>
                  </a:lnTo>
                  <a:lnTo>
                    <a:pt x="3402" y="4551"/>
                  </a:lnTo>
                  <a:lnTo>
                    <a:pt x="3406" y="4620"/>
                  </a:lnTo>
                  <a:lnTo>
                    <a:pt x="3410" y="4530"/>
                  </a:lnTo>
                  <a:lnTo>
                    <a:pt x="3415" y="4620"/>
                  </a:lnTo>
                  <a:lnTo>
                    <a:pt x="3419" y="4620"/>
                  </a:lnTo>
                  <a:lnTo>
                    <a:pt x="3423" y="4620"/>
                  </a:lnTo>
                  <a:lnTo>
                    <a:pt x="3428" y="4620"/>
                  </a:lnTo>
                  <a:lnTo>
                    <a:pt x="3432" y="4620"/>
                  </a:lnTo>
                  <a:lnTo>
                    <a:pt x="3437" y="4620"/>
                  </a:lnTo>
                  <a:lnTo>
                    <a:pt x="3441" y="4620"/>
                  </a:lnTo>
                  <a:lnTo>
                    <a:pt x="3445" y="4620"/>
                  </a:lnTo>
                  <a:lnTo>
                    <a:pt x="3450" y="4569"/>
                  </a:lnTo>
                  <a:lnTo>
                    <a:pt x="3454" y="4480"/>
                  </a:lnTo>
                  <a:lnTo>
                    <a:pt x="3458" y="4502"/>
                  </a:lnTo>
                  <a:lnTo>
                    <a:pt x="3463" y="4486"/>
                  </a:lnTo>
                  <a:lnTo>
                    <a:pt x="3467" y="4572"/>
                  </a:lnTo>
                  <a:lnTo>
                    <a:pt x="3472" y="4620"/>
                  </a:lnTo>
                  <a:lnTo>
                    <a:pt x="3476" y="4620"/>
                  </a:lnTo>
                  <a:lnTo>
                    <a:pt x="3480" y="4620"/>
                  </a:lnTo>
                  <a:lnTo>
                    <a:pt x="3485" y="4541"/>
                  </a:lnTo>
                  <a:lnTo>
                    <a:pt x="3489" y="4592"/>
                  </a:lnTo>
                  <a:lnTo>
                    <a:pt x="3493" y="4620"/>
                  </a:lnTo>
                  <a:lnTo>
                    <a:pt x="3498" y="4620"/>
                  </a:lnTo>
                  <a:lnTo>
                    <a:pt x="3502" y="4597"/>
                  </a:lnTo>
                  <a:lnTo>
                    <a:pt x="3506" y="4620"/>
                  </a:lnTo>
                  <a:lnTo>
                    <a:pt x="3511" y="4384"/>
                  </a:lnTo>
                  <a:lnTo>
                    <a:pt x="3515" y="4465"/>
                  </a:lnTo>
                  <a:lnTo>
                    <a:pt x="3520" y="4424"/>
                  </a:lnTo>
                  <a:lnTo>
                    <a:pt x="3524" y="4469"/>
                  </a:lnTo>
                  <a:lnTo>
                    <a:pt x="3528" y="4620"/>
                  </a:lnTo>
                  <a:lnTo>
                    <a:pt x="3533" y="4620"/>
                  </a:lnTo>
                  <a:lnTo>
                    <a:pt x="3537" y="4538"/>
                  </a:lnTo>
                  <a:lnTo>
                    <a:pt x="3541" y="4620"/>
                  </a:lnTo>
                  <a:lnTo>
                    <a:pt x="3546" y="4430"/>
                  </a:lnTo>
                  <a:lnTo>
                    <a:pt x="3550" y="4449"/>
                  </a:lnTo>
                  <a:lnTo>
                    <a:pt x="3554" y="4455"/>
                  </a:lnTo>
                  <a:lnTo>
                    <a:pt x="3559" y="4620"/>
                  </a:lnTo>
                  <a:lnTo>
                    <a:pt x="3563" y="4476"/>
                  </a:lnTo>
                  <a:lnTo>
                    <a:pt x="3568" y="4589"/>
                  </a:lnTo>
                  <a:lnTo>
                    <a:pt x="3572" y="4561"/>
                  </a:lnTo>
                  <a:lnTo>
                    <a:pt x="3576" y="4620"/>
                  </a:lnTo>
                  <a:lnTo>
                    <a:pt x="3581" y="4607"/>
                  </a:lnTo>
                  <a:lnTo>
                    <a:pt x="3585" y="4620"/>
                  </a:lnTo>
                  <a:lnTo>
                    <a:pt x="3589" y="4387"/>
                  </a:lnTo>
                  <a:lnTo>
                    <a:pt x="3594" y="4530"/>
                  </a:lnTo>
                  <a:lnTo>
                    <a:pt x="3598" y="4620"/>
                  </a:lnTo>
                  <a:lnTo>
                    <a:pt x="3603" y="4620"/>
                  </a:lnTo>
                  <a:lnTo>
                    <a:pt x="3607" y="4314"/>
                  </a:lnTo>
                  <a:lnTo>
                    <a:pt x="3611" y="4067"/>
                  </a:lnTo>
                  <a:lnTo>
                    <a:pt x="3616" y="4398"/>
                  </a:lnTo>
                  <a:lnTo>
                    <a:pt x="3620" y="4564"/>
                  </a:lnTo>
                  <a:lnTo>
                    <a:pt x="3624" y="4620"/>
                  </a:lnTo>
                  <a:lnTo>
                    <a:pt x="3629" y="4620"/>
                  </a:lnTo>
                  <a:lnTo>
                    <a:pt x="3633" y="4531"/>
                  </a:lnTo>
                  <a:lnTo>
                    <a:pt x="3637" y="4577"/>
                  </a:lnTo>
                  <a:lnTo>
                    <a:pt x="3642" y="4544"/>
                  </a:lnTo>
                  <a:lnTo>
                    <a:pt x="3646" y="4586"/>
                  </a:lnTo>
                  <a:lnTo>
                    <a:pt x="3651" y="4620"/>
                  </a:lnTo>
                  <a:lnTo>
                    <a:pt x="3655" y="4542"/>
                  </a:lnTo>
                  <a:lnTo>
                    <a:pt x="3659" y="4620"/>
                  </a:lnTo>
                  <a:lnTo>
                    <a:pt x="3664" y="4090"/>
                  </a:lnTo>
                  <a:lnTo>
                    <a:pt x="3668" y="4532"/>
                  </a:lnTo>
                  <a:lnTo>
                    <a:pt x="3672" y="4620"/>
                  </a:lnTo>
                  <a:lnTo>
                    <a:pt x="3677" y="4620"/>
                  </a:lnTo>
                  <a:lnTo>
                    <a:pt x="3681" y="4592"/>
                  </a:lnTo>
                  <a:lnTo>
                    <a:pt x="3685" y="4620"/>
                  </a:lnTo>
                  <a:lnTo>
                    <a:pt x="3690" y="4620"/>
                  </a:lnTo>
                  <a:lnTo>
                    <a:pt x="3694" y="4545"/>
                  </a:lnTo>
                  <a:lnTo>
                    <a:pt x="3699" y="4620"/>
                  </a:lnTo>
                  <a:lnTo>
                    <a:pt x="3703" y="4620"/>
                  </a:lnTo>
                  <a:lnTo>
                    <a:pt x="3707" y="3490"/>
                  </a:lnTo>
                  <a:lnTo>
                    <a:pt x="3712" y="3176"/>
                  </a:lnTo>
                  <a:lnTo>
                    <a:pt x="3716" y="3937"/>
                  </a:lnTo>
                  <a:lnTo>
                    <a:pt x="3720" y="4532"/>
                  </a:lnTo>
                  <a:lnTo>
                    <a:pt x="3725" y="4620"/>
                  </a:lnTo>
                  <a:lnTo>
                    <a:pt x="3729" y="4620"/>
                  </a:lnTo>
                  <a:lnTo>
                    <a:pt x="3734" y="4620"/>
                  </a:lnTo>
                  <a:lnTo>
                    <a:pt x="3738" y="4620"/>
                  </a:lnTo>
                  <a:lnTo>
                    <a:pt x="3742" y="4620"/>
                  </a:lnTo>
                  <a:lnTo>
                    <a:pt x="3747" y="4620"/>
                  </a:lnTo>
                  <a:lnTo>
                    <a:pt x="3751" y="4620"/>
                  </a:lnTo>
                  <a:lnTo>
                    <a:pt x="3755" y="4620"/>
                  </a:lnTo>
                  <a:lnTo>
                    <a:pt x="3760" y="4500"/>
                  </a:lnTo>
                  <a:lnTo>
                    <a:pt x="3764" y="4620"/>
                  </a:lnTo>
                  <a:lnTo>
                    <a:pt x="3768" y="4620"/>
                  </a:lnTo>
                  <a:lnTo>
                    <a:pt x="3773" y="4620"/>
                  </a:lnTo>
                  <a:lnTo>
                    <a:pt x="3777" y="4620"/>
                  </a:lnTo>
                  <a:lnTo>
                    <a:pt x="3782" y="4620"/>
                  </a:lnTo>
                  <a:lnTo>
                    <a:pt x="3786" y="4620"/>
                  </a:lnTo>
                  <a:lnTo>
                    <a:pt x="3790" y="4620"/>
                  </a:lnTo>
                  <a:lnTo>
                    <a:pt x="3795" y="4590"/>
                  </a:lnTo>
                  <a:lnTo>
                    <a:pt x="3799" y="4620"/>
                  </a:lnTo>
                  <a:lnTo>
                    <a:pt x="3803" y="4620"/>
                  </a:lnTo>
                  <a:lnTo>
                    <a:pt x="3808" y="4620"/>
                  </a:lnTo>
                  <a:lnTo>
                    <a:pt x="3812" y="937"/>
                  </a:lnTo>
                  <a:lnTo>
                    <a:pt x="3816" y="2342"/>
                  </a:lnTo>
                  <a:lnTo>
                    <a:pt x="3821" y="4285"/>
                  </a:lnTo>
                  <a:lnTo>
                    <a:pt x="3825" y="4620"/>
                  </a:lnTo>
                  <a:lnTo>
                    <a:pt x="3830" y="4516"/>
                  </a:lnTo>
                  <a:lnTo>
                    <a:pt x="3834" y="4620"/>
                  </a:lnTo>
                  <a:lnTo>
                    <a:pt x="3838" y="4620"/>
                  </a:lnTo>
                  <a:lnTo>
                    <a:pt x="3843" y="4620"/>
                  </a:lnTo>
                  <a:lnTo>
                    <a:pt x="3847" y="4620"/>
                  </a:lnTo>
                  <a:lnTo>
                    <a:pt x="3851" y="4620"/>
                  </a:lnTo>
                  <a:lnTo>
                    <a:pt x="3856" y="4620"/>
                  </a:lnTo>
                  <a:lnTo>
                    <a:pt x="3860" y="4620"/>
                  </a:lnTo>
                  <a:lnTo>
                    <a:pt x="3865" y="4484"/>
                  </a:lnTo>
                  <a:lnTo>
                    <a:pt x="3869" y="4620"/>
                  </a:lnTo>
                  <a:lnTo>
                    <a:pt x="3873" y="4620"/>
                  </a:lnTo>
                  <a:lnTo>
                    <a:pt x="3878" y="4620"/>
                  </a:lnTo>
                  <a:lnTo>
                    <a:pt x="3882" y="4620"/>
                  </a:lnTo>
                  <a:lnTo>
                    <a:pt x="3886" y="4620"/>
                  </a:lnTo>
                  <a:lnTo>
                    <a:pt x="3891" y="4620"/>
                  </a:lnTo>
                  <a:lnTo>
                    <a:pt x="3895" y="4620"/>
                  </a:lnTo>
                  <a:lnTo>
                    <a:pt x="3899" y="4620"/>
                  </a:lnTo>
                  <a:lnTo>
                    <a:pt x="3904" y="4620"/>
                  </a:lnTo>
                  <a:lnTo>
                    <a:pt x="3908" y="4620"/>
                  </a:lnTo>
                  <a:lnTo>
                    <a:pt x="3913" y="4620"/>
                  </a:lnTo>
                  <a:lnTo>
                    <a:pt x="3917" y="4620"/>
                  </a:lnTo>
                  <a:lnTo>
                    <a:pt x="3921" y="4620"/>
                  </a:lnTo>
                  <a:lnTo>
                    <a:pt x="3926" y="4620"/>
                  </a:lnTo>
                  <a:lnTo>
                    <a:pt x="3930" y="4620"/>
                  </a:lnTo>
                  <a:lnTo>
                    <a:pt x="3934" y="4620"/>
                  </a:lnTo>
                  <a:lnTo>
                    <a:pt x="3939" y="4620"/>
                  </a:lnTo>
                  <a:lnTo>
                    <a:pt x="3943" y="4620"/>
                  </a:lnTo>
                  <a:lnTo>
                    <a:pt x="3947" y="4620"/>
                  </a:lnTo>
                  <a:lnTo>
                    <a:pt x="3952" y="4620"/>
                  </a:lnTo>
                  <a:lnTo>
                    <a:pt x="3956" y="4620"/>
                  </a:lnTo>
                  <a:lnTo>
                    <a:pt x="3961" y="4620"/>
                  </a:lnTo>
                  <a:lnTo>
                    <a:pt x="3965" y="4620"/>
                  </a:lnTo>
                  <a:lnTo>
                    <a:pt x="3969" y="4620"/>
                  </a:lnTo>
                  <a:lnTo>
                    <a:pt x="3974" y="4620"/>
                  </a:lnTo>
                  <a:lnTo>
                    <a:pt x="3978" y="4620"/>
                  </a:lnTo>
                  <a:lnTo>
                    <a:pt x="3982" y="4620"/>
                  </a:lnTo>
                  <a:lnTo>
                    <a:pt x="3987" y="4620"/>
                  </a:lnTo>
                  <a:lnTo>
                    <a:pt x="3991" y="4620"/>
                  </a:lnTo>
                  <a:lnTo>
                    <a:pt x="3996" y="4594"/>
                  </a:lnTo>
                  <a:lnTo>
                    <a:pt x="4000" y="4620"/>
                  </a:lnTo>
                  <a:lnTo>
                    <a:pt x="4004" y="4620"/>
                  </a:lnTo>
                  <a:lnTo>
                    <a:pt x="4009" y="4620"/>
                  </a:lnTo>
                  <a:lnTo>
                    <a:pt x="4013" y="4620"/>
                  </a:lnTo>
                  <a:lnTo>
                    <a:pt x="4017" y="4620"/>
                  </a:lnTo>
                  <a:lnTo>
                    <a:pt x="4022" y="4620"/>
                  </a:lnTo>
                  <a:lnTo>
                    <a:pt x="4026" y="4620"/>
                  </a:lnTo>
                  <a:lnTo>
                    <a:pt x="4030" y="4620"/>
                  </a:lnTo>
                  <a:lnTo>
                    <a:pt x="4035" y="4620"/>
                  </a:lnTo>
                  <a:lnTo>
                    <a:pt x="4039" y="4620"/>
                  </a:lnTo>
                  <a:lnTo>
                    <a:pt x="4044" y="4620"/>
                  </a:lnTo>
                  <a:lnTo>
                    <a:pt x="4048" y="4620"/>
                  </a:lnTo>
                  <a:lnTo>
                    <a:pt x="4052" y="4620"/>
                  </a:lnTo>
                  <a:lnTo>
                    <a:pt x="4057" y="4620"/>
                  </a:lnTo>
                  <a:lnTo>
                    <a:pt x="4061" y="4592"/>
                  </a:lnTo>
                  <a:lnTo>
                    <a:pt x="4065" y="4620"/>
                  </a:lnTo>
                  <a:lnTo>
                    <a:pt x="4070" y="4620"/>
                  </a:lnTo>
                  <a:lnTo>
                    <a:pt x="4074" y="4620"/>
                  </a:lnTo>
                  <a:lnTo>
                    <a:pt x="4078" y="4585"/>
                  </a:lnTo>
                  <a:lnTo>
                    <a:pt x="4083" y="4620"/>
                  </a:lnTo>
                  <a:lnTo>
                    <a:pt x="4087" y="4612"/>
                  </a:lnTo>
                  <a:lnTo>
                    <a:pt x="4092" y="4620"/>
                  </a:lnTo>
                  <a:lnTo>
                    <a:pt x="4096" y="4620"/>
                  </a:lnTo>
                  <a:lnTo>
                    <a:pt x="4100" y="4620"/>
                  </a:lnTo>
                  <a:lnTo>
                    <a:pt x="4105" y="4620"/>
                  </a:lnTo>
                  <a:lnTo>
                    <a:pt x="4109" y="4620"/>
                  </a:lnTo>
                  <a:lnTo>
                    <a:pt x="4113" y="4620"/>
                  </a:lnTo>
                  <a:lnTo>
                    <a:pt x="4118" y="4620"/>
                  </a:lnTo>
                  <a:lnTo>
                    <a:pt x="4122" y="4620"/>
                  </a:lnTo>
                  <a:lnTo>
                    <a:pt x="4126" y="4620"/>
                  </a:lnTo>
                  <a:lnTo>
                    <a:pt x="4131" y="4620"/>
                  </a:lnTo>
                  <a:lnTo>
                    <a:pt x="4135" y="4620"/>
                  </a:lnTo>
                  <a:lnTo>
                    <a:pt x="4140" y="4620"/>
                  </a:lnTo>
                  <a:lnTo>
                    <a:pt x="4144" y="4620"/>
                  </a:lnTo>
                  <a:lnTo>
                    <a:pt x="4148" y="4620"/>
                  </a:lnTo>
                  <a:lnTo>
                    <a:pt x="4153" y="4620"/>
                  </a:lnTo>
                  <a:lnTo>
                    <a:pt x="4157" y="4620"/>
                  </a:lnTo>
                  <a:lnTo>
                    <a:pt x="4161" y="4567"/>
                  </a:lnTo>
                  <a:lnTo>
                    <a:pt x="4166" y="4515"/>
                  </a:lnTo>
                  <a:lnTo>
                    <a:pt x="4170" y="4620"/>
                  </a:lnTo>
                  <a:lnTo>
                    <a:pt x="4175" y="4601"/>
                  </a:lnTo>
                  <a:lnTo>
                    <a:pt x="4179" y="4608"/>
                  </a:lnTo>
                  <a:lnTo>
                    <a:pt x="4183" y="4579"/>
                  </a:lnTo>
                  <a:lnTo>
                    <a:pt x="4188" y="4620"/>
                  </a:lnTo>
                  <a:lnTo>
                    <a:pt x="4192" y="4620"/>
                  </a:lnTo>
                  <a:lnTo>
                    <a:pt x="4196" y="4620"/>
                  </a:lnTo>
                  <a:lnTo>
                    <a:pt x="4201" y="4620"/>
                  </a:lnTo>
                  <a:lnTo>
                    <a:pt x="4205" y="4620"/>
                  </a:lnTo>
                  <a:lnTo>
                    <a:pt x="4209" y="4595"/>
                  </a:lnTo>
                  <a:lnTo>
                    <a:pt x="4214" y="4620"/>
                  </a:lnTo>
                  <a:lnTo>
                    <a:pt x="4218" y="4620"/>
                  </a:lnTo>
                  <a:lnTo>
                    <a:pt x="4223" y="4620"/>
                  </a:lnTo>
                  <a:lnTo>
                    <a:pt x="4227" y="4489"/>
                  </a:lnTo>
                  <a:lnTo>
                    <a:pt x="4231" y="4502"/>
                  </a:lnTo>
                  <a:lnTo>
                    <a:pt x="4236" y="4620"/>
                  </a:lnTo>
                  <a:lnTo>
                    <a:pt x="4240" y="4620"/>
                  </a:lnTo>
                  <a:lnTo>
                    <a:pt x="4244" y="4620"/>
                  </a:lnTo>
                  <a:lnTo>
                    <a:pt x="4249" y="4620"/>
                  </a:lnTo>
                  <a:lnTo>
                    <a:pt x="4253" y="4620"/>
                  </a:lnTo>
                  <a:lnTo>
                    <a:pt x="4257" y="4620"/>
                  </a:lnTo>
                  <a:lnTo>
                    <a:pt x="4262" y="4548"/>
                  </a:lnTo>
                  <a:lnTo>
                    <a:pt x="4266" y="4486"/>
                  </a:lnTo>
                  <a:lnTo>
                    <a:pt x="4271" y="4543"/>
                  </a:lnTo>
                  <a:lnTo>
                    <a:pt x="4275" y="4620"/>
                  </a:lnTo>
                  <a:lnTo>
                    <a:pt x="4279" y="4590"/>
                  </a:lnTo>
                  <a:lnTo>
                    <a:pt x="4284" y="4620"/>
                  </a:lnTo>
                  <a:lnTo>
                    <a:pt x="4288" y="4620"/>
                  </a:lnTo>
                  <a:lnTo>
                    <a:pt x="4292" y="4620"/>
                  </a:lnTo>
                  <a:lnTo>
                    <a:pt x="4297" y="4577"/>
                  </a:lnTo>
                  <a:lnTo>
                    <a:pt x="4301" y="4620"/>
                  </a:lnTo>
                  <a:lnTo>
                    <a:pt x="4306" y="4620"/>
                  </a:lnTo>
                  <a:lnTo>
                    <a:pt x="4310" y="4620"/>
                  </a:lnTo>
                  <a:lnTo>
                    <a:pt x="4314" y="4620"/>
                  </a:lnTo>
                  <a:lnTo>
                    <a:pt x="4319" y="4620"/>
                  </a:lnTo>
                  <a:lnTo>
                    <a:pt x="4323" y="4438"/>
                  </a:lnTo>
                  <a:lnTo>
                    <a:pt x="4327" y="4299"/>
                  </a:lnTo>
                  <a:lnTo>
                    <a:pt x="4332" y="4578"/>
                  </a:lnTo>
                  <a:lnTo>
                    <a:pt x="4336" y="4620"/>
                  </a:lnTo>
                  <a:lnTo>
                    <a:pt x="4340" y="4620"/>
                  </a:lnTo>
                  <a:lnTo>
                    <a:pt x="4345" y="4620"/>
                  </a:lnTo>
                  <a:lnTo>
                    <a:pt x="4349" y="4620"/>
                  </a:lnTo>
                  <a:lnTo>
                    <a:pt x="4354" y="4620"/>
                  </a:lnTo>
                  <a:lnTo>
                    <a:pt x="4358" y="4620"/>
                  </a:lnTo>
                  <a:lnTo>
                    <a:pt x="4362" y="1490"/>
                  </a:lnTo>
                  <a:lnTo>
                    <a:pt x="4367" y="2826"/>
                  </a:lnTo>
                  <a:lnTo>
                    <a:pt x="4371" y="4113"/>
                  </a:lnTo>
                  <a:lnTo>
                    <a:pt x="4375" y="4076"/>
                  </a:lnTo>
                  <a:lnTo>
                    <a:pt x="4380" y="4620"/>
                  </a:lnTo>
                  <a:lnTo>
                    <a:pt x="4384" y="4607"/>
                  </a:lnTo>
                  <a:lnTo>
                    <a:pt x="4388" y="4596"/>
                  </a:lnTo>
                  <a:lnTo>
                    <a:pt x="4393" y="4620"/>
                  </a:lnTo>
                  <a:lnTo>
                    <a:pt x="4397" y="4620"/>
                  </a:lnTo>
                  <a:lnTo>
                    <a:pt x="4402" y="4620"/>
                  </a:lnTo>
                  <a:lnTo>
                    <a:pt x="4406" y="4620"/>
                  </a:lnTo>
                  <a:lnTo>
                    <a:pt x="4410" y="4620"/>
                  </a:lnTo>
                  <a:lnTo>
                    <a:pt x="4415" y="4620"/>
                  </a:lnTo>
                  <a:lnTo>
                    <a:pt x="4419" y="4481"/>
                  </a:lnTo>
                  <a:lnTo>
                    <a:pt x="4423" y="3670"/>
                  </a:lnTo>
                  <a:lnTo>
                    <a:pt x="4428" y="4064"/>
                  </a:lnTo>
                  <a:lnTo>
                    <a:pt x="4432" y="4517"/>
                  </a:lnTo>
                  <a:lnTo>
                    <a:pt x="4437" y="4620"/>
                  </a:lnTo>
                  <a:lnTo>
                    <a:pt x="4441" y="4620"/>
                  </a:lnTo>
                  <a:lnTo>
                    <a:pt x="4445" y="4609"/>
                  </a:lnTo>
                  <a:lnTo>
                    <a:pt x="4450" y="4578"/>
                  </a:lnTo>
                  <a:lnTo>
                    <a:pt x="4454" y="4620"/>
                  </a:lnTo>
                  <a:lnTo>
                    <a:pt x="4458" y="4620"/>
                  </a:lnTo>
                  <a:lnTo>
                    <a:pt x="4463" y="4620"/>
                  </a:lnTo>
                  <a:lnTo>
                    <a:pt x="4467" y="4620"/>
                  </a:lnTo>
                  <a:lnTo>
                    <a:pt x="4471" y="4620"/>
                  </a:lnTo>
                  <a:lnTo>
                    <a:pt x="4476" y="4620"/>
                  </a:lnTo>
                  <a:lnTo>
                    <a:pt x="4480" y="4620"/>
                  </a:lnTo>
                  <a:lnTo>
                    <a:pt x="4485" y="4620"/>
                  </a:lnTo>
                  <a:lnTo>
                    <a:pt x="4489" y="4620"/>
                  </a:lnTo>
                  <a:lnTo>
                    <a:pt x="4493" y="4620"/>
                  </a:lnTo>
                  <a:lnTo>
                    <a:pt x="4498" y="4620"/>
                  </a:lnTo>
                  <a:lnTo>
                    <a:pt x="4502" y="4620"/>
                  </a:lnTo>
                  <a:lnTo>
                    <a:pt x="4506" y="4620"/>
                  </a:lnTo>
                  <a:lnTo>
                    <a:pt x="4511" y="4620"/>
                  </a:lnTo>
                  <a:lnTo>
                    <a:pt x="4515" y="4620"/>
                  </a:lnTo>
                  <a:lnTo>
                    <a:pt x="4519" y="4620"/>
                  </a:lnTo>
                  <a:lnTo>
                    <a:pt x="4524" y="4620"/>
                  </a:lnTo>
                  <a:lnTo>
                    <a:pt x="4528" y="4620"/>
                  </a:lnTo>
                  <a:lnTo>
                    <a:pt x="4533" y="4581"/>
                  </a:lnTo>
                  <a:lnTo>
                    <a:pt x="4537" y="4620"/>
                  </a:lnTo>
                  <a:lnTo>
                    <a:pt x="4541" y="4620"/>
                  </a:lnTo>
                  <a:lnTo>
                    <a:pt x="4546" y="4620"/>
                  </a:lnTo>
                  <a:lnTo>
                    <a:pt x="4550" y="4579"/>
                  </a:lnTo>
                  <a:lnTo>
                    <a:pt x="4554" y="4620"/>
                  </a:lnTo>
                  <a:lnTo>
                    <a:pt x="4559" y="4620"/>
                  </a:lnTo>
                  <a:lnTo>
                    <a:pt x="4563" y="4620"/>
                  </a:lnTo>
                  <a:lnTo>
                    <a:pt x="4568" y="4620"/>
                  </a:lnTo>
                  <a:lnTo>
                    <a:pt x="4572" y="4620"/>
                  </a:lnTo>
                  <a:lnTo>
                    <a:pt x="4576" y="4620"/>
                  </a:lnTo>
                  <a:lnTo>
                    <a:pt x="4581" y="4620"/>
                  </a:lnTo>
                  <a:lnTo>
                    <a:pt x="4585" y="4620"/>
                  </a:lnTo>
                  <a:lnTo>
                    <a:pt x="4589" y="4620"/>
                  </a:lnTo>
                  <a:lnTo>
                    <a:pt x="4594" y="4620"/>
                  </a:lnTo>
                  <a:lnTo>
                    <a:pt x="4598" y="4577"/>
                  </a:lnTo>
                  <a:lnTo>
                    <a:pt x="4602" y="4620"/>
                  </a:lnTo>
                  <a:lnTo>
                    <a:pt x="4607" y="4620"/>
                  </a:lnTo>
                  <a:lnTo>
                    <a:pt x="4611" y="4620"/>
                  </a:lnTo>
                  <a:lnTo>
                    <a:pt x="4616" y="4620"/>
                  </a:lnTo>
                  <a:lnTo>
                    <a:pt x="4620" y="4620"/>
                  </a:lnTo>
                  <a:lnTo>
                    <a:pt x="4624" y="4620"/>
                  </a:lnTo>
                  <a:lnTo>
                    <a:pt x="4629" y="4620"/>
                  </a:lnTo>
                  <a:lnTo>
                    <a:pt x="4633" y="4620"/>
                  </a:lnTo>
                  <a:lnTo>
                    <a:pt x="4637" y="4620"/>
                  </a:lnTo>
                  <a:lnTo>
                    <a:pt x="4642" y="4620"/>
                  </a:lnTo>
                  <a:lnTo>
                    <a:pt x="4646" y="4620"/>
                  </a:lnTo>
                  <a:lnTo>
                    <a:pt x="4650" y="4571"/>
                  </a:lnTo>
                  <a:lnTo>
                    <a:pt x="4655" y="4620"/>
                  </a:lnTo>
                  <a:lnTo>
                    <a:pt x="4659" y="4620"/>
                  </a:lnTo>
                  <a:lnTo>
                    <a:pt x="4664" y="4620"/>
                  </a:lnTo>
                  <a:lnTo>
                    <a:pt x="4668" y="4620"/>
                  </a:lnTo>
                  <a:lnTo>
                    <a:pt x="4672" y="4620"/>
                  </a:lnTo>
                  <a:lnTo>
                    <a:pt x="4677" y="4620"/>
                  </a:lnTo>
                  <a:lnTo>
                    <a:pt x="4681" y="4620"/>
                  </a:lnTo>
                  <a:lnTo>
                    <a:pt x="4685" y="4620"/>
                  </a:lnTo>
                  <a:lnTo>
                    <a:pt x="4690" y="4620"/>
                  </a:lnTo>
                  <a:lnTo>
                    <a:pt x="4694" y="4620"/>
                  </a:lnTo>
                  <a:lnTo>
                    <a:pt x="4699" y="4620"/>
                  </a:lnTo>
                  <a:lnTo>
                    <a:pt x="4703" y="4620"/>
                  </a:lnTo>
                  <a:lnTo>
                    <a:pt x="4707" y="4620"/>
                  </a:lnTo>
                  <a:lnTo>
                    <a:pt x="4712" y="4620"/>
                  </a:lnTo>
                  <a:lnTo>
                    <a:pt x="4716" y="4620"/>
                  </a:lnTo>
                  <a:lnTo>
                    <a:pt x="4720" y="4620"/>
                  </a:lnTo>
                  <a:lnTo>
                    <a:pt x="4725" y="4620"/>
                  </a:lnTo>
                  <a:lnTo>
                    <a:pt x="4729" y="4620"/>
                  </a:lnTo>
                  <a:lnTo>
                    <a:pt x="4733" y="4620"/>
                  </a:lnTo>
                  <a:lnTo>
                    <a:pt x="4738" y="4620"/>
                  </a:lnTo>
                  <a:lnTo>
                    <a:pt x="4742" y="4620"/>
                  </a:lnTo>
                  <a:lnTo>
                    <a:pt x="4747" y="4620"/>
                  </a:lnTo>
                  <a:lnTo>
                    <a:pt x="4751" y="4620"/>
                  </a:lnTo>
                  <a:lnTo>
                    <a:pt x="4755" y="4620"/>
                  </a:lnTo>
                  <a:lnTo>
                    <a:pt x="4760" y="4620"/>
                  </a:lnTo>
                  <a:lnTo>
                    <a:pt x="4764" y="4620"/>
                  </a:lnTo>
                  <a:lnTo>
                    <a:pt x="4768" y="4620"/>
                  </a:lnTo>
                  <a:lnTo>
                    <a:pt x="4773" y="4620"/>
                  </a:lnTo>
                  <a:lnTo>
                    <a:pt x="4777" y="4620"/>
                  </a:lnTo>
                  <a:lnTo>
                    <a:pt x="4781" y="4620"/>
                  </a:lnTo>
                  <a:lnTo>
                    <a:pt x="4786" y="4574"/>
                  </a:lnTo>
                  <a:lnTo>
                    <a:pt x="4790" y="4598"/>
                  </a:lnTo>
                  <a:lnTo>
                    <a:pt x="4795" y="4572"/>
                  </a:lnTo>
                  <a:lnTo>
                    <a:pt x="4799" y="4620"/>
                  </a:lnTo>
                  <a:lnTo>
                    <a:pt x="4803" y="4620"/>
                  </a:lnTo>
                  <a:lnTo>
                    <a:pt x="4808" y="4620"/>
                  </a:lnTo>
                  <a:lnTo>
                    <a:pt x="4812" y="4620"/>
                  </a:lnTo>
                  <a:lnTo>
                    <a:pt x="4816" y="4620"/>
                  </a:lnTo>
                  <a:lnTo>
                    <a:pt x="4821" y="4620"/>
                  </a:lnTo>
                  <a:lnTo>
                    <a:pt x="4825" y="4620"/>
                  </a:lnTo>
                  <a:lnTo>
                    <a:pt x="4829" y="4620"/>
                  </a:lnTo>
                  <a:lnTo>
                    <a:pt x="4834" y="4538"/>
                  </a:lnTo>
                  <a:lnTo>
                    <a:pt x="4838" y="4620"/>
                  </a:lnTo>
                  <a:lnTo>
                    <a:pt x="4843" y="4620"/>
                  </a:lnTo>
                  <a:lnTo>
                    <a:pt x="4847" y="4559"/>
                  </a:lnTo>
                  <a:lnTo>
                    <a:pt x="4851" y="4620"/>
                  </a:lnTo>
                  <a:lnTo>
                    <a:pt x="4856" y="4620"/>
                  </a:lnTo>
                  <a:lnTo>
                    <a:pt x="4860" y="4620"/>
                  </a:lnTo>
                  <a:lnTo>
                    <a:pt x="4864" y="4620"/>
                  </a:lnTo>
                  <a:lnTo>
                    <a:pt x="4869" y="4620"/>
                  </a:lnTo>
                  <a:lnTo>
                    <a:pt x="4873" y="4620"/>
                  </a:lnTo>
                  <a:lnTo>
                    <a:pt x="4878" y="4586"/>
                  </a:lnTo>
                  <a:lnTo>
                    <a:pt x="4882" y="4613"/>
                  </a:lnTo>
                  <a:lnTo>
                    <a:pt x="4886" y="4620"/>
                  </a:lnTo>
                  <a:lnTo>
                    <a:pt x="4891" y="4620"/>
                  </a:lnTo>
                  <a:lnTo>
                    <a:pt x="4895" y="4620"/>
                  </a:lnTo>
                  <a:lnTo>
                    <a:pt x="4899" y="4570"/>
                  </a:lnTo>
                  <a:lnTo>
                    <a:pt x="4904" y="4620"/>
                  </a:lnTo>
                  <a:lnTo>
                    <a:pt x="4908" y="4620"/>
                  </a:lnTo>
                  <a:lnTo>
                    <a:pt x="4912" y="4620"/>
                  </a:lnTo>
                  <a:lnTo>
                    <a:pt x="4917" y="4620"/>
                  </a:lnTo>
                  <a:lnTo>
                    <a:pt x="4921" y="4620"/>
                  </a:lnTo>
                  <a:lnTo>
                    <a:pt x="4926" y="4620"/>
                  </a:lnTo>
                  <a:lnTo>
                    <a:pt x="4930" y="4582"/>
                  </a:lnTo>
                  <a:lnTo>
                    <a:pt x="4934" y="4620"/>
                  </a:lnTo>
                  <a:lnTo>
                    <a:pt x="4939" y="4620"/>
                  </a:lnTo>
                  <a:lnTo>
                    <a:pt x="4943" y="4620"/>
                  </a:lnTo>
                  <a:lnTo>
                    <a:pt x="4947" y="4620"/>
                  </a:lnTo>
                  <a:lnTo>
                    <a:pt x="4952" y="4620"/>
                  </a:lnTo>
                  <a:lnTo>
                    <a:pt x="4956" y="4620"/>
                  </a:lnTo>
                  <a:lnTo>
                    <a:pt x="4960" y="4620"/>
                  </a:lnTo>
                  <a:lnTo>
                    <a:pt x="4965" y="4620"/>
                  </a:lnTo>
                  <a:lnTo>
                    <a:pt x="4969" y="4620"/>
                  </a:lnTo>
                  <a:lnTo>
                    <a:pt x="4974" y="4620"/>
                  </a:lnTo>
                  <a:lnTo>
                    <a:pt x="4978" y="4620"/>
                  </a:lnTo>
                  <a:lnTo>
                    <a:pt x="4982" y="4620"/>
                  </a:lnTo>
                  <a:lnTo>
                    <a:pt x="4987" y="4620"/>
                  </a:lnTo>
                  <a:lnTo>
                    <a:pt x="4991" y="4620"/>
                  </a:lnTo>
                  <a:lnTo>
                    <a:pt x="4995" y="4620"/>
                  </a:lnTo>
                  <a:lnTo>
                    <a:pt x="5000" y="4589"/>
                  </a:lnTo>
                  <a:lnTo>
                    <a:pt x="5004" y="4591"/>
                  </a:lnTo>
                  <a:lnTo>
                    <a:pt x="5009" y="4620"/>
                  </a:lnTo>
                  <a:lnTo>
                    <a:pt x="5013" y="4620"/>
                  </a:lnTo>
                  <a:lnTo>
                    <a:pt x="5017" y="4620"/>
                  </a:lnTo>
                  <a:lnTo>
                    <a:pt x="5022" y="4519"/>
                  </a:lnTo>
                  <a:lnTo>
                    <a:pt x="5026" y="4620"/>
                  </a:lnTo>
                  <a:lnTo>
                    <a:pt x="5030" y="4436"/>
                  </a:lnTo>
                  <a:lnTo>
                    <a:pt x="5035" y="4511"/>
                  </a:lnTo>
                  <a:lnTo>
                    <a:pt x="5039" y="4620"/>
                  </a:lnTo>
                  <a:lnTo>
                    <a:pt x="5043" y="4620"/>
                  </a:lnTo>
                  <a:lnTo>
                    <a:pt x="5048" y="4620"/>
                  </a:lnTo>
                  <a:lnTo>
                    <a:pt x="5052" y="4620"/>
                  </a:lnTo>
                  <a:lnTo>
                    <a:pt x="5057" y="4620"/>
                  </a:lnTo>
                  <a:lnTo>
                    <a:pt x="5061" y="4620"/>
                  </a:lnTo>
                  <a:lnTo>
                    <a:pt x="5065" y="4620"/>
                  </a:lnTo>
                  <a:lnTo>
                    <a:pt x="5070" y="4620"/>
                  </a:lnTo>
                  <a:lnTo>
                    <a:pt x="5074" y="4589"/>
                  </a:lnTo>
                  <a:lnTo>
                    <a:pt x="5078" y="4620"/>
                  </a:lnTo>
                  <a:lnTo>
                    <a:pt x="5083" y="4620"/>
                  </a:lnTo>
                  <a:lnTo>
                    <a:pt x="5087" y="4464"/>
                  </a:lnTo>
                  <a:lnTo>
                    <a:pt x="5091" y="4620"/>
                  </a:lnTo>
                  <a:lnTo>
                    <a:pt x="5096" y="4565"/>
                  </a:lnTo>
                  <a:lnTo>
                    <a:pt x="5100" y="4424"/>
                  </a:lnTo>
                  <a:lnTo>
                    <a:pt x="5105" y="4620"/>
                  </a:lnTo>
                  <a:lnTo>
                    <a:pt x="5109" y="4620"/>
                  </a:lnTo>
                  <a:lnTo>
                    <a:pt x="5113" y="4620"/>
                  </a:lnTo>
                  <a:lnTo>
                    <a:pt x="5118" y="4549"/>
                  </a:lnTo>
                  <a:lnTo>
                    <a:pt x="5122" y="0"/>
                  </a:lnTo>
                  <a:lnTo>
                    <a:pt x="5126" y="2097"/>
                  </a:lnTo>
                  <a:lnTo>
                    <a:pt x="5131" y="819"/>
                  </a:lnTo>
                  <a:lnTo>
                    <a:pt x="5135" y="3457"/>
                  </a:lnTo>
                  <a:lnTo>
                    <a:pt x="5140" y="4620"/>
                  </a:lnTo>
                  <a:lnTo>
                    <a:pt x="5144" y="4620"/>
                  </a:lnTo>
                  <a:lnTo>
                    <a:pt x="5148" y="4620"/>
                  </a:lnTo>
                  <a:lnTo>
                    <a:pt x="5153" y="4620"/>
                  </a:lnTo>
                  <a:lnTo>
                    <a:pt x="5157" y="4620"/>
                  </a:lnTo>
                  <a:lnTo>
                    <a:pt x="5161" y="4620"/>
                  </a:lnTo>
                  <a:lnTo>
                    <a:pt x="5166" y="4620"/>
                  </a:lnTo>
                  <a:lnTo>
                    <a:pt x="5170" y="4499"/>
                  </a:lnTo>
                  <a:lnTo>
                    <a:pt x="5174" y="4620"/>
                  </a:lnTo>
                  <a:lnTo>
                    <a:pt x="5179" y="4620"/>
                  </a:lnTo>
                  <a:lnTo>
                    <a:pt x="5183" y="4573"/>
                  </a:lnTo>
                  <a:lnTo>
                    <a:pt x="5188" y="4620"/>
                  </a:lnTo>
                  <a:lnTo>
                    <a:pt x="5192" y="4620"/>
                  </a:lnTo>
                  <a:lnTo>
                    <a:pt x="5196" y="4620"/>
                  </a:lnTo>
                  <a:lnTo>
                    <a:pt x="5201" y="4620"/>
                  </a:lnTo>
                  <a:lnTo>
                    <a:pt x="5205" y="4546"/>
                  </a:lnTo>
                  <a:lnTo>
                    <a:pt x="5209" y="4620"/>
                  </a:lnTo>
                  <a:lnTo>
                    <a:pt x="5214" y="4620"/>
                  </a:lnTo>
                  <a:lnTo>
                    <a:pt x="5218" y="4620"/>
                  </a:lnTo>
                  <a:lnTo>
                    <a:pt x="5222" y="4620"/>
                  </a:lnTo>
                  <a:lnTo>
                    <a:pt x="5227" y="4620"/>
                  </a:lnTo>
                  <a:lnTo>
                    <a:pt x="5231" y="4502"/>
                  </a:lnTo>
                  <a:lnTo>
                    <a:pt x="5236" y="4613"/>
                  </a:lnTo>
                  <a:lnTo>
                    <a:pt x="5240" y="4518"/>
                  </a:lnTo>
                  <a:lnTo>
                    <a:pt x="5244" y="4620"/>
                  </a:lnTo>
                  <a:lnTo>
                    <a:pt x="5249" y="4591"/>
                  </a:lnTo>
                  <a:lnTo>
                    <a:pt x="5253" y="4577"/>
                  </a:lnTo>
                  <a:lnTo>
                    <a:pt x="5257" y="4620"/>
                  </a:lnTo>
                  <a:lnTo>
                    <a:pt x="5262" y="4620"/>
                  </a:lnTo>
                  <a:lnTo>
                    <a:pt x="5266" y="4620"/>
                  </a:lnTo>
                  <a:lnTo>
                    <a:pt x="5271" y="4620"/>
                  </a:lnTo>
                  <a:lnTo>
                    <a:pt x="5275" y="4620"/>
                  </a:lnTo>
                  <a:lnTo>
                    <a:pt x="5279" y="4620"/>
                  </a:lnTo>
                  <a:lnTo>
                    <a:pt x="5284" y="4620"/>
                  </a:lnTo>
                  <a:lnTo>
                    <a:pt x="5288" y="4620"/>
                  </a:lnTo>
                  <a:lnTo>
                    <a:pt x="5292" y="4620"/>
                  </a:lnTo>
                  <a:lnTo>
                    <a:pt x="5297" y="4587"/>
                  </a:lnTo>
                  <a:lnTo>
                    <a:pt x="5301" y="4620"/>
                  </a:lnTo>
                  <a:lnTo>
                    <a:pt x="5305" y="4620"/>
                  </a:lnTo>
                  <a:lnTo>
                    <a:pt x="5310" y="4620"/>
                  </a:lnTo>
                  <a:lnTo>
                    <a:pt x="5314" y="4620"/>
                  </a:lnTo>
                  <a:lnTo>
                    <a:pt x="5319" y="4620"/>
                  </a:lnTo>
                  <a:lnTo>
                    <a:pt x="5323" y="4595"/>
                  </a:lnTo>
                  <a:lnTo>
                    <a:pt x="5327" y="4305"/>
                  </a:lnTo>
                  <a:lnTo>
                    <a:pt x="5332" y="4620"/>
                  </a:lnTo>
                  <a:lnTo>
                    <a:pt x="5336" y="4314"/>
                  </a:lnTo>
                  <a:lnTo>
                    <a:pt x="5340" y="4576"/>
                  </a:lnTo>
                  <a:lnTo>
                    <a:pt x="5345" y="4620"/>
                  </a:lnTo>
                  <a:lnTo>
                    <a:pt x="5349" y="4620"/>
                  </a:lnTo>
                  <a:lnTo>
                    <a:pt x="5353" y="4620"/>
                  </a:lnTo>
                  <a:lnTo>
                    <a:pt x="5358" y="4620"/>
                  </a:lnTo>
                  <a:lnTo>
                    <a:pt x="5362" y="4620"/>
                  </a:lnTo>
                  <a:lnTo>
                    <a:pt x="5367" y="4620"/>
                  </a:lnTo>
                  <a:lnTo>
                    <a:pt x="5371" y="4620"/>
                  </a:lnTo>
                  <a:lnTo>
                    <a:pt x="5375" y="4620"/>
                  </a:lnTo>
                  <a:lnTo>
                    <a:pt x="5380" y="4620"/>
                  </a:lnTo>
                  <a:lnTo>
                    <a:pt x="5384" y="4620"/>
                  </a:lnTo>
                  <a:lnTo>
                    <a:pt x="5388" y="4620"/>
                  </a:lnTo>
                  <a:lnTo>
                    <a:pt x="5393" y="4620"/>
                  </a:lnTo>
                  <a:lnTo>
                    <a:pt x="5397" y="4620"/>
                  </a:lnTo>
                  <a:lnTo>
                    <a:pt x="5402" y="4620"/>
                  </a:lnTo>
                  <a:lnTo>
                    <a:pt x="5406" y="4620"/>
                  </a:lnTo>
                  <a:lnTo>
                    <a:pt x="5410" y="4620"/>
                  </a:lnTo>
                  <a:lnTo>
                    <a:pt x="5415" y="4620"/>
                  </a:lnTo>
                  <a:lnTo>
                    <a:pt x="5419" y="4602"/>
                  </a:lnTo>
                  <a:lnTo>
                    <a:pt x="5423" y="4544"/>
                  </a:lnTo>
                  <a:lnTo>
                    <a:pt x="5428" y="4620"/>
                  </a:lnTo>
                  <a:lnTo>
                    <a:pt x="5432" y="4620"/>
                  </a:lnTo>
                  <a:lnTo>
                    <a:pt x="5436" y="4620"/>
                  </a:lnTo>
                  <a:lnTo>
                    <a:pt x="5441" y="4620"/>
                  </a:lnTo>
                  <a:lnTo>
                    <a:pt x="5445" y="4620"/>
                  </a:lnTo>
                  <a:lnTo>
                    <a:pt x="5450" y="4620"/>
                  </a:lnTo>
                  <a:lnTo>
                    <a:pt x="5454" y="4620"/>
                  </a:lnTo>
                  <a:lnTo>
                    <a:pt x="5458" y="4620"/>
                  </a:lnTo>
                  <a:lnTo>
                    <a:pt x="5463" y="4620"/>
                  </a:lnTo>
                  <a:lnTo>
                    <a:pt x="5467" y="4620"/>
                  </a:lnTo>
                  <a:lnTo>
                    <a:pt x="5471" y="4620"/>
                  </a:lnTo>
                  <a:lnTo>
                    <a:pt x="5476" y="4620"/>
                  </a:lnTo>
                  <a:lnTo>
                    <a:pt x="5480" y="4620"/>
                  </a:lnTo>
                  <a:lnTo>
                    <a:pt x="5484" y="4620"/>
                  </a:lnTo>
                  <a:lnTo>
                    <a:pt x="5489" y="4620"/>
                  </a:lnTo>
                  <a:lnTo>
                    <a:pt x="5493" y="4575"/>
                  </a:lnTo>
                  <a:lnTo>
                    <a:pt x="5498" y="4620"/>
                  </a:lnTo>
                  <a:lnTo>
                    <a:pt x="5502" y="4620"/>
                  </a:lnTo>
                  <a:lnTo>
                    <a:pt x="5506" y="4620"/>
                  </a:lnTo>
                  <a:lnTo>
                    <a:pt x="5511" y="4620"/>
                  </a:lnTo>
                  <a:lnTo>
                    <a:pt x="5515" y="4620"/>
                  </a:lnTo>
                  <a:lnTo>
                    <a:pt x="5519" y="3387"/>
                  </a:lnTo>
                  <a:lnTo>
                    <a:pt x="5524" y="2990"/>
                  </a:lnTo>
                  <a:lnTo>
                    <a:pt x="5528" y="4234"/>
                  </a:lnTo>
                  <a:lnTo>
                    <a:pt x="5533" y="4620"/>
                  </a:lnTo>
                  <a:lnTo>
                    <a:pt x="5537" y="4620"/>
                  </a:lnTo>
                  <a:lnTo>
                    <a:pt x="5541" y="4620"/>
                  </a:lnTo>
                  <a:lnTo>
                    <a:pt x="5546" y="4620"/>
                  </a:lnTo>
                  <a:lnTo>
                    <a:pt x="5550" y="4620"/>
                  </a:lnTo>
                  <a:lnTo>
                    <a:pt x="5554" y="4620"/>
                  </a:lnTo>
                  <a:lnTo>
                    <a:pt x="5559" y="4620"/>
                  </a:lnTo>
                  <a:lnTo>
                    <a:pt x="5563" y="4620"/>
                  </a:lnTo>
                  <a:lnTo>
                    <a:pt x="5567" y="4620"/>
                  </a:lnTo>
                  <a:lnTo>
                    <a:pt x="5572" y="4531"/>
                  </a:lnTo>
                  <a:lnTo>
                    <a:pt x="5576" y="4620"/>
                  </a:lnTo>
                  <a:lnTo>
                    <a:pt x="5581" y="4620"/>
                  </a:lnTo>
                  <a:lnTo>
                    <a:pt x="5585" y="4620"/>
                  </a:lnTo>
                  <a:lnTo>
                    <a:pt x="5589" y="4620"/>
                  </a:lnTo>
                  <a:lnTo>
                    <a:pt x="5594" y="4620"/>
                  </a:lnTo>
                  <a:lnTo>
                    <a:pt x="5598" y="4620"/>
                  </a:lnTo>
                  <a:lnTo>
                    <a:pt x="5602" y="4522"/>
                  </a:lnTo>
                  <a:lnTo>
                    <a:pt x="5607" y="4620"/>
                  </a:lnTo>
                  <a:lnTo>
                    <a:pt x="5611" y="4620"/>
                  </a:lnTo>
                  <a:lnTo>
                    <a:pt x="5615" y="4620"/>
                  </a:lnTo>
                  <a:lnTo>
                    <a:pt x="5620" y="4620"/>
                  </a:lnTo>
                  <a:lnTo>
                    <a:pt x="5624" y="4620"/>
                  </a:lnTo>
                  <a:lnTo>
                    <a:pt x="5629" y="4620"/>
                  </a:lnTo>
                  <a:lnTo>
                    <a:pt x="5633" y="4620"/>
                  </a:lnTo>
                  <a:lnTo>
                    <a:pt x="5637" y="4620"/>
                  </a:lnTo>
                  <a:lnTo>
                    <a:pt x="5642" y="4620"/>
                  </a:lnTo>
                  <a:lnTo>
                    <a:pt x="5646" y="4584"/>
                  </a:lnTo>
                  <a:lnTo>
                    <a:pt x="5650" y="4620"/>
                  </a:lnTo>
                  <a:lnTo>
                    <a:pt x="5655" y="4620"/>
                  </a:lnTo>
                  <a:lnTo>
                    <a:pt x="5659" y="4620"/>
                  </a:lnTo>
                  <a:lnTo>
                    <a:pt x="5663" y="4620"/>
                  </a:lnTo>
                  <a:lnTo>
                    <a:pt x="5668" y="4620"/>
                  </a:lnTo>
                  <a:lnTo>
                    <a:pt x="5672" y="4620"/>
                  </a:lnTo>
                  <a:lnTo>
                    <a:pt x="5677" y="4607"/>
                  </a:lnTo>
                  <a:lnTo>
                    <a:pt x="5681" y="4620"/>
                  </a:lnTo>
                  <a:lnTo>
                    <a:pt x="5685" y="4620"/>
                  </a:lnTo>
                  <a:lnTo>
                    <a:pt x="5690" y="4620"/>
                  </a:lnTo>
                  <a:lnTo>
                    <a:pt x="5694" y="4620"/>
                  </a:lnTo>
                  <a:lnTo>
                    <a:pt x="5698" y="4620"/>
                  </a:lnTo>
                  <a:lnTo>
                    <a:pt x="5703" y="4620"/>
                  </a:lnTo>
                  <a:lnTo>
                    <a:pt x="5707" y="4620"/>
                  </a:lnTo>
                  <a:lnTo>
                    <a:pt x="5712" y="4620"/>
                  </a:lnTo>
                  <a:lnTo>
                    <a:pt x="5716" y="4620"/>
                  </a:lnTo>
                  <a:lnTo>
                    <a:pt x="5720" y="4620"/>
                  </a:lnTo>
                  <a:lnTo>
                    <a:pt x="5725" y="4620"/>
                  </a:lnTo>
                  <a:lnTo>
                    <a:pt x="5729" y="4620"/>
                  </a:lnTo>
                  <a:lnTo>
                    <a:pt x="5733" y="4620"/>
                  </a:lnTo>
                  <a:lnTo>
                    <a:pt x="5738" y="4620"/>
                  </a:lnTo>
                  <a:lnTo>
                    <a:pt x="5742" y="4620"/>
                  </a:lnTo>
                  <a:lnTo>
                    <a:pt x="5746" y="4620"/>
                  </a:lnTo>
                  <a:lnTo>
                    <a:pt x="5751" y="4620"/>
                  </a:lnTo>
                  <a:lnTo>
                    <a:pt x="5755" y="4620"/>
                  </a:lnTo>
                  <a:lnTo>
                    <a:pt x="5760" y="4620"/>
                  </a:lnTo>
                  <a:lnTo>
                    <a:pt x="5764" y="4620"/>
                  </a:lnTo>
                  <a:lnTo>
                    <a:pt x="5768" y="4620"/>
                  </a:lnTo>
                  <a:lnTo>
                    <a:pt x="5773" y="4620"/>
                  </a:lnTo>
                  <a:lnTo>
                    <a:pt x="5777" y="4620"/>
                  </a:lnTo>
                  <a:lnTo>
                    <a:pt x="5781" y="4620"/>
                  </a:lnTo>
                  <a:lnTo>
                    <a:pt x="5786" y="4620"/>
                  </a:lnTo>
                  <a:lnTo>
                    <a:pt x="5790" y="4509"/>
                  </a:lnTo>
                  <a:lnTo>
                    <a:pt x="5794" y="4620"/>
                  </a:lnTo>
                  <a:lnTo>
                    <a:pt x="5799" y="4620"/>
                  </a:lnTo>
                  <a:lnTo>
                    <a:pt x="5803" y="4620"/>
                  </a:lnTo>
                  <a:lnTo>
                    <a:pt x="5808" y="4620"/>
                  </a:lnTo>
                  <a:lnTo>
                    <a:pt x="5812" y="4620"/>
                  </a:lnTo>
                  <a:lnTo>
                    <a:pt x="5816" y="4509"/>
                  </a:lnTo>
                  <a:lnTo>
                    <a:pt x="5821" y="4620"/>
                  </a:lnTo>
                  <a:lnTo>
                    <a:pt x="5825" y="4620"/>
                  </a:lnTo>
                  <a:lnTo>
                    <a:pt x="5829" y="4620"/>
                  </a:lnTo>
                  <a:lnTo>
                    <a:pt x="5834" y="4620"/>
                  </a:lnTo>
                  <a:lnTo>
                    <a:pt x="5838" y="4572"/>
                  </a:lnTo>
                  <a:lnTo>
                    <a:pt x="5843" y="4601"/>
                  </a:lnTo>
                  <a:lnTo>
                    <a:pt x="5847" y="4620"/>
                  </a:lnTo>
                  <a:lnTo>
                    <a:pt x="5851" y="4620"/>
                  </a:lnTo>
                  <a:lnTo>
                    <a:pt x="5856" y="4620"/>
                  </a:lnTo>
                  <a:lnTo>
                    <a:pt x="5860" y="4620"/>
                  </a:lnTo>
                  <a:lnTo>
                    <a:pt x="5864" y="4620"/>
                  </a:lnTo>
                  <a:lnTo>
                    <a:pt x="5869" y="4620"/>
                  </a:lnTo>
                  <a:lnTo>
                    <a:pt x="5873" y="4620"/>
                  </a:lnTo>
                  <a:lnTo>
                    <a:pt x="5877" y="4620"/>
                  </a:lnTo>
                  <a:lnTo>
                    <a:pt x="5882" y="4544"/>
                  </a:lnTo>
                  <a:lnTo>
                    <a:pt x="5886" y="4550"/>
                  </a:lnTo>
                  <a:lnTo>
                    <a:pt x="5891" y="4620"/>
                  </a:lnTo>
                  <a:lnTo>
                    <a:pt x="5895" y="4620"/>
                  </a:lnTo>
                  <a:lnTo>
                    <a:pt x="5899" y="4620"/>
                  </a:lnTo>
                  <a:lnTo>
                    <a:pt x="5904" y="4620"/>
                  </a:lnTo>
                  <a:lnTo>
                    <a:pt x="5908" y="4620"/>
                  </a:lnTo>
                  <a:lnTo>
                    <a:pt x="5912" y="4620"/>
                  </a:lnTo>
                  <a:lnTo>
                    <a:pt x="5917" y="4620"/>
                  </a:lnTo>
                  <a:lnTo>
                    <a:pt x="5921" y="4620"/>
                  </a:lnTo>
                  <a:lnTo>
                    <a:pt x="5925" y="4620"/>
                  </a:lnTo>
                  <a:lnTo>
                    <a:pt x="5930" y="4620"/>
                  </a:lnTo>
                  <a:lnTo>
                    <a:pt x="5934" y="4620"/>
                  </a:lnTo>
                  <a:lnTo>
                    <a:pt x="5939" y="4569"/>
                  </a:lnTo>
                  <a:lnTo>
                    <a:pt x="5943" y="4538"/>
                  </a:lnTo>
                  <a:lnTo>
                    <a:pt x="5947" y="4620"/>
                  </a:lnTo>
                  <a:lnTo>
                    <a:pt x="5952" y="4620"/>
                  </a:lnTo>
                  <a:lnTo>
                    <a:pt x="5956" y="4620"/>
                  </a:lnTo>
                  <a:lnTo>
                    <a:pt x="5960" y="4620"/>
                  </a:lnTo>
                  <a:lnTo>
                    <a:pt x="5965" y="4620"/>
                  </a:lnTo>
                  <a:lnTo>
                    <a:pt x="5969" y="4620"/>
                  </a:lnTo>
                  <a:lnTo>
                    <a:pt x="5974" y="4620"/>
                  </a:lnTo>
                  <a:lnTo>
                    <a:pt x="5978" y="4592"/>
                  </a:lnTo>
                  <a:lnTo>
                    <a:pt x="5982" y="4479"/>
                  </a:lnTo>
                  <a:lnTo>
                    <a:pt x="5987" y="4587"/>
                  </a:lnTo>
                  <a:lnTo>
                    <a:pt x="5991" y="4563"/>
                  </a:lnTo>
                  <a:lnTo>
                    <a:pt x="5995" y="4620"/>
                  </a:lnTo>
                  <a:lnTo>
                    <a:pt x="6000" y="4620"/>
                  </a:lnTo>
                  <a:lnTo>
                    <a:pt x="6004" y="4620"/>
                  </a:lnTo>
                  <a:lnTo>
                    <a:pt x="6008" y="4620"/>
                  </a:lnTo>
                  <a:lnTo>
                    <a:pt x="6013" y="4620"/>
                  </a:lnTo>
                  <a:lnTo>
                    <a:pt x="6017" y="4620"/>
                  </a:lnTo>
                  <a:lnTo>
                    <a:pt x="6022" y="4620"/>
                  </a:lnTo>
                  <a:lnTo>
                    <a:pt x="6026" y="4620"/>
                  </a:lnTo>
                  <a:lnTo>
                    <a:pt x="6030" y="4620"/>
                  </a:lnTo>
                  <a:lnTo>
                    <a:pt x="6035" y="4620"/>
                  </a:lnTo>
                  <a:lnTo>
                    <a:pt x="6039" y="4329"/>
                  </a:lnTo>
                  <a:lnTo>
                    <a:pt x="6043" y="4390"/>
                  </a:lnTo>
                  <a:lnTo>
                    <a:pt x="6048" y="4620"/>
                  </a:lnTo>
                  <a:lnTo>
                    <a:pt x="6052" y="4457"/>
                  </a:lnTo>
                  <a:lnTo>
                    <a:pt x="6056" y="4620"/>
                  </a:lnTo>
                  <a:lnTo>
                    <a:pt x="6061" y="4620"/>
                  </a:lnTo>
                  <a:lnTo>
                    <a:pt x="6065" y="4620"/>
                  </a:lnTo>
                  <a:lnTo>
                    <a:pt x="6070" y="4620"/>
                  </a:lnTo>
                  <a:lnTo>
                    <a:pt x="6074" y="4620"/>
                  </a:lnTo>
                  <a:lnTo>
                    <a:pt x="6078" y="4059"/>
                  </a:lnTo>
                  <a:lnTo>
                    <a:pt x="6083" y="3742"/>
                  </a:lnTo>
                  <a:lnTo>
                    <a:pt x="6087" y="4620"/>
                  </a:lnTo>
                  <a:lnTo>
                    <a:pt x="6091" y="4474"/>
                  </a:lnTo>
                  <a:lnTo>
                    <a:pt x="6096" y="4620"/>
                  </a:lnTo>
                  <a:lnTo>
                    <a:pt x="6100" y="4620"/>
                  </a:lnTo>
                  <a:lnTo>
                    <a:pt x="6105" y="4620"/>
                  </a:lnTo>
                  <a:lnTo>
                    <a:pt x="6109" y="4620"/>
                  </a:lnTo>
                  <a:lnTo>
                    <a:pt x="6113" y="4620"/>
                  </a:lnTo>
                  <a:lnTo>
                    <a:pt x="6118" y="4620"/>
                  </a:lnTo>
                  <a:lnTo>
                    <a:pt x="6122" y="4620"/>
                  </a:lnTo>
                  <a:lnTo>
                    <a:pt x="6126" y="4620"/>
                  </a:lnTo>
                  <a:lnTo>
                    <a:pt x="6131" y="4620"/>
                  </a:lnTo>
                  <a:lnTo>
                    <a:pt x="6135" y="4620"/>
                  </a:lnTo>
                  <a:lnTo>
                    <a:pt x="6139" y="4620"/>
                  </a:lnTo>
                  <a:lnTo>
                    <a:pt x="6144" y="4620"/>
                  </a:lnTo>
                  <a:lnTo>
                    <a:pt x="6148" y="4620"/>
                  </a:lnTo>
                  <a:lnTo>
                    <a:pt x="6153" y="4620"/>
                  </a:lnTo>
                  <a:lnTo>
                    <a:pt x="6157" y="4620"/>
                  </a:lnTo>
                  <a:lnTo>
                    <a:pt x="6161" y="4620"/>
                  </a:lnTo>
                  <a:lnTo>
                    <a:pt x="6166" y="4620"/>
                  </a:lnTo>
                  <a:lnTo>
                    <a:pt x="6170" y="4620"/>
                  </a:lnTo>
                  <a:lnTo>
                    <a:pt x="6174" y="4620"/>
                  </a:lnTo>
                  <a:lnTo>
                    <a:pt x="6179" y="4620"/>
                  </a:lnTo>
                  <a:lnTo>
                    <a:pt x="6183" y="4620"/>
                  </a:lnTo>
                  <a:lnTo>
                    <a:pt x="6187" y="4620"/>
                  </a:lnTo>
                  <a:lnTo>
                    <a:pt x="6192" y="4620"/>
                  </a:lnTo>
                  <a:lnTo>
                    <a:pt x="6196" y="4620"/>
                  </a:lnTo>
                  <a:lnTo>
                    <a:pt x="6201" y="4620"/>
                  </a:lnTo>
                  <a:lnTo>
                    <a:pt x="6205" y="4620"/>
                  </a:lnTo>
                  <a:lnTo>
                    <a:pt x="6209" y="4620"/>
                  </a:lnTo>
                  <a:lnTo>
                    <a:pt x="6214" y="4620"/>
                  </a:lnTo>
                  <a:lnTo>
                    <a:pt x="6218" y="4620"/>
                  </a:lnTo>
                  <a:lnTo>
                    <a:pt x="6222" y="4620"/>
                  </a:lnTo>
                  <a:lnTo>
                    <a:pt x="6227" y="4620"/>
                  </a:lnTo>
                  <a:lnTo>
                    <a:pt x="6231" y="4620"/>
                  </a:lnTo>
                  <a:lnTo>
                    <a:pt x="6236" y="4620"/>
                  </a:lnTo>
                  <a:lnTo>
                    <a:pt x="6240" y="4620"/>
                  </a:lnTo>
                  <a:lnTo>
                    <a:pt x="6244" y="4620"/>
                  </a:lnTo>
                  <a:lnTo>
                    <a:pt x="6249" y="4574"/>
                  </a:lnTo>
                  <a:lnTo>
                    <a:pt x="6253" y="4620"/>
                  </a:lnTo>
                  <a:lnTo>
                    <a:pt x="6257" y="4620"/>
                  </a:lnTo>
                  <a:lnTo>
                    <a:pt x="6262" y="4620"/>
                  </a:lnTo>
                  <a:lnTo>
                    <a:pt x="6266" y="4620"/>
                  </a:lnTo>
                  <a:lnTo>
                    <a:pt x="6270" y="4596"/>
                  </a:lnTo>
                  <a:lnTo>
                    <a:pt x="6275" y="4620"/>
                  </a:lnTo>
                  <a:lnTo>
                    <a:pt x="6279" y="4620"/>
                  </a:lnTo>
                  <a:lnTo>
                    <a:pt x="6284" y="4599"/>
                  </a:lnTo>
                  <a:lnTo>
                    <a:pt x="6288" y="4620"/>
                  </a:lnTo>
                  <a:lnTo>
                    <a:pt x="6292" y="4620"/>
                  </a:lnTo>
                  <a:lnTo>
                    <a:pt x="6297" y="4620"/>
                  </a:lnTo>
                  <a:lnTo>
                    <a:pt x="6301" y="4620"/>
                  </a:lnTo>
                  <a:lnTo>
                    <a:pt x="6305" y="4620"/>
                  </a:lnTo>
                  <a:lnTo>
                    <a:pt x="6310" y="4620"/>
                  </a:lnTo>
                  <a:lnTo>
                    <a:pt x="6314" y="4620"/>
                  </a:lnTo>
                  <a:lnTo>
                    <a:pt x="6318" y="4620"/>
                  </a:lnTo>
                  <a:lnTo>
                    <a:pt x="6323" y="4620"/>
                  </a:lnTo>
                  <a:lnTo>
                    <a:pt x="6327" y="4620"/>
                  </a:lnTo>
                  <a:lnTo>
                    <a:pt x="6332" y="4620"/>
                  </a:lnTo>
                  <a:lnTo>
                    <a:pt x="6336" y="4620"/>
                  </a:lnTo>
                  <a:lnTo>
                    <a:pt x="6340" y="4620"/>
                  </a:lnTo>
                  <a:lnTo>
                    <a:pt x="6345" y="4620"/>
                  </a:lnTo>
                  <a:lnTo>
                    <a:pt x="6349" y="4564"/>
                  </a:lnTo>
                  <a:lnTo>
                    <a:pt x="6353" y="4620"/>
                  </a:lnTo>
                  <a:lnTo>
                    <a:pt x="6358" y="4620"/>
                  </a:lnTo>
                  <a:lnTo>
                    <a:pt x="6362" y="4620"/>
                  </a:lnTo>
                  <a:lnTo>
                    <a:pt x="6366" y="4620"/>
                  </a:lnTo>
                  <a:lnTo>
                    <a:pt x="6371" y="4608"/>
                  </a:lnTo>
                  <a:lnTo>
                    <a:pt x="6375" y="4620"/>
                  </a:lnTo>
                  <a:lnTo>
                    <a:pt x="6380" y="4497"/>
                  </a:lnTo>
                  <a:lnTo>
                    <a:pt x="6384" y="4620"/>
                  </a:lnTo>
                  <a:lnTo>
                    <a:pt x="6388" y="4620"/>
                  </a:lnTo>
                  <a:lnTo>
                    <a:pt x="6393" y="4620"/>
                  </a:lnTo>
                  <a:lnTo>
                    <a:pt x="6397" y="4620"/>
                  </a:lnTo>
                  <a:lnTo>
                    <a:pt x="6401" y="4620"/>
                  </a:lnTo>
                  <a:lnTo>
                    <a:pt x="6406" y="4455"/>
                  </a:lnTo>
                  <a:lnTo>
                    <a:pt x="6410" y="4620"/>
                  </a:lnTo>
                  <a:lnTo>
                    <a:pt x="6415" y="4620"/>
                  </a:lnTo>
                  <a:lnTo>
                    <a:pt x="6419" y="4620"/>
                  </a:lnTo>
                  <a:lnTo>
                    <a:pt x="6423" y="4620"/>
                  </a:lnTo>
                  <a:lnTo>
                    <a:pt x="6428" y="4620"/>
                  </a:lnTo>
                  <a:lnTo>
                    <a:pt x="6432" y="4620"/>
                  </a:lnTo>
                  <a:lnTo>
                    <a:pt x="6436" y="4620"/>
                  </a:lnTo>
                  <a:lnTo>
                    <a:pt x="6441" y="4620"/>
                  </a:lnTo>
                  <a:lnTo>
                    <a:pt x="6445" y="4567"/>
                  </a:lnTo>
                  <a:lnTo>
                    <a:pt x="6449" y="4620"/>
                  </a:lnTo>
                  <a:lnTo>
                    <a:pt x="6454" y="4620"/>
                  </a:lnTo>
                  <a:lnTo>
                    <a:pt x="6458" y="4620"/>
                  </a:lnTo>
                  <a:lnTo>
                    <a:pt x="6463" y="4620"/>
                  </a:lnTo>
                  <a:lnTo>
                    <a:pt x="6467" y="4620"/>
                  </a:lnTo>
                  <a:lnTo>
                    <a:pt x="6471" y="4620"/>
                  </a:lnTo>
                  <a:lnTo>
                    <a:pt x="6476" y="4620"/>
                  </a:lnTo>
                  <a:lnTo>
                    <a:pt x="6480" y="4620"/>
                  </a:lnTo>
                  <a:lnTo>
                    <a:pt x="6484" y="4620"/>
                  </a:lnTo>
                  <a:lnTo>
                    <a:pt x="6489" y="4620"/>
                  </a:lnTo>
                  <a:lnTo>
                    <a:pt x="6493" y="4620"/>
                  </a:lnTo>
                  <a:lnTo>
                    <a:pt x="6497" y="4620"/>
                  </a:lnTo>
                  <a:lnTo>
                    <a:pt x="6502" y="4620"/>
                  </a:lnTo>
                  <a:lnTo>
                    <a:pt x="6506" y="4563"/>
                  </a:lnTo>
                  <a:lnTo>
                    <a:pt x="6511" y="4620"/>
                  </a:lnTo>
                  <a:lnTo>
                    <a:pt x="6515" y="4556"/>
                  </a:lnTo>
                  <a:lnTo>
                    <a:pt x="6519" y="4620"/>
                  </a:lnTo>
                  <a:lnTo>
                    <a:pt x="6524" y="4488"/>
                  </a:lnTo>
                  <a:lnTo>
                    <a:pt x="6528" y="4588"/>
                  </a:lnTo>
                  <a:lnTo>
                    <a:pt x="6532" y="4620"/>
                  </a:lnTo>
                  <a:lnTo>
                    <a:pt x="6537" y="4620"/>
                  </a:lnTo>
                  <a:lnTo>
                    <a:pt x="6541" y="4620"/>
                  </a:lnTo>
                  <a:lnTo>
                    <a:pt x="6546" y="4620"/>
                  </a:lnTo>
                  <a:lnTo>
                    <a:pt x="6550" y="4620"/>
                  </a:lnTo>
                  <a:lnTo>
                    <a:pt x="6554" y="4620"/>
                  </a:lnTo>
                  <a:lnTo>
                    <a:pt x="6559" y="4620"/>
                  </a:lnTo>
                  <a:lnTo>
                    <a:pt x="6563" y="4620"/>
                  </a:lnTo>
                  <a:lnTo>
                    <a:pt x="6567" y="4620"/>
                  </a:lnTo>
                  <a:lnTo>
                    <a:pt x="6572" y="4620"/>
                  </a:lnTo>
                  <a:lnTo>
                    <a:pt x="6576" y="4620"/>
                  </a:lnTo>
                  <a:lnTo>
                    <a:pt x="6580" y="4620"/>
                  </a:lnTo>
                  <a:lnTo>
                    <a:pt x="6585" y="4620"/>
                  </a:lnTo>
                  <a:lnTo>
                    <a:pt x="6589" y="4620"/>
                  </a:lnTo>
                  <a:lnTo>
                    <a:pt x="6594" y="4620"/>
                  </a:lnTo>
                  <a:lnTo>
                    <a:pt x="6598" y="4620"/>
                  </a:lnTo>
                  <a:lnTo>
                    <a:pt x="6602" y="4555"/>
                  </a:lnTo>
                  <a:lnTo>
                    <a:pt x="6607" y="4586"/>
                  </a:lnTo>
                  <a:lnTo>
                    <a:pt x="6611" y="4467"/>
                  </a:lnTo>
                  <a:lnTo>
                    <a:pt x="6615" y="4620"/>
                  </a:lnTo>
                  <a:lnTo>
                    <a:pt x="6620" y="4366"/>
                  </a:lnTo>
                  <a:lnTo>
                    <a:pt x="6624" y="4509"/>
                  </a:lnTo>
                  <a:lnTo>
                    <a:pt x="6628" y="4585"/>
                  </a:lnTo>
                  <a:lnTo>
                    <a:pt x="6633" y="4620"/>
                  </a:lnTo>
                  <a:lnTo>
                    <a:pt x="6637" y="4593"/>
                  </a:lnTo>
                  <a:lnTo>
                    <a:pt x="6642" y="4559"/>
                  </a:lnTo>
                  <a:lnTo>
                    <a:pt x="6646" y="4620"/>
                  </a:lnTo>
                  <a:lnTo>
                    <a:pt x="6650" y="4620"/>
                  </a:lnTo>
                  <a:lnTo>
                    <a:pt x="6655" y="4620"/>
                  </a:lnTo>
                  <a:lnTo>
                    <a:pt x="6659" y="4620"/>
                  </a:lnTo>
                  <a:lnTo>
                    <a:pt x="6663" y="4620"/>
                  </a:lnTo>
                  <a:lnTo>
                    <a:pt x="6668" y="4620"/>
                  </a:lnTo>
                  <a:lnTo>
                    <a:pt x="6672" y="4620"/>
                  </a:lnTo>
                  <a:lnTo>
                    <a:pt x="6677" y="4620"/>
                  </a:lnTo>
                  <a:lnTo>
                    <a:pt x="6681" y="4620"/>
                  </a:lnTo>
                  <a:lnTo>
                    <a:pt x="6685" y="4620"/>
                  </a:lnTo>
                  <a:lnTo>
                    <a:pt x="6690" y="4620"/>
                  </a:lnTo>
                  <a:lnTo>
                    <a:pt x="6694" y="4620"/>
                  </a:lnTo>
                  <a:lnTo>
                    <a:pt x="6698" y="4620"/>
                  </a:lnTo>
                  <a:lnTo>
                    <a:pt x="6703" y="4620"/>
                  </a:lnTo>
                  <a:lnTo>
                    <a:pt x="6707" y="4620"/>
                  </a:lnTo>
                  <a:lnTo>
                    <a:pt x="6711" y="3611"/>
                  </a:lnTo>
                  <a:lnTo>
                    <a:pt x="6716" y="3879"/>
                  </a:lnTo>
                  <a:lnTo>
                    <a:pt x="6720" y="4620"/>
                  </a:lnTo>
                  <a:lnTo>
                    <a:pt x="6725" y="4379"/>
                  </a:lnTo>
                  <a:lnTo>
                    <a:pt x="6729" y="4620"/>
                  </a:lnTo>
                  <a:lnTo>
                    <a:pt x="6733" y="4620"/>
                  </a:lnTo>
                  <a:lnTo>
                    <a:pt x="6738" y="4620"/>
                  </a:lnTo>
                  <a:lnTo>
                    <a:pt x="6742" y="4620"/>
                  </a:lnTo>
                  <a:lnTo>
                    <a:pt x="6746" y="4620"/>
                  </a:lnTo>
                  <a:lnTo>
                    <a:pt x="6751" y="4620"/>
                  </a:lnTo>
                  <a:lnTo>
                    <a:pt x="6755" y="4620"/>
                  </a:lnTo>
                  <a:lnTo>
                    <a:pt x="6759" y="4620"/>
                  </a:lnTo>
                  <a:lnTo>
                    <a:pt x="6764" y="4620"/>
                  </a:lnTo>
                  <a:lnTo>
                    <a:pt x="6768" y="4620"/>
                  </a:lnTo>
                  <a:lnTo>
                    <a:pt x="6773" y="4620"/>
                  </a:lnTo>
                  <a:lnTo>
                    <a:pt x="6777" y="4620"/>
                  </a:lnTo>
                  <a:lnTo>
                    <a:pt x="6781" y="4620"/>
                  </a:lnTo>
                  <a:lnTo>
                    <a:pt x="6786" y="4620"/>
                  </a:lnTo>
                  <a:lnTo>
                    <a:pt x="6790" y="4620"/>
                  </a:lnTo>
                  <a:lnTo>
                    <a:pt x="6794" y="4620"/>
                  </a:lnTo>
                  <a:lnTo>
                    <a:pt x="6799" y="4620"/>
                  </a:lnTo>
                  <a:lnTo>
                    <a:pt x="6803" y="4620"/>
                  </a:lnTo>
                  <a:lnTo>
                    <a:pt x="6808" y="4620"/>
                  </a:lnTo>
                  <a:lnTo>
                    <a:pt x="6812" y="4620"/>
                  </a:lnTo>
                  <a:lnTo>
                    <a:pt x="6816" y="4620"/>
                  </a:lnTo>
                  <a:lnTo>
                    <a:pt x="6821" y="4620"/>
                  </a:lnTo>
                  <a:lnTo>
                    <a:pt x="6825" y="4620"/>
                  </a:lnTo>
                  <a:lnTo>
                    <a:pt x="6829" y="4620"/>
                  </a:lnTo>
                  <a:lnTo>
                    <a:pt x="6834" y="4620"/>
                  </a:lnTo>
                  <a:lnTo>
                    <a:pt x="6838" y="4620"/>
                  </a:lnTo>
                  <a:lnTo>
                    <a:pt x="6842" y="4620"/>
                  </a:lnTo>
                  <a:lnTo>
                    <a:pt x="6847" y="4620"/>
                  </a:lnTo>
                  <a:lnTo>
                    <a:pt x="6851" y="4620"/>
                  </a:lnTo>
                  <a:lnTo>
                    <a:pt x="6856" y="4620"/>
                  </a:lnTo>
                  <a:lnTo>
                    <a:pt x="6860" y="4620"/>
                  </a:lnTo>
                  <a:lnTo>
                    <a:pt x="6864" y="4620"/>
                  </a:lnTo>
                  <a:lnTo>
                    <a:pt x="6869" y="4620"/>
                  </a:lnTo>
                  <a:lnTo>
                    <a:pt x="6873" y="4620"/>
                  </a:lnTo>
                  <a:lnTo>
                    <a:pt x="6877" y="4620"/>
                  </a:lnTo>
                  <a:lnTo>
                    <a:pt x="6882" y="4620"/>
                  </a:lnTo>
                  <a:lnTo>
                    <a:pt x="6886" y="4620"/>
                  </a:lnTo>
                  <a:lnTo>
                    <a:pt x="6890" y="4620"/>
                  </a:lnTo>
                  <a:lnTo>
                    <a:pt x="6895" y="4620"/>
                  </a:lnTo>
                  <a:lnTo>
                    <a:pt x="6899" y="4620"/>
                  </a:lnTo>
                  <a:lnTo>
                    <a:pt x="6904" y="4620"/>
                  </a:lnTo>
                  <a:lnTo>
                    <a:pt x="6908" y="4620"/>
                  </a:lnTo>
                  <a:lnTo>
                    <a:pt x="6912" y="4620"/>
                  </a:lnTo>
                  <a:lnTo>
                    <a:pt x="6917" y="4620"/>
                  </a:lnTo>
                  <a:lnTo>
                    <a:pt x="6921" y="4620"/>
                  </a:lnTo>
                  <a:lnTo>
                    <a:pt x="6925" y="4620"/>
                  </a:lnTo>
                  <a:lnTo>
                    <a:pt x="6930" y="4620"/>
                  </a:lnTo>
                  <a:lnTo>
                    <a:pt x="6934" y="4620"/>
                  </a:lnTo>
                  <a:lnTo>
                    <a:pt x="6939" y="4620"/>
                  </a:lnTo>
                  <a:lnTo>
                    <a:pt x="6943" y="4620"/>
                  </a:lnTo>
                  <a:lnTo>
                    <a:pt x="6947" y="4620"/>
                  </a:lnTo>
                  <a:lnTo>
                    <a:pt x="6952" y="4620"/>
                  </a:lnTo>
                  <a:lnTo>
                    <a:pt x="6956" y="4620"/>
                  </a:lnTo>
                  <a:lnTo>
                    <a:pt x="6960" y="4566"/>
                  </a:lnTo>
                  <a:lnTo>
                    <a:pt x="6965" y="4620"/>
                  </a:lnTo>
                  <a:lnTo>
                    <a:pt x="6969" y="4620"/>
                  </a:lnTo>
                  <a:lnTo>
                    <a:pt x="6973" y="4620"/>
                  </a:lnTo>
                  <a:lnTo>
                    <a:pt x="6978" y="4620"/>
                  </a:lnTo>
                  <a:lnTo>
                    <a:pt x="6982" y="4620"/>
                  </a:lnTo>
                  <a:lnTo>
                    <a:pt x="6987" y="4620"/>
                  </a:lnTo>
                  <a:lnTo>
                    <a:pt x="6991" y="4620"/>
                  </a:lnTo>
                  <a:lnTo>
                    <a:pt x="6995" y="4620"/>
                  </a:lnTo>
                  <a:lnTo>
                    <a:pt x="7000" y="4560"/>
                  </a:lnTo>
                  <a:lnTo>
                    <a:pt x="7004" y="4620"/>
                  </a:lnTo>
                  <a:lnTo>
                    <a:pt x="7008" y="4620"/>
                  </a:lnTo>
                  <a:lnTo>
                    <a:pt x="7013" y="4620"/>
                  </a:lnTo>
                  <a:lnTo>
                    <a:pt x="7017" y="4620"/>
                  </a:lnTo>
                  <a:lnTo>
                    <a:pt x="7021" y="4620"/>
                  </a:lnTo>
                  <a:lnTo>
                    <a:pt x="7026" y="4620"/>
                  </a:lnTo>
                  <a:lnTo>
                    <a:pt x="7030" y="4620"/>
                  </a:lnTo>
                  <a:lnTo>
                    <a:pt x="7035" y="4559"/>
                  </a:lnTo>
                  <a:lnTo>
                    <a:pt x="7039" y="4620"/>
                  </a:lnTo>
                  <a:lnTo>
                    <a:pt x="7043" y="4620"/>
                  </a:lnTo>
                  <a:lnTo>
                    <a:pt x="7048" y="4620"/>
                  </a:lnTo>
                  <a:lnTo>
                    <a:pt x="7052" y="4620"/>
                  </a:lnTo>
                  <a:lnTo>
                    <a:pt x="7056" y="4620"/>
                  </a:lnTo>
                  <a:lnTo>
                    <a:pt x="7061" y="4620"/>
                  </a:lnTo>
                  <a:lnTo>
                    <a:pt x="7065" y="4620"/>
                  </a:lnTo>
                  <a:lnTo>
                    <a:pt x="7070" y="4620"/>
                  </a:lnTo>
                  <a:lnTo>
                    <a:pt x="7074" y="4620"/>
                  </a:lnTo>
                  <a:lnTo>
                    <a:pt x="7078" y="4620"/>
                  </a:lnTo>
                  <a:lnTo>
                    <a:pt x="7083" y="4620"/>
                  </a:lnTo>
                  <a:lnTo>
                    <a:pt x="7087" y="4620"/>
                  </a:lnTo>
                  <a:lnTo>
                    <a:pt x="7091" y="4620"/>
                  </a:lnTo>
                  <a:lnTo>
                    <a:pt x="7096" y="4620"/>
                  </a:lnTo>
                  <a:lnTo>
                    <a:pt x="7100" y="4620"/>
                  </a:lnTo>
                  <a:lnTo>
                    <a:pt x="7104" y="4620"/>
                  </a:lnTo>
                  <a:lnTo>
                    <a:pt x="7109" y="4620"/>
                  </a:lnTo>
                  <a:lnTo>
                    <a:pt x="7113" y="4620"/>
                  </a:lnTo>
                  <a:lnTo>
                    <a:pt x="7118" y="4620"/>
                  </a:lnTo>
                  <a:lnTo>
                    <a:pt x="7122" y="4620"/>
                  </a:lnTo>
                  <a:lnTo>
                    <a:pt x="7126" y="4598"/>
                  </a:lnTo>
                  <a:lnTo>
                    <a:pt x="7131" y="4620"/>
                  </a:lnTo>
                  <a:lnTo>
                    <a:pt x="7135" y="4597"/>
                  </a:lnTo>
                  <a:lnTo>
                    <a:pt x="7139" y="4620"/>
                  </a:lnTo>
                  <a:lnTo>
                    <a:pt x="7144" y="4620"/>
                  </a:lnTo>
                  <a:lnTo>
                    <a:pt x="7148" y="4620"/>
                  </a:lnTo>
                  <a:lnTo>
                    <a:pt x="7152" y="4620"/>
                  </a:lnTo>
                  <a:lnTo>
                    <a:pt x="7157" y="4620"/>
                  </a:lnTo>
                  <a:lnTo>
                    <a:pt x="7161" y="4579"/>
                  </a:lnTo>
                  <a:lnTo>
                    <a:pt x="7166" y="4620"/>
                  </a:lnTo>
                  <a:lnTo>
                    <a:pt x="7170" y="4620"/>
                  </a:lnTo>
                  <a:lnTo>
                    <a:pt x="7174" y="4620"/>
                  </a:lnTo>
                  <a:lnTo>
                    <a:pt x="7179" y="4620"/>
                  </a:lnTo>
                  <a:lnTo>
                    <a:pt x="7183" y="4620"/>
                  </a:lnTo>
                  <a:lnTo>
                    <a:pt x="7187" y="4620"/>
                  </a:lnTo>
                  <a:lnTo>
                    <a:pt x="7192" y="4620"/>
                  </a:lnTo>
                  <a:lnTo>
                    <a:pt x="7196" y="4620"/>
                  </a:lnTo>
                  <a:lnTo>
                    <a:pt x="7200" y="4620"/>
                  </a:lnTo>
                  <a:lnTo>
                    <a:pt x="7205" y="4620"/>
                  </a:lnTo>
                  <a:lnTo>
                    <a:pt x="7209" y="4620"/>
                  </a:lnTo>
                  <a:lnTo>
                    <a:pt x="7214" y="4620"/>
                  </a:lnTo>
                  <a:lnTo>
                    <a:pt x="7218" y="4454"/>
                  </a:lnTo>
                  <a:lnTo>
                    <a:pt x="7222" y="4431"/>
                  </a:lnTo>
                  <a:lnTo>
                    <a:pt x="7227" y="4433"/>
                  </a:lnTo>
                  <a:lnTo>
                    <a:pt x="7231" y="4620"/>
                  </a:lnTo>
                  <a:lnTo>
                    <a:pt x="7235" y="4599"/>
                  </a:lnTo>
                  <a:lnTo>
                    <a:pt x="7240" y="4608"/>
                  </a:lnTo>
                  <a:lnTo>
                    <a:pt x="7244" y="4539"/>
                  </a:lnTo>
                  <a:lnTo>
                    <a:pt x="7249" y="4620"/>
                  </a:lnTo>
                  <a:lnTo>
                    <a:pt x="7253" y="4620"/>
                  </a:lnTo>
                  <a:lnTo>
                    <a:pt x="7257" y="4620"/>
                  </a:lnTo>
                  <a:lnTo>
                    <a:pt x="7262" y="4620"/>
                  </a:lnTo>
                  <a:lnTo>
                    <a:pt x="7266" y="4620"/>
                  </a:lnTo>
                  <a:lnTo>
                    <a:pt x="7270" y="4620"/>
                  </a:lnTo>
                  <a:lnTo>
                    <a:pt x="7275" y="4620"/>
                  </a:lnTo>
                  <a:lnTo>
                    <a:pt x="7279" y="4620"/>
                  </a:lnTo>
                  <a:lnTo>
                    <a:pt x="7283" y="4620"/>
                  </a:lnTo>
                  <a:lnTo>
                    <a:pt x="7288" y="4620"/>
                  </a:lnTo>
                  <a:lnTo>
                    <a:pt x="7292" y="4620"/>
                  </a:lnTo>
                  <a:lnTo>
                    <a:pt x="7297" y="4620"/>
                  </a:lnTo>
                  <a:lnTo>
                    <a:pt x="7301" y="4620"/>
                  </a:lnTo>
                  <a:lnTo>
                    <a:pt x="7305" y="4620"/>
                  </a:lnTo>
                  <a:lnTo>
                    <a:pt x="7310" y="4620"/>
                  </a:lnTo>
                  <a:lnTo>
                    <a:pt x="7314" y="4286"/>
                  </a:lnTo>
                  <a:lnTo>
                    <a:pt x="7318" y="4300"/>
                  </a:lnTo>
                  <a:lnTo>
                    <a:pt x="7323" y="4188"/>
                  </a:lnTo>
                  <a:lnTo>
                    <a:pt x="7327" y="4443"/>
                  </a:lnTo>
                  <a:lnTo>
                    <a:pt x="7331" y="4620"/>
                  </a:lnTo>
                  <a:lnTo>
                    <a:pt x="7336" y="4620"/>
                  </a:lnTo>
                  <a:lnTo>
                    <a:pt x="7340" y="4468"/>
                  </a:lnTo>
                  <a:lnTo>
                    <a:pt x="7345" y="4539"/>
                  </a:lnTo>
                  <a:lnTo>
                    <a:pt x="7349" y="4479"/>
                  </a:lnTo>
                  <a:lnTo>
                    <a:pt x="7353" y="4620"/>
                  </a:lnTo>
                  <a:lnTo>
                    <a:pt x="7358" y="4620"/>
                  </a:lnTo>
                  <a:lnTo>
                    <a:pt x="7362" y="4620"/>
                  </a:lnTo>
                  <a:lnTo>
                    <a:pt x="7366" y="4620"/>
                  </a:lnTo>
                  <a:lnTo>
                    <a:pt x="7371" y="4620"/>
                  </a:lnTo>
                  <a:lnTo>
                    <a:pt x="7375" y="4620"/>
                  </a:lnTo>
                  <a:lnTo>
                    <a:pt x="7380" y="4620"/>
                  </a:lnTo>
                  <a:lnTo>
                    <a:pt x="7384" y="4620"/>
                  </a:lnTo>
                  <a:lnTo>
                    <a:pt x="7388" y="4620"/>
                  </a:lnTo>
                  <a:lnTo>
                    <a:pt x="7393" y="4620"/>
                  </a:lnTo>
                  <a:lnTo>
                    <a:pt x="7397" y="4620"/>
                  </a:lnTo>
                  <a:lnTo>
                    <a:pt x="7401" y="4620"/>
                  </a:lnTo>
                  <a:lnTo>
                    <a:pt x="7406" y="4620"/>
                  </a:lnTo>
                  <a:lnTo>
                    <a:pt x="7410" y="4620"/>
                  </a:lnTo>
                  <a:lnTo>
                    <a:pt x="7414" y="4620"/>
                  </a:lnTo>
                  <a:lnTo>
                    <a:pt x="7419" y="4620"/>
                  </a:lnTo>
                  <a:lnTo>
                    <a:pt x="7423" y="4586"/>
                  </a:lnTo>
                  <a:lnTo>
                    <a:pt x="7428" y="4620"/>
                  </a:lnTo>
                  <a:lnTo>
                    <a:pt x="7432" y="4620"/>
                  </a:lnTo>
                  <a:lnTo>
                    <a:pt x="7436" y="4620"/>
                  </a:lnTo>
                  <a:lnTo>
                    <a:pt x="7441" y="4620"/>
                  </a:lnTo>
                  <a:lnTo>
                    <a:pt x="7445" y="4620"/>
                  </a:lnTo>
                  <a:lnTo>
                    <a:pt x="7449" y="4620"/>
                  </a:lnTo>
                  <a:lnTo>
                    <a:pt x="7454" y="4620"/>
                  </a:lnTo>
                  <a:lnTo>
                    <a:pt x="7458" y="4561"/>
                  </a:lnTo>
                  <a:lnTo>
                    <a:pt x="7462" y="4572"/>
                  </a:lnTo>
                  <a:lnTo>
                    <a:pt x="7467" y="4620"/>
                  </a:lnTo>
                  <a:lnTo>
                    <a:pt x="7471" y="4620"/>
                  </a:lnTo>
                  <a:lnTo>
                    <a:pt x="7476" y="4620"/>
                  </a:lnTo>
                  <a:lnTo>
                    <a:pt x="7480" y="4620"/>
                  </a:lnTo>
                  <a:lnTo>
                    <a:pt x="7484" y="4620"/>
                  </a:lnTo>
                  <a:lnTo>
                    <a:pt x="7489" y="4620"/>
                  </a:lnTo>
                  <a:lnTo>
                    <a:pt x="7493" y="4620"/>
                  </a:lnTo>
                  <a:lnTo>
                    <a:pt x="7497" y="4620"/>
                  </a:lnTo>
                  <a:lnTo>
                    <a:pt x="7502" y="4620"/>
                  </a:lnTo>
                  <a:lnTo>
                    <a:pt x="7506" y="4620"/>
                  </a:lnTo>
                  <a:lnTo>
                    <a:pt x="7511" y="4620"/>
                  </a:lnTo>
                  <a:lnTo>
                    <a:pt x="7515" y="4620"/>
                  </a:lnTo>
                  <a:lnTo>
                    <a:pt x="7519" y="4620"/>
                  </a:lnTo>
                  <a:lnTo>
                    <a:pt x="7524" y="4620"/>
                  </a:lnTo>
                  <a:lnTo>
                    <a:pt x="7528" y="4620"/>
                  </a:lnTo>
                  <a:lnTo>
                    <a:pt x="7532" y="4620"/>
                  </a:lnTo>
                  <a:lnTo>
                    <a:pt x="7537" y="4620"/>
                  </a:lnTo>
                  <a:lnTo>
                    <a:pt x="7541" y="4620"/>
                  </a:lnTo>
                  <a:lnTo>
                    <a:pt x="7545" y="4620"/>
                  </a:lnTo>
                  <a:lnTo>
                    <a:pt x="7550" y="4620"/>
                  </a:lnTo>
                  <a:lnTo>
                    <a:pt x="7554" y="4620"/>
                  </a:lnTo>
                  <a:lnTo>
                    <a:pt x="7559" y="4620"/>
                  </a:lnTo>
                  <a:lnTo>
                    <a:pt x="7563" y="4620"/>
                  </a:lnTo>
                  <a:lnTo>
                    <a:pt x="7567" y="4620"/>
                  </a:lnTo>
                  <a:lnTo>
                    <a:pt x="7572" y="4620"/>
                  </a:lnTo>
                  <a:lnTo>
                    <a:pt x="7576" y="4620"/>
                  </a:lnTo>
                  <a:lnTo>
                    <a:pt x="7580" y="4620"/>
                  </a:lnTo>
                  <a:lnTo>
                    <a:pt x="7585" y="4620"/>
                  </a:lnTo>
                  <a:lnTo>
                    <a:pt x="7589" y="4620"/>
                  </a:lnTo>
                  <a:lnTo>
                    <a:pt x="7593" y="4620"/>
                  </a:lnTo>
                  <a:lnTo>
                    <a:pt x="7598" y="4620"/>
                  </a:lnTo>
                  <a:lnTo>
                    <a:pt x="7602" y="4620"/>
                  </a:lnTo>
                  <a:lnTo>
                    <a:pt x="7607" y="4620"/>
                  </a:lnTo>
                  <a:lnTo>
                    <a:pt x="7611" y="4620"/>
                  </a:lnTo>
                  <a:lnTo>
                    <a:pt x="7615" y="4620"/>
                  </a:lnTo>
                  <a:lnTo>
                    <a:pt x="7620" y="4620"/>
                  </a:lnTo>
                  <a:lnTo>
                    <a:pt x="7624" y="4620"/>
                  </a:lnTo>
                  <a:lnTo>
                    <a:pt x="7628" y="4620"/>
                  </a:lnTo>
                  <a:lnTo>
                    <a:pt x="7633" y="4620"/>
                  </a:lnTo>
                  <a:lnTo>
                    <a:pt x="7637" y="4558"/>
                  </a:lnTo>
                  <a:lnTo>
                    <a:pt x="7642" y="4543"/>
                  </a:lnTo>
                  <a:lnTo>
                    <a:pt x="7646" y="4620"/>
                  </a:lnTo>
                  <a:lnTo>
                    <a:pt x="7650" y="4620"/>
                  </a:lnTo>
                  <a:lnTo>
                    <a:pt x="7655" y="4620"/>
                  </a:lnTo>
                  <a:lnTo>
                    <a:pt x="7659" y="4620"/>
                  </a:lnTo>
                  <a:lnTo>
                    <a:pt x="7663" y="4620"/>
                  </a:lnTo>
                  <a:lnTo>
                    <a:pt x="7668" y="4620"/>
                  </a:lnTo>
                  <a:lnTo>
                    <a:pt x="7672" y="4620"/>
                  </a:lnTo>
                  <a:lnTo>
                    <a:pt x="7676" y="4620"/>
                  </a:lnTo>
                  <a:lnTo>
                    <a:pt x="7681" y="4620"/>
                  </a:lnTo>
                  <a:lnTo>
                    <a:pt x="7685" y="4620"/>
                  </a:lnTo>
                  <a:lnTo>
                    <a:pt x="7690" y="4620"/>
                  </a:lnTo>
                  <a:lnTo>
                    <a:pt x="7694" y="4620"/>
                  </a:lnTo>
                  <a:lnTo>
                    <a:pt x="7698" y="4620"/>
                  </a:lnTo>
                  <a:lnTo>
                    <a:pt x="7703" y="4620"/>
                  </a:lnTo>
                  <a:lnTo>
                    <a:pt x="7707" y="4620"/>
                  </a:lnTo>
                  <a:lnTo>
                    <a:pt x="7711" y="4620"/>
                  </a:lnTo>
                  <a:lnTo>
                    <a:pt x="7716" y="4620"/>
                  </a:lnTo>
                  <a:lnTo>
                    <a:pt x="7720" y="4620"/>
                  </a:lnTo>
                  <a:lnTo>
                    <a:pt x="7724" y="4620"/>
                  </a:lnTo>
                  <a:lnTo>
                    <a:pt x="7729" y="4620"/>
                  </a:lnTo>
                  <a:lnTo>
                    <a:pt x="7733" y="4620"/>
                  </a:lnTo>
                  <a:lnTo>
                    <a:pt x="7738" y="4620"/>
                  </a:lnTo>
                  <a:lnTo>
                    <a:pt x="7742" y="4620"/>
                  </a:lnTo>
                  <a:lnTo>
                    <a:pt x="7746" y="4620"/>
                  </a:lnTo>
                  <a:lnTo>
                    <a:pt x="7751" y="4620"/>
                  </a:lnTo>
                  <a:lnTo>
                    <a:pt x="7755" y="4620"/>
                  </a:lnTo>
                  <a:lnTo>
                    <a:pt x="7759" y="4620"/>
                  </a:lnTo>
                  <a:lnTo>
                    <a:pt x="7764" y="4620"/>
                  </a:lnTo>
                  <a:lnTo>
                    <a:pt x="7768" y="4620"/>
                  </a:lnTo>
                  <a:lnTo>
                    <a:pt x="7773" y="4620"/>
                  </a:lnTo>
                  <a:lnTo>
                    <a:pt x="7777" y="4620"/>
                  </a:lnTo>
                  <a:lnTo>
                    <a:pt x="7781" y="4556"/>
                  </a:lnTo>
                  <a:lnTo>
                    <a:pt x="7786" y="4530"/>
                  </a:lnTo>
                  <a:lnTo>
                    <a:pt x="7790" y="4620"/>
                  </a:lnTo>
                  <a:lnTo>
                    <a:pt x="7794" y="4620"/>
                  </a:lnTo>
                  <a:lnTo>
                    <a:pt x="7799" y="4620"/>
                  </a:lnTo>
                  <a:lnTo>
                    <a:pt x="7803" y="4620"/>
                  </a:lnTo>
                  <a:lnTo>
                    <a:pt x="7807" y="4604"/>
                  </a:lnTo>
                  <a:lnTo>
                    <a:pt x="7812" y="4620"/>
                  </a:lnTo>
                  <a:lnTo>
                    <a:pt x="7816" y="4620"/>
                  </a:lnTo>
                  <a:lnTo>
                    <a:pt x="7821" y="4620"/>
                  </a:lnTo>
                  <a:lnTo>
                    <a:pt x="7825" y="4620"/>
                  </a:lnTo>
                  <a:lnTo>
                    <a:pt x="7829" y="4620"/>
                  </a:lnTo>
                  <a:lnTo>
                    <a:pt x="7834" y="4620"/>
                  </a:lnTo>
                  <a:lnTo>
                    <a:pt x="7838" y="4620"/>
                  </a:lnTo>
                  <a:lnTo>
                    <a:pt x="7842" y="4620"/>
                  </a:lnTo>
                  <a:lnTo>
                    <a:pt x="7847" y="4620"/>
                  </a:lnTo>
                  <a:lnTo>
                    <a:pt x="7851" y="4620"/>
                  </a:lnTo>
                  <a:lnTo>
                    <a:pt x="7855" y="4620"/>
                  </a:lnTo>
                  <a:lnTo>
                    <a:pt x="7860" y="4620"/>
                  </a:lnTo>
                  <a:lnTo>
                    <a:pt x="7864" y="4620"/>
                  </a:lnTo>
                  <a:lnTo>
                    <a:pt x="7869" y="4620"/>
                  </a:lnTo>
                  <a:lnTo>
                    <a:pt x="7873" y="4620"/>
                  </a:lnTo>
                  <a:lnTo>
                    <a:pt x="7877" y="4620"/>
                  </a:lnTo>
                  <a:lnTo>
                    <a:pt x="7882" y="4502"/>
                  </a:lnTo>
                  <a:lnTo>
                    <a:pt x="7886" y="4620"/>
                  </a:lnTo>
                  <a:lnTo>
                    <a:pt x="7890" y="4539"/>
                  </a:lnTo>
                  <a:lnTo>
                    <a:pt x="7895" y="4620"/>
                  </a:lnTo>
                  <a:lnTo>
                    <a:pt x="7899" y="4602"/>
                  </a:lnTo>
                  <a:lnTo>
                    <a:pt x="7903" y="4620"/>
                  </a:lnTo>
                  <a:lnTo>
                    <a:pt x="7908" y="4620"/>
                  </a:lnTo>
                  <a:lnTo>
                    <a:pt x="7912" y="4620"/>
                  </a:lnTo>
                  <a:lnTo>
                    <a:pt x="7917" y="4620"/>
                  </a:lnTo>
                  <a:lnTo>
                    <a:pt x="7921" y="4620"/>
                  </a:lnTo>
                  <a:lnTo>
                    <a:pt x="7925" y="4620"/>
                  </a:lnTo>
                  <a:lnTo>
                    <a:pt x="7930" y="4620"/>
                  </a:lnTo>
                  <a:lnTo>
                    <a:pt x="7934" y="4620"/>
                  </a:lnTo>
                  <a:lnTo>
                    <a:pt x="7938" y="4620"/>
                  </a:lnTo>
                  <a:lnTo>
                    <a:pt x="7943" y="4620"/>
                  </a:lnTo>
                  <a:lnTo>
                    <a:pt x="7947" y="4620"/>
                  </a:lnTo>
                  <a:lnTo>
                    <a:pt x="7952" y="4620"/>
                  </a:lnTo>
                  <a:lnTo>
                    <a:pt x="7956" y="4620"/>
                  </a:lnTo>
                  <a:lnTo>
                    <a:pt x="7960" y="4620"/>
                  </a:lnTo>
                  <a:lnTo>
                    <a:pt x="7965" y="4620"/>
                  </a:lnTo>
                  <a:lnTo>
                    <a:pt x="7969" y="4620"/>
                  </a:lnTo>
                  <a:lnTo>
                    <a:pt x="7973" y="4620"/>
                  </a:lnTo>
                  <a:lnTo>
                    <a:pt x="7978" y="4547"/>
                  </a:lnTo>
                  <a:lnTo>
                    <a:pt x="7982" y="4620"/>
                  </a:lnTo>
                  <a:lnTo>
                    <a:pt x="7986" y="4620"/>
                  </a:lnTo>
                  <a:lnTo>
                    <a:pt x="7991" y="4620"/>
                  </a:lnTo>
                  <a:lnTo>
                    <a:pt x="7995" y="4620"/>
                  </a:lnTo>
                  <a:lnTo>
                    <a:pt x="8000" y="4620"/>
                  </a:lnTo>
                  <a:lnTo>
                    <a:pt x="8004" y="4620"/>
                  </a:lnTo>
                  <a:lnTo>
                    <a:pt x="8008" y="4620"/>
                  </a:lnTo>
                  <a:lnTo>
                    <a:pt x="8013" y="4620"/>
                  </a:lnTo>
                  <a:lnTo>
                    <a:pt x="8017" y="4620"/>
                  </a:lnTo>
                  <a:lnTo>
                    <a:pt x="8021" y="4620"/>
                  </a:lnTo>
                  <a:lnTo>
                    <a:pt x="8026" y="4620"/>
                  </a:lnTo>
                  <a:lnTo>
                    <a:pt x="8030" y="4620"/>
                  </a:lnTo>
                  <a:lnTo>
                    <a:pt x="8034" y="4620"/>
                  </a:lnTo>
                  <a:lnTo>
                    <a:pt x="8039" y="4620"/>
                  </a:lnTo>
                  <a:lnTo>
                    <a:pt x="8043" y="4620"/>
                  </a:lnTo>
                  <a:lnTo>
                    <a:pt x="8048" y="4620"/>
                  </a:lnTo>
                  <a:lnTo>
                    <a:pt x="8052" y="4620"/>
                  </a:lnTo>
                  <a:lnTo>
                    <a:pt x="8056" y="4620"/>
                  </a:lnTo>
                  <a:lnTo>
                    <a:pt x="8061" y="4620"/>
                  </a:lnTo>
                  <a:lnTo>
                    <a:pt x="8065" y="4620"/>
                  </a:lnTo>
                  <a:lnTo>
                    <a:pt x="8069" y="4620"/>
                  </a:lnTo>
                  <a:lnTo>
                    <a:pt x="8074" y="4620"/>
                  </a:lnTo>
                  <a:lnTo>
                    <a:pt x="8078" y="4620"/>
                  </a:lnTo>
                  <a:lnTo>
                    <a:pt x="8083" y="4620"/>
                  </a:lnTo>
                  <a:lnTo>
                    <a:pt x="8087" y="4620"/>
                  </a:lnTo>
                  <a:lnTo>
                    <a:pt x="8091" y="4620"/>
                  </a:lnTo>
                  <a:lnTo>
                    <a:pt x="8096" y="4537"/>
                  </a:lnTo>
                  <a:lnTo>
                    <a:pt x="8100" y="4620"/>
                  </a:lnTo>
                  <a:lnTo>
                    <a:pt x="8104" y="4620"/>
                  </a:lnTo>
                  <a:lnTo>
                    <a:pt x="8109" y="4620"/>
                  </a:lnTo>
                  <a:lnTo>
                    <a:pt x="8113" y="4620"/>
                  </a:lnTo>
                  <a:lnTo>
                    <a:pt x="8117" y="4620"/>
                  </a:lnTo>
                  <a:lnTo>
                    <a:pt x="8122" y="4620"/>
                  </a:lnTo>
                  <a:lnTo>
                    <a:pt x="8126" y="4620"/>
                  </a:lnTo>
                  <a:lnTo>
                    <a:pt x="8131" y="4620"/>
                  </a:lnTo>
                  <a:lnTo>
                    <a:pt x="8135" y="4620"/>
                  </a:lnTo>
                  <a:lnTo>
                    <a:pt x="8139" y="4620"/>
                  </a:lnTo>
                  <a:lnTo>
                    <a:pt x="8144" y="4620"/>
                  </a:lnTo>
                  <a:lnTo>
                    <a:pt x="8148" y="4620"/>
                  </a:lnTo>
                  <a:lnTo>
                    <a:pt x="8152" y="4620"/>
                  </a:lnTo>
                  <a:lnTo>
                    <a:pt x="8157" y="4620"/>
                  </a:lnTo>
                  <a:lnTo>
                    <a:pt x="8161" y="4620"/>
                  </a:lnTo>
                  <a:lnTo>
                    <a:pt x="8165" y="4620"/>
                  </a:lnTo>
                  <a:lnTo>
                    <a:pt x="8170" y="4620"/>
                  </a:lnTo>
                  <a:lnTo>
                    <a:pt x="8174" y="4620"/>
                  </a:lnTo>
                  <a:lnTo>
                    <a:pt x="8179" y="4620"/>
                  </a:lnTo>
                  <a:lnTo>
                    <a:pt x="8183" y="4620"/>
                  </a:lnTo>
                  <a:lnTo>
                    <a:pt x="8187" y="4620"/>
                  </a:lnTo>
                  <a:lnTo>
                    <a:pt x="8192" y="4620"/>
                  </a:lnTo>
                  <a:lnTo>
                    <a:pt x="8196" y="4620"/>
                  </a:lnTo>
                  <a:lnTo>
                    <a:pt x="8200" y="4620"/>
                  </a:lnTo>
                  <a:lnTo>
                    <a:pt x="8205" y="4620"/>
                  </a:lnTo>
                  <a:lnTo>
                    <a:pt x="8209" y="4620"/>
                  </a:lnTo>
                  <a:lnTo>
                    <a:pt x="8214" y="4620"/>
                  </a:lnTo>
                  <a:lnTo>
                    <a:pt x="8218" y="4620"/>
                  </a:lnTo>
                  <a:lnTo>
                    <a:pt x="8222" y="4620"/>
                  </a:lnTo>
                  <a:lnTo>
                    <a:pt x="8227" y="4620"/>
                  </a:lnTo>
                  <a:lnTo>
                    <a:pt x="8231" y="4620"/>
                  </a:lnTo>
                  <a:lnTo>
                    <a:pt x="8235" y="4620"/>
                  </a:lnTo>
                  <a:lnTo>
                    <a:pt x="8240" y="4620"/>
                  </a:lnTo>
                  <a:lnTo>
                    <a:pt x="8244" y="4620"/>
                  </a:lnTo>
                  <a:lnTo>
                    <a:pt x="8248" y="4620"/>
                  </a:lnTo>
                  <a:lnTo>
                    <a:pt x="8253" y="4620"/>
                  </a:lnTo>
                  <a:lnTo>
                    <a:pt x="8257" y="4620"/>
                  </a:lnTo>
                  <a:lnTo>
                    <a:pt x="8262" y="4620"/>
                  </a:lnTo>
                  <a:lnTo>
                    <a:pt x="8266" y="4620"/>
                  </a:lnTo>
                  <a:lnTo>
                    <a:pt x="8270" y="4620"/>
                  </a:lnTo>
                  <a:lnTo>
                    <a:pt x="8275" y="4620"/>
                  </a:lnTo>
                  <a:lnTo>
                    <a:pt x="8279" y="4620"/>
                  </a:lnTo>
                  <a:lnTo>
                    <a:pt x="8283" y="4620"/>
                  </a:lnTo>
                  <a:lnTo>
                    <a:pt x="8288" y="4620"/>
                  </a:lnTo>
                  <a:lnTo>
                    <a:pt x="8292" y="4620"/>
                  </a:lnTo>
                  <a:lnTo>
                    <a:pt x="8296" y="4620"/>
                  </a:lnTo>
                  <a:lnTo>
                    <a:pt x="8301" y="4620"/>
                  </a:lnTo>
                  <a:lnTo>
                    <a:pt x="8305" y="4620"/>
                  </a:lnTo>
                  <a:lnTo>
                    <a:pt x="8310" y="4620"/>
                  </a:lnTo>
                  <a:lnTo>
                    <a:pt x="8314" y="4620"/>
                  </a:lnTo>
                  <a:lnTo>
                    <a:pt x="8318" y="4620"/>
                  </a:lnTo>
                  <a:lnTo>
                    <a:pt x="8323" y="4620"/>
                  </a:lnTo>
                  <a:lnTo>
                    <a:pt x="8327" y="4620"/>
                  </a:lnTo>
                  <a:lnTo>
                    <a:pt x="8331" y="4620"/>
                  </a:lnTo>
                  <a:lnTo>
                    <a:pt x="8336" y="4620"/>
                  </a:lnTo>
                  <a:lnTo>
                    <a:pt x="8340" y="4620"/>
                  </a:lnTo>
                  <a:lnTo>
                    <a:pt x="8345" y="4620"/>
                  </a:lnTo>
                  <a:lnTo>
                    <a:pt x="8349" y="4620"/>
                  </a:lnTo>
                  <a:lnTo>
                    <a:pt x="8353" y="4620"/>
                  </a:lnTo>
                  <a:lnTo>
                    <a:pt x="8358" y="4620"/>
                  </a:lnTo>
                  <a:lnTo>
                    <a:pt x="8362" y="4620"/>
                  </a:lnTo>
                  <a:lnTo>
                    <a:pt x="8366" y="4620"/>
                  </a:lnTo>
                  <a:lnTo>
                    <a:pt x="8371" y="4620"/>
                  </a:lnTo>
                  <a:lnTo>
                    <a:pt x="8375" y="4620"/>
                  </a:lnTo>
                  <a:lnTo>
                    <a:pt x="8379" y="4620"/>
                  </a:lnTo>
                  <a:lnTo>
                    <a:pt x="8384" y="4620"/>
                  </a:lnTo>
                  <a:lnTo>
                    <a:pt x="8388" y="4620"/>
                  </a:lnTo>
                  <a:lnTo>
                    <a:pt x="8393" y="4620"/>
                  </a:lnTo>
                  <a:lnTo>
                    <a:pt x="8397" y="4620"/>
                  </a:lnTo>
                  <a:lnTo>
                    <a:pt x="8401" y="4620"/>
                  </a:lnTo>
                  <a:lnTo>
                    <a:pt x="8406" y="4620"/>
                  </a:lnTo>
                  <a:lnTo>
                    <a:pt x="8410" y="4620"/>
                  </a:lnTo>
                  <a:lnTo>
                    <a:pt x="8414" y="4620"/>
                  </a:lnTo>
                  <a:lnTo>
                    <a:pt x="8419" y="4620"/>
                  </a:lnTo>
                  <a:lnTo>
                    <a:pt x="8423" y="4620"/>
                  </a:lnTo>
                  <a:lnTo>
                    <a:pt x="8427" y="4620"/>
                  </a:lnTo>
                  <a:lnTo>
                    <a:pt x="8432" y="4620"/>
                  </a:lnTo>
                  <a:lnTo>
                    <a:pt x="8436" y="4620"/>
                  </a:lnTo>
                  <a:lnTo>
                    <a:pt x="8441" y="4620"/>
                  </a:lnTo>
                  <a:lnTo>
                    <a:pt x="8445" y="4620"/>
                  </a:lnTo>
                  <a:lnTo>
                    <a:pt x="8449" y="4620"/>
                  </a:lnTo>
                  <a:lnTo>
                    <a:pt x="8454" y="4620"/>
                  </a:lnTo>
                  <a:lnTo>
                    <a:pt x="8458" y="4620"/>
                  </a:lnTo>
                  <a:lnTo>
                    <a:pt x="8462" y="4620"/>
                  </a:lnTo>
                  <a:lnTo>
                    <a:pt x="8467" y="4620"/>
                  </a:lnTo>
                  <a:lnTo>
                    <a:pt x="8471" y="4620"/>
                  </a:lnTo>
                  <a:lnTo>
                    <a:pt x="8476" y="4620"/>
                  </a:lnTo>
                  <a:lnTo>
                    <a:pt x="8480" y="4620"/>
                  </a:lnTo>
                  <a:lnTo>
                    <a:pt x="8484" y="4620"/>
                  </a:lnTo>
                  <a:lnTo>
                    <a:pt x="8489" y="4620"/>
                  </a:lnTo>
                  <a:lnTo>
                    <a:pt x="8493" y="4620"/>
                  </a:lnTo>
                  <a:lnTo>
                    <a:pt x="8497" y="4620"/>
                  </a:lnTo>
                  <a:lnTo>
                    <a:pt x="8502" y="4620"/>
                  </a:lnTo>
                  <a:lnTo>
                    <a:pt x="8506" y="4620"/>
                  </a:lnTo>
                  <a:lnTo>
                    <a:pt x="8510" y="4620"/>
                  </a:lnTo>
                  <a:lnTo>
                    <a:pt x="8515" y="4620"/>
                  </a:lnTo>
                  <a:lnTo>
                    <a:pt x="8519" y="4620"/>
                  </a:lnTo>
                  <a:lnTo>
                    <a:pt x="8524" y="4620"/>
                  </a:lnTo>
                  <a:lnTo>
                    <a:pt x="8528" y="4620"/>
                  </a:lnTo>
                  <a:lnTo>
                    <a:pt x="8532" y="4620"/>
                  </a:lnTo>
                  <a:lnTo>
                    <a:pt x="8537" y="4620"/>
                  </a:lnTo>
                  <a:lnTo>
                    <a:pt x="8541" y="4620"/>
                  </a:lnTo>
                  <a:lnTo>
                    <a:pt x="8545" y="4620"/>
                  </a:lnTo>
                  <a:lnTo>
                    <a:pt x="8550" y="4620"/>
                  </a:lnTo>
                  <a:lnTo>
                    <a:pt x="8554" y="4620"/>
                  </a:lnTo>
                  <a:lnTo>
                    <a:pt x="8558" y="4620"/>
                  </a:lnTo>
                  <a:lnTo>
                    <a:pt x="8563" y="4620"/>
                  </a:lnTo>
                  <a:lnTo>
                    <a:pt x="8567" y="4620"/>
                  </a:lnTo>
                  <a:lnTo>
                    <a:pt x="8572" y="4620"/>
                  </a:lnTo>
                  <a:lnTo>
                    <a:pt x="8576" y="4620"/>
                  </a:lnTo>
                  <a:lnTo>
                    <a:pt x="8580" y="4620"/>
                  </a:lnTo>
                  <a:lnTo>
                    <a:pt x="8585" y="4620"/>
                  </a:lnTo>
                  <a:lnTo>
                    <a:pt x="8589" y="4620"/>
                  </a:lnTo>
                  <a:lnTo>
                    <a:pt x="8593" y="4620"/>
                  </a:lnTo>
                  <a:lnTo>
                    <a:pt x="8598" y="4620"/>
                  </a:lnTo>
                  <a:lnTo>
                    <a:pt x="8602" y="4620"/>
                  </a:lnTo>
                  <a:lnTo>
                    <a:pt x="8607" y="4620"/>
                  </a:lnTo>
                  <a:lnTo>
                    <a:pt x="8611" y="4620"/>
                  </a:lnTo>
                  <a:lnTo>
                    <a:pt x="8615" y="4620"/>
                  </a:lnTo>
                  <a:lnTo>
                    <a:pt x="8620" y="4620"/>
                  </a:lnTo>
                  <a:lnTo>
                    <a:pt x="8624" y="4620"/>
                  </a:lnTo>
                  <a:lnTo>
                    <a:pt x="8628" y="4620"/>
                  </a:lnTo>
                  <a:lnTo>
                    <a:pt x="8633" y="4620"/>
                  </a:lnTo>
                  <a:lnTo>
                    <a:pt x="8637" y="4620"/>
                  </a:lnTo>
                  <a:lnTo>
                    <a:pt x="8641" y="4620"/>
                  </a:lnTo>
                  <a:lnTo>
                    <a:pt x="8646" y="4620"/>
                  </a:lnTo>
                  <a:lnTo>
                    <a:pt x="8650" y="4620"/>
                  </a:lnTo>
                  <a:lnTo>
                    <a:pt x="8655" y="4620"/>
                  </a:lnTo>
                  <a:lnTo>
                    <a:pt x="8659" y="4620"/>
                  </a:lnTo>
                </a:path>
              </a:pathLst>
            </a:custGeom>
            <a:noFill/>
            <a:ln w="6350">
              <a:solidFill>
                <a:schemeClr val="tx2"/>
              </a:solidFill>
              <a:round/>
              <a:headEnd/>
              <a:tailEnd/>
            </a:ln>
          </p:spPr>
          <p:txBody>
            <a:bodyPr/>
            <a:lstStyle/>
            <a:p>
              <a:endParaRPr lang="en-US" sz="2400">
                <a:solidFill>
                  <a:srgbClr val="002060"/>
                </a:solidFill>
              </a:endParaRPr>
            </a:p>
          </p:txBody>
        </p:sp>
        <p:sp>
          <p:nvSpPr>
            <p:cNvPr id="178" name="Line 50"/>
            <p:cNvSpPr>
              <a:spLocks noChangeShapeType="1"/>
            </p:cNvSpPr>
            <p:nvPr/>
          </p:nvSpPr>
          <p:spPr bwMode="auto">
            <a:xfrm>
              <a:off x="1104" y="1810"/>
              <a:ext cx="6" cy="280"/>
            </a:xfrm>
            <a:prstGeom prst="line">
              <a:avLst/>
            </a:prstGeom>
            <a:noFill/>
            <a:ln w="28575">
              <a:solidFill>
                <a:srgbClr val="FF00FF"/>
              </a:solidFill>
              <a:round/>
              <a:headEnd/>
              <a:tailEnd type="triangle" w="med" len="med"/>
            </a:ln>
          </p:spPr>
          <p:txBody>
            <a:bodyPr/>
            <a:lstStyle/>
            <a:p>
              <a:endParaRPr lang="en-US">
                <a:solidFill>
                  <a:srgbClr val="002060"/>
                </a:solidFill>
              </a:endParaRPr>
            </a:p>
          </p:txBody>
        </p:sp>
        <p:sp>
          <p:nvSpPr>
            <p:cNvPr id="179" name="Line 51"/>
            <p:cNvSpPr>
              <a:spLocks noChangeShapeType="1"/>
            </p:cNvSpPr>
            <p:nvPr/>
          </p:nvSpPr>
          <p:spPr bwMode="auto">
            <a:xfrm>
              <a:off x="2732" y="2144"/>
              <a:ext cx="6" cy="280"/>
            </a:xfrm>
            <a:prstGeom prst="line">
              <a:avLst/>
            </a:prstGeom>
            <a:noFill/>
            <a:ln w="28575">
              <a:solidFill>
                <a:srgbClr val="FF00FF"/>
              </a:solidFill>
              <a:round/>
              <a:headEnd/>
              <a:tailEnd type="triangle" w="med" len="med"/>
            </a:ln>
          </p:spPr>
          <p:txBody>
            <a:bodyPr/>
            <a:lstStyle/>
            <a:p>
              <a:endParaRPr lang="en-US">
                <a:solidFill>
                  <a:srgbClr val="002060"/>
                </a:solidFill>
              </a:endParaRPr>
            </a:p>
          </p:txBody>
        </p:sp>
        <p:sp>
          <p:nvSpPr>
            <p:cNvPr id="180" name="Text Box 52"/>
            <p:cNvSpPr txBox="1">
              <a:spLocks noChangeArrowheads="1"/>
            </p:cNvSpPr>
            <p:nvPr/>
          </p:nvSpPr>
          <p:spPr bwMode="auto">
            <a:xfrm>
              <a:off x="252" y="1594"/>
              <a:ext cx="261" cy="194"/>
            </a:xfrm>
            <a:prstGeom prst="rect">
              <a:avLst/>
            </a:prstGeom>
            <a:noFill/>
            <a:ln w="12700">
              <a:noFill/>
              <a:miter lim="800000"/>
              <a:headEnd/>
              <a:tailEnd/>
            </a:ln>
          </p:spPr>
          <p:txBody>
            <a:bodyPr wrap="none">
              <a:spAutoFit/>
            </a:bodyPr>
            <a:lstStyle/>
            <a:p>
              <a:pPr eaLnBrk="1" hangingPunct="1"/>
              <a:r>
                <a:rPr lang="en-US" sz="1400">
                  <a:solidFill>
                    <a:srgbClr val="002060"/>
                  </a:solidFill>
                </a:rPr>
                <a:t>LC</a:t>
              </a:r>
            </a:p>
          </p:txBody>
        </p:sp>
      </p:grpSp>
      <p:sp>
        <p:nvSpPr>
          <p:cNvPr id="189" name="Line 53"/>
          <p:cNvSpPr>
            <a:spLocks noChangeShapeType="1"/>
          </p:cNvSpPr>
          <p:nvPr/>
        </p:nvSpPr>
        <p:spPr bwMode="auto">
          <a:xfrm>
            <a:off x="4397375" y="1295400"/>
            <a:ext cx="7938" cy="298450"/>
          </a:xfrm>
          <a:prstGeom prst="line">
            <a:avLst/>
          </a:prstGeom>
          <a:noFill/>
          <a:ln w="28575">
            <a:solidFill>
              <a:schemeClr val="tx1"/>
            </a:solidFill>
            <a:round/>
            <a:headEnd/>
            <a:tailEnd type="triangle" w="med" len="med"/>
          </a:ln>
        </p:spPr>
        <p:txBody>
          <a:bodyPr wrap="none" anchor="ctr"/>
          <a:lstStyle/>
          <a:p>
            <a:endParaRPr lang="en-US">
              <a:solidFill>
                <a:srgbClr val="002060"/>
              </a:solidFill>
            </a:endParaRPr>
          </a:p>
        </p:txBody>
      </p:sp>
      <p:sp>
        <p:nvSpPr>
          <p:cNvPr id="190" name="Line 54"/>
          <p:cNvSpPr>
            <a:spLocks noChangeShapeType="1"/>
          </p:cNvSpPr>
          <p:nvPr/>
        </p:nvSpPr>
        <p:spPr bwMode="auto">
          <a:xfrm flipH="1">
            <a:off x="4624388" y="5226050"/>
            <a:ext cx="2239962" cy="433387"/>
          </a:xfrm>
          <a:prstGeom prst="line">
            <a:avLst/>
          </a:prstGeom>
          <a:noFill/>
          <a:ln w="28575">
            <a:solidFill>
              <a:schemeClr val="tx1"/>
            </a:solidFill>
            <a:round/>
            <a:headEnd/>
            <a:tailEnd type="triangle" w="med" len="med"/>
          </a:ln>
        </p:spPr>
        <p:txBody>
          <a:bodyPr wrap="none" anchor="ctr"/>
          <a:lstStyle/>
          <a:p>
            <a:endParaRPr lang="en-US">
              <a:solidFill>
                <a:srgbClr val="002060"/>
              </a:solidFill>
            </a:endParaRPr>
          </a:p>
        </p:txBody>
      </p:sp>
      <p:sp>
        <p:nvSpPr>
          <p:cNvPr id="191" name="Text Box 55"/>
          <p:cNvSpPr txBox="1">
            <a:spLocks noChangeArrowheads="1"/>
          </p:cNvSpPr>
          <p:nvPr/>
        </p:nvSpPr>
        <p:spPr bwMode="auto">
          <a:xfrm>
            <a:off x="549751" y="5635823"/>
            <a:ext cx="8289449" cy="338554"/>
          </a:xfrm>
          <a:prstGeom prst="rect">
            <a:avLst/>
          </a:prstGeom>
          <a:noFill/>
          <a:ln w="12700">
            <a:noFill/>
            <a:miter lim="800000"/>
            <a:headEnd/>
            <a:tailEnd/>
          </a:ln>
        </p:spPr>
        <p:txBody>
          <a:bodyPr wrap="none">
            <a:spAutoFit/>
          </a:bodyPr>
          <a:lstStyle/>
          <a:p>
            <a:r>
              <a:rPr lang="en-US" sz="1600" dirty="0">
                <a:solidFill>
                  <a:srgbClr val="002060"/>
                </a:solidFill>
              </a:rPr>
              <a:t>Compare MS/MS spectrum to spectra for set of possible peptides predicted from genome</a:t>
            </a:r>
          </a:p>
        </p:txBody>
      </p:sp>
      <p:sp>
        <p:nvSpPr>
          <p:cNvPr id="192" name="Line 56"/>
          <p:cNvSpPr>
            <a:spLocks noChangeShapeType="1"/>
          </p:cNvSpPr>
          <p:nvPr/>
        </p:nvSpPr>
        <p:spPr bwMode="auto">
          <a:xfrm>
            <a:off x="4643438" y="6000750"/>
            <a:ext cx="7937" cy="247650"/>
          </a:xfrm>
          <a:prstGeom prst="line">
            <a:avLst/>
          </a:prstGeom>
          <a:noFill/>
          <a:ln w="28575">
            <a:solidFill>
              <a:schemeClr val="tx1"/>
            </a:solidFill>
            <a:round/>
            <a:headEnd/>
            <a:tailEnd type="triangle" w="med" len="med"/>
          </a:ln>
        </p:spPr>
        <p:txBody>
          <a:bodyPr wrap="none" anchor="ctr"/>
          <a:lstStyle/>
          <a:p>
            <a:endParaRPr lang="en-US">
              <a:solidFill>
                <a:srgbClr val="002060"/>
              </a:solidFill>
            </a:endParaRPr>
          </a:p>
        </p:txBody>
      </p:sp>
      <p:sp>
        <p:nvSpPr>
          <p:cNvPr id="193" name="Text Box 57"/>
          <p:cNvSpPr txBox="1">
            <a:spLocks noChangeArrowheads="1"/>
          </p:cNvSpPr>
          <p:nvPr/>
        </p:nvSpPr>
        <p:spPr bwMode="auto">
          <a:xfrm>
            <a:off x="1525587" y="6321623"/>
            <a:ext cx="6551613" cy="338554"/>
          </a:xfrm>
          <a:prstGeom prst="rect">
            <a:avLst/>
          </a:prstGeom>
          <a:noFill/>
          <a:ln w="12700">
            <a:noFill/>
            <a:miter lim="800000"/>
            <a:headEnd/>
            <a:tailEnd/>
          </a:ln>
        </p:spPr>
        <p:txBody>
          <a:bodyPr>
            <a:spAutoFit/>
          </a:bodyPr>
          <a:lstStyle/>
          <a:p>
            <a:r>
              <a:rPr lang="en-US" sz="1600" dirty="0">
                <a:solidFill>
                  <a:srgbClr val="002060"/>
                </a:solidFill>
              </a:rPr>
              <a:t>Identify peptide </a:t>
            </a:r>
            <a:r>
              <a:rPr lang="en-US" sz="1600" dirty="0">
                <a:solidFill>
                  <a:srgbClr val="00B0F0"/>
                </a:solidFill>
              </a:rPr>
              <a:t>(GITINTAHVEYQTETR) </a:t>
            </a:r>
            <a:r>
              <a:rPr lang="en-US" sz="1600" dirty="0">
                <a:solidFill>
                  <a:srgbClr val="002060"/>
                </a:solidFill>
              </a:rPr>
              <a:t>and parent protein*</a:t>
            </a:r>
          </a:p>
        </p:txBody>
      </p:sp>
      <p:sp>
        <p:nvSpPr>
          <p:cNvPr id="194" name="Line 58"/>
          <p:cNvSpPr>
            <a:spLocks noChangeShapeType="1"/>
          </p:cNvSpPr>
          <p:nvPr/>
        </p:nvSpPr>
        <p:spPr bwMode="auto">
          <a:xfrm>
            <a:off x="4400550" y="1974850"/>
            <a:ext cx="7938" cy="247650"/>
          </a:xfrm>
          <a:prstGeom prst="line">
            <a:avLst/>
          </a:prstGeom>
          <a:noFill/>
          <a:ln w="28575">
            <a:solidFill>
              <a:schemeClr val="tx1"/>
            </a:solidFill>
            <a:round/>
            <a:headEnd/>
            <a:tailEnd type="triangle" w="med" len="med"/>
          </a:ln>
        </p:spPr>
        <p:txBody>
          <a:bodyPr wrap="none" anchor="ctr"/>
          <a:lstStyle/>
          <a:p>
            <a:endParaRPr lang="en-US">
              <a:solidFill>
                <a:srgbClr val="002060"/>
              </a:solidFill>
            </a:endParaRPr>
          </a:p>
        </p:txBody>
      </p:sp>
      <p:grpSp>
        <p:nvGrpSpPr>
          <p:cNvPr id="195" name="Group 194"/>
          <p:cNvGrpSpPr>
            <a:grpSpLocks/>
          </p:cNvGrpSpPr>
          <p:nvPr/>
        </p:nvGrpSpPr>
        <p:grpSpPr bwMode="auto">
          <a:xfrm>
            <a:off x="6423025" y="3276600"/>
            <a:ext cx="2233613" cy="1603375"/>
            <a:chOff x="4046" y="1581"/>
            <a:chExt cx="1407" cy="1010"/>
          </a:xfrm>
        </p:grpSpPr>
        <p:sp>
          <p:nvSpPr>
            <p:cNvPr id="196" name="Rectangle 195"/>
            <p:cNvSpPr>
              <a:spLocks noChangeArrowheads="1"/>
            </p:cNvSpPr>
            <p:nvPr/>
          </p:nvSpPr>
          <p:spPr bwMode="auto">
            <a:xfrm>
              <a:off x="4845" y="1581"/>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y9</a:t>
              </a:r>
            </a:p>
          </p:txBody>
        </p:sp>
        <p:sp>
          <p:nvSpPr>
            <p:cNvPr id="197" name="Rectangle 196"/>
            <p:cNvSpPr>
              <a:spLocks noChangeArrowheads="1"/>
            </p:cNvSpPr>
            <p:nvPr/>
          </p:nvSpPr>
          <p:spPr bwMode="auto">
            <a:xfrm>
              <a:off x="4692" y="1882"/>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y8</a:t>
              </a:r>
            </a:p>
          </p:txBody>
        </p:sp>
        <p:sp>
          <p:nvSpPr>
            <p:cNvPr id="198" name="Rectangle 197"/>
            <p:cNvSpPr>
              <a:spLocks noChangeArrowheads="1"/>
            </p:cNvSpPr>
            <p:nvPr/>
          </p:nvSpPr>
          <p:spPr bwMode="auto">
            <a:xfrm>
              <a:off x="4724" y="2327"/>
              <a:ext cx="12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b10</a:t>
              </a:r>
            </a:p>
          </p:txBody>
        </p:sp>
        <p:sp>
          <p:nvSpPr>
            <p:cNvPr id="199" name="Rectangle 198"/>
            <p:cNvSpPr>
              <a:spLocks noChangeArrowheads="1"/>
            </p:cNvSpPr>
            <p:nvPr/>
          </p:nvSpPr>
          <p:spPr bwMode="auto">
            <a:xfrm>
              <a:off x="4579" y="1765"/>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y7</a:t>
              </a:r>
            </a:p>
          </p:txBody>
        </p:sp>
        <p:sp>
          <p:nvSpPr>
            <p:cNvPr id="200" name="Rectangle 199"/>
            <p:cNvSpPr>
              <a:spLocks noChangeArrowheads="1"/>
            </p:cNvSpPr>
            <p:nvPr/>
          </p:nvSpPr>
          <p:spPr bwMode="auto">
            <a:xfrm>
              <a:off x="4521" y="2229"/>
              <a:ext cx="8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b9</a:t>
              </a:r>
            </a:p>
          </p:txBody>
        </p:sp>
        <p:sp>
          <p:nvSpPr>
            <p:cNvPr id="201" name="Rectangle 200"/>
            <p:cNvSpPr>
              <a:spLocks noChangeArrowheads="1"/>
            </p:cNvSpPr>
            <p:nvPr/>
          </p:nvSpPr>
          <p:spPr bwMode="auto">
            <a:xfrm>
              <a:off x="4465" y="2305"/>
              <a:ext cx="8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b8</a:t>
              </a:r>
            </a:p>
          </p:txBody>
        </p:sp>
        <p:sp>
          <p:nvSpPr>
            <p:cNvPr id="202" name="Rectangle 201"/>
            <p:cNvSpPr>
              <a:spLocks noChangeArrowheads="1"/>
            </p:cNvSpPr>
            <p:nvPr/>
          </p:nvSpPr>
          <p:spPr bwMode="auto">
            <a:xfrm>
              <a:off x="4431" y="2022"/>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y6</a:t>
              </a:r>
            </a:p>
          </p:txBody>
        </p:sp>
        <p:sp>
          <p:nvSpPr>
            <p:cNvPr id="203" name="Rectangle 202"/>
            <p:cNvSpPr>
              <a:spLocks noChangeArrowheads="1"/>
            </p:cNvSpPr>
            <p:nvPr/>
          </p:nvSpPr>
          <p:spPr bwMode="auto">
            <a:xfrm>
              <a:off x="5173" y="2315"/>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y12</a:t>
              </a:r>
            </a:p>
          </p:txBody>
        </p:sp>
        <p:sp>
          <p:nvSpPr>
            <p:cNvPr id="204" name="Rectangle 203"/>
            <p:cNvSpPr>
              <a:spLocks noChangeArrowheads="1"/>
            </p:cNvSpPr>
            <p:nvPr/>
          </p:nvSpPr>
          <p:spPr bwMode="auto">
            <a:xfrm>
              <a:off x="4930" y="2169"/>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y10</a:t>
              </a:r>
            </a:p>
          </p:txBody>
        </p:sp>
        <p:sp>
          <p:nvSpPr>
            <p:cNvPr id="205" name="Rectangle 204"/>
            <p:cNvSpPr>
              <a:spLocks noChangeArrowheads="1"/>
            </p:cNvSpPr>
            <p:nvPr/>
          </p:nvSpPr>
          <p:spPr bwMode="auto">
            <a:xfrm>
              <a:off x="5040" y="2279"/>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y11</a:t>
              </a:r>
            </a:p>
          </p:txBody>
        </p:sp>
        <p:sp>
          <p:nvSpPr>
            <p:cNvPr id="206" name="Rectangle 205"/>
            <p:cNvSpPr>
              <a:spLocks noChangeArrowheads="1"/>
            </p:cNvSpPr>
            <p:nvPr/>
          </p:nvSpPr>
          <p:spPr bwMode="auto">
            <a:xfrm>
              <a:off x="4968" y="2353"/>
              <a:ext cx="12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b12</a:t>
              </a:r>
            </a:p>
          </p:txBody>
        </p:sp>
        <p:sp>
          <p:nvSpPr>
            <p:cNvPr id="207" name="Rectangle 206"/>
            <p:cNvSpPr>
              <a:spLocks noChangeArrowheads="1"/>
            </p:cNvSpPr>
            <p:nvPr/>
          </p:nvSpPr>
          <p:spPr bwMode="auto">
            <a:xfrm>
              <a:off x="4141" y="2438"/>
              <a:ext cx="8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b6</a:t>
              </a:r>
            </a:p>
          </p:txBody>
        </p:sp>
        <p:sp>
          <p:nvSpPr>
            <p:cNvPr id="208" name="Rectangle 207"/>
            <p:cNvSpPr>
              <a:spLocks noChangeArrowheads="1"/>
            </p:cNvSpPr>
            <p:nvPr/>
          </p:nvSpPr>
          <p:spPr bwMode="auto">
            <a:xfrm>
              <a:off x="4229" y="2379"/>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y5</a:t>
              </a:r>
            </a:p>
          </p:txBody>
        </p:sp>
        <p:sp>
          <p:nvSpPr>
            <p:cNvPr id="209" name="Rectangle 208"/>
            <p:cNvSpPr>
              <a:spLocks noChangeArrowheads="1"/>
            </p:cNvSpPr>
            <p:nvPr/>
          </p:nvSpPr>
          <p:spPr bwMode="auto">
            <a:xfrm>
              <a:off x="4247" y="2470"/>
              <a:ext cx="8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b7</a:t>
              </a:r>
            </a:p>
          </p:txBody>
        </p:sp>
        <p:sp>
          <p:nvSpPr>
            <p:cNvPr id="210" name="Rectangle 209"/>
            <p:cNvSpPr>
              <a:spLocks noChangeArrowheads="1"/>
            </p:cNvSpPr>
            <p:nvPr/>
          </p:nvSpPr>
          <p:spPr bwMode="auto">
            <a:xfrm>
              <a:off x="4873" y="2244"/>
              <a:ext cx="12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b11</a:t>
              </a:r>
            </a:p>
          </p:txBody>
        </p:sp>
        <p:sp>
          <p:nvSpPr>
            <p:cNvPr id="211" name="Rectangle 210"/>
            <p:cNvSpPr>
              <a:spLocks noChangeArrowheads="1"/>
            </p:cNvSpPr>
            <p:nvPr/>
          </p:nvSpPr>
          <p:spPr bwMode="auto">
            <a:xfrm>
              <a:off x="5333" y="2495"/>
              <a:ext cx="12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y13</a:t>
              </a:r>
            </a:p>
          </p:txBody>
        </p:sp>
        <p:sp>
          <p:nvSpPr>
            <p:cNvPr id="212" name="Rectangle 211"/>
            <p:cNvSpPr>
              <a:spLocks noChangeArrowheads="1"/>
            </p:cNvSpPr>
            <p:nvPr/>
          </p:nvSpPr>
          <p:spPr bwMode="auto">
            <a:xfrm>
              <a:off x="5300" y="2429"/>
              <a:ext cx="12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b14</a:t>
              </a:r>
            </a:p>
          </p:txBody>
        </p:sp>
        <p:sp>
          <p:nvSpPr>
            <p:cNvPr id="213" name="Rectangle 212"/>
            <p:cNvSpPr>
              <a:spLocks noChangeArrowheads="1"/>
            </p:cNvSpPr>
            <p:nvPr/>
          </p:nvSpPr>
          <p:spPr bwMode="auto">
            <a:xfrm>
              <a:off x="5079" y="2405"/>
              <a:ext cx="124"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b13</a:t>
              </a:r>
            </a:p>
          </p:txBody>
        </p:sp>
        <p:sp>
          <p:nvSpPr>
            <p:cNvPr id="214" name="Rectangle 213"/>
            <p:cNvSpPr>
              <a:spLocks noChangeArrowheads="1"/>
            </p:cNvSpPr>
            <p:nvPr/>
          </p:nvSpPr>
          <p:spPr bwMode="auto">
            <a:xfrm>
              <a:off x="4046" y="2446"/>
              <a:ext cx="80" cy="96"/>
            </a:xfrm>
            <a:prstGeom prst="rect">
              <a:avLst/>
            </a:prstGeom>
            <a:noFill/>
            <a:ln w="9525">
              <a:noFill/>
              <a:miter lim="800000"/>
              <a:headEnd/>
              <a:tailEnd/>
            </a:ln>
          </p:spPr>
          <p:txBody>
            <a:bodyPr wrap="none" lIns="0" tIns="0" rIns="0" bIns="0">
              <a:spAutoFit/>
            </a:bodyPr>
            <a:lstStyle/>
            <a:p>
              <a:pPr eaLnBrk="1" hangingPunct="1"/>
              <a:r>
                <a:rPr lang="en-US" sz="1000">
                  <a:solidFill>
                    <a:srgbClr val="002060"/>
                  </a:solidFill>
                  <a:latin typeface="Times" pitchFamily="18" charset="0"/>
                </a:rPr>
                <a:t>y4</a:t>
              </a:r>
            </a:p>
          </p:txBody>
        </p:sp>
      </p:grpSp>
      <p:sp>
        <p:nvSpPr>
          <p:cNvPr id="215" name="Text Box 2"/>
          <p:cNvSpPr txBox="1">
            <a:spLocks noChangeArrowheads="1"/>
          </p:cNvSpPr>
          <p:nvPr/>
        </p:nvSpPr>
        <p:spPr bwMode="auto">
          <a:xfrm>
            <a:off x="2514600" y="2147888"/>
            <a:ext cx="3873817" cy="369332"/>
          </a:xfrm>
          <a:prstGeom prst="rect">
            <a:avLst/>
          </a:prstGeom>
          <a:noFill/>
          <a:ln w="12700">
            <a:noFill/>
            <a:miter lim="800000"/>
            <a:headEnd/>
            <a:tailEnd/>
          </a:ln>
        </p:spPr>
        <p:txBody>
          <a:bodyPr wrap="none">
            <a:spAutoFit/>
          </a:bodyPr>
          <a:lstStyle/>
          <a:p>
            <a:r>
              <a:rPr lang="en-US" dirty="0" smtClean="0">
                <a:solidFill>
                  <a:srgbClr val="002060"/>
                </a:solidFill>
              </a:rPr>
              <a:t>Extensive offline fractionation (SCX)</a:t>
            </a:r>
            <a:endParaRPr lang="en-US" sz="1800" dirty="0">
              <a:solidFill>
                <a:srgbClr val="002060"/>
              </a:solidFill>
            </a:endParaRPr>
          </a:p>
        </p:txBody>
      </p:sp>
      <p:sp>
        <p:nvSpPr>
          <p:cNvPr id="216" name="Line 58"/>
          <p:cNvSpPr>
            <a:spLocks noChangeShapeType="1"/>
          </p:cNvSpPr>
          <p:nvPr/>
        </p:nvSpPr>
        <p:spPr bwMode="auto">
          <a:xfrm>
            <a:off x="4411662" y="2571750"/>
            <a:ext cx="7938" cy="247650"/>
          </a:xfrm>
          <a:prstGeom prst="line">
            <a:avLst/>
          </a:prstGeom>
          <a:noFill/>
          <a:ln w="28575">
            <a:solidFill>
              <a:schemeClr val="tx1"/>
            </a:solidFill>
            <a:round/>
            <a:headEnd/>
            <a:tailEnd type="triangle" w="med" len="med"/>
          </a:ln>
        </p:spPr>
        <p:txBody>
          <a:bodyPr wrap="none" anchor="ctr"/>
          <a:lstStyle/>
          <a:p>
            <a:endParaRPr lang="en-US">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solidFill>
                  <a:schemeClr val="tx2"/>
                </a:solidFill>
                <a:latin typeface="Arial" pitchFamily="34" charset="0"/>
                <a:cs typeface="Arial" pitchFamily="34" charset="0"/>
              </a:rPr>
              <a:t>An MS-based proteomics approach for improving sensitivity and throughput</a:t>
            </a:r>
            <a:endParaRPr lang="en-US" sz="2000" dirty="0"/>
          </a:p>
        </p:txBody>
      </p:sp>
      <p:pic>
        <p:nvPicPr>
          <p:cNvPr id="5" name="Picture 4"/>
          <p:cNvPicPr>
            <a:picLocks noChangeAspect="1" noChangeArrowheads="1"/>
          </p:cNvPicPr>
          <p:nvPr/>
        </p:nvPicPr>
        <p:blipFill>
          <a:blip r:embed="rId3" cstate="print"/>
          <a:srcRect/>
          <a:stretch>
            <a:fillRect/>
          </a:stretch>
        </p:blipFill>
        <p:spPr bwMode="auto">
          <a:xfrm>
            <a:off x="0" y="2251075"/>
            <a:ext cx="4614863" cy="3287713"/>
          </a:xfrm>
          <a:prstGeom prst="rect">
            <a:avLst/>
          </a:prstGeom>
          <a:noFill/>
          <a:ln w="9525">
            <a:noFill/>
            <a:miter lim="800000"/>
            <a:headEnd/>
            <a:tailEnd/>
          </a:ln>
        </p:spPr>
      </p:pic>
      <p:sp>
        <p:nvSpPr>
          <p:cNvPr id="6" name="Rectangle 5"/>
          <p:cNvSpPr>
            <a:spLocks noChangeArrowheads="1"/>
          </p:cNvSpPr>
          <p:nvPr/>
        </p:nvSpPr>
        <p:spPr bwMode="auto">
          <a:xfrm>
            <a:off x="0" y="1227138"/>
            <a:ext cx="4603750" cy="1006475"/>
          </a:xfrm>
          <a:prstGeom prst="rect">
            <a:avLst/>
          </a:prstGeom>
          <a:noFill/>
          <a:ln w="9525">
            <a:noFill/>
            <a:miter lim="800000"/>
            <a:headEnd/>
            <a:tailEnd/>
          </a:ln>
        </p:spPr>
        <p:txBody>
          <a:bodyPr>
            <a:spAutoFit/>
          </a:bodyPr>
          <a:lstStyle/>
          <a:p>
            <a:pPr algn="ctr"/>
            <a:r>
              <a:rPr lang="en-US" sz="2000" dirty="0">
                <a:solidFill>
                  <a:srgbClr val="000000"/>
                </a:solidFill>
              </a:rPr>
              <a:t>Locations of peptides identified from </a:t>
            </a:r>
            <a:r>
              <a:rPr lang="en-US" sz="2000" dirty="0" smtClean="0">
                <a:solidFill>
                  <a:srgbClr val="000000"/>
                </a:solidFill>
              </a:rPr>
              <a:t>multiple </a:t>
            </a:r>
            <a:r>
              <a:rPr lang="en-US" sz="2000" dirty="0">
                <a:solidFill>
                  <a:srgbClr val="000000"/>
                </a:solidFill>
              </a:rPr>
              <a:t>LC-MS/MS analyses</a:t>
            </a:r>
          </a:p>
          <a:p>
            <a:pPr algn="ctr"/>
            <a:r>
              <a:rPr lang="en-US" sz="2000" dirty="0">
                <a:solidFill>
                  <a:srgbClr val="4E004E"/>
                </a:solidFill>
              </a:rPr>
              <a:t> </a:t>
            </a:r>
          </a:p>
        </p:txBody>
      </p:sp>
      <p:sp>
        <p:nvSpPr>
          <p:cNvPr id="7" name="Rectangle 6"/>
          <p:cNvSpPr>
            <a:spLocks noChangeArrowheads="1"/>
          </p:cNvSpPr>
          <p:nvPr/>
        </p:nvSpPr>
        <p:spPr bwMode="auto">
          <a:xfrm>
            <a:off x="4764088" y="1246188"/>
            <a:ext cx="4379912" cy="1015663"/>
          </a:xfrm>
          <a:prstGeom prst="rect">
            <a:avLst/>
          </a:prstGeom>
          <a:noFill/>
          <a:ln w="9525">
            <a:noFill/>
            <a:miter lim="800000"/>
            <a:headEnd/>
            <a:tailEnd/>
          </a:ln>
        </p:spPr>
        <p:txBody>
          <a:bodyPr>
            <a:spAutoFit/>
          </a:bodyPr>
          <a:lstStyle/>
          <a:p>
            <a:pPr algn="ctr"/>
            <a:r>
              <a:rPr lang="en-US" sz="2000" dirty="0">
                <a:solidFill>
                  <a:srgbClr val="000000"/>
                </a:solidFill>
              </a:rPr>
              <a:t>Single </a:t>
            </a:r>
            <a:r>
              <a:rPr lang="en-US" sz="2000" dirty="0" smtClean="0">
                <a:solidFill>
                  <a:srgbClr val="000000"/>
                </a:solidFill>
              </a:rPr>
              <a:t>LC-MS analysis</a:t>
            </a:r>
          </a:p>
          <a:p>
            <a:pPr algn="ctr"/>
            <a:r>
              <a:rPr lang="en-US" sz="2000" dirty="0" smtClean="0">
                <a:solidFill>
                  <a:srgbClr val="000000"/>
                </a:solidFill>
                <a:cs typeface="Arial" pitchFamily="34" charset="0"/>
              </a:rPr>
              <a:t>(</a:t>
            </a:r>
            <a:r>
              <a:rPr lang="en-US" sz="1600" dirty="0" smtClean="0">
                <a:solidFill>
                  <a:srgbClr val="000000"/>
                </a:solidFill>
                <a:cs typeface="Arial" pitchFamily="34" charset="0"/>
              </a:rPr>
              <a:t>using high MMA MS e.g. </a:t>
            </a:r>
            <a:r>
              <a:rPr lang="en-US" sz="1600" dirty="0" err="1" smtClean="0">
                <a:solidFill>
                  <a:srgbClr val="000000"/>
                </a:solidFill>
                <a:cs typeface="Arial" pitchFamily="34" charset="0"/>
              </a:rPr>
              <a:t>Orbitrap</a:t>
            </a:r>
            <a:r>
              <a:rPr lang="en-US" sz="1600" dirty="0" smtClean="0">
                <a:solidFill>
                  <a:srgbClr val="000000"/>
                </a:solidFill>
                <a:cs typeface="Arial" pitchFamily="34" charset="0"/>
              </a:rPr>
              <a:t>, FT-ICR</a:t>
            </a:r>
            <a:r>
              <a:rPr lang="en-US" sz="2000" dirty="0" smtClean="0">
                <a:solidFill>
                  <a:srgbClr val="000000"/>
                </a:solidFill>
                <a:cs typeface="Arial" pitchFamily="34" charset="0"/>
              </a:rPr>
              <a:t>)</a:t>
            </a:r>
            <a:endParaRPr lang="en-US" sz="2000" dirty="0">
              <a:solidFill>
                <a:srgbClr val="000000"/>
              </a:solidFill>
              <a:cs typeface="Arial" pitchFamily="34" charset="0"/>
            </a:endParaRPr>
          </a:p>
          <a:p>
            <a:pPr algn="ctr"/>
            <a:endParaRPr lang="en-US" sz="2000" dirty="0">
              <a:solidFill>
                <a:srgbClr val="000000"/>
              </a:solidFill>
            </a:endParaRPr>
          </a:p>
        </p:txBody>
      </p:sp>
      <p:pic>
        <p:nvPicPr>
          <p:cNvPr id="8" name="Picture 7"/>
          <p:cNvPicPr>
            <a:picLocks noChangeAspect="1" noChangeArrowheads="1"/>
          </p:cNvPicPr>
          <p:nvPr/>
        </p:nvPicPr>
        <p:blipFill>
          <a:blip r:embed="rId4" cstate="print"/>
          <a:srcRect/>
          <a:stretch>
            <a:fillRect/>
          </a:stretch>
        </p:blipFill>
        <p:spPr bwMode="auto">
          <a:xfrm>
            <a:off x="4645025" y="2214563"/>
            <a:ext cx="4498975" cy="3340100"/>
          </a:xfrm>
          <a:prstGeom prst="rect">
            <a:avLst/>
          </a:prstGeom>
          <a:solidFill>
            <a:srgbClr val="800000"/>
          </a:solidFill>
          <a:ln w="9525">
            <a:noFill/>
            <a:miter lim="800000"/>
            <a:headEnd/>
            <a:tailEnd/>
          </a:ln>
        </p:spPr>
      </p:pic>
      <p:sp>
        <p:nvSpPr>
          <p:cNvPr id="9" name="Text Box 8"/>
          <p:cNvSpPr txBox="1">
            <a:spLocks noChangeArrowheads="1"/>
          </p:cNvSpPr>
          <p:nvPr/>
        </p:nvSpPr>
        <p:spPr bwMode="auto">
          <a:xfrm>
            <a:off x="4876800" y="5486400"/>
            <a:ext cx="4114800" cy="461665"/>
          </a:xfrm>
          <a:prstGeom prst="rect">
            <a:avLst/>
          </a:prstGeom>
          <a:noFill/>
          <a:ln w="12700">
            <a:noFill/>
            <a:miter lim="800000"/>
            <a:headEnd/>
            <a:tailEnd/>
          </a:ln>
        </p:spPr>
        <p:txBody>
          <a:bodyPr wrap="square">
            <a:spAutoFit/>
          </a:bodyPr>
          <a:lstStyle/>
          <a:p>
            <a:r>
              <a:rPr lang="en-US" sz="1200" dirty="0" smtClean="0"/>
              <a:t>Chemical species </a:t>
            </a:r>
            <a:r>
              <a:rPr lang="en-US" sz="1200" dirty="0"/>
              <a:t>identified </a:t>
            </a:r>
            <a:r>
              <a:rPr lang="en-US" sz="1200" dirty="0" smtClean="0"/>
              <a:t>by accurately measured mass and elution time</a:t>
            </a:r>
            <a:endParaRPr lang="en-US" sz="1200" dirty="0"/>
          </a:p>
        </p:txBody>
      </p:sp>
      <p:sp>
        <p:nvSpPr>
          <p:cNvPr id="10" name="Text Box 76"/>
          <p:cNvSpPr txBox="1">
            <a:spLocks noChangeArrowheads="1"/>
          </p:cNvSpPr>
          <p:nvPr/>
        </p:nvSpPr>
        <p:spPr bwMode="auto">
          <a:xfrm>
            <a:off x="4876800" y="6043136"/>
            <a:ext cx="4114800" cy="738664"/>
          </a:xfrm>
          <a:prstGeom prst="rect">
            <a:avLst/>
          </a:prstGeom>
          <a:noFill/>
          <a:ln w="12700">
            <a:solidFill>
              <a:schemeClr val="tx1"/>
            </a:solidFill>
            <a:miter lim="800000"/>
            <a:headEnd/>
            <a:tailEnd/>
          </a:ln>
        </p:spPr>
        <p:txBody>
          <a:bodyPr wrap="square">
            <a:spAutoFit/>
          </a:bodyPr>
          <a:lstStyle/>
          <a:p>
            <a:r>
              <a:rPr lang="en-US" sz="1400" b="0" dirty="0"/>
              <a:t>Multiplexed instead of serial peptide identification allows to achieve much larger dynamic range per single run.</a:t>
            </a:r>
          </a:p>
        </p:txBody>
      </p:sp>
      <p:sp>
        <p:nvSpPr>
          <p:cNvPr id="11" name="TextBox 10"/>
          <p:cNvSpPr txBox="1"/>
          <p:nvPr/>
        </p:nvSpPr>
        <p:spPr>
          <a:xfrm>
            <a:off x="386062" y="2177534"/>
            <a:ext cx="756938" cy="184666"/>
          </a:xfrm>
          <a:prstGeom prst="rect">
            <a:avLst/>
          </a:prstGeom>
          <a:solidFill>
            <a:schemeClr val="bg1"/>
          </a:solidFill>
        </p:spPr>
        <p:txBody>
          <a:bodyPr wrap="none" rtlCol="0">
            <a:spAutoFit/>
          </a:bodyPr>
          <a:lstStyle/>
          <a:p>
            <a:r>
              <a:rPr lang="en-US" sz="600" dirty="0" smtClean="0"/>
              <a:t>Calculated mass</a:t>
            </a:r>
            <a:endParaRPr lang="en-US" sz="600" dirty="0"/>
          </a:p>
        </p:txBody>
      </p:sp>
      <p:sp>
        <p:nvSpPr>
          <p:cNvPr id="12" name="TextBox 11"/>
          <p:cNvSpPr txBox="1"/>
          <p:nvPr/>
        </p:nvSpPr>
        <p:spPr>
          <a:xfrm>
            <a:off x="4751904" y="2177534"/>
            <a:ext cx="734496" cy="184666"/>
          </a:xfrm>
          <a:prstGeom prst="rect">
            <a:avLst/>
          </a:prstGeom>
          <a:solidFill>
            <a:schemeClr val="bg1"/>
          </a:solidFill>
        </p:spPr>
        <p:txBody>
          <a:bodyPr wrap="none" rtlCol="0">
            <a:spAutoFit/>
          </a:bodyPr>
          <a:lstStyle/>
          <a:p>
            <a:r>
              <a:rPr lang="en-US" sz="600" dirty="0" smtClean="0"/>
              <a:t>Measured mass</a:t>
            </a:r>
            <a:endParaRPr lang="en-US" sz="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2" name="Rectangle 2"/>
          <p:cNvSpPr>
            <a:spLocks noGrp="1" noChangeArrowheads="1"/>
          </p:cNvSpPr>
          <p:nvPr>
            <p:ph type="title"/>
          </p:nvPr>
        </p:nvSpPr>
        <p:spPr/>
        <p:txBody>
          <a:bodyPr/>
          <a:lstStyle/>
          <a:p>
            <a:r>
              <a:rPr lang="en-US" sz="2400" dirty="0">
                <a:solidFill>
                  <a:schemeClr val="tx2"/>
                </a:solidFill>
                <a:latin typeface="Arial" pitchFamily="34" charset="0"/>
                <a:cs typeface="Arial" pitchFamily="34" charset="0"/>
              </a:rPr>
              <a:t>A</a:t>
            </a:r>
            <a:r>
              <a:rPr lang="en-US" sz="2400" dirty="0" smtClean="0">
                <a:solidFill>
                  <a:schemeClr val="tx2"/>
                </a:solidFill>
                <a:latin typeface="Arial" pitchFamily="34" charset="0"/>
                <a:cs typeface="Arial" pitchFamily="34" charset="0"/>
              </a:rPr>
              <a:t>ccurate mass and time (AMT) tag approach for proteomics analysis</a:t>
            </a:r>
            <a:endParaRPr lang="en-US" sz="2400" dirty="0"/>
          </a:p>
        </p:txBody>
      </p:sp>
      <p:pic>
        <p:nvPicPr>
          <p:cNvPr id="3" name="Picture 218"/>
          <p:cNvPicPr>
            <a:picLocks noChangeAspect="1" noChangeArrowheads="1"/>
          </p:cNvPicPr>
          <p:nvPr/>
        </p:nvPicPr>
        <p:blipFill>
          <a:blip r:embed="rId3" cstate="print"/>
          <a:srcRect l="-1630" t="-5122" r="69"/>
          <a:stretch>
            <a:fillRect/>
          </a:stretch>
        </p:blipFill>
        <p:spPr bwMode="auto">
          <a:xfrm>
            <a:off x="228600" y="914400"/>
            <a:ext cx="4038600" cy="3995191"/>
          </a:xfrm>
          <a:prstGeom prst="rect">
            <a:avLst/>
          </a:prstGeom>
          <a:noFill/>
          <a:ln w="9525">
            <a:noFill/>
            <a:miter lim="800000"/>
            <a:headEnd/>
            <a:tailEnd/>
          </a:ln>
          <a:effectLst/>
        </p:spPr>
      </p:pic>
      <p:sp>
        <p:nvSpPr>
          <p:cNvPr id="4" name="Rectangle 219"/>
          <p:cNvSpPr>
            <a:spLocks noChangeArrowheads="1"/>
          </p:cNvSpPr>
          <p:nvPr/>
        </p:nvSpPr>
        <p:spPr bwMode="auto">
          <a:xfrm>
            <a:off x="5105400" y="990600"/>
            <a:ext cx="3606800" cy="4191000"/>
          </a:xfrm>
          <a:prstGeom prst="rect">
            <a:avLst/>
          </a:prstGeom>
          <a:noFill/>
          <a:ln w="9525" algn="ctr">
            <a:noFill/>
            <a:miter lim="800000"/>
            <a:headEnd/>
            <a:tailEnd/>
          </a:ln>
          <a:effectLst/>
        </p:spPr>
        <p:txBody>
          <a:bodyPr lIns="45720" rIns="45720"/>
          <a:lstStyle/>
          <a:p>
            <a:pPr marL="171450" indent="-171450" eaLnBrk="1" hangingPunct="1">
              <a:spcBef>
                <a:spcPct val="25000"/>
              </a:spcBef>
            </a:pPr>
            <a:r>
              <a:rPr lang="en-US" sz="2000" b="1" dirty="0">
                <a:solidFill>
                  <a:schemeClr val="tx2"/>
                </a:solidFill>
              </a:rPr>
              <a:t>AMT tag database generation</a:t>
            </a:r>
          </a:p>
          <a:p>
            <a:pPr lvl="1" indent="-171450" eaLnBrk="1" hangingPunct="1">
              <a:spcBef>
                <a:spcPct val="35000"/>
              </a:spcBef>
              <a:buFontTx/>
              <a:buChar char="•"/>
            </a:pPr>
            <a:r>
              <a:rPr lang="en-US" sz="1800" dirty="0"/>
              <a:t>Complex samples fractionated, analyzed by LC-MS/MS, and </a:t>
            </a:r>
            <a:r>
              <a:rPr lang="en-US" sz="1800" dirty="0" smtClean="0"/>
              <a:t>MS/MS spectra </a:t>
            </a:r>
            <a:r>
              <a:rPr lang="en-US" sz="1800" dirty="0"/>
              <a:t>analyzed </a:t>
            </a:r>
            <a:r>
              <a:rPr lang="en-US" sz="1800" dirty="0" smtClean="0"/>
              <a:t>to identify constituent peptides</a:t>
            </a:r>
            <a:endParaRPr lang="en-US" sz="1800" dirty="0"/>
          </a:p>
          <a:p>
            <a:pPr lvl="1" indent="-171450" eaLnBrk="1" hangingPunct="1">
              <a:spcBef>
                <a:spcPct val="25000"/>
              </a:spcBef>
              <a:buFontTx/>
              <a:buChar char="•"/>
            </a:pPr>
            <a:r>
              <a:rPr lang="en-US" sz="1800" dirty="0"/>
              <a:t>Contains MS/MS peptide sequences, normalized elution times, and calculated masses </a:t>
            </a:r>
          </a:p>
          <a:p>
            <a:pPr lvl="1" indent="-171450" eaLnBrk="1" hangingPunct="1">
              <a:spcBef>
                <a:spcPct val="25000"/>
              </a:spcBef>
              <a:buFontTx/>
              <a:buChar char="•"/>
            </a:pPr>
            <a:r>
              <a:rPr lang="en-US" sz="1800" dirty="0"/>
              <a:t>Serves as  “look-up table” for subsequent high throughput </a:t>
            </a:r>
            <a:br>
              <a:rPr lang="en-US" sz="1800" dirty="0"/>
            </a:br>
            <a:r>
              <a:rPr lang="en-US" sz="1800" dirty="0"/>
              <a:t>LC-MS analyses</a:t>
            </a:r>
          </a:p>
        </p:txBody>
      </p:sp>
      <p:sp>
        <p:nvSpPr>
          <p:cNvPr id="5" name="Rectangle 127"/>
          <p:cNvSpPr>
            <a:spLocks noChangeArrowheads="1"/>
          </p:cNvSpPr>
          <p:nvPr/>
        </p:nvSpPr>
        <p:spPr bwMode="auto">
          <a:xfrm>
            <a:off x="46037" y="5257800"/>
            <a:ext cx="8945563" cy="1447800"/>
          </a:xfrm>
          <a:prstGeom prst="rect">
            <a:avLst/>
          </a:prstGeom>
          <a:noFill/>
          <a:ln w="9525" algn="ctr">
            <a:noFill/>
            <a:miter lim="800000"/>
            <a:headEnd/>
            <a:tailEnd/>
          </a:ln>
          <a:effectLst/>
        </p:spPr>
        <p:txBody>
          <a:bodyPr lIns="45720" rIns="45720"/>
          <a:lstStyle/>
          <a:p>
            <a:pPr marL="171450" indent="-171450" eaLnBrk="1" hangingPunct="1">
              <a:spcBef>
                <a:spcPct val="25000"/>
              </a:spcBef>
            </a:pPr>
            <a:r>
              <a:rPr lang="en-US" sz="2000" b="1" dirty="0">
                <a:solidFill>
                  <a:schemeClr val="tx2"/>
                </a:solidFill>
              </a:rPr>
              <a:t>High throughput quantitative proteomics</a:t>
            </a:r>
          </a:p>
          <a:p>
            <a:pPr marL="514350" lvl="1" indent="-228600" eaLnBrk="1" hangingPunct="1">
              <a:spcBef>
                <a:spcPct val="35000"/>
              </a:spcBef>
              <a:buFontTx/>
              <a:buChar char="•"/>
            </a:pPr>
            <a:r>
              <a:rPr lang="en-US" sz="1800" dirty="0"/>
              <a:t>Peptides identified from LC-MS peaks by matching both measured accurate masses and normalized elution times to those in AMT tag database within specified values</a:t>
            </a:r>
          </a:p>
          <a:p>
            <a:pPr marL="514350" lvl="1" indent="-228600" eaLnBrk="1" hangingPunct="1">
              <a:spcBef>
                <a:spcPct val="25000"/>
              </a:spcBef>
              <a:buFontTx/>
              <a:buChar char="•"/>
            </a:pPr>
            <a:r>
              <a:rPr lang="en-US" sz="1800" dirty="0"/>
              <a:t>Protein abundance value </a:t>
            </a:r>
            <a:r>
              <a:rPr lang="en-US" sz="1800" dirty="0" smtClean="0"/>
              <a:t>calculation</a:t>
            </a:r>
            <a:endParaRPr lang="en-US"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An example of the need/use for increased throughput: Salmonella regulatory mutant analysis</a:t>
            </a:r>
            <a:endParaRPr lang="en-US" sz="2400" dirty="0"/>
          </a:p>
        </p:txBody>
      </p:sp>
      <p:grpSp>
        <p:nvGrpSpPr>
          <p:cNvPr id="354" name="Group 149"/>
          <p:cNvGrpSpPr>
            <a:grpSpLocks/>
          </p:cNvGrpSpPr>
          <p:nvPr/>
        </p:nvGrpSpPr>
        <p:grpSpPr bwMode="auto">
          <a:xfrm>
            <a:off x="209550" y="2133600"/>
            <a:ext cx="8432800" cy="2652713"/>
            <a:chOff x="132" y="1344"/>
            <a:chExt cx="5312" cy="1671"/>
          </a:xfrm>
        </p:grpSpPr>
        <p:sp>
          <p:nvSpPr>
            <p:cNvPr id="355" name="Text Box 3"/>
            <p:cNvSpPr txBox="1">
              <a:spLocks noChangeArrowheads="1"/>
            </p:cNvSpPr>
            <p:nvPr/>
          </p:nvSpPr>
          <p:spPr bwMode="auto">
            <a:xfrm>
              <a:off x="3105" y="1344"/>
              <a:ext cx="508" cy="231"/>
            </a:xfrm>
            <a:prstGeom prst="rect">
              <a:avLst/>
            </a:prstGeom>
            <a:noFill/>
            <a:ln w="9525">
              <a:noFill/>
              <a:miter lim="800000"/>
              <a:headEnd/>
              <a:tailEnd/>
            </a:ln>
            <a:effectLst/>
          </p:spPr>
          <p:txBody>
            <a:bodyPr wrap="none">
              <a:spAutoFit/>
            </a:bodyPr>
            <a:lstStyle/>
            <a:p>
              <a:pPr algn="ctr"/>
              <a:r>
                <a:rPr lang="en-US"/>
                <a:t>SmpB</a:t>
              </a:r>
            </a:p>
          </p:txBody>
        </p:sp>
        <p:sp>
          <p:nvSpPr>
            <p:cNvPr id="356" name="Text Box 4"/>
            <p:cNvSpPr txBox="1">
              <a:spLocks noChangeArrowheads="1"/>
            </p:cNvSpPr>
            <p:nvPr/>
          </p:nvSpPr>
          <p:spPr bwMode="auto">
            <a:xfrm>
              <a:off x="1478" y="1344"/>
              <a:ext cx="716" cy="231"/>
            </a:xfrm>
            <a:prstGeom prst="rect">
              <a:avLst/>
            </a:prstGeom>
            <a:noFill/>
            <a:ln w="9525">
              <a:noFill/>
              <a:miter lim="800000"/>
              <a:headEnd/>
              <a:tailEnd/>
            </a:ln>
            <a:effectLst/>
          </p:spPr>
          <p:txBody>
            <a:bodyPr wrap="none">
              <a:spAutoFit/>
            </a:bodyPr>
            <a:lstStyle/>
            <a:p>
              <a:pPr algn="ctr"/>
              <a:r>
                <a:rPr lang="en-US"/>
                <a:t>Wild-type</a:t>
              </a:r>
            </a:p>
          </p:txBody>
        </p:sp>
        <p:sp>
          <p:nvSpPr>
            <p:cNvPr id="357" name="Text Box 5"/>
            <p:cNvSpPr txBox="1">
              <a:spLocks noChangeArrowheads="1"/>
            </p:cNvSpPr>
            <p:nvPr/>
          </p:nvSpPr>
          <p:spPr bwMode="auto">
            <a:xfrm>
              <a:off x="4712" y="1344"/>
              <a:ext cx="340" cy="231"/>
            </a:xfrm>
            <a:prstGeom prst="rect">
              <a:avLst/>
            </a:prstGeom>
            <a:noFill/>
            <a:ln w="9525">
              <a:noFill/>
              <a:miter lim="800000"/>
              <a:headEnd/>
              <a:tailEnd/>
            </a:ln>
            <a:effectLst/>
          </p:spPr>
          <p:txBody>
            <a:bodyPr wrap="none">
              <a:spAutoFit/>
            </a:bodyPr>
            <a:lstStyle/>
            <a:p>
              <a:pPr algn="ctr"/>
              <a:r>
                <a:rPr lang="en-US"/>
                <a:t>Hfq</a:t>
              </a:r>
            </a:p>
          </p:txBody>
        </p:sp>
        <p:grpSp>
          <p:nvGrpSpPr>
            <p:cNvPr id="358" name="Group 6"/>
            <p:cNvGrpSpPr>
              <a:grpSpLocks/>
            </p:cNvGrpSpPr>
            <p:nvPr/>
          </p:nvGrpSpPr>
          <p:grpSpPr bwMode="auto">
            <a:xfrm>
              <a:off x="1630" y="1610"/>
              <a:ext cx="432" cy="358"/>
              <a:chOff x="1055" y="2090"/>
              <a:chExt cx="432" cy="358"/>
            </a:xfrm>
          </p:grpSpPr>
          <p:sp>
            <p:nvSpPr>
              <p:cNvPr id="483" name="Line 7"/>
              <p:cNvSpPr>
                <a:spLocks noChangeShapeType="1"/>
              </p:cNvSpPr>
              <p:nvPr/>
            </p:nvSpPr>
            <p:spPr bwMode="auto">
              <a:xfrm>
                <a:off x="1271" y="2112"/>
                <a:ext cx="0" cy="336"/>
              </a:xfrm>
              <a:prstGeom prst="line">
                <a:avLst/>
              </a:prstGeom>
              <a:noFill/>
              <a:ln w="28575">
                <a:solidFill>
                  <a:srgbClr val="0033CC"/>
                </a:solidFill>
                <a:round/>
                <a:headEnd/>
                <a:tailEnd type="triangle" w="med" len="med"/>
              </a:ln>
              <a:effectLst/>
            </p:spPr>
            <p:txBody>
              <a:bodyPr/>
              <a:lstStyle/>
              <a:p>
                <a:endParaRPr lang="en-US"/>
              </a:p>
            </p:txBody>
          </p:sp>
          <p:sp>
            <p:nvSpPr>
              <p:cNvPr id="484" name="Line 8"/>
              <p:cNvSpPr>
                <a:spLocks noChangeShapeType="1"/>
              </p:cNvSpPr>
              <p:nvPr/>
            </p:nvSpPr>
            <p:spPr bwMode="auto">
              <a:xfrm rot="1800000">
                <a:off x="1055" y="2090"/>
                <a:ext cx="0" cy="336"/>
              </a:xfrm>
              <a:prstGeom prst="line">
                <a:avLst/>
              </a:prstGeom>
              <a:noFill/>
              <a:ln w="28575">
                <a:solidFill>
                  <a:srgbClr val="0033CC"/>
                </a:solidFill>
                <a:round/>
                <a:headEnd/>
                <a:tailEnd type="triangle" w="med" len="med"/>
              </a:ln>
              <a:effectLst/>
            </p:spPr>
            <p:txBody>
              <a:bodyPr/>
              <a:lstStyle/>
              <a:p>
                <a:endParaRPr lang="en-US"/>
              </a:p>
            </p:txBody>
          </p:sp>
          <p:sp>
            <p:nvSpPr>
              <p:cNvPr id="485" name="Line 9"/>
              <p:cNvSpPr>
                <a:spLocks noChangeShapeType="1"/>
              </p:cNvSpPr>
              <p:nvPr/>
            </p:nvSpPr>
            <p:spPr bwMode="auto">
              <a:xfrm rot="19800000" flipH="1">
                <a:off x="1487" y="2090"/>
                <a:ext cx="0" cy="336"/>
              </a:xfrm>
              <a:prstGeom prst="line">
                <a:avLst/>
              </a:prstGeom>
              <a:noFill/>
              <a:ln w="28575">
                <a:solidFill>
                  <a:srgbClr val="0033CC"/>
                </a:solidFill>
                <a:round/>
                <a:headEnd/>
                <a:tailEnd type="triangle" w="med" len="med"/>
              </a:ln>
              <a:effectLst/>
            </p:spPr>
            <p:txBody>
              <a:bodyPr/>
              <a:lstStyle/>
              <a:p>
                <a:endParaRPr lang="en-US"/>
              </a:p>
            </p:txBody>
          </p:sp>
        </p:grpSp>
        <p:grpSp>
          <p:nvGrpSpPr>
            <p:cNvPr id="359" name="Group 10"/>
            <p:cNvGrpSpPr>
              <a:grpSpLocks/>
            </p:cNvGrpSpPr>
            <p:nvPr/>
          </p:nvGrpSpPr>
          <p:grpSpPr bwMode="auto">
            <a:xfrm>
              <a:off x="3143" y="1610"/>
              <a:ext cx="432" cy="358"/>
              <a:chOff x="2664" y="2138"/>
              <a:chExt cx="432" cy="358"/>
            </a:xfrm>
          </p:grpSpPr>
          <p:sp>
            <p:nvSpPr>
              <p:cNvPr id="480" name="Line 11"/>
              <p:cNvSpPr>
                <a:spLocks noChangeShapeType="1"/>
              </p:cNvSpPr>
              <p:nvPr/>
            </p:nvSpPr>
            <p:spPr bwMode="auto">
              <a:xfrm>
                <a:off x="2880" y="2160"/>
                <a:ext cx="0" cy="336"/>
              </a:xfrm>
              <a:prstGeom prst="line">
                <a:avLst/>
              </a:prstGeom>
              <a:noFill/>
              <a:ln w="28575">
                <a:solidFill>
                  <a:srgbClr val="0033CC"/>
                </a:solidFill>
                <a:round/>
                <a:headEnd/>
                <a:tailEnd type="triangle" w="med" len="med"/>
              </a:ln>
              <a:effectLst/>
            </p:spPr>
            <p:txBody>
              <a:bodyPr/>
              <a:lstStyle/>
              <a:p>
                <a:endParaRPr lang="en-US"/>
              </a:p>
            </p:txBody>
          </p:sp>
          <p:sp>
            <p:nvSpPr>
              <p:cNvPr id="481" name="Line 12"/>
              <p:cNvSpPr>
                <a:spLocks noChangeShapeType="1"/>
              </p:cNvSpPr>
              <p:nvPr/>
            </p:nvSpPr>
            <p:spPr bwMode="auto">
              <a:xfrm rot="1800000">
                <a:off x="2664" y="2138"/>
                <a:ext cx="0" cy="336"/>
              </a:xfrm>
              <a:prstGeom prst="line">
                <a:avLst/>
              </a:prstGeom>
              <a:noFill/>
              <a:ln w="28575">
                <a:solidFill>
                  <a:srgbClr val="0033CC"/>
                </a:solidFill>
                <a:round/>
                <a:headEnd/>
                <a:tailEnd type="triangle" w="med" len="med"/>
              </a:ln>
              <a:effectLst/>
            </p:spPr>
            <p:txBody>
              <a:bodyPr/>
              <a:lstStyle/>
              <a:p>
                <a:endParaRPr lang="en-US"/>
              </a:p>
            </p:txBody>
          </p:sp>
          <p:sp>
            <p:nvSpPr>
              <p:cNvPr id="482" name="Line 13"/>
              <p:cNvSpPr>
                <a:spLocks noChangeShapeType="1"/>
              </p:cNvSpPr>
              <p:nvPr/>
            </p:nvSpPr>
            <p:spPr bwMode="auto">
              <a:xfrm rot="19800000" flipH="1">
                <a:off x="3096" y="2138"/>
                <a:ext cx="0" cy="336"/>
              </a:xfrm>
              <a:prstGeom prst="line">
                <a:avLst/>
              </a:prstGeom>
              <a:noFill/>
              <a:ln w="28575">
                <a:solidFill>
                  <a:srgbClr val="0033CC"/>
                </a:solidFill>
                <a:round/>
                <a:headEnd/>
                <a:tailEnd type="triangle" w="med" len="med"/>
              </a:ln>
              <a:effectLst/>
            </p:spPr>
            <p:txBody>
              <a:bodyPr/>
              <a:lstStyle/>
              <a:p>
                <a:endParaRPr lang="en-US"/>
              </a:p>
            </p:txBody>
          </p:sp>
        </p:grpSp>
        <p:grpSp>
          <p:nvGrpSpPr>
            <p:cNvPr id="360" name="Group 14"/>
            <p:cNvGrpSpPr>
              <a:grpSpLocks/>
            </p:cNvGrpSpPr>
            <p:nvPr/>
          </p:nvGrpSpPr>
          <p:grpSpPr bwMode="auto">
            <a:xfrm>
              <a:off x="4655" y="1610"/>
              <a:ext cx="432" cy="358"/>
              <a:chOff x="2664" y="2138"/>
              <a:chExt cx="432" cy="358"/>
            </a:xfrm>
          </p:grpSpPr>
          <p:sp>
            <p:nvSpPr>
              <p:cNvPr id="477" name="Line 15"/>
              <p:cNvSpPr>
                <a:spLocks noChangeShapeType="1"/>
              </p:cNvSpPr>
              <p:nvPr/>
            </p:nvSpPr>
            <p:spPr bwMode="auto">
              <a:xfrm>
                <a:off x="2880" y="2160"/>
                <a:ext cx="0" cy="336"/>
              </a:xfrm>
              <a:prstGeom prst="line">
                <a:avLst/>
              </a:prstGeom>
              <a:noFill/>
              <a:ln w="28575">
                <a:solidFill>
                  <a:srgbClr val="0033CC"/>
                </a:solidFill>
                <a:round/>
                <a:headEnd/>
                <a:tailEnd type="triangle" w="med" len="med"/>
              </a:ln>
              <a:effectLst/>
            </p:spPr>
            <p:txBody>
              <a:bodyPr/>
              <a:lstStyle/>
              <a:p>
                <a:endParaRPr lang="en-US"/>
              </a:p>
            </p:txBody>
          </p:sp>
          <p:sp>
            <p:nvSpPr>
              <p:cNvPr id="478" name="Line 16"/>
              <p:cNvSpPr>
                <a:spLocks noChangeShapeType="1"/>
              </p:cNvSpPr>
              <p:nvPr/>
            </p:nvSpPr>
            <p:spPr bwMode="auto">
              <a:xfrm rot="1800000">
                <a:off x="2664" y="2138"/>
                <a:ext cx="0" cy="336"/>
              </a:xfrm>
              <a:prstGeom prst="line">
                <a:avLst/>
              </a:prstGeom>
              <a:noFill/>
              <a:ln w="28575">
                <a:solidFill>
                  <a:srgbClr val="0033CC"/>
                </a:solidFill>
                <a:round/>
                <a:headEnd/>
                <a:tailEnd type="triangle" w="med" len="med"/>
              </a:ln>
              <a:effectLst/>
            </p:spPr>
            <p:txBody>
              <a:bodyPr/>
              <a:lstStyle/>
              <a:p>
                <a:endParaRPr lang="en-US"/>
              </a:p>
            </p:txBody>
          </p:sp>
          <p:sp>
            <p:nvSpPr>
              <p:cNvPr id="479" name="Line 17"/>
              <p:cNvSpPr>
                <a:spLocks noChangeShapeType="1"/>
              </p:cNvSpPr>
              <p:nvPr/>
            </p:nvSpPr>
            <p:spPr bwMode="auto">
              <a:xfrm rot="19800000" flipH="1">
                <a:off x="3096" y="2138"/>
                <a:ext cx="0" cy="336"/>
              </a:xfrm>
              <a:prstGeom prst="line">
                <a:avLst/>
              </a:prstGeom>
              <a:noFill/>
              <a:ln w="28575">
                <a:solidFill>
                  <a:srgbClr val="0033CC"/>
                </a:solidFill>
                <a:round/>
                <a:headEnd/>
                <a:tailEnd type="triangle" w="med" len="med"/>
              </a:ln>
              <a:effectLst/>
            </p:spPr>
            <p:txBody>
              <a:bodyPr/>
              <a:lstStyle/>
              <a:p>
                <a:endParaRPr lang="en-US"/>
              </a:p>
            </p:txBody>
          </p:sp>
        </p:grpSp>
        <p:grpSp>
          <p:nvGrpSpPr>
            <p:cNvPr id="361" name="Group 18"/>
            <p:cNvGrpSpPr>
              <a:grpSpLocks/>
            </p:cNvGrpSpPr>
            <p:nvPr/>
          </p:nvGrpSpPr>
          <p:grpSpPr bwMode="auto">
            <a:xfrm>
              <a:off x="1295" y="2016"/>
              <a:ext cx="1064" cy="288"/>
              <a:chOff x="720" y="2592"/>
              <a:chExt cx="1064" cy="288"/>
            </a:xfrm>
          </p:grpSpPr>
          <p:grpSp>
            <p:nvGrpSpPr>
              <p:cNvPr id="468" name="Group 19"/>
              <p:cNvGrpSpPr>
                <a:grpSpLocks/>
              </p:cNvGrpSpPr>
              <p:nvPr/>
            </p:nvGrpSpPr>
            <p:grpSpPr bwMode="auto">
              <a:xfrm>
                <a:off x="720" y="2592"/>
                <a:ext cx="200" cy="288"/>
                <a:chOff x="672" y="2659"/>
                <a:chExt cx="200" cy="288"/>
              </a:xfrm>
            </p:grpSpPr>
            <p:sp>
              <p:nvSpPr>
                <p:cNvPr id="475" name="Line 20"/>
                <p:cNvSpPr>
                  <a:spLocks noChangeShapeType="1"/>
                </p:cNvSpPr>
                <p:nvPr/>
              </p:nvSpPr>
              <p:spPr bwMode="auto">
                <a:xfrm rot="19800000" flipH="1">
                  <a:off x="808" y="2659"/>
                  <a:ext cx="64" cy="288"/>
                </a:xfrm>
                <a:prstGeom prst="line">
                  <a:avLst/>
                </a:prstGeom>
                <a:noFill/>
                <a:ln w="28575">
                  <a:solidFill>
                    <a:srgbClr val="009900"/>
                  </a:solidFill>
                  <a:round/>
                  <a:headEnd/>
                  <a:tailEnd type="triangle" w="med" len="med"/>
                </a:ln>
                <a:effectLst/>
              </p:spPr>
              <p:txBody>
                <a:bodyPr/>
                <a:lstStyle/>
                <a:p>
                  <a:endParaRPr lang="en-US"/>
                </a:p>
              </p:txBody>
            </p:sp>
            <p:sp>
              <p:nvSpPr>
                <p:cNvPr id="476" name="Line 21"/>
                <p:cNvSpPr>
                  <a:spLocks noChangeShapeType="1"/>
                </p:cNvSpPr>
                <p:nvPr/>
              </p:nvSpPr>
              <p:spPr bwMode="auto">
                <a:xfrm rot="1800000">
                  <a:off x="672" y="2659"/>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69" name="Group 22"/>
              <p:cNvGrpSpPr>
                <a:grpSpLocks/>
              </p:cNvGrpSpPr>
              <p:nvPr/>
            </p:nvGrpSpPr>
            <p:grpSpPr bwMode="auto">
              <a:xfrm>
                <a:off x="1152" y="2592"/>
                <a:ext cx="200" cy="288"/>
                <a:chOff x="1448" y="2736"/>
                <a:chExt cx="200" cy="288"/>
              </a:xfrm>
            </p:grpSpPr>
            <p:sp>
              <p:nvSpPr>
                <p:cNvPr id="473" name="Line 23"/>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74" name="Line 24"/>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70" name="Group 25"/>
              <p:cNvGrpSpPr>
                <a:grpSpLocks/>
              </p:cNvGrpSpPr>
              <p:nvPr/>
            </p:nvGrpSpPr>
            <p:grpSpPr bwMode="auto">
              <a:xfrm>
                <a:off x="1584" y="2592"/>
                <a:ext cx="200" cy="288"/>
                <a:chOff x="1448" y="2736"/>
                <a:chExt cx="200" cy="288"/>
              </a:xfrm>
            </p:grpSpPr>
            <p:sp>
              <p:nvSpPr>
                <p:cNvPr id="471" name="Line 26"/>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72" name="Line 27"/>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grpSp>
          <p:nvGrpSpPr>
            <p:cNvPr id="362" name="Group 28"/>
            <p:cNvGrpSpPr>
              <a:grpSpLocks/>
            </p:cNvGrpSpPr>
            <p:nvPr/>
          </p:nvGrpSpPr>
          <p:grpSpPr bwMode="auto">
            <a:xfrm>
              <a:off x="2831" y="2016"/>
              <a:ext cx="1064" cy="288"/>
              <a:chOff x="720" y="2592"/>
              <a:chExt cx="1064" cy="288"/>
            </a:xfrm>
          </p:grpSpPr>
          <p:grpSp>
            <p:nvGrpSpPr>
              <p:cNvPr id="459" name="Group 29"/>
              <p:cNvGrpSpPr>
                <a:grpSpLocks/>
              </p:cNvGrpSpPr>
              <p:nvPr/>
            </p:nvGrpSpPr>
            <p:grpSpPr bwMode="auto">
              <a:xfrm>
                <a:off x="720" y="2592"/>
                <a:ext cx="200" cy="288"/>
                <a:chOff x="672" y="2659"/>
                <a:chExt cx="200" cy="288"/>
              </a:xfrm>
            </p:grpSpPr>
            <p:sp>
              <p:nvSpPr>
                <p:cNvPr id="466" name="Line 30"/>
                <p:cNvSpPr>
                  <a:spLocks noChangeShapeType="1"/>
                </p:cNvSpPr>
                <p:nvPr/>
              </p:nvSpPr>
              <p:spPr bwMode="auto">
                <a:xfrm rot="19800000" flipH="1">
                  <a:off x="808" y="2659"/>
                  <a:ext cx="64" cy="288"/>
                </a:xfrm>
                <a:prstGeom prst="line">
                  <a:avLst/>
                </a:prstGeom>
                <a:noFill/>
                <a:ln w="28575">
                  <a:solidFill>
                    <a:srgbClr val="009900"/>
                  </a:solidFill>
                  <a:round/>
                  <a:headEnd/>
                  <a:tailEnd type="triangle" w="med" len="med"/>
                </a:ln>
                <a:effectLst/>
              </p:spPr>
              <p:txBody>
                <a:bodyPr/>
                <a:lstStyle/>
                <a:p>
                  <a:endParaRPr lang="en-US"/>
                </a:p>
              </p:txBody>
            </p:sp>
            <p:sp>
              <p:nvSpPr>
                <p:cNvPr id="467" name="Line 31"/>
                <p:cNvSpPr>
                  <a:spLocks noChangeShapeType="1"/>
                </p:cNvSpPr>
                <p:nvPr/>
              </p:nvSpPr>
              <p:spPr bwMode="auto">
                <a:xfrm rot="1800000">
                  <a:off x="672" y="2659"/>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60" name="Group 32"/>
              <p:cNvGrpSpPr>
                <a:grpSpLocks/>
              </p:cNvGrpSpPr>
              <p:nvPr/>
            </p:nvGrpSpPr>
            <p:grpSpPr bwMode="auto">
              <a:xfrm>
                <a:off x="1152" y="2592"/>
                <a:ext cx="200" cy="288"/>
                <a:chOff x="1448" y="2736"/>
                <a:chExt cx="200" cy="288"/>
              </a:xfrm>
            </p:grpSpPr>
            <p:sp>
              <p:nvSpPr>
                <p:cNvPr id="464" name="Line 33"/>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65" name="Line 34"/>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61" name="Group 35"/>
              <p:cNvGrpSpPr>
                <a:grpSpLocks/>
              </p:cNvGrpSpPr>
              <p:nvPr/>
            </p:nvGrpSpPr>
            <p:grpSpPr bwMode="auto">
              <a:xfrm>
                <a:off x="1584" y="2592"/>
                <a:ext cx="200" cy="288"/>
                <a:chOff x="1448" y="2736"/>
                <a:chExt cx="200" cy="288"/>
              </a:xfrm>
            </p:grpSpPr>
            <p:sp>
              <p:nvSpPr>
                <p:cNvPr id="462" name="Line 36"/>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63" name="Line 37"/>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grpSp>
          <p:nvGrpSpPr>
            <p:cNvPr id="363" name="Group 38"/>
            <p:cNvGrpSpPr>
              <a:grpSpLocks/>
            </p:cNvGrpSpPr>
            <p:nvPr/>
          </p:nvGrpSpPr>
          <p:grpSpPr bwMode="auto">
            <a:xfrm>
              <a:off x="4340" y="2016"/>
              <a:ext cx="1064" cy="288"/>
              <a:chOff x="720" y="2592"/>
              <a:chExt cx="1064" cy="288"/>
            </a:xfrm>
          </p:grpSpPr>
          <p:grpSp>
            <p:nvGrpSpPr>
              <p:cNvPr id="450" name="Group 39"/>
              <p:cNvGrpSpPr>
                <a:grpSpLocks/>
              </p:cNvGrpSpPr>
              <p:nvPr/>
            </p:nvGrpSpPr>
            <p:grpSpPr bwMode="auto">
              <a:xfrm>
                <a:off x="720" y="2592"/>
                <a:ext cx="200" cy="288"/>
                <a:chOff x="672" y="2659"/>
                <a:chExt cx="200" cy="288"/>
              </a:xfrm>
            </p:grpSpPr>
            <p:sp>
              <p:nvSpPr>
                <p:cNvPr id="457" name="Line 40"/>
                <p:cNvSpPr>
                  <a:spLocks noChangeShapeType="1"/>
                </p:cNvSpPr>
                <p:nvPr/>
              </p:nvSpPr>
              <p:spPr bwMode="auto">
                <a:xfrm rot="19800000" flipH="1">
                  <a:off x="808" y="2659"/>
                  <a:ext cx="64" cy="288"/>
                </a:xfrm>
                <a:prstGeom prst="line">
                  <a:avLst/>
                </a:prstGeom>
                <a:noFill/>
                <a:ln w="28575">
                  <a:solidFill>
                    <a:srgbClr val="009900"/>
                  </a:solidFill>
                  <a:round/>
                  <a:headEnd/>
                  <a:tailEnd type="triangle" w="med" len="med"/>
                </a:ln>
                <a:effectLst/>
              </p:spPr>
              <p:txBody>
                <a:bodyPr/>
                <a:lstStyle/>
                <a:p>
                  <a:endParaRPr lang="en-US"/>
                </a:p>
              </p:txBody>
            </p:sp>
            <p:sp>
              <p:nvSpPr>
                <p:cNvPr id="458" name="Line 41"/>
                <p:cNvSpPr>
                  <a:spLocks noChangeShapeType="1"/>
                </p:cNvSpPr>
                <p:nvPr/>
              </p:nvSpPr>
              <p:spPr bwMode="auto">
                <a:xfrm rot="1800000">
                  <a:off x="672" y="2659"/>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51" name="Group 42"/>
              <p:cNvGrpSpPr>
                <a:grpSpLocks/>
              </p:cNvGrpSpPr>
              <p:nvPr/>
            </p:nvGrpSpPr>
            <p:grpSpPr bwMode="auto">
              <a:xfrm>
                <a:off x="1152" y="2592"/>
                <a:ext cx="200" cy="288"/>
                <a:chOff x="1448" y="2736"/>
                <a:chExt cx="200" cy="288"/>
              </a:xfrm>
            </p:grpSpPr>
            <p:sp>
              <p:nvSpPr>
                <p:cNvPr id="455" name="Line 43"/>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56" name="Line 44"/>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nvGrpSpPr>
              <p:cNvPr id="452" name="Group 45"/>
              <p:cNvGrpSpPr>
                <a:grpSpLocks/>
              </p:cNvGrpSpPr>
              <p:nvPr/>
            </p:nvGrpSpPr>
            <p:grpSpPr bwMode="auto">
              <a:xfrm>
                <a:off x="1584" y="2592"/>
                <a:ext cx="200" cy="288"/>
                <a:chOff x="1448" y="2736"/>
                <a:chExt cx="200" cy="288"/>
              </a:xfrm>
            </p:grpSpPr>
            <p:sp>
              <p:nvSpPr>
                <p:cNvPr id="453" name="Line 46"/>
                <p:cNvSpPr>
                  <a:spLocks noChangeShapeType="1"/>
                </p:cNvSpPr>
                <p:nvPr/>
              </p:nvSpPr>
              <p:spPr bwMode="auto">
                <a:xfrm rot="19800000" flipH="1">
                  <a:off x="1584" y="2736"/>
                  <a:ext cx="64" cy="288"/>
                </a:xfrm>
                <a:prstGeom prst="line">
                  <a:avLst/>
                </a:prstGeom>
                <a:noFill/>
                <a:ln w="28575">
                  <a:solidFill>
                    <a:srgbClr val="009900"/>
                  </a:solidFill>
                  <a:round/>
                  <a:headEnd/>
                  <a:tailEnd type="triangle" w="med" len="med"/>
                </a:ln>
                <a:effectLst/>
              </p:spPr>
              <p:txBody>
                <a:bodyPr/>
                <a:lstStyle/>
                <a:p>
                  <a:endParaRPr lang="en-US"/>
                </a:p>
              </p:txBody>
            </p:sp>
            <p:sp>
              <p:nvSpPr>
                <p:cNvPr id="454" name="Line 47"/>
                <p:cNvSpPr>
                  <a:spLocks noChangeShapeType="1"/>
                </p:cNvSpPr>
                <p:nvPr/>
              </p:nvSpPr>
              <p:spPr bwMode="auto">
                <a:xfrm rot="1800000">
                  <a:off x="1448" y="2736"/>
                  <a:ext cx="64" cy="288"/>
                </a:xfrm>
                <a:prstGeom prst="line">
                  <a:avLst/>
                </a:prstGeom>
                <a:noFill/>
                <a:ln w="28575">
                  <a:solidFill>
                    <a:srgbClr val="009900"/>
                  </a:solidFill>
                  <a:round/>
                  <a:headEnd/>
                  <a:tailEnd type="triangle" w="med" len="med"/>
                </a:ln>
                <a:effectLst/>
              </p:spPr>
              <p:txBody>
                <a:bodyPr/>
                <a:lstStyle/>
                <a:p>
                  <a:endParaRPr lang="en-US"/>
                </a:p>
              </p:txBody>
            </p:sp>
          </p:grpSp>
        </p:grpSp>
        <p:grpSp>
          <p:nvGrpSpPr>
            <p:cNvPr id="364" name="Group 48"/>
            <p:cNvGrpSpPr>
              <a:grpSpLocks/>
            </p:cNvGrpSpPr>
            <p:nvPr/>
          </p:nvGrpSpPr>
          <p:grpSpPr bwMode="auto">
            <a:xfrm>
              <a:off x="1247" y="2352"/>
              <a:ext cx="288" cy="336"/>
              <a:chOff x="672" y="2928"/>
              <a:chExt cx="288" cy="336"/>
            </a:xfrm>
          </p:grpSpPr>
          <p:grpSp>
            <p:nvGrpSpPr>
              <p:cNvPr id="442" name="Group 49"/>
              <p:cNvGrpSpPr>
                <a:grpSpLocks/>
              </p:cNvGrpSpPr>
              <p:nvPr/>
            </p:nvGrpSpPr>
            <p:grpSpPr bwMode="auto">
              <a:xfrm>
                <a:off x="672" y="2928"/>
                <a:ext cx="62" cy="336"/>
                <a:chOff x="609" y="2976"/>
                <a:chExt cx="62" cy="336"/>
              </a:xfrm>
            </p:grpSpPr>
            <p:sp>
              <p:nvSpPr>
                <p:cNvPr id="447" name="Line 50"/>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8" name="Line 51"/>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9" name="Line 52"/>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43" name="Group 53"/>
              <p:cNvGrpSpPr>
                <a:grpSpLocks/>
              </p:cNvGrpSpPr>
              <p:nvPr/>
            </p:nvGrpSpPr>
            <p:grpSpPr bwMode="auto">
              <a:xfrm>
                <a:off x="898" y="2928"/>
                <a:ext cx="62" cy="336"/>
                <a:chOff x="609" y="2976"/>
                <a:chExt cx="62" cy="336"/>
              </a:xfrm>
            </p:grpSpPr>
            <p:sp>
              <p:nvSpPr>
                <p:cNvPr id="444" name="Line 54"/>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5" name="Line 55"/>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6" name="Line 56"/>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65" name="Group 57"/>
            <p:cNvGrpSpPr>
              <a:grpSpLocks/>
            </p:cNvGrpSpPr>
            <p:nvPr/>
          </p:nvGrpSpPr>
          <p:grpSpPr bwMode="auto">
            <a:xfrm>
              <a:off x="1679" y="2352"/>
              <a:ext cx="288" cy="336"/>
              <a:chOff x="672" y="2928"/>
              <a:chExt cx="288" cy="336"/>
            </a:xfrm>
          </p:grpSpPr>
          <p:grpSp>
            <p:nvGrpSpPr>
              <p:cNvPr id="434" name="Group 58"/>
              <p:cNvGrpSpPr>
                <a:grpSpLocks/>
              </p:cNvGrpSpPr>
              <p:nvPr/>
            </p:nvGrpSpPr>
            <p:grpSpPr bwMode="auto">
              <a:xfrm>
                <a:off x="672" y="2928"/>
                <a:ext cx="62" cy="336"/>
                <a:chOff x="609" y="2976"/>
                <a:chExt cx="62" cy="336"/>
              </a:xfrm>
            </p:grpSpPr>
            <p:sp>
              <p:nvSpPr>
                <p:cNvPr id="439" name="Line 59"/>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0" name="Line 60"/>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41" name="Line 61"/>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35" name="Group 62"/>
              <p:cNvGrpSpPr>
                <a:grpSpLocks/>
              </p:cNvGrpSpPr>
              <p:nvPr/>
            </p:nvGrpSpPr>
            <p:grpSpPr bwMode="auto">
              <a:xfrm>
                <a:off x="898" y="2928"/>
                <a:ext cx="62" cy="336"/>
                <a:chOff x="609" y="2976"/>
                <a:chExt cx="62" cy="336"/>
              </a:xfrm>
            </p:grpSpPr>
            <p:sp>
              <p:nvSpPr>
                <p:cNvPr id="436" name="Line 63"/>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37" name="Line 64"/>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38" name="Line 65"/>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66" name="Group 66"/>
            <p:cNvGrpSpPr>
              <a:grpSpLocks/>
            </p:cNvGrpSpPr>
            <p:nvPr/>
          </p:nvGrpSpPr>
          <p:grpSpPr bwMode="auto">
            <a:xfrm>
              <a:off x="2111" y="2352"/>
              <a:ext cx="288" cy="336"/>
              <a:chOff x="672" y="2928"/>
              <a:chExt cx="288" cy="336"/>
            </a:xfrm>
          </p:grpSpPr>
          <p:grpSp>
            <p:nvGrpSpPr>
              <p:cNvPr id="426" name="Group 67"/>
              <p:cNvGrpSpPr>
                <a:grpSpLocks/>
              </p:cNvGrpSpPr>
              <p:nvPr/>
            </p:nvGrpSpPr>
            <p:grpSpPr bwMode="auto">
              <a:xfrm>
                <a:off x="672" y="2928"/>
                <a:ext cx="62" cy="336"/>
                <a:chOff x="609" y="2976"/>
                <a:chExt cx="62" cy="336"/>
              </a:xfrm>
            </p:grpSpPr>
            <p:sp>
              <p:nvSpPr>
                <p:cNvPr id="431" name="Line 68"/>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32" name="Line 69"/>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33" name="Line 70"/>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27" name="Group 71"/>
              <p:cNvGrpSpPr>
                <a:grpSpLocks/>
              </p:cNvGrpSpPr>
              <p:nvPr/>
            </p:nvGrpSpPr>
            <p:grpSpPr bwMode="auto">
              <a:xfrm>
                <a:off x="898" y="2928"/>
                <a:ext cx="62" cy="336"/>
                <a:chOff x="609" y="2976"/>
                <a:chExt cx="62" cy="336"/>
              </a:xfrm>
            </p:grpSpPr>
            <p:sp>
              <p:nvSpPr>
                <p:cNvPr id="428" name="Line 72"/>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29" name="Line 73"/>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30" name="Line 74"/>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67" name="Group 75"/>
            <p:cNvGrpSpPr>
              <a:grpSpLocks/>
            </p:cNvGrpSpPr>
            <p:nvPr/>
          </p:nvGrpSpPr>
          <p:grpSpPr bwMode="auto">
            <a:xfrm>
              <a:off x="2783" y="2352"/>
              <a:ext cx="288" cy="336"/>
              <a:chOff x="672" y="2928"/>
              <a:chExt cx="288" cy="336"/>
            </a:xfrm>
          </p:grpSpPr>
          <p:grpSp>
            <p:nvGrpSpPr>
              <p:cNvPr id="418" name="Group 76"/>
              <p:cNvGrpSpPr>
                <a:grpSpLocks/>
              </p:cNvGrpSpPr>
              <p:nvPr/>
            </p:nvGrpSpPr>
            <p:grpSpPr bwMode="auto">
              <a:xfrm>
                <a:off x="672" y="2928"/>
                <a:ext cx="62" cy="336"/>
                <a:chOff x="609" y="2976"/>
                <a:chExt cx="62" cy="336"/>
              </a:xfrm>
            </p:grpSpPr>
            <p:sp>
              <p:nvSpPr>
                <p:cNvPr id="423" name="Line 77"/>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24" name="Line 78"/>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25" name="Line 79"/>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19" name="Group 80"/>
              <p:cNvGrpSpPr>
                <a:grpSpLocks/>
              </p:cNvGrpSpPr>
              <p:nvPr/>
            </p:nvGrpSpPr>
            <p:grpSpPr bwMode="auto">
              <a:xfrm>
                <a:off x="898" y="2928"/>
                <a:ext cx="62" cy="336"/>
                <a:chOff x="609" y="2976"/>
                <a:chExt cx="62" cy="336"/>
              </a:xfrm>
            </p:grpSpPr>
            <p:sp>
              <p:nvSpPr>
                <p:cNvPr id="420" name="Line 81"/>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21" name="Line 82"/>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22" name="Line 83"/>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68" name="Group 84"/>
            <p:cNvGrpSpPr>
              <a:grpSpLocks/>
            </p:cNvGrpSpPr>
            <p:nvPr/>
          </p:nvGrpSpPr>
          <p:grpSpPr bwMode="auto">
            <a:xfrm>
              <a:off x="3215" y="2352"/>
              <a:ext cx="288" cy="336"/>
              <a:chOff x="672" y="2928"/>
              <a:chExt cx="288" cy="336"/>
            </a:xfrm>
          </p:grpSpPr>
          <p:grpSp>
            <p:nvGrpSpPr>
              <p:cNvPr id="410" name="Group 85"/>
              <p:cNvGrpSpPr>
                <a:grpSpLocks/>
              </p:cNvGrpSpPr>
              <p:nvPr/>
            </p:nvGrpSpPr>
            <p:grpSpPr bwMode="auto">
              <a:xfrm>
                <a:off x="672" y="2928"/>
                <a:ext cx="62" cy="336"/>
                <a:chOff x="609" y="2976"/>
                <a:chExt cx="62" cy="336"/>
              </a:xfrm>
            </p:grpSpPr>
            <p:sp>
              <p:nvSpPr>
                <p:cNvPr id="415" name="Line 86"/>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16" name="Line 87"/>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17" name="Line 88"/>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11" name="Group 89"/>
              <p:cNvGrpSpPr>
                <a:grpSpLocks/>
              </p:cNvGrpSpPr>
              <p:nvPr/>
            </p:nvGrpSpPr>
            <p:grpSpPr bwMode="auto">
              <a:xfrm>
                <a:off x="898" y="2928"/>
                <a:ext cx="62" cy="336"/>
                <a:chOff x="609" y="2976"/>
                <a:chExt cx="62" cy="336"/>
              </a:xfrm>
            </p:grpSpPr>
            <p:sp>
              <p:nvSpPr>
                <p:cNvPr id="412" name="Line 90"/>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13" name="Line 91"/>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14" name="Line 92"/>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69" name="Group 93"/>
            <p:cNvGrpSpPr>
              <a:grpSpLocks/>
            </p:cNvGrpSpPr>
            <p:nvPr/>
          </p:nvGrpSpPr>
          <p:grpSpPr bwMode="auto">
            <a:xfrm>
              <a:off x="3647" y="2352"/>
              <a:ext cx="288" cy="336"/>
              <a:chOff x="672" y="2928"/>
              <a:chExt cx="288" cy="336"/>
            </a:xfrm>
          </p:grpSpPr>
          <p:grpSp>
            <p:nvGrpSpPr>
              <p:cNvPr id="402" name="Group 94"/>
              <p:cNvGrpSpPr>
                <a:grpSpLocks/>
              </p:cNvGrpSpPr>
              <p:nvPr/>
            </p:nvGrpSpPr>
            <p:grpSpPr bwMode="auto">
              <a:xfrm>
                <a:off x="672" y="2928"/>
                <a:ext cx="62" cy="336"/>
                <a:chOff x="609" y="2976"/>
                <a:chExt cx="62" cy="336"/>
              </a:xfrm>
            </p:grpSpPr>
            <p:sp>
              <p:nvSpPr>
                <p:cNvPr id="407" name="Line 95"/>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8" name="Line 96"/>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9" name="Line 97"/>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403" name="Group 98"/>
              <p:cNvGrpSpPr>
                <a:grpSpLocks/>
              </p:cNvGrpSpPr>
              <p:nvPr/>
            </p:nvGrpSpPr>
            <p:grpSpPr bwMode="auto">
              <a:xfrm>
                <a:off x="898" y="2928"/>
                <a:ext cx="62" cy="336"/>
                <a:chOff x="609" y="2976"/>
                <a:chExt cx="62" cy="336"/>
              </a:xfrm>
            </p:grpSpPr>
            <p:sp>
              <p:nvSpPr>
                <p:cNvPr id="404" name="Line 99"/>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5" name="Line 100"/>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6" name="Line 101"/>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70" name="Group 102"/>
            <p:cNvGrpSpPr>
              <a:grpSpLocks/>
            </p:cNvGrpSpPr>
            <p:nvPr/>
          </p:nvGrpSpPr>
          <p:grpSpPr bwMode="auto">
            <a:xfrm>
              <a:off x="4292" y="2352"/>
              <a:ext cx="288" cy="336"/>
              <a:chOff x="672" y="2928"/>
              <a:chExt cx="288" cy="336"/>
            </a:xfrm>
          </p:grpSpPr>
          <p:grpSp>
            <p:nvGrpSpPr>
              <p:cNvPr id="394" name="Group 103"/>
              <p:cNvGrpSpPr>
                <a:grpSpLocks/>
              </p:cNvGrpSpPr>
              <p:nvPr/>
            </p:nvGrpSpPr>
            <p:grpSpPr bwMode="auto">
              <a:xfrm>
                <a:off x="672" y="2928"/>
                <a:ext cx="62" cy="336"/>
                <a:chOff x="609" y="2976"/>
                <a:chExt cx="62" cy="336"/>
              </a:xfrm>
            </p:grpSpPr>
            <p:sp>
              <p:nvSpPr>
                <p:cNvPr id="399" name="Line 104"/>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0" name="Line 105"/>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401" name="Line 106"/>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395" name="Group 107"/>
              <p:cNvGrpSpPr>
                <a:grpSpLocks/>
              </p:cNvGrpSpPr>
              <p:nvPr/>
            </p:nvGrpSpPr>
            <p:grpSpPr bwMode="auto">
              <a:xfrm>
                <a:off x="898" y="2928"/>
                <a:ext cx="62" cy="336"/>
                <a:chOff x="609" y="2976"/>
                <a:chExt cx="62" cy="336"/>
              </a:xfrm>
            </p:grpSpPr>
            <p:sp>
              <p:nvSpPr>
                <p:cNvPr id="396" name="Line 108"/>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97" name="Line 109"/>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98" name="Line 110"/>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71" name="Group 111"/>
            <p:cNvGrpSpPr>
              <a:grpSpLocks/>
            </p:cNvGrpSpPr>
            <p:nvPr/>
          </p:nvGrpSpPr>
          <p:grpSpPr bwMode="auto">
            <a:xfrm>
              <a:off x="4724" y="2352"/>
              <a:ext cx="288" cy="336"/>
              <a:chOff x="672" y="2928"/>
              <a:chExt cx="288" cy="336"/>
            </a:xfrm>
          </p:grpSpPr>
          <p:grpSp>
            <p:nvGrpSpPr>
              <p:cNvPr id="386" name="Group 112"/>
              <p:cNvGrpSpPr>
                <a:grpSpLocks/>
              </p:cNvGrpSpPr>
              <p:nvPr/>
            </p:nvGrpSpPr>
            <p:grpSpPr bwMode="auto">
              <a:xfrm>
                <a:off x="672" y="2928"/>
                <a:ext cx="62" cy="336"/>
                <a:chOff x="609" y="2976"/>
                <a:chExt cx="62" cy="336"/>
              </a:xfrm>
            </p:grpSpPr>
            <p:sp>
              <p:nvSpPr>
                <p:cNvPr id="391" name="Line 113"/>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92" name="Line 114"/>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93" name="Line 115"/>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387" name="Group 116"/>
              <p:cNvGrpSpPr>
                <a:grpSpLocks/>
              </p:cNvGrpSpPr>
              <p:nvPr/>
            </p:nvGrpSpPr>
            <p:grpSpPr bwMode="auto">
              <a:xfrm>
                <a:off x="898" y="2928"/>
                <a:ext cx="62" cy="336"/>
                <a:chOff x="609" y="2976"/>
                <a:chExt cx="62" cy="336"/>
              </a:xfrm>
            </p:grpSpPr>
            <p:sp>
              <p:nvSpPr>
                <p:cNvPr id="388" name="Line 117"/>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89" name="Line 118"/>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90" name="Line 119"/>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grpSp>
          <p:nvGrpSpPr>
            <p:cNvPr id="372" name="Group 120"/>
            <p:cNvGrpSpPr>
              <a:grpSpLocks/>
            </p:cNvGrpSpPr>
            <p:nvPr/>
          </p:nvGrpSpPr>
          <p:grpSpPr bwMode="auto">
            <a:xfrm>
              <a:off x="5156" y="2352"/>
              <a:ext cx="288" cy="336"/>
              <a:chOff x="672" y="2928"/>
              <a:chExt cx="288" cy="336"/>
            </a:xfrm>
          </p:grpSpPr>
          <p:grpSp>
            <p:nvGrpSpPr>
              <p:cNvPr id="378" name="Group 121"/>
              <p:cNvGrpSpPr>
                <a:grpSpLocks/>
              </p:cNvGrpSpPr>
              <p:nvPr/>
            </p:nvGrpSpPr>
            <p:grpSpPr bwMode="auto">
              <a:xfrm>
                <a:off x="672" y="2928"/>
                <a:ext cx="62" cy="336"/>
                <a:chOff x="609" y="2976"/>
                <a:chExt cx="62" cy="336"/>
              </a:xfrm>
            </p:grpSpPr>
            <p:sp>
              <p:nvSpPr>
                <p:cNvPr id="383" name="Line 122"/>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84" name="Line 123"/>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85" name="Line 124"/>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nvGrpSpPr>
              <p:cNvPr id="379" name="Group 125"/>
              <p:cNvGrpSpPr>
                <a:grpSpLocks/>
              </p:cNvGrpSpPr>
              <p:nvPr/>
            </p:nvGrpSpPr>
            <p:grpSpPr bwMode="auto">
              <a:xfrm>
                <a:off x="898" y="2928"/>
                <a:ext cx="62" cy="336"/>
                <a:chOff x="609" y="2976"/>
                <a:chExt cx="62" cy="336"/>
              </a:xfrm>
            </p:grpSpPr>
            <p:sp>
              <p:nvSpPr>
                <p:cNvPr id="380" name="Line 126"/>
                <p:cNvSpPr>
                  <a:spLocks noChangeShapeType="1"/>
                </p:cNvSpPr>
                <p:nvPr/>
              </p:nvSpPr>
              <p:spPr bwMode="auto">
                <a:xfrm>
                  <a:off x="640"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81" name="Line 127"/>
                <p:cNvSpPr>
                  <a:spLocks noChangeShapeType="1"/>
                </p:cNvSpPr>
                <p:nvPr/>
              </p:nvSpPr>
              <p:spPr bwMode="auto">
                <a:xfrm rot="225452">
                  <a:off x="609" y="2976"/>
                  <a:ext cx="0" cy="336"/>
                </a:xfrm>
                <a:prstGeom prst="line">
                  <a:avLst/>
                </a:prstGeom>
                <a:noFill/>
                <a:ln w="28575">
                  <a:solidFill>
                    <a:srgbClr val="CC0000"/>
                  </a:solidFill>
                  <a:round/>
                  <a:headEnd/>
                  <a:tailEnd type="triangle" w="med" len="med"/>
                </a:ln>
                <a:effectLst/>
              </p:spPr>
              <p:txBody>
                <a:bodyPr/>
                <a:lstStyle/>
                <a:p>
                  <a:endParaRPr lang="en-US"/>
                </a:p>
              </p:txBody>
            </p:sp>
            <p:sp>
              <p:nvSpPr>
                <p:cNvPr id="382" name="Line 128"/>
                <p:cNvSpPr>
                  <a:spLocks noChangeShapeType="1"/>
                </p:cNvSpPr>
                <p:nvPr/>
              </p:nvSpPr>
              <p:spPr bwMode="auto">
                <a:xfrm rot="21374548" flipH="1">
                  <a:off x="671" y="2976"/>
                  <a:ext cx="0" cy="336"/>
                </a:xfrm>
                <a:prstGeom prst="line">
                  <a:avLst/>
                </a:prstGeom>
                <a:noFill/>
                <a:ln w="28575">
                  <a:solidFill>
                    <a:srgbClr val="CC0000"/>
                  </a:solidFill>
                  <a:round/>
                  <a:headEnd/>
                  <a:tailEnd type="triangle" w="med" len="med"/>
                </a:ln>
                <a:effectLst/>
              </p:spPr>
              <p:txBody>
                <a:bodyPr/>
                <a:lstStyle/>
                <a:p>
                  <a:endParaRPr lang="en-US"/>
                </a:p>
              </p:txBody>
            </p:sp>
          </p:grpSp>
        </p:grpSp>
        <p:sp>
          <p:nvSpPr>
            <p:cNvPr id="373" name="Text Box 129"/>
            <p:cNvSpPr txBox="1">
              <a:spLocks noChangeArrowheads="1"/>
            </p:cNvSpPr>
            <p:nvPr/>
          </p:nvSpPr>
          <p:spPr bwMode="auto">
            <a:xfrm>
              <a:off x="132" y="1347"/>
              <a:ext cx="556" cy="231"/>
            </a:xfrm>
            <a:prstGeom prst="rect">
              <a:avLst/>
            </a:prstGeom>
            <a:noFill/>
            <a:ln w="9525">
              <a:noFill/>
              <a:miter lim="800000"/>
              <a:headEnd/>
              <a:tailEnd/>
            </a:ln>
            <a:effectLst/>
          </p:spPr>
          <p:txBody>
            <a:bodyPr wrap="none">
              <a:spAutoFit/>
            </a:bodyPr>
            <a:lstStyle/>
            <a:p>
              <a:r>
                <a:rPr lang="en-US"/>
                <a:t>Mutant</a:t>
              </a:r>
            </a:p>
          </p:txBody>
        </p:sp>
        <p:sp>
          <p:nvSpPr>
            <p:cNvPr id="374" name="Text Box 130"/>
            <p:cNvSpPr txBox="1">
              <a:spLocks noChangeArrowheads="1"/>
            </p:cNvSpPr>
            <p:nvPr/>
          </p:nvSpPr>
          <p:spPr bwMode="auto">
            <a:xfrm>
              <a:off x="132" y="1682"/>
              <a:ext cx="1076" cy="231"/>
            </a:xfrm>
            <a:prstGeom prst="rect">
              <a:avLst/>
            </a:prstGeom>
            <a:noFill/>
            <a:ln w="9525">
              <a:noFill/>
              <a:miter lim="800000"/>
              <a:headEnd/>
              <a:tailEnd/>
            </a:ln>
            <a:effectLst/>
          </p:spPr>
          <p:txBody>
            <a:bodyPr wrap="none">
              <a:spAutoFit/>
            </a:bodyPr>
            <a:lstStyle/>
            <a:p>
              <a:r>
                <a:rPr lang="en-US">
                  <a:solidFill>
                    <a:srgbClr val="0033CC"/>
                  </a:solidFill>
                </a:rPr>
                <a:t>Biological Rep.</a:t>
              </a:r>
            </a:p>
          </p:txBody>
        </p:sp>
        <p:sp>
          <p:nvSpPr>
            <p:cNvPr id="375" name="Text Box 131"/>
            <p:cNvSpPr txBox="1">
              <a:spLocks noChangeArrowheads="1"/>
            </p:cNvSpPr>
            <p:nvPr/>
          </p:nvSpPr>
          <p:spPr bwMode="auto">
            <a:xfrm>
              <a:off x="132" y="2030"/>
              <a:ext cx="924" cy="231"/>
            </a:xfrm>
            <a:prstGeom prst="rect">
              <a:avLst/>
            </a:prstGeom>
            <a:noFill/>
            <a:ln w="9525">
              <a:noFill/>
              <a:miter lim="800000"/>
              <a:headEnd/>
              <a:tailEnd/>
            </a:ln>
            <a:effectLst/>
          </p:spPr>
          <p:txBody>
            <a:bodyPr wrap="none">
              <a:spAutoFit/>
            </a:bodyPr>
            <a:lstStyle/>
            <a:p>
              <a:r>
                <a:rPr lang="en-US">
                  <a:solidFill>
                    <a:srgbClr val="009900"/>
                  </a:solidFill>
                </a:rPr>
                <a:t>Cell Fraction</a:t>
              </a:r>
            </a:p>
          </p:txBody>
        </p:sp>
        <p:sp>
          <p:nvSpPr>
            <p:cNvPr id="376" name="Text Box 132"/>
            <p:cNvSpPr txBox="1">
              <a:spLocks noChangeArrowheads="1"/>
            </p:cNvSpPr>
            <p:nvPr/>
          </p:nvSpPr>
          <p:spPr bwMode="auto">
            <a:xfrm>
              <a:off x="132" y="2414"/>
              <a:ext cx="1076" cy="231"/>
            </a:xfrm>
            <a:prstGeom prst="rect">
              <a:avLst/>
            </a:prstGeom>
            <a:noFill/>
            <a:ln w="9525">
              <a:noFill/>
              <a:miter lim="800000"/>
              <a:headEnd/>
              <a:tailEnd/>
            </a:ln>
            <a:effectLst/>
          </p:spPr>
          <p:txBody>
            <a:bodyPr wrap="none">
              <a:spAutoFit/>
            </a:bodyPr>
            <a:lstStyle/>
            <a:p>
              <a:r>
                <a:rPr lang="en-US">
                  <a:solidFill>
                    <a:srgbClr val="CC0000"/>
                  </a:solidFill>
                </a:rPr>
                <a:t>Analytical Rep.</a:t>
              </a:r>
            </a:p>
          </p:txBody>
        </p:sp>
        <p:sp>
          <p:nvSpPr>
            <p:cNvPr id="377" name="Text Box 133"/>
            <p:cNvSpPr txBox="1">
              <a:spLocks noChangeArrowheads="1"/>
            </p:cNvSpPr>
            <p:nvPr/>
          </p:nvSpPr>
          <p:spPr bwMode="auto">
            <a:xfrm>
              <a:off x="2066" y="2784"/>
              <a:ext cx="1628" cy="231"/>
            </a:xfrm>
            <a:prstGeom prst="rect">
              <a:avLst/>
            </a:prstGeom>
            <a:noFill/>
            <a:ln w="9525">
              <a:noFill/>
              <a:miter lim="800000"/>
              <a:headEnd/>
              <a:tailEnd/>
            </a:ln>
            <a:effectLst/>
          </p:spPr>
          <p:txBody>
            <a:bodyPr wrap="none">
              <a:spAutoFit/>
            </a:bodyPr>
            <a:lstStyle/>
            <a:p>
              <a:r>
                <a:rPr lang="en-US" b="1"/>
                <a:t>X4 Growth Conditions</a:t>
              </a:r>
            </a:p>
          </p:txBody>
        </p:sp>
      </p:grpSp>
      <p:sp>
        <p:nvSpPr>
          <p:cNvPr id="486" name="Text Box 134"/>
          <p:cNvSpPr txBox="1">
            <a:spLocks noChangeArrowheads="1"/>
          </p:cNvSpPr>
          <p:nvPr/>
        </p:nvSpPr>
        <p:spPr bwMode="auto">
          <a:xfrm>
            <a:off x="685800" y="5181600"/>
            <a:ext cx="7772400" cy="461665"/>
          </a:xfrm>
          <a:prstGeom prst="rect">
            <a:avLst/>
          </a:prstGeom>
          <a:noFill/>
          <a:ln w="12700">
            <a:solidFill>
              <a:schemeClr val="tx1"/>
            </a:solidFill>
            <a:miter lim="800000"/>
            <a:headEnd/>
            <a:tailEnd/>
          </a:ln>
          <a:effectLst/>
        </p:spPr>
        <p:txBody>
          <a:bodyPr>
            <a:spAutoFit/>
          </a:bodyPr>
          <a:lstStyle/>
          <a:p>
            <a:pPr algn="ctr"/>
            <a:r>
              <a:rPr lang="en-US" sz="2400" b="1" dirty="0">
                <a:solidFill>
                  <a:srgbClr val="CC0000"/>
                </a:solidFill>
              </a:rPr>
              <a:t>216 </a:t>
            </a:r>
            <a:r>
              <a:rPr lang="en-US" sz="2400" b="1" dirty="0" smtClean="0">
                <a:solidFill>
                  <a:srgbClr val="CC0000"/>
                </a:solidFill>
              </a:rPr>
              <a:t>LC-MS analyses</a:t>
            </a:r>
            <a:endParaRPr lang="en-US" sz="2400" b="1" dirty="0">
              <a:solidFill>
                <a:srgbClr val="CC0000"/>
              </a:solidFill>
            </a:endParaRPr>
          </a:p>
        </p:txBody>
      </p:sp>
      <p:sp>
        <p:nvSpPr>
          <p:cNvPr id="487" name="Rectangle 136"/>
          <p:cNvSpPr txBox="1">
            <a:spLocks noChangeArrowheads="1"/>
          </p:cNvSpPr>
          <p:nvPr/>
        </p:nvSpPr>
        <p:spPr bwMode="auto">
          <a:xfrm>
            <a:off x="492125" y="1057275"/>
            <a:ext cx="8186738" cy="757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0" fontAlgn="base" latinLnBrk="0" hangingPunct="0">
              <a:lnSpc>
                <a:spcPct val="85000"/>
              </a:lnSpc>
              <a:spcBef>
                <a:spcPct val="30000"/>
              </a:spcBef>
              <a:spcAft>
                <a:spcPct val="0"/>
              </a:spcAft>
              <a:buClr>
                <a:schemeClr val="folHlink"/>
              </a:buClr>
              <a:buSzTx/>
              <a:buFontTx/>
              <a:buBlip>
                <a:blip r:embed="rId2"/>
              </a:buBlip>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Replicate analysis to account for natural biological and normal analytical variation</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488" name="Text Box 137"/>
          <p:cNvSpPr txBox="1">
            <a:spLocks noChangeArrowheads="1"/>
          </p:cNvSpPr>
          <p:nvPr/>
        </p:nvSpPr>
        <p:spPr bwMode="auto">
          <a:xfrm>
            <a:off x="6553200" y="6172200"/>
            <a:ext cx="2514600" cy="276999"/>
          </a:xfrm>
          <a:prstGeom prst="rect">
            <a:avLst/>
          </a:prstGeom>
          <a:noFill/>
          <a:ln w="9525">
            <a:noFill/>
            <a:miter lim="800000"/>
            <a:headEnd/>
            <a:tailEnd/>
          </a:ln>
          <a:effectLst/>
        </p:spPr>
        <p:txBody>
          <a:bodyPr wrap="square">
            <a:spAutoFit/>
          </a:bodyPr>
          <a:lstStyle/>
          <a:p>
            <a:r>
              <a:rPr lang="en-US" sz="1200" b="1" dirty="0" smtClean="0"/>
              <a:t>Ansong et al. </a:t>
            </a:r>
            <a:r>
              <a:rPr lang="en-US" sz="1200" b="1" dirty="0" err="1"/>
              <a:t>PLoS</a:t>
            </a:r>
            <a:r>
              <a:rPr lang="en-US" sz="1200" b="1" dirty="0"/>
              <a:t> ONE </a:t>
            </a:r>
            <a:r>
              <a:rPr lang="en-US" sz="1200" b="1" dirty="0" smtClean="0"/>
              <a:t>2009</a:t>
            </a:r>
            <a:endParaRPr lang="en-US" sz="12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2125" y="1057275"/>
            <a:ext cx="4079875" cy="56197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0" fontAlgn="base" latinLnBrk="0" hangingPunct="0">
              <a:lnSpc>
                <a:spcPct val="85000"/>
              </a:lnSpc>
              <a:spcBef>
                <a:spcPct val="30000"/>
              </a:spcBef>
              <a:spcAft>
                <a:spcPct val="0"/>
              </a:spcAft>
              <a:buClr>
                <a:schemeClr val="folHlink"/>
              </a:buClr>
              <a:buSzTx/>
              <a:buFontTx/>
              <a:buBlip>
                <a:blip r:embed="rId2"/>
              </a:buBlip>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LC-MS analysis</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kumimoji="0" lang="en-US" b="0" i="0" u="none" strike="noStrike" kern="0" cap="none" spc="0" normalizeH="0" baseline="0" noProof="0" dirty="0" smtClean="0">
                <a:ln>
                  <a:noFill/>
                </a:ln>
                <a:solidFill>
                  <a:schemeClr val="tx1"/>
                </a:solidFill>
                <a:effectLst/>
                <a:uLnTx/>
                <a:uFillTx/>
                <a:latin typeface="+mn-lt"/>
              </a:rPr>
              <a:t>216 samples </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lang="en-US" kern="0" dirty="0" smtClean="0">
                <a:latin typeface="+mn-lt"/>
              </a:rPr>
              <a:t>100 min LC separation</a:t>
            </a:r>
            <a:endParaRPr kumimoji="0" lang="en-US" b="0" i="0" u="none" strike="noStrike" kern="0" cap="none" spc="0" normalizeH="0" baseline="0" noProof="0" dirty="0" smtClean="0">
              <a:ln>
                <a:noFill/>
              </a:ln>
              <a:solidFill>
                <a:schemeClr val="tx1"/>
              </a:solidFill>
              <a:effectLst/>
              <a:uLnTx/>
              <a:uFillTx/>
              <a:latin typeface="+mn-lt"/>
            </a:endParaRP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kumimoji="0" lang="en-US" b="0" i="0" u="none" strike="noStrike" kern="0" cap="none" spc="0" normalizeH="0" baseline="0" noProof="0" dirty="0" smtClean="0">
                <a:ln>
                  <a:noFill/>
                </a:ln>
                <a:solidFill>
                  <a:schemeClr val="tx1"/>
                </a:solidFill>
                <a:effectLst/>
                <a:uLnTx/>
                <a:uFillTx/>
                <a:latin typeface="+mn-lt"/>
              </a:rPr>
              <a:t>216 LC-MS analyses over 16 days of instrument time on a Thermo LTQ-</a:t>
            </a:r>
            <a:r>
              <a:rPr kumimoji="0" lang="en-US" b="0" i="0" u="none" strike="noStrike" kern="0" cap="none" spc="0" normalizeH="0" baseline="0" noProof="0" dirty="0" err="1" smtClean="0">
                <a:ln>
                  <a:noFill/>
                </a:ln>
                <a:solidFill>
                  <a:schemeClr val="tx1"/>
                </a:solidFill>
                <a:effectLst/>
                <a:uLnTx/>
                <a:uFillTx/>
                <a:latin typeface="+mn-lt"/>
              </a:rPr>
              <a:t>orbitrap</a:t>
            </a:r>
            <a:r>
              <a:rPr kumimoji="0" lang="en-US" b="0" i="0" u="none" strike="noStrike" kern="0" cap="none" spc="0" normalizeH="0" baseline="0" noProof="0" dirty="0" smtClean="0">
                <a:ln>
                  <a:noFill/>
                </a:ln>
                <a:solidFill>
                  <a:schemeClr val="tx1"/>
                </a:solidFill>
                <a:effectLst/>
                <a:uLnTx/>
                <a:uFillTx/>
                <a:latin typeface="+mn-lt"/>
              </a:rPr>
              <a:t> mass spectrometer</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kumimoji="0" lang="en-US" b="0" i="0" u="none" strike="noStrike" kern="0" cap="none" spc="0" normalizeH="0" baseline="0" noProof="0" dirty="0" smtClean="0">
                <a:ln>
                  <a:noFill/>
                </a:ln>
                <a:solidFill>
                  <a:schemeClr val="tx1"/>
                </a:solidFill>
                <a:effectLst/>
                <a:uLnTx/>
                <a:uFillTx/>
                <a:latin typeface="+mn-lt"/>
              </a:rPr>
              <a:t>Identified &gt;20,000 peptides (1% FDR) corresponding to ~2000 proteins</a:t>
            </a:r>
            <a:endParaRPr kumimoji="0" lang="en-US" b="0" i="0" u="none" strike="noStrike" kern="0" cap="none" spc="0" normalizeH="0" baseline="0" noProof="0" dirty="0">
              <a:ln>
                <a:noFill/>
              </a:ln>
              <a:solidFill>
                <a:schemeClr val="tx1"/>
              </a:solidFill>
              <a:effectLst/>
              <a:uLnTx/>
              <a:uFillTx/>
              <a:latin typeface="+mn-lt"/>
            </a:endParaRPr>
          </a:p>
        </p:txBody>
      </p:sp>
      <p:sp>
        <p:nvSpPr>
          <p:cNvPr id="5" name="Title 1"/>
          <p:cNvSpPr>
            <a:spLocks noGrp="1"/>
          </p:cNvSpPr>
          <p:nvPr>
            <p:ph type="title"/>
          </p:nvPr>
        </p:nvSpPr>
        <p:spPr/>
        <p:txBody>
          <a:bodyPr/>
          <a:lstStyle/>
          <a:p>
            <a:r>
              <a:rPr lang="en-US" sz="2400" dirty="0" smtClean="0"/>
              <a:t>An example of the need/use for increased throughput: Salmonella regulatory mutant analysis</a:t>
            </a:r>
            <a:endParaRPr lang="en-US" sz="2400" dirty="0"/>
          </a:p>
        </p:txBody>
      </p:sp>
      <p:sp>
        <p:nvSpPr>
          <p:cNvPr id="10" name="Rectangle 3"/>
          <p:cNvSpPr txBox="1">
            <a:spLocks noChangeArrowheads="1"/>
          </p:cNvSpPr>
          <p:nvPr/>
        </p:nvSpPr>
        <p:spPr bwMode="auto">
          <a:xfrm>
            <a:off x="5029200" y="1066800"/>
            <a:ext cx="4079875" cy="56197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0" fontAlgn="base" latinLnBrk="0" hangingPunct="0">
              <a:lnSpc>
                <a:spcPct val="85000"/>
              </a:lnSpc>
              <a:spcBef>
                <a:spcPct val="30000"/>
              </a:spcBef>
              <a:spcAft>
                <a:spcPct val="0"/>
              </a:spcAft>
              <a:buClr>
                <a:schemeClr val="folHlink"/>
              </a:buClr>
              <a:buSzTx/>
              <a:buFontTx/>
              <a:buBlip>
                <a:blip r:embed="rId2"/>
              </a:buBlip>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Equivalent LC-MS/MS analysis</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kumimoji="0" lang="en-US" b="0" i="0" u="none" strike="noStrike" kern="0" cap="none" spc="0" normalizeH="0" baseline="0" noProof="0" dirty="0" smtClean="0">
                <a:ln>
                  <a:noFill/>
                </a:ln>
                <a:solidFill>
                  <a:schemeClr val="tx1"/>
                </a:solidFill>
                <a:effectLst/>
                <a:uLnTx/>
                <a:uFillTx/>
                <a:latin typeface="+mn-lt"/>
              </a:rPr>
              <a:t>216 samples</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lang="en-US" kern="0" dirty="0" smtClean="0">
                <a:latin typeface="+mn-lt"/>
              </a:rPr>
              <a:t>Offline fractionation for equivalent proteome coverage (20 fractions = 4320 samples)</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kumimoji="0" lang="en-US" b="0" i="0" u="none" strike="noStrike" kern="0" cap="none" spc="0" normalizeH="0" baseline="0" noProof="0" dirty="0" smtClean="0">
                <a:ln>
                  <a:noFill/>
                </a:ln>
                <a:solidFill>
                  <a:schemeClr val="tx1"/>
                </a:solidFill>
                <a:effectLst/>
                <a:uLnTx/>
                <a:uFillTx/>
                <a:latin typeface="+mn-lt"/>
              </a:rPr>
              <a:t>100 min LC separation</a:t>
            </a:r>
          </a:p>
          <a:p>
            <a:pPr marL="742950" marR="0" lvl="1" indent="-285750" algn="l" defTabSz="914400" rtl="0" eaLnBrk="0" fontAlgn="base" latinLnBrk="0" hangingPunct="0">
              <a:lnSpc>
                <a:spcPct val="85000"/>
              </a:lnSpc>
              <a:spcBef>
                <a:spcPct val="30000"/>
              </a:spcBef>
              <a:spcAft>
                <a:spcPct val="0"/>
              </a:spcAft>
              <a:buClr>
                <a:schemeClr val="tx2"/>
              </a:buClr>
              <a:buSzPct val="80000"/>
              <a:buFontTx/>
              <a:buBlip>
                <a:blip r:embed="rId3"/>
              </a:buBlip>
              <a:tabLst/>
              <a:defRPr/>
            </a:pPr>
            <a:r>
              <a:rPr lang="en-US" kern="0" dirty="0" smtClean="0">
                <a:latin typeface="+mn-lt"/>
              </a:rPr>
              <a:t>4320</a:t>
            </a:r>
            <a:r>
              <a:rPr kumimoji="0" lang="en-US" b="0" i="0" u="none" strike="noStrike" kern="0" cap="none" spc="0" normalizeH="0" baseline="0" noProof="0" dirty="0" smtClean="0">
                <a:ln>
                  <a:noFill/>
                </a:ln>
                <a:solidFill>
                  <a:schemeClr val="tx1"/>
                </a:solidFill>
                <a:effectLst/>
                <a:uLnTx/>
                <a:uFillTx/>
                <a:latin typeface="+mn-lt"/>
              </a:rPr>
              <a:t> LC-MS/MS analyses over 300 days of instrument time on a Thermo LTQ-</a:t>
            </a:r>
            <a:r>
              <a:rPr kumimoji="0" lang="en-US" b="0" i="0" u="none" strike="noStrike" kern="0" cap="none" spc="0" normalizeH="0" baseline="0" noProof="0" dirty="0" err="1" smtClean="0">
                <a:ln>
                  <a:noFill/>
                </a:ln>
                <a:solidFill>
                  <a:schemeClr val="tx1"/>
                </a:solidFill>
                <a:effectLst/>
                <a:uLnTx/>
                <a:uFillTx/>
                <a:latin typeface="+mn-lt"/>
              </a:rPr>
              <a:t>orbitrap</a:t>
            </a:r>
            <a:r>
              <a:rPr kumimoji="0" lang="en-US" b="0" i="0" u="none" strike="noStrike" kern="0" cap="none" spc="0" normalizeH="0" baseline="0" noProof="0" dirty="0" smtClean="0">
                <a:ln>
                  <a:noFill/>
                </a:ln>
                <a:solidFill>
                  <a:schemeClr val="tx1"/>
                </a:solidFill>
                <a:effectLst/>
                <a:uLnTx/>
                <a:uFillTx/>
                <a:latin typeface="+mn-lt"/>
              </a:rPr>
              <a:t> mass spectrometer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PNNL_PowerPoint_Template">
  <a:themeElements>
    <a:clrScheme name="1_PNNL_PowerPoint_Template 11">
      <a:dk1>
        <a:srgbClr val="000000"/>
      </a:dk1>
      <a:lt1>
        <a:srgbClr val="FFFFFF"/>
      </a:lt1>
      <a:dk2>
        <a:srgbClr val="CB7023"/>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fontScheme name="1_PNNL_PowerPoin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NNL_PowerPoint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PNNL_PowerPoint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PNNL_PowerPoint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PNNL_PowerPoint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PNNL_PowerPoint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PNNL_PowerPoint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PNNL_PowerPoint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PNNL_PowerPoint_Template 8">
        <a:dk1>
          <a:srgbClr val="000000"/>
        </a:dk1>
        <a:lt1>
          <a:srgbClr val="FFFFFF"/>
        </a:lt1>
        <a:dk2>
          <a:srgbClr val="000000"/>
        </a:dk2>
        <a:lt2>
          <a:srgbClr val="000000"/>
        </a:lt2>
        <a:accent1>
          <a:srgbClr val="000099"/>
        </a:accent1>
        <a:accent2>
          <a:srgbClr val="FFCC00"/>
        </a:accent2>
        <a:accent3>
          <a:srgbClr val="FFFFFF"/>
        </a:accent3>
        <a:accent4>
          <a:srgbClr val="000000"/>
        </a:accent4>
        <a:accent5>
          <a:srgbClr val="AAAACA"/>
        </a:accent5>
        <a:accent6>
          <a:srgbClr val="E7B900"/>
        </a:accent6>
        <a:hlink>
          <a:srgbClr val="CC3300"/>
        </a:hlink>
        <a:folHlink>
          <a:srgbClr val="800000"/>
        </a:folHlink>
      </a:clrScheme>
      <a:clrMap bg1="lt1" tx1="dk1" bg2="lt2" tx2="dk2" accent1="accent1" accent2="accent2" accent3="accent3" accent4="accent4" accent5="accent5" accent6="accent6" hlink="hlink" folHlink="folHlink"/>
    </a:extraClrScheme>
    <a:extraClrScheme>
      <a:clrScheme name="1_PNNL_PowerPoint_Template 9">
        <a:dk1>
          <a:srgbClr val="000000"/>
        </a:dk1>
        <a:lt1>
          <a:srgbClr val="FFFFFF"/>
        </a:lt1>
        <a:dk2>
          <a:srgbClr val="000000"/>
        </a:dk2>
        <a:lt2>
          <a:srgbClr val="4D4D4D"/>
        </a:lt2>
        <a:accent1>
          <a:srgbClr val="000099"/>
        </a:accent1>
        <a:accent2>
          <a:srgbClr val="FFCC00"/>
        </a:accent2>
        <a:accent3>
          <a:srgbClr val="FFFFFF"/>
        </a:accent3>
        <a:accent4>
          <a:srgbClr val="000000"/>
        </a:accent4>
        <a:accent5>
          <a:srgbClr val="AAAACA"/>
        </a:accent5>
        <a:accent6>
          <a:srgbClr val="E7B900"/>
        </a:accent6>
        <a:hlink>
          <a:srgbClr val="006600"/>
        </a:hlink>
        <a:folHlink>
          <a:srgbClr val="CC3300"/>
        </a:folHlink>
      </a:clrScheme>
      <a:clrMap bg1="lt1" tx1="dk1" bg2="lt2" tx2="dk2" accent1="accent1" accent2="accent2" accent3="accent3" accent4="accent4" accent5="accent5" accent6="accent6" hlink="hlink" folHlink="folHlink"/>
    </a:extraClrScheme>
    <a:extraClrScheme>
      <a:clrScheme name="1_PNNL_PowerPoint_Template 10">
        <a:dk1>
          <a:srgbClr val="000000"/>
        </a:dk1>
        <a:lt1>
          <a:srgbClr val="FFFFFF"/>
        </a:lt1>
        <a:dk2>
          <a:srgbClr val="000000"/>
        </a:dk2>
        <a:lt2>
          <a:srgbClr val="4D4D4D"/>
        </a:lt2>
        <a:accent1>
          <a:srgbClr val="336699"/>
        </a:accent1>
        <a:accent2>
          <a:srgbClr val="FFCC00"/>
        </a:accent2>
        <a:accent3>
          <a:srgbClr val="FFFFFF"/>
        </a:accent3>
        <a:accent4>
          <a:srgbClr val="000000"/>
        </a:accent4>
        <a:accent5>
          <a:srgbClr val="ADB8CA"/>
        </a:accent5>
        <a:accent6>
          <a:srgbClr val="E7B900"/>
        </a:accent6>
        <a:hlink>
          <a:srgbClr val="008080"/>
        </a:hlink>
        <a:folHlink>
          <a:srgbClr val="990033"/>
        </a:folHlink>
      </a:clrScheme>
      <a:clrMap bg1="lt1" tx1="dk1" bg2="lt2" tx2="dk2" accent1="accent1" accent2="accent2" accent3="accent3" accent4="accent4" accent5="accent5" accent6="accent6" hlink="hlink" folHlink="folHlink"/>
    </a:extraClrScheme>
    <a:extraClrScheme>
      <a:clrScheme name="1_PNNL_PowerPoint_Template 11">
        <a:dk1>
          <a:srgbClr val="000000"/>
        </a:dk1>
        <a:lt1>
          <a:srgbClr val="FFFFFF"/>
        </a:lt1>
        <a:dk2>
          <a:srgbClr val="CB7023"/>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PNNL_PowerPoint_Template">
  <a:themeElements>
    <a:clrScheme name="6_PNNL_PowerPoint_Template 11">
      <a:dk1>
        <a:srgbClr val="000000"/>
      </a:dk1>
      <a:lt1>
        <a:srgbClr val="FFFFFF"/>
      </a:lt1>
      <a:dk2>
        <a:srgbClr val="CB7023"/>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fontScheme name="6_PNNL_PowerPoin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PNNL_PowerPoint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PNNL_PowerPoint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PNNL_PowerPoint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PNNL_PowerPoint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PNNL_PowerPoint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PNNL_PowerPoint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PNNL_PowerPoint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PNNL_PowerPoint_Template 8">
        <a:dk1>
          <a:srgbClr val="000000"/>
        </a:dk1>
        <a:lt1>
          <a:srgbClr val="FFFFFF"/>
        </a:lt1>
        <a:dk2>
          <a:srgbClr val="000000"/>
        </a:dk2>
        <a:lt2>
          <a:srgbClr val="000000"/>
        </a:lt2>
        <a:accent1>
          <a:srgbClr val="000099"/>
        </a:accent1>
        <a:accent2>
          <a:srgbClr val="FFCC00"/>
        </a:accent2>
        <a:accent3>
          <a:srgbClr val="FFFFFF"/>
        </a:accent3>
        <a:accent4>
          <a:srgbClr val="000000"/>
        </a:accent4>
        <a:accent5>
          <a:srgbClr val="AAAACA"/>
        </a:accent5>
        <a:accent6>
          <a:srgbClr val="E7B900"/>
        </a:accent6>
        <a:hlink>
          <a:srgbClr val="CC3300"/>
        </a:hlink>
        <a:folHlink>
          <a:srgbClr val="800000"/>
        </a:folHlink>
      </a:clrScheme>
      <a:clrMap bg1="lt1" tx1="dk1" bg2="lt2" tx2="dk2" accent1="accent1" accent2="accent2" accent3="accent3" accent4="accent4" accent5="accent5" accent6="accent6" hlink="hlink" folHlink="folHlink"/>
    </a:extraClrScheme>
    <a:extraClrScheme>
      <a:clrScheme name="6_PNNL_PowerPoint_Template 9">
        <a:dk1>
          <a:srgbClr val="000000"/>
        </a:dk1>
        <a:lt1>
          <a:srgbClr val="FFFFFF"/>
        </a:lt1>
        <a:dk2>
          <a:srgbClr val="000000"/>
        </a:dk2>
        <a:lt2>
          <a:srgbClr val="4D4D4D"/>
        </a:lt2>
        <a:accent1>
          <a:srgbClr val="000099"/>
        </a:accent1>
        <a:accent2>
          <a:srgbClr val="FFCC00"/>
        </a:accent2>
        <a:accent3>
          <a:srgbClr val="FFFFFF"/>
        </a:accent3>
        <a:accent4>
          <a:srgbClr val="000000"/>
        </a:accent4>
        <a:accent5>
          <a:srgbClr val="AAAACA"/>
        </a:accent5>
        <a:accent6>
          <a:srgbClr val="E7B900"/>
        </a:accent6>
        <a:hlink>
          <a:srgbClr val="006600"/>
        </a:hlink>
        <a:folHlink>
          <a:srgbClr val="CC3300"/>
        </a:folHlink>
      </a:clrScheme>
      <a:clrMap bg1="lt1" tx1="dk1" bg2="lt2" tx2="dk2" accent1="accent1" accent2="accent2" accent3="accent3" accent4="accent4" accent5="accent5" accent6="accent6" hlink="hlink" folHlink="folHlink"/>
    </a:extraClrScheme>
    <a:extraClrScheme>
      <a:clrScheme name="6_PNNL_PowerPoint_Template 10">
        <a:dk1>
          <a:srgbClr val="000000"/>
        </a:dk1>
        <a:lt1>
          <a:srgbClr val="FFFFFF"/>
        </a:lt1>
        <a:dk2>
          <a:srgbClr val="000000"/>
        </a:dk2>
        <a:lt2>
          <a:srgbClr val="4D4D4D"/>
        </a:lt2>
        <a:accent1>
          <a:srgbClr val="336699"/>
        </a:accent1>
        <a:accent2>
          <a:srgbClr val="FFCC00"/>
        </a:accent2>
        <a:accent3>
          <a:srgbClr val="FFFFFF"/>
        </a:accent3>
        <a:accent4>
          <a:srgbClr val="000000"/>
        </a:accent4>
        <a:accent5>
          <a:srgbClr val="ADB8CA"/>
        </a:accent5>
        <a:accent6>
          <a:srgbClr val="E7B900"/>
        </a:accent6>
        <a:hlink>
          <a:srgbClr val="008080"/>
        </a:hlink>
        <a:folHlink>
          <a:srgbClr val="990033"/>
        </a:folHlink>
      </a:clrScheme>
      <a:clrMap bg1="lt1" tx1="dk1" bg2="lt2" tx2="dk2" accent1="accent1" accent2="accent2" accent3="accent3" accent4="accent4" accent5="accent5" accent6="accent6" hlink="hlink" folHlink="folHlink"/>
    </a:extraClrScheme>
    <a:extraClrScheme>
      <a:clrScheme name="6_PNNL_PowerPoint_Template 11">
        <a:dk1>
          <a:srgbClr val="000000"/>
        </a:dk1>
        <a:lt1>
          <a:srgbClr val="FFFFFF"/>
        </a:lt1>
        <a:dk2>
          <a:srgbClr val="CB7023"/>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28614</TotalTime>
  <Words>4888</Words>
  <Application>Microsoft Office PowerPoint</Application>
  <PresentationFormat>On-screen Show (4:3)</PresentationFormat>
  <Paragraphs>1586</Paragraphs>
  <Slides>44</Slides>
  <Notes>30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44</vt:i4>
      </vt:variant>
    </vt:vector>
  </HeadingPairs>
  <TitlesOfParts>
    <vt:vector size="47" baseType="lpstr">
      <vt:lpstr>1_PNNL_PowerPoint_Template</vt:lpstr>
      <vt:lpstr>6_PNNL_PowerPoint_Template</vt:lpstr>
      <vt:lpstr>Chart</vt:lpstr>
      <vt:lpstr>LC-MS Based Proteomics at PNNL </vt:lpstr>
      <vt:lpstr>Presentation Outline</vt:lpstr>
      <vt:lpstr>Pacific Northwest National Laboratory</vt:lpstr>
      <vt:lpstr>Pacific Northwest National Laboratory and EMSL</vt:lpstr>
      <vt:lpstr>Liquid chromatography-tandem mass spectrometry (LC-MS/MS)-based proteomics</vt:lpstr>
      <vt:lpstr>An MS-based proteomics approach for improving sensitivity and throughput</vt:lpstr>
      <vt:lpstr>Accurate mass and time (AMT) tag approach for proteomics analysis</vt:lpstr>
      <vt:lpstr>An example of the need/use for increased throughput: Salmonella regulatory mutant analysis</vt:lpstr>
      <vt:lpstr>An example of the need/use for increased throughput: Salmonella regulatory mutant analysis</vt:lpstr>
      <vt:lpstr>Accurate Mass and Time (AMT) Tag Data Processing Pipeline</vt:lpstr>
      <vt:lpstr>Part II: AMT tag Database Generation</vt:lpstr>
      <vt:lpstr>Assembling an AMT tag DB</vt:lpstr>
      <vt:lpstr>Assembling an AMT tag DB</vt:lpstr>
      <vt:lpstr>Assembling an AMT tag DB</vt:lpstr>
      <vt:lpstr>Assembling an AMT tag DB</vt:lpstr>
      <vt:lpstr>Assembling an AMT tag DB</vt:lpstr>
      <vt:lpstr>Assembling an AMT tag DB</vt:lpstr>
      <vt:lpstr>Assembling an AMT tag DB</vt:lpstr>
      <vt:lpstr>Part III: High Throughput Proteomics Analysis</vt:lpstr>
      <vt:lpstr>Structure of LC-MS Data</vt:lpstr>
      <vt:lpstr>Structure of LC-MS Data</vt:lpstr>
      <vt:lpstr>LC-MS Feature Detail</vt:lpstr>
      <vt:lpstr>Identifying LC-MS features using an AMT tag DB: Peak Matching </vt:lpstr>
      <vt:lpstr>Peak matching: Alignment using LCMSWarp</vt:lpstr>
      <vt:lpstr>Peak matching: Alignment using LCMSWarp</vt:lpstr>
      <vt:lpstr>Peak Matching Results</vt:lpstr>
      <vt:lpstr>Estimating confidence of identified LC-MS features</vt:lpstr>
      <vt:lpstr>Challenges with Current Method</vt:lpstr>
      <vt:lpstr>Metrics Associated with a Candidate Identification from AMT tag Pipeline</vt:lpstr>
      <vt:lpstr>Statistical Method for Assignment of Relative Truth (SMART) Score</vt:lpstr>
      <vt:lpstr>Part IV: Downstream Quantitative Analysis</vt:lpstr>
      <vt:lpstr>Downstream Data Analysis</vt:lpstr>
      <vt:lpstr>DAnTE: Data Analysis Tool Extension </vt:lpstr>
      <vt:lpstr>Downstream Data Analysis</vt:lpstr>
      <vt:lpstr>Diagnostic Plots: Normality</vt:lpstr>
      <vt:lpstr>Diagnostic Plots: Correlations</vt:lpstr>
      <vt:lpstr>Normalization: LOESS</vt:lpstr>
      <vt:lpstr>Infer Protein Abundances from  Peptide Abundances</vt:lpstr>
      <vt:lpstr>Proteins Showing Significant Changes</vt:lpstr>
      <vt:lpstr>DAnTE Feature List</vt:lpstr>
      <vt:lpstr>Acknowledgements</vt:lpstr>
      <vt:lpstr>Infer Protein Abundances from Peptide Abundances</vt:lpstr>
      <vt:lpstr>Feature Definition over Elution Time</vt:lpstr>
      <vt:lpstr>Slide 44</vt:lpstr>
    </vt:vector>
  </TitlesOfParts>
  <Company>Pacific Northwest National Laboratory and The Broad Institute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Extraction and Analysis for LC-MS Based Proteomics</dc:title>
  <dc:creator>Matthew Monroe, Deep Jaitly, and Jake Jaffe</dc:creator>
  <cp:lastModifiedBy>d3p636</cp:lastModifiedBy>
  <cp:revision>730</cp:revision>
  <dcterms:created xsi:type="dcterms:W3CDTF">2003-05-29T22:23:43Z</dcterms:created>
  <dcterms:modified xsi:type="dcterms:W3CDTF">2011-01-24T05:56:19Z</dcterms:modified>
</cp:coreProperties>
</file>