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"/>
  </p:handoutMasterIdLst>
  <p:sldIdLst>
    <p:sldId id="266" r:id="rId2"/>
  </p:sldIdLst>
  <p:sldSz cx="9144000" cy="6858000" type="screen4x3"/>
  <p:notesSz cx="6985000" cy="92837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7" d="100"/>
          <a:sy n="127" d="100"/>
        </p:scale>
        <p:origin x="-37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1" d="100"/>
          <a:sy n="81" d="100"/>
        </p:scale>
        <p:origin x="-2076" y="-78"/>
      </p:cViewPr>
      <p:guideLst>
        <p:guide orient="horz" pos="2924"/>
        <p:guide pos="220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26833" cy="464185"/>
          </a:xfrm>
          <a:prstGeom prst="rect">
            <a:avLst/>
          </a:prstGeom>
        </p:spPr>
        <p:txBody>
          <a:bodyPr vert="horz" lIns="92959" tIns="46479" rIns="92959" bIns="4647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56551" y="0"/>
            <a:ext cx="3026833" cy="464185"/>
          </a:xfrm>
          <a:prstGeom prst="rect">
            <a:avLst/>
          </a:prstGeom>
        </p:spPr>
        <p:txBody>
          <a:bodyPr vert="horz" lIns="92959" tIns="46479" rIns="92959" bIns="46479" rtlCol="0"/>
          <a:lstStyle>
            <a:lvl1pPr algn="r">
              <a:defRPr sz="1200"/>
            </a:lvl1pPr>
          </a:lstStyle>
          <a:p>
            <a:fld id="{B2804AFB-50E9-4435-B1D1-8F0A705A022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17904"/>
            <a:ext cx="3026833" cy="464185"/>
          </a:xfrm>
          <a:prstGeom prst="rect">
            <a:avLst/>
          </a:prstGeom>
        </p:spPr>
        <p:txBody>
          <a:bodyPr vert="horz" lIns="92959" tIns="46479" rIns="92959" bIns="4647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56551" y="8817904"/>
            <a:ext cx="3026833" cy="464185"/>
          </a:xfrm>
          <a:prstGeom prst="rect">
            <a:avLst/>
          </a:prstGeom>
        </p:spPr>
        <p:txBody>
          <a:bodyPr vert="horz" lIns="92959" tIns="46479" rIns="92959" bIns="46479" rtlCol="0" anchor="b"/>
          <a:lstStyle>
            <a:lvl1pPr algn="r">
              <a:defRPr sz="1200"/>
            </a:lvl1pPr>
          </a:lstStyle>
          <a:p>
            <a:fld id="{EAE3DB07-2224-4694-B853-4F4EBE59CA8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TextBox 144"/>
          <p:cNvSpPr txBox="1"/>
          <p:nvPr/>
        </p:nvSpPr>
        <p:spPr>
          <a:xfrm>
            <a:off x="304800" y="152400"/>
            <a:ext cx="853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G3 HAB, </a:t>
            </a:r>
            <a:r>
              <a:rPr lang="en-US" dirty="0" err="1" smtClean="0"/>
              <a:t>Domoic</a:t>
            </a:r>
            <a:r>
              <a:rPr lang="en-US" dirty="0" smtClean="0"/>
              <a:t> Acid: Modular Cartridge. </a:t>
            </a:r>
            <a:r>
              <a:rPr lang="en-US" dirty="0" err="1" smtClean="0"/>
              <a:t>Ver</a:t>
            </a:r>
            <a:r>
              <a:rPr lang="en-US" dirty="0" smtClean="0"/>
              <a:t>: </a:t>
            </a:r>
            <a:r>
              <a:rPr lang="en-US" dirty="0" smtClean="0"/>
              <a:t>0.1</a:t>
            </a:r>
            <a:endParaRPr lang="en-US" dirty="0"/>
          </a:p>
        </p:txBody>
      </p:sp>
      <p:sp>
        <p:nvSpPr>
          <p:cNvPr id="257" name="Oval 256"/>
          <p:cNvSpPr/>
          <p:nvPr/>
        </p:nvSpPr>
        <p:spPr>
          <a:xfrm>
            <a:off x="1219200" y="3429000"/>
            <a:ext cx="304800" cy="304800"/>
          </a:xfrm>
          <a:prstGeom prst="ellipse">
            <a:avLst/>
          </a:prstGeom>
          <a:noFill/>
          <a:ln w="254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8" name="Straight Arrow Connector 257"/>
          <p:cNvCxnSpPr>
            <a:stCxn id="257" idx="0"/>
          </p:cNvCxnSpPr>
          <p:nvPr/>
        </p:nvCxnSpPr>
        <p:spPr>
          <a:xfrm>
            <a:off x="1371600" y="3429000"/>
            <a:ext cx="0" cy="304800"/>
          </a:xfrm>
          <a:prstGeom prst="straightConnector1">
            <a:avLst/>
          </a:prstGeom>
          <a:ln w="38100" cmpd="dbl">
            <a:solidFill>
              <a:schemeClr val="tx1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urved Connector 56"/>
          <p:cNvCxnSpPr/>
          <p:nvPr/>
        </p:nvCxnSpPr>
        <p:spPr>
          <a:xfrm rot="5400000">
            <a:off x="838200" y="2590800"/>
            <a:ext cx="1371600" cy="304800"/>
          </a:xfrm>
          <a:prstGeom prst="curvedConnector3">
            <a:avLst>
              <a:gd name="adj1" fmla="val 50000"/>
            </a:avLst>
          </a:prstGeom>
          <a:ln w="38100" cmpd="dbl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Arc 57"/>
          <p:cNvSpPr/>
          <p:nvPr/>
        </p:nvSpPr>
        <p:spPr>
          <a:xfrm flipH="1">
            <a:off x="2667000" y="1524000"/>
            <a:ext cx="457200" cy="4572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59" name="Arc 58"/>
          <p:cNvSpPr/>
          <p:nvPr/>
        </p:nvSpPr>
        <p:spPr>
          <a:xfrm flipH="1">
            <a:off x="2514600" y="1295400"/>
            <a:ext cx="609600" cy="9144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60" name="Arc 59"/>
          <p:cNvSpPr/>
          <p:nvPr/>
        </p:nvSpPr>
        <p:spPr>
          <a:xfrm>
            <a:off x="762000" y="1524000"/>
            <a:ext cx="914400" cy="457200"/>
          </a:xfrm>
          <a:prstGeom prst="arc">
            <a:avLst/>
          </a:prstGeom>
          <a:ln w="38100" cmpd="dbl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61" name="Arc 60"/>
          <p:cNvSpPr/>
          <p:nvPr/>
        </p:nvSpPr>
        <p:spPr>
          <a:xfrm>
            <a:off x="1143000" y="1143000"/>
            <a:ext cx="762000" cy="12192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62" name="TextBox 61"/>
          <p:cNvSpPr txBox="1"/>
          <p:nvPr/>
        </p:nvSpPr>
        <p:spPr>
          <a:xfrm>
            <a:off x="381000" y="990600"/>
            <a:ext cx="12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2. </a:t>
            </a:r>
            <a:r>
              <a:rPr lang="en-US" sz="1200" dirty="0" err="1" smtClean="0"/>
              <a:t>Evac</a:t>
            </a:r>
            <a:r>
              <a:rPr lang="en-US" sz="1200" dirty="0" smtClean="0"/>
              <a:t> to waste</a:t>
            </a:r>
            <a:endParaRPr lang="en-US" sz="1200" dirty="0"/>
          </a:p>
        </p:txBody>
      </p:sp>
      <p:sp>
        <p:nvSpPr>
          <p:cNvPr id="63" name="TextBox 62"/>
          <p:cNvSpPr txBox="1"/>
          <p:nvPr/>
        </p:nvSpPr>
        <p:spPr>
          <a:xfrm>
            <a:off x="228600" y="1371600"/>
            <a:ext cx="9178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1. Seawater</a:t>
            </a:r>
            <a:endParaRPr lang="en-US" sz="1200" dirty="0"/>
          </a:p>
        </p:txBody>
      </p:sp>
      <p:sp>
        <p:nvSpPr>
          <p:cNvPr id="64" name="TextBox 63"/>
          <p:cNvSpPr txBox="1"/>
          <p:nvPr/>
        </p:nvSpPr>
        <p:spPr>
          <a:xfrm>
            <a:off x="3429000" y="2819400"/>
            <a:ext cx="12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err="1" smtClean="0"/>
              <a:t>Lysate</a:t>
            </a:r>
            <a:r>
              <a:rPr lang="en-US" sz="1200" i="1" dirty="0" smtClean="0"/>
              <a:t> filter</a:t>
            </a:r>
            <a:endParaRPr lang="en-US" sz="1200" i="1" dirty="0"/>
          </a:p>
        </p:txBody>
      </p:sp>
      <p:sp>
        <p:nvSpPr>
          <p:cNvPr id="65" name="Flowchart: Magnetic Disk 64"/>
          <p:cNvSpPr/>
          <p:nvPr/>
        </p:nvSpPr>
        <p:spPr>
          <a:xfrm>
            <a:off x="1219200" y="1752600"/>
            <a:ext cx="1752600" cy="304800"/>
          </a:xfrm>
          <a:prstGeom prst="flowChartMagneticDisk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Flowchart: Magnetic Disk 65"/>
          <p:cNvSpPr/>
          <p:nvPr/>
        </p:nvSpPr>
        <p:spPr>
          <a:xfrm rot="16200000">
            <a:off x="3200400" y="2743200"/>
            <a:ext cx="304800" cy="152400"/>
          </a:xfrm>
          <a:prstGeom prst="flowChartMagneticDisk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TextBox 66"/>
          <p:cNvSpPr txBox="1"/>
          <p:nvPr/>
        </p:nvSpPr>
        <p:spPr>
          <a:xfrm>
            <a:off x="2209800" y="2667000"/>
            <a:ext cx="5750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Waste</a:t>
            </a:r>
            <a:endParaRPr lang="en-US" sz="1200" dirty="0"/>
          </a:p>
        </p:txBody>
      </p:sp>
      <p:sp>
        <p:nvSpPr>
          <p:cNvPr id="68" name="Arc 67"/>
          <p:cNvSpPr/>
          <p:nvPr/>
        </p:nvSpPr>
        <p:spPr>
          <a:xfrm rot="16200000" flipH="1">
            <a:off x="1485900" y="1714500"/>
            <a:ext cx="1524000" cy="685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69" name="TextBox 68"/>
          <p:cNvSpPr txBox="1"/>
          <p:nvPr/>
        </p:nvSpPr>
        <p:spPr>
          <a:xfrm>
            <a:off x="1905000" y="1828800"/>
            <a:ext cx="990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 smtClean="0"/>
              <a:t>25mm Filter</a:t>
            </a:r>
            <a:endParaRPr lang="en-US" sz="1200" i="1" dirty="0"/>
          </a:p>
        </p:txBody>
      </p:sp>
      <p:cxnSp>
        <p:nvCxnSpPr>
          <p:cNvPr id="70" name="Straight Arrow Connector 69"/>
          <p:cNvCxnSpPr/>
          <p:nvPr/>
        </p:nvCxnSpPr>
        <p:spPr>
          <a:xfrm flipH="1">
            <a:off x="2971800" y="1981200"/>
            <a:ext cx="990600" cy="0"/>
          </a:xfrm>
          <a:prstGeom prst="straightConnector1">
            <a:avLst/>
          </a:prstGeom>
          <a:ln w="190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3124200" y="1676400"/>
            <a:ext cx="1447800" cy="276999"/>
          </a:xfrm>
          <a:prstGeom prst="rect">
            <a:avLst/>
          </a:prstGeom>
          <a:noFill/>
          <a:ln w="12700">
            <a:solidFill>
              <a:schemeClr val="accent6">
                <a:lumMod val="50000"/>
              </a:schemeClr>
            </a:solidFill>
          </a:ln>
        </p:spPr>
        <p:txBody>
          <a:bodyPr wrap="square" lIns="45720" rIns="45720" rtlCol="0">
            <a:spAutoFit/>
          </a:bodyPr>
          <a:lstStyle/>
          <a:p>
            <a:r>
              <a:rPr lang="en-US" sz="1200" dirty="0" smtClean="0"/>
              <a:t>4. Heat 70C, 10min</a:t>
            </a:r>
            <a:endParaRPr lang="en-US" sz="1200" dirty="0"/>
          </a:p>
        </p:txBody>
      </p:sp>
      <p:sp>
        <p:nvSpPr>
          <p:cNvPr id="73" name="TextBox 72"/>
          <p:cNvSpPr txBox="1"/>
          <p:nvPr/>
        </p:nvSpPr>
        <p:spPr>
          <a:xfrm>
            <a:off x="2895600" y="1371600"/>
            <a:ext cx="11792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13</a:t>
            </a:r>
            <a:r>
              <a:rPr lang="en-US" sz="1200" dirty="0" smtClean="0"/>
              <a:t>. </a:t>
            </a:r>
            <a:r>
              <a:rPr lang="en-US" sz="1200" dirty="0" err="1" smtClean="0"/>
              <a:t>Evac</a:t>
            </a:r>
            <a:r>
              <a:rPr lang="en-US" sz="1200" dirty="0" smtClean="0"/>
              <a:t> to </a:t>
            </a:r>
            <a:r>
              <a:rPr lang="en-US" sz="1200" dirty="0" err="1" smtClean="0"/>
              <a:t>Ab</a:t>
            </a:r>
            <a:r>
              <a:rPr lang="en-US" sz="1200" dirty="0" smtClean="0"/>
              <a:t> 1</a:t>
            </a:r>
            <a:endParaRPr lang="en-US" sz="1200" dirty="0"/>
          </a:p>
        </p:txBody>
      </p:sp>
      <p:sp>
        <p:nvSpPr>
          <p:cNvPr id="74" name="Arc 73"/>
          <p:cNvSpPr/>
          <p:nvPr/>
        </p:nvSpPr>
        <p:spPr>
          <a:xfrm rot="16200000" flipH="1">
            <a:off x="2590800" y="1219200"/>
            <a:ext cx="1371600" cy="1828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75" name="TextBox 74"/>
          <p:cNvSpPr txBox="1"/>
          <p:nvPr/>
        </p:nvSpPr>
        <p:spPr>
          <a:xfrm>
            <a:off x="2667000" y="762000"/>
            <a:ext cx="1600200" cy="18466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tIns="0" bIns="0" rtlCol="0">
            <a:spAutoFit/>
          </a:bodyPr>
          <a:lstStyle/>
          <a:p>
            <a:r>
              <a:rPr lang="en-US" sz="1200" dirty="0" smtClean="0"/>
              <a:t>3. </a:t>
            </a:r>
            <a:r>
              <a:rPr lang="en-US" sz="1200" dirty="0" err="1" smtClean="0"/>
              <a:t>AqMeth</a:t>
            </a:r>
            <a:r>
              <a:rPr lang="en-US" sz="1200" dirty="0" smtClean="0"/>
              <a:t> 1000 </a:t>
            </a:r>
            <a:r>
              <a:rPr lang="en-US" sz="1200" dirty="0" err="1" smtClean="0"/>
              <a:t>uL</a:t>
            </a:r>
            <a:r>
              <a:rPr lang="en-US" sz="1200" dirty="0" smtClean="0"/>
              <a:t> </a:t>
            </a:r>
            <a:endParaRPr lang="en-US" sz="1200" dirty="0"/>
          </a:p>
        </p:txBody>
      </p:sp>
      <p:sp>
        <p:nvSpPr>
          <p:cNvPr id="76" name="TextBox 75"/>
          <p:cNvSpPr txBox="1"/>
          <p:nvPr/>
        </p:nvSpPr>
        <p:spPr>
          <a:xfrm>
            <a:off x="2819400" y="1219200"/>
            <a:ext cx="1600200" cy="18466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tIns="0" bIns="0" rtlCol="0">
            <a:spAutoFit/>
          </a:bodyPr>
          <a:lstStyle/>
          <a:p>
            <a:r>
              <a:rPr lang="en-US" sz="1200" dirty="0" smtClean="0"/>
              <a:t>11</a:t>
            </a:r>
            <a:r>
              <a:rPr lang="en-US" sz="1200" dirty="0" smtClean="0"/>
              <a:t>. </a:t>
            </a:r>
            <a:r>
              <a:rPr lang="en-US" sz="1200" dirty="0" smtClean="0"/>
              <a:t>Guan. 500-1000uL</a:t>
            </a:r>
            <a:endParaRPr lang="en-US" sz="1200" dirty="0"/>
          </a:p>
        </p:txBody>
      </p:sp>
      <p:sp>
        <p:nvSpPr>
          <p:cNvPr id="77" name="Rectangle 76"/>
          <p:cNvSpPr/>
          <p:nvPr/>
        </p:nvSpPr>
        <p:spPr>
          <a:xfrm>
            <a:off x="304800" y="609600"/>
            <a:ext cx="4267200" cy="2971800"/>
          </a:xfrm>
          <a:prstGeom prst="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Isosceles Triangle 77"/>
          <p:cNvSpPr/>
          <p:nvPr/>
        </p:nvSpPr>
        <p:spPr>
          <a:xfrm rot="5400000">
            <a:off x="457200" y="1066800"/>
            <a:ext cx="609600" cy="914400"/>
          </a:xfrm>
          <a:prstGeom prst="triangle">
            <a:avLst/>
          </a:prstGeom>
          <a:noFill/>
          <a:ln w="1905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9" name="Straight Arrow Connector 78"/>
          <p:cNvCxnSpPr>
            <a:stCxn id="66" idx="3"/>
          </p:cNvCxnSpPr>
          <p:nvPr/>
        </p:nvCxnSpPr>
        <p:spPr>
          <a:xfrm>
            <a:off x="3429000" y="2819400"/>
            <a:ext cx="990600" cy="0"/>
          </a:xfrm>
          <a:prstGeom prst="straightConnector1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304800" y="609600"/>
            <a:ext cx="1447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Filter</a:t>
            </a:r>
            <a:endParaRPr lang="en-US" i="1" dirty="0"/>
          </a:p>
        </p:txBody>
      </p:sp>
      <p:sp>
        <p:nvSpPr>
          <p:cNvPr id="81" name="Arc 80"/>
          <p:cNvSpPr/>
          <p:nvPr/>
        </p:nvSpPr>
        <p:spPr>
          <a:xfrm flipH="1">
            <a:off x="2209800" y="838200"/>
            <a:ext cx="914400" cy="1828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82" name="TextBox 81"/>
          <p:cNvSpPr txBox="1"/>
          <p:nvPr/>
        </p:nvSpPr>
        <p:spPr>
          <a:xfrm>
            <a:off x="2743200" y="914400"/>
            <a:ext cx="11006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5. </a:t>
            </a:r>
            <a:r>
              <a:rPr lang="en-US" sz="1200" dirty="0" err="1" smtClean="0"/>
              <a:t>Evac</a:t>
            </a:r>
            <a:r>
              <a:rPr lang="en-US" sz="1200" dirty="0" smtClean="0"/>
              <a:t> to </a:t>
            </a:r>
            <a:r>
              <a:rPr lang="en-US" sz="1200" dirty="0" err="1" smtClean="0"/>
              <a:t>Ab</a:t>
            </a:r>
            <a:r>
              <a:rPr lang="en-US" sz="1200" dirty="0" smtClean="0"/>
              <a:t> 1</a:t>
            </a:r>
            <a:endParaRPr lang="en-US" sz="1200" dirty="0"/>
          </a:p>
        </p:txBody>
      </p:sp>
      <p:sp>
        <p:nvSpPr>
          <p:cNvPr id="83" name="Arc 82"/>
          <p:cNvSpPr/>
          <p:nvPr/>
        </p:nvSpPr>
        <p:spPr>
          <a:xfrm flipH="1">
            <a:off x="2362200" y="1066800"/>
            <a:ext cx="762000" cy="13716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cxnSp>
        <p:nvCxnSpPr>
          <p:cNvPr id="84" name="Straight Arrow Connector 83"/>
          <p:cNvCxnSpPr/>
          <p:nvPr/>
        </p:nvCxnSpPr>
        <p:spPr>
          <a:xfrm>
            <a:off x="2209800" y="2133600"/>
            <a:ext cx="533400" cy="0"/>
          </a:xfrm>
          <a:prstGeom prst="straightConnector1">
            <a:avLst/>
          </a:prstGeom>
          <a:ln w="127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Oval 84"/>
          <p:cNvSpPr/>
          <p:nvPr/>
        </p:nvSpPr>
        <p:spPr>
          <a:xfrm>
            <a:off x="4419600" y="2667000"/>
            <a:ext cx="304800" cy="304800"/>
          </a:xfrm>
          <a:prstGeom prst="ellipse">
            <a:avLst/>
          </a:prstGeom>
          <a:noFill/>
          <a:ln w="254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6" name="Straight Arrow Connector 85"/>
          <p:cNvCxnSpPr/>
          <p:nvPr/>
        </p:nvCxnSpPr>
        <p:spPr>
          <a:xfrm>
            <a:off x="4419600" y="2819400"/>
            <a:ext cx="304800" cy="0"/>
          </a:xfrm>
          <a:prstGeom prst="straightConnector1">
            <a:avLst/>
          </a:prstGeom>
          <a:ln w="12700">
            <a:solidFill>
              <a:schemeClr val="tx1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Flowchart: Magnetic Disk 99"/>
          <p:cNvSpPr/>
          <p:nvPr/>
        </p:nvSpPr>
        <p:spPr>
          <a:xfrm>
            <a:off x="5943600" y="2590800"/>
            <a:ext cx="457200" cy="457200"/>
          </a:xfrm>
          <a:prstGeom prst="flowChartMagneticDisk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Arc 101"/>
          <p:cNvSpPr/>
          <p:nvPr/>
        </p:nvSpPr>
        <p:spPr>
          <a:xfrm flipH="1">
            <a:off x="6324600" y="2286000"/>
            <a:ext cx="762000" cy="6096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03" name="TextBox 102"/>
          <p:cNvSpPr txBox="1"/>
          <p:nvPr/>
        </p:nvSpPr>
        <p:spPr>
          <a:xfrm>
            <a:off x="6629400" y="1905000"/>
            <a:ext cx="10381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8. </a:t>
            </a:r>
            <a:r>
              <a:rPr lang="en-US" sz="1200" dirty="0" err="1" smtClean="0"/>
              <a:t>Evac</a:t>
            </a:r>
            <a:r>
              <a:rPr lang="en-US" sz="1200" dirty="0" smtClean="0"/>
              <a:t> </a:t>
            </a:r>
            <a:r>
              <a:rPr lang="en-US" sz="1200" dirty="0" smtClean="0"/>
              <a:t>to AM</a:t>
            </a:r>
            <a:endParaRPr lang="en-US" sz="1200" dirty="0"/>
          </a:p>
        </p:txBody>
      </p:sp>
      <p:sp>
        <p:nvSpPr>
          <p:cNvPr id="104" name="Arc 103"/>
          <p:cNvSpPr/>
          <p:nvPr/>
        </p:nvSpPr>
        <p:spPr>
          <a:xfrm rot="16200000" flipH="1">
            <a:off x="7391400" y="1600200"/>
            <a:ext cx="457200" cy="28956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06" name="Rectangle 105"/>
          <p:cNvSpPr/>
          <p:nvPr/>
        </p:nvSpPr>
        <p:spPr>
          <a:xfrm>
            <a:off x="4572000" y="609600"/>
            <a:ext cx="4267200" cy="2971800"/>
          </a:xfrm>
          <a:prstGeom prst="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TextBox 107"/>
          <p:cNvSpPr txBox="1"/>
          <p:nvPr/>
        </p:nvSpPr>
        <p:spPr>
          <a:xfrm>
            <a:off x="4572000" y="609600"/>
            <a:ext cx="1447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 smtClean="0"/>
              <a:t>Ab</a:t>
            </a:r>
            <a:r>
              <a:rPr lang="en-US" i="1" dirty="0" smtClean="0"/>
              <a:t> 1</a:t>
            </a:r>
            <a:endParaRPr lang="en-US" i="1" dirty="0"/>
          </a:p>
        </p:txBody>
      </p:sp>
      <p:sp>
        <p:nvSpPr>
          <p:cNvPr id="109" name="TextBox 108"/>
          <p:cNvSpPr txBox="1"/>
          <p:nvPr/>
        </p:nvSpPr>
        <p:spPr>
          <a:xfrm>
            <a:off x="6705600" y="2667000"/>
            <a:ext cx="1143000" cy="276999"/>
          </a:xfrm>
          <a:prstGeom prst="rect">
            <a:avLst/>
          </a:prstGeom>
          <a:noFill/>
          <a:ln w="12700">
            <a:solidFill>
              <a:schemeClr val="accent6">
                <a:lumMod val="50000"/>
              </a:schemeClr>
            </a:solidFill>
          </a:ln>
        </p:spPr>
        <p:txBody>
          <a:bodyPr wrap="square" lIns="45720" rIns="45720" rtlCol="0">
            <a:spAutoFit/>
          </a:bodyPr>
          <a:lstStyle/>
          <a:p>
            <a:r>
              <a:rPr lang="en-US" sz="1200" dirty="0" smtClean="0"/>
              <a:t>Heat 30 C</a:t>
            </a:r>
            <a:endParaRPr lang="en-US" sz="1200" dirty="0"/>
          </a:p>
        </p:txBody>
      </p:sp>
      <p:sp>
        <p:nvSpPr>
          <p:cNvPr id="110" name="Arc 109"/>
          <p:cNvSpPr/>
          <p:nvPr/>
        </p:nvSpPr>
        <p:spPr>
          <a:xfrm rot="16200000">
            <a:off x="4876800" y="1447800"/>
            <a:ext cx="533400" cy="381000"/>
          </a:xfrm>
          <a:prstGeom prst="arc">
            <a:avLst>
              <a:gd name="adj1" fmla="val 16200000"/>
              <a:gd name="adj2" fmla="val 5974726"/>
            </a:avLst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15" name="Flowchart: Magnetic Disk 114"/>
          <p:cNvSpPr/>
          <p:nvPr/>
        </p:nvSpPr>
        <p:spPr>
          <a:xfrm>
            <a:off x="1752600" y="4724400"/>
            <a:ext cx="533400" cy="685800"/>
          </a:xfrm>
          <a:prstGeom prst="flowChartMagneticDisk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TextBox 115"/>
          <p:cNvSpPr txBox="1"/>
          <p:nvPr/>
        </p:nvSpPr>
        <p:spPr>
          <a:xfrm>
            <a:off x="990600" y="4876800"/>
            <a:ext cx="76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smtClean="0"/>
              <a:t>Filtrate</a:t>
            </a:r>
          </a:p>
          <a:p>
            <a:r>
              <a:rPr lang="en-US" sz="1200" i="1" dirty="0" smtClean="0"/>
              <a:t>Collector</a:t>
            </a:r>
            <a:endParaRPr lang="en-US" sz="1200" i="1" dirty="0"/>
          </a:p>
        </p:txBody>
      </p:sp>
      <p:sp>
        <p:nvSpPr>
          <p:cNvPr id="117" name="TextBox 116"/>
          <p:cNvSpPr txBox="1"/>
          <p:nvPr/>
        </p:nvSpPr>
        <p:spPr>
          <a:xfrm>
            <a:off x="228600" y="5715000"/>
            <a:ext cx="7453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/>
              <a:t>Offboard</a:t>
            </a:r>
            <a:endParaRPr lang="en-US" sz="1200" dirty="0"/>
          </a:p>
        </p:txBody>
      </p:sp>
      <p:sp>
        <p:nvSpPr>
          <p:cNvPr id="118" name="Arc 117"/>
          <p:cNvSpPr/>
          <p:nvPr/>
        </p:nvSpPr>
        <p:spPr>
          <a:xfrm rot="16200000" flipH="1" flipV="1">
            <a:off x="723900" y="4762500"/>
            <a:ext cx="990600" cy="1219200"/>
          </a:xfrm>
          <a:prstGeom prst="arc">
            <a:avLst/>
          </a:prstGeom>
          <a:ln w="38100" cmpd="dbl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19" name="Arc 118"/>
          <p:cNvSpPr/>
          <p:nvPr/>
        </p:nvSpPr>
        <p:spPr>
          <a:xfrm rot="16200000" flipH="1">
            <a:off x="3924300" y="3162300"/>
            <a:ext cx="990600" cy="44196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20" name="Arc 119"/>
          <p:cNvSpPr/>
          <p:nvPr/>
        </p:nvSpPr>
        <p:spPr>
          <a:xfrm flipH="1">
            <a:off x="2133600" y="4191000"/>
            <a:ext cx="762000" cy="1066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21" name="Arc 120"/>
          <p:cNvSpPr/>
          <p:nvPr/>
        </p:nvSpPr>
        <p:spPr>
          <a:xfrm flipH="1">
            <a:off x="2209800" y="4419600"/>
            <a:ext cx="609600" cy="6096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22" name="TextBox 121"/>
          <p:cNvSpPr txBox="1"/>
          <p:nvPr/>
        </p:nvSpPr>
        <p:spPr>
          <a:xfrm>
            <a:off x="2514600" y="4267200"/>
            <a:ext cx="11792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19. </a:t>
            </a:r>
            <a:r>
              <a:rPr lang="en-US" sz="1200" dirty="0" err="1" smtClean="0"/>
              <a:t>Evac</a:t>
            </a:r>
            <a:r>
              <a:rPr lang="en-US" sz="1200" dirty="0" smtClean="0"/>
              <a:t> to </a:t>
            </a:r>
            <a:r>
              <a:rPr lang="en-US" sz="1200" dirty="0" err="1" smtClean="0"/>
              <a:t>Ab</a:t>
            </a:r>
            <a:r>
              <a:rPr lang="en-US" sz="1200" dirty="0" smtClean="0"/>
              <a:t> 2</a:t>
            </a:r>
            <a:endParaRPr lang="en-US" sz="1200" dirty="0"/>
          </a:p>
        </p:txBody>
      </p:sp>
      <p:sp>
        <p:nvSpPr>
          <p:cNvPr id="123" name="Arc 122"/>
          <p:cNvSpPr/>
          <p:nvPr/>
        </p:nvSpPr>
        <p:spPr>
          <a:xfrm flipH="1">
            <a:off x="1981200" y="3962400"/>
            <a:ext cx="762000" cy="15240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24" name="TextBox 123"/>
          <p:cNvSpPr txBox="1"/>
          <p:nvPr/>
        </p:nvSpPr>
        <p:spPr>
          <a:xfrm>
            <a:off x="2362200" y="3810000"/>
            <a:ext cx="12638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16. </a:t>
            </a:r>
            <a:r>
              <a:rPr lang="en-US" sz="1200" dirty="0" err="1" smtClean="0"/>
              <a:t>Evac</a:t>
            </a:r>
            <a:r>
              <a:rPr lang="en-US" sz="1200" dirty="0" smtClean="0"/>
              <a:t> to waste</a:t>
            </a:r>
            <a:endParaRPr lang="en-US" sz="1200" dirty="0"/>
          </a:p>
        </p:txBody>
      </p:sp>
      <p:sp>
        <p:nvSpPr>
          <p:cNvPr id="125" name="TextBox 124"/>
          <p:cNvSpPr txBox="1"/>
          <p:nvPr/>
        </p:nvSpPr>
        <p:spPr>
          <a:xfrm>
            <a:off x="2286000" y="6019800"/>
            <a:ext cx="5750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Waste</a:t>
            </a:r>
            <a:endParaRPr lang="en-US" sz="1200" dirty="0"/>
          </a:p>
        </p:txBody>
      </p:sp>
      <p:sp>
        <p:nvSpPr>
          <p:cNvPr id="126" name="Arc 125"/>
          <p:cNvSpPr/>
          <p:nvPr/>
        </p:nvSpPr>
        <p:spPr>
          <a:xfrm rot="16200000" flipH="1">
            <a:off x="1562100" y="5067300"/>
            <a:ext cx="1524000" cy="685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cxnSp>
        <p:nvCxnSpPr>
          <p:cNvPr id="127" name="Straight Arrow Connector 126"/>
          <p:cNvCxnSpPr/>
          <p:nvPr/>
        </p:nvCxnSpPr>
        <p:spPr>
          <a:xfrm flipH="1">
            <a:off x="2286000" y="5105400"/>
            <a:ext cx="304800" cy="1"/>
          </a:xfrm>
          <a:prstGeom prst="straightConnector1">
            <a:avLst/>
          </a:prstGeom>
          <a:ln w="190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Rectangle 127"/>
          <p:cNvSpPr/>
          <p:nvPr/>
        </p:nvSpPr>
        <p:spPr>
          <a:xfrm>
            <a:off x="304800" y="3581400"/>
            <a:ext cx="4267200" cy="2971800"/>
          </a:xfrm>
          <a:prstGeom prst="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Isosceles Triangle 128"/>
          <p:cNvSpPr/>
          <p:nvPr/>
        </p:nvSpPr>
        <p:spPr>
          <a:xfrm rot="5400000">
            <a:off x="457200" y="5410200"/>
            <a:ext cx="609600" cy="914400"/>
          </a:xfrm>
          <a:prstGeom prst="triangle">
            <a:avLst/>
          </a:prstGeom>
          <a:noFill/>
          <a:ln w="1905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0" name="Curved Connector 129"/>
          <p:cNvCxnSpPr>
            <a:stCxn id="257" idx="4"/>
          </p:cNvCxnSpPr>
          <p:nvPr/>
        </p:nvCxnSpPr>
        <p:spPr>
          <a:xfrm rot="16200000" flipH="1">
            <a:off x="1104900" y="4000500"/>
            <a:ext cx="990600" cy="457200"/>
          </a:xfrm>
          <a:prstGeom prst="curvedConnector3">
            <a:avLst>
              <a:gd name="adj1" fmla="val 50000"/>
            </a:avLst>
          </a:prstGeom>
          <a:ln w="38100" cmpd="dbl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TextBox 131"/>
          <p:cNvSpPr txBox="1"/>
          <p:nvPr/>
        </p:nvSpPr>
        <p:spPr>
          <a:xfrm>
            <a:off x="381000" y="3581400"/>
            <a:ext cx="1447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Filtrate</a:t>
            </a:r>
            <a:endParaRPr lang="en-US" i="1" dirty="0"/>
          </a:p>
        </p:txBody>
      </p:sp>
      <p:sp>
        <p:nvSpPr>
          <p:cNvPr id="134" name="Oval 133"/>
          <p:cNvSpPr/>
          <p:nvPr/>
        </p:nvSpPr>
        <p:spPr>
          <a:xfrm>
            <a:off x="4419600" y="5715000"/>
            <a:ext cx="304800" cy="304800"/>
          </a:xfrm>
          <a:prstGeom prst="ellipse">
            <a:avLst/>
          </a:prstGeom>
          <a:noFill/>
          <a:ln w="254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5" name="Straight Arrow Connector 134"/>
          <p:cNvCxnSpPr/>
          <p:nvPr/>
        </p:nvCxnSpPr>
        <p:spPr>
          <a:xfrm>
            <a:off x="4419600" y="5867400"/>
            <a:ext cx="304800" cy="0"/>
          </a:xfrm>
          <a:prstGeom prst="straightConnector1">
            <a:avLst/>
          </a:prstGeom>
          <a:ln w="12700">
            <a:solidFill>
              <a:schemeClr val="tx1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TextBox 137"/>
          <p:cNvSpPr txBox="1"/>
          <p:nvPr/>
        </p:nvSpPr>
        <p:spPr>
          <a:xfrm>
            <a:off x="3124200" y="1981200"/>
            <a:ext cx="1447800" cy="276999"/>
          </a:xfrm>
          <a:prstGeom prst="rect">
            <a:avLst/>
          </a:prstGeom>
          <a:noFill/>
          <a:ln w="12700">
            <a:solidFill>
              <a:schemeClr val="accent6">
                <a:lumMod val="50000"/>
              </a:schemeClr>
            </a:solidFill>
          </a:ln>
        </p:spPr>
        <p:txBody>
          <a:bodyPr wrap="square" lIns="45720" rIns="45720" rtlCol="0">
            <a:spAutoFit/>
          </a:bodyPr>
          <a:lstStyle/>
          <a:p>
            <a:r>
              <a:rPr lang="en-US" sz="1200" dirty="0" smtClean="0"/>
              <a:t>12</a:t>
            </a:r>
            <a:r>
              <a:rPr lang="en-US" sz="1200" dirty="0" smtClean="0"/>
              <a:t>. </a:t>
            </a:r>
            <a:r>
              <a:rPr lang="en-US" sz="1200" dirty="0" smtClean="0"/>
              <a:t>Heat 85C, 10min</a:t>
            </a:r>
            <a:endParaRPr lang="en-US" sz="1200" dirty="0"/>
          </a:p>
        </p:txBody>
      </p:sp>
      <p:sp>
        <p:nvSpPr>
          <p:cNvPr id="143" name="TextBox 142"/>
          <p:cNvSpPr txBox="1"/>
          <p:nvPr/>
        </p:nvSpPr>
        <p:spPr>
          <a:xfrm>
            <a:off x="6553200" y="1752600"/>
            <a:ext cx="1905000" cy="18466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tIns="0" bIns="0" rtlCol="0">
            <a:spAutoFit/>
          </a:bodyPr>
          <a:lstStyle/>
          <a:p>
            <a:r>
              <a:rPr lang="en-US" sz="1200" dirty="0" smtClean="0"/>
              <a:t>7</a:t>
            </a:r>
            <a:r>
              <a:rPr lang="en-US" sz="1200" dirty="0" smtClean="0"/>
              <a:t>. 200uL </a:t>
            </a:r>
            <a:r>
              <a:rPr lang="en-US" sz="1200" dirty="0" err="1" smtClean="0"/>
              <a:t>Pri</a:t>
            </a:r>
            <a:r>
              <a:rPr lang="en-US" sz="1200" dirty="0" err="1" smtClean="0"/>
              <a:t>.-</a:t>
            </a:r>
            <a:r>
              <a:rPr lang="en-US" sz="1200" dirty="0" err="1" smtClean="0"/>
              <a:t>Ab</a:t>
            </a:r>
            <a:r>
              <a:rPr lang="en-US" sz="1200" dirty="0" smtClean="0"/>
              <a:t> (1:1 ratio)</a:t>
            </a:r>
            <a:endParaRPr lang="en-US" sz="1200" dirty="0"/>
          </a:p>
        </p:txBody>
      </p:sp>
      <p:sp>
        <p:nvSpPr>
          <p:cNvPr id="176" name="TextBox 175"/>
          <p:cNvSpPr txBox="1"/>
          <p:nvPr/>
        </p:nvSpPr>
        <p:spPr>
          <a:xfrm>
            <a:off x="7620000" y="3200400"/>
            <a:ext cx="1219200" cy="18466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tIns="0" bIns="0" rtlCol="0">
            <a:spAutoFit/>
          </a:bodyPr>
          <a:lstStyle/>
          <a:p>
            <a:r>
              <a:rPr lang="en-US" sz="1200" dirty="0" smtClean="0"/>
              <a:t>Handoff to AM</a:t>
            </a:r>
            <a:endParaRPr lang="en-US" sz="1200" dirty="0"/>
          </a:p>
        </p:txBody>
      </p:sp>
      <p:sp>
        <p:nvSpPr>
          <p:cNvPr id="88" name="Flowchart: Magnetic Disk 87"/>
          <p:cNvSpPr/>
          <p:nvPr/>
        </p:nvSpPr>
        <p:spPr>
          <a:xfrm>
            <a:off x="5257800" y="1676400"/>
            <a:ext cx="457200" cy="457200"/>
          </a:xfrm>
          <a:prstGeom prst="flowChartMagneticDisk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Arc 89"/>
          <p:cNvSpPr/>
          <p:nvPr/>
        </p:nvSpPr>
        <p:spPr>
          <a:xfrm flipH="1">
            <a:off x="5562600" y="1295400"/>
            <a:ext cx="762000" cy="7620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cxnSp>
        <p:nvCxnSpPr>
          <p:cNvPr id="92" name="Straight Arrow Connector 91"/>
          <p:cNvCxnSpPr/>
          <p:nvPr/>
        </p:nvCxnSpPr>
        <p:spPr>
          <a:xfrm flipH="1">
            <a:off x="6400800" y="2819400"/>
            <a:ext cx="304800" cy="1"/>
          </a:xfrm>
          <a:prstGeom prst="straightConnector1">
            <a:avLst/>
          </a:prstGeom>
          <a:ln w="190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Arc 96"/>
          <p:cNvSpPr/>
          <p:nvPr/>
        </p:nvSpPr>
        <p:spPr>
          <a:xfrm flipH="1">
            <a:off x="5410200" y="838200"/>
            <a:ext cx="762000" cy="16764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99" name="TextBox 98"/>
          <p:cNvSpPr txBox="1"/>
          <p:nvPr/>
        </p:nvSpPr>
        <p:spPr>
          <a:xfrm>
            <a:off x="5943600" y="1143000"/>
            <a:ext cx="19495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10. </a:t>
            </a:r>
            <a:r>
              <a:rPr lang="en-US" sz="1200" dirty="0" err="1" smtClean="0"/>
              <a:t>Evac</a:t>
            </a:r>
            <a:r>
              <a:rPr lang="en-US" sz="1200" dirty="0" smtClean="0"/>
              <a:t> remainder to waste</a:t>
            </a:r>
            <a:endParaRPr lang="en-US" sz="1200" dirty="0"/>
          </a:p>
        </p:txBody>
      </p:sp>
      <p:sp>
        <p:nvSpPr>
          <p:cNvPr id="107" name="Arc 106"/>
          <p:cNvSpPr/>
          <p:nvPr/>
        </p:nvSpPr>
        <p:spPr>
          <a:xfrm flipH="1">
            <a:off x="5486400" y="1066800"/>
            <a:ext cx="762000" cy="12192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13" name="Arc 112"/>
          <p:cNvSpPr/>
          <p:nvPr/>
        </p:nvSpPr>
        <p:spPr>
          <a:xfrm rot="10800000" flipH="1">
            <a:off x="4495800" y="1447800"/>
            <a:ext cx="457200" cy="1371600"/>
          </a:xfrm>
          <a:prstGeom prst="arc">
            <a:avLst/>
          </a:prstGeom>
          <a:ln w="127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36" name="Arc 135"/>
          <p:cNvSpPr/>
          <p:nvPr/>
        </p:nvSpPr>
        <p:spPr>
          <a:xfrm flipH="1">
            <a:off x="6172200" y="1828800"/>
            <a:ext cx="762000" cy="15240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37" name="Arc 136"/>
          <p:cNvSpPr/>
          <p:nvPr/>
        </p:nvSpPr>
        <p:spPr>
          <a:xfrm flipH="1">
            <a:off x="6248400" y="2057400"/>
            <a:ext cx="762000" cy="1066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40" name="TextBox 139"/>
          <p:cNvSpPr txBox="1"/>
          <p:nvPr/>
        </p:nvSpPr>
        <p:spPr>
          <a:xfrm>
            <a:off x="6705600" y="2133600"/>
            <a:ext cx="1116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15</a:t>
            </a:r>
            <a:r>
              <a:rPr lang="en-US" sz="1200" dirty="0" smtClean="0"/>
              <a:t>. </a:t>
            </a:r>
            <a:r>
              <a:rPr lang="en-US" sz="1200" dirty="0" err="1" smtClean="0"/>
              <a:t>Evac</a:t>
            </a:r>
            <a:r>
              <a:rPr lang="en-US" sz="1200" dirty="0" smtClean="0"/>
              <a:t> </a:t>
            </a:r>
            <a:r>
              <a:rPr lang="en-US" sz="1200" dirty="0" smtClean="0"/>
              <a:t>to AM</a:t>
            </a:r>
            <a:endParaRPr lang="en-US" sz="1200" dirty="0"/>
          </a:p>
        </p:txBody>
      </p:sp>
      <p:cxnSp>
        <p:nvCxnSpPr>
          <p:cNvPr id="149" name="Straight Arrow Connector 148"/>
          <p:cNvCxnSpPr>
            <a:endCxn id="110" idx="0"/>
          </p:cNvCxnSpPr>
          <p:nvPr/>
        </p:nvCxnSpPr>
        <p:spPr>
          <a:xfrm flipV="1">
            <a:off x="4953000" y="1638300"/>
            <a:ext cx="0" cy="495300"/>
          </a:xfrm>
          <a:prstGeom prst="straightConnector1">
            <a:avLst/>
          </a:prstGeom>
          <a:ln w="127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TextBox 151"/>
          <p:cNvSpPr txBox="1"/>
          <p:nvPr/>
        </p:nvSpPr>
        <p:spPr>
          <a:xfrm>
            <a:off x="2514600" y="4114800"/>
            <a:ext cx="1600200" cy="18466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tIns="0" bIns="0" rtlCol="0">
            <a:spAutoFit/>
          </a:bodyPr>
          <a:lstStyle/>
          <a:p>
            <a:r>
              <a:rPr lang="en-US" sz="1200" dirty="0" smtClean="0"/>
              <a:t>17</a:t>
            </a:r>
            <a:r>
              <a:rPr lang="en-US" sz="1200" dirty="0" smtClean="0"/>
              <a:t>. </a:t>
            </a:r>
            <a:r>
              <a:rPr lang="en-US" sz="1200" dirty="0" err="1" smtClean="0"/>
              <a:t>AqMeth</a:t>
            </a:r>
            <a:r>
              <a:rPr lang="en-US" sz="1200" dirty="0" smtClean="0"/>
              <a:t> 1000 </a:t>
            </a:r>
            <a:r>
              <a:rPr lang="en-US" sz="1200" dirty="0" err="1" smtClean="0"/>
              <a:t>uL</a:t>
            </a:r>
            <a:r>
              <a:rPr lang="en-US" sz="1200" dirty="0" smtClean="0"/>
              <a:t> </a:t>
            </a:r>
            <a:endParaRPr lang="en-US" sz="1200" dirty="0"/>
          </a:p>
        </p:txBody>
      </p:sp>
      <p:sp>
        <p:nvSpPr>
          <p:cNvPr id="153" name="TextBox 152"/>
          <p:cNvSpPr txBox="1"/>
          <p:nvPr/>
        </p:nvSpPr>
        <p:spPr>
          <a:xfrm>
            <a:off x="2590800" y="4953000"/>
            <a:ext cx="1143000" cy="276999"/>
          </a:xfrm>
          <a:prstGeom prst="rect">
            <a:avLst/>
          </a:prstGeom>
          <a:noFill/>
          <a:ln w="12700">
            <a:solidFill>
              <a:schemeClr val="accent6">
                <a:lumMod val="50000"/>
              </a:schemeClr>
            </a:solidFill>
          </a:ln>
        </p:spPr>
        <p:txBody>
          <a:bodyPr wrap="square" lIns="45720" rIns="45720" rtlCol="0">
            <a:spAutoFit/>
          </a:bodyPr>
          <a:lstStyle/>
          <a:p>
            <a:r>
              <a:rPr lang="en-US" sz="1200" dirty="0" smtClean="0"/>
              <a:t>18. Heat </a:t>
            </a:r>
            <a:r>
              <a:rPr lang="en-US" sz="1200" dirty="0" smtClean="0"/>
              <a:t>30 C</a:t>
            </a:r>
            <a:endParaRPr lang="en-US" sz="1200" dirty="0"/>
          </a:p>
        </p:txBody>
      </p:sp>
      <p:sp>
        <p:nvSpPr>
          <p:cNvPr id="165" name="Flowchart: Magnetic Disk 164"/>
          <p:cNvSpPr/>
          <p:nvPr/>
        </p:nvSpPr>
        <p:spPr>
          <a:xfrm>
            <a:off x="5562600" y="5486400"/>
            <a:ext cx="457200" cy="457200"/>
          </a:xfrm>
          <a:prstGeom prst="flowChartMagneticDisk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7" name="TextBox 166"/>
          <p:cNvSpPr txBox="1"/>
          <p:nvPr/>
        </p:nvSpPr>
        <p:spPr>
          <a:xfrm>
            <a:off x="6248400" y="4800600"/>
            <a:ext cx="1116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22. </a:t>
            </a:r>
            <a:r>
              <a:rPr lang="en-US" sz="1200" dirty="0" err="1" smtClean="0"/>
              <a:t>Evac</a:t>
            </a:r>
            <a:r>
              <a:rPr lang="en-US" sz="1200" dirty="0" smtClean="0"/>
              <a:t> </a:t>
            </a:r>
            <a:r>
              <a:rPr lang="en-US" sz="1200" dirty="0" smtClean="0"/>
              <a:t>to AM</a:t>
            </a:r>
            <a:endParaRPr lang="en-US" sz="1200" dirty="0"/>
          </a:p>
        </p:txBody>
      </p:sp>
      <p:sp>
        <p:nvSpPr>
          <p:cNvPr id="168" name="Rectangle 167"/>
          <p:cNvSpPr/>
          <p:nvPr/>
        </p:nvSpPr>
        <p:spPr>
          <a:xfrm>
            <a:off x="4572000" y="3581400"/>
            <a:ext cx="4267200" cy="2971800"/>
          </a:xfrm>
          <a:prstGeom prst="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9" name="TextBox 168"/>
          <p:cNvSpPr txBox="1"/>
          <p:nvPr/>
        </p:nvSpPr>
        <p:spPr>
          <a:xfrm>
            <a:off x="4572000" y="3581400"/>
            <a:ext cx="1447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 smtClean="0"/>
              <a:t>Ab</a:t>
            </a:r>
            <a:r>
              <a:rPr lang="en-US" i="1" dirty="0" smtClean="0"/>
              <a:t> 2</a:t>
            </a:r>
            <a:endParaRPr lang="en-US" i="1" dirty="0"/>
          </a:p>
        </p:txBody>
      </p:sp>
      <p:sp>
        <p:nvSpPr>
          <p:cNvPr id="170" name="TextBox 169"/>
          <p:cNvSpPr txBox="1"/>
          <p:nvPr/>
        </p:nvSpPr>
        <p:spPr>
          <a:xfrm>
            <a:off x="6324600" y="5562600"/>
            <a:ext cx="1143000" cy="276999"/>
          </a:xfrm>
          <a:prstGeom prst="rect">
            <a:avLst/>
          </a:prstGeom>
          <a:noFill/>
          <a:ln w="12700">
            <a:solidFill>
              <a:schemeClr val="accent6">
                <a:lumMod val="50000"/>
              </a:schemeClr>
            </a:solidFill>
          </a:ln>
        </p:spPr>
        <p:txBody>
          <a:bodyPr wrap="square" lIns="45720" rIns="45720" rtlCol="0">
            <a:spAutoFit/>
          </a:bodyPr>
          <a:lstStyle/>
          <a:p>
            <a:r>
              <a:rPr lang="en-US" sz="1200" dirty="0" smtClean="0"/>
              <a:t>Heat 30 C</a:t>
            </a:r>
            <a:endParaRPr lang="en-US" sz="1200" dirty="0"/>
          </a:p>
        </p:txBody>
      </p:sp>
      <p:sp>
        <p:nvSpPr>
          <p:cNvPr id="171" name="Arc 170"/>
          <p:cNvSpPr/>
          <p:nvPr/>
        </p:nvSpPr>
        <p:spPr>
          <a:xfrm rot="16200000">
            <a:off x="4876800" y="4419600"/>
            <a:ext cx="533400" cy="381000"/>
          </a:xfrm>
          <a:prstGeom prst="arc">
            <a:avLst>
              <a:gd name="adj1" fmla="val 16200000"/>
              <a:gd name="adj2" fmla="val 5974726"/>
            </a:avLst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72" name="TextBox 171"/>
          <p:cNvSpPr txBox="1"/>
          <p:nvPr/>
        </p:nvSpPr>
        <p:spPr>
          <a:xfrm>
            <a:off x="6172200" y="4648200"/>
            <a:ext cx="1905000" cy="18466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tIns="0" bIns="0" rtlCol="0">
            <a:spAutoFit/>
          </a:bodyPr>
          <a:lstStyle/>
          <a:p>
            <a:r>
              <a:rPr lang="en-US" sz="1200" dirty="0" smtClean="0"/>
              <a:t>21</a:t>
            </a:r>
            <a:r>
              <a:rPr lang="en-US" sz="1200" dirty="0" smtClean="0"/>
              <a:t>. 200uL </a:t>
            </a:r>
            <a:r>
              <a:rPr lang="en-US" sz="1200" dirty="0" err="1" smtClean="0"/>
              <a:t>Pri</a:t>
            </a:r>
            <a:r>
              <a:rPr lang="en-US" sz="1200" dirty="0" err="1" smtClean="0"/>
              <a:t>.-</a:t>
            </a:r>
            <a:r>
              <a:rPr lang="en-US" sz="1200" dirty="0" err="1" smtClean="0"/>
              <a:t>Ab</a:t>
            </a:r>
            <a:r>
              <a:rPr lang="en-US" sz="1200" dirty="0" smtClean="0"/>
              <a:t> (1:1 ratio)</a:t>
            </a:r>
            <a:endParaRPr lang="en-US" sz="1200" dirty="0"/>
          </a:p>
        </p:txBody>
      </p:sp>
      <p:sp>
        <p:nvSpPr>
          <p:cNvPr id="173" name="TextBox 172"/>
          <p:cNvSpPr txBox="1"/>
          <p:nvPr/>
        </p:nvSpPr>
        <p:spPr>
          <a:xfrm>
            <a:off x="7620000" y="6172200"/>
            <a:ext cx="1219200" cy="18466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tIns="0" bIns="0" rtlCol="0">
            <a:spAutoFit/>
          </a:bodyPr>
          <a:lstStyle/>
          <a:p>
            <a:r>
              <a:rPr lang="en-US" sz="1200" dirty="0" smtClean="0"/>
              <a:t>Handoff to </a:t>
            </a:r>
            <a:r>
              <a:rPr lang="en-US" sz="1200" dirty="0" smtClean="0"/>
              <a:t>AM</a:t>
            </a:r>
            <a:endParaRPr lang="en-US" sz="1200" dirty="0"/>
          </a:p>
        </p:txBody>
      </p:sp>
      <p:sp>
        <p:nvSpPr>
          <p:cNvPr id="174" name="Flowchart: Magnetic Disk 173"/>
          <p:cNvSpPr/>
          <p:nvPr/>
        </p:nvSpPr>
        <p:spPr>
          <a:xfrm>
            <a:off x="5257800" y="4648200"/>
            <a:ext cx="457200" cy="457200"/>
          </a:xfrm>
          <a:prstGeom prst="flowChartMagneticDisk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2" name="Straight Arrow Connector 181"/>
          <p:cNvCxnSpPr/>
          <p:nvPr/>
        </p:nvCxnSpPr>
        <p:spPr>
          <a:xfrm flipH="1">
            <a:off x="6019800" y="5715000"/>
            <a:ext cx="304800" cy="1"/>
          </a:xfrm>
          <a:prstGeom prst="straightConnector1">
            <a:avLst/>
          </a:prstGeom>
          <a:ln w="190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Straight Arrow Connector 182"/>
          <p:cNvCxnSpPr/>
          <p:nvPr/>
        </p:nvCxnSpPr>
        <p:spPr>
          <a:xfrm>
            <a:off x="5638800" y="5105400"/>
            <a:ext cx="0" cy="381000"/>
          </a:xfrm>
          <a:prstGeom prst="straightConnector1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" name="Arc 183"/>
          <p:cNvSpPr/>
          <p:nvPr/>
        </p:nvSpPr>
        <p:spPr>
          <a:xfrm flipH="1">
            <a:off x="5486400" y="3886200"/>
            <a:ext cx="762000" cy="15240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88" name="TextBox 187"/>
          <p:cNvSpPr txBox="1"/>
          <p:nvPr/>
        </p:nvSpPr>
        <p:spPr>
          <a:xfrm>
            <a:off x="5867400" y="3810000"/>
            <a:ext cx="1676400" cy="18466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tIns="0" bIns="0" rtlCol="0">
            <a:spAutoFit/>
          </a:bodyPr>
          <a:lstStyle/>
          <a:p>
            <a:r>
              <a:rPr lang="en-US" sz="1200" dirty="0" smtClean="0"/>
              <a:t>20. </a:t>
            </a:r>
            <a:r>
              <a:rPr lang="en-US" sz="1200" dirty="0" err="1" smtClean="0"/>
              <a:t>Evac</a:t>
            </a:r>
            <a:r>
              <a:rPr lang="en-US" sz="1200" dirty="0" smtClean="0"/>
              <a:t> 200uL to Mixer </a:t>
            </a:r>
            <a:r>
              <a:rPr lang="en-US" sz="1200" dirty="0" smtClean="0"/>
              <a:t> </a:t>
            </a:r>
            <a:endParaRPr lang="en-US" sz="1200" dirty="0"/>
          </a:p>
        </p:txBody>
      </p:sp>
      <p:sp>
        <p:nvSpPr>
          <p:cNvPr id="189" name="Arc 188"/>
          <p:cNvSpPr/>
          <p:nvPr/>
        </p:nvSpPr>
        <p:spPr>
          <a:xfrm rot="10800000" flipH="1">
            <a:off x="4495800" y="4343400"/>
            <a:ext cx="457200" cy="1524000"/>
          </a:xfrm>
          <a:prstGeom prst="arc">
            <a:avLst/>
          </a:prstGeom>
          <a:ln w="127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90" name="Arc 189"/>
          <p:cNvSpPr/>
          <p:nvPr/>
        </p:nvSpPr>
        <p:spPr>
          <a:xfrm flipH="1">
            <a:off x="5791200" y="4724400"/>
            <a:ext cx="762000" cy="15240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91" name="Arc 190"/>
          <p:cNvSpPr/>
          <p:nvPr/>
        </p:nvSpPr>
        <p:spPr>
          <a:xfrm flipH="1">
            <a:off x="5867400" y="4953000"/>
            <a:ext cx="762000" cy="1066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cxnSp>
        <p:nvCxnSpPr>
          <p:cNvPr id="193" name="Straight Arrow Connector 192"/>
          <p:cNvCxnSpPr>
            <a:endCxn id="171" idx="0"/>
          </p:cNvCxnSpPr>
          <p:nvPr/>
        </p:nvCxnSpPr>
        <p:spPr>
          <a:xfrm flipV="1">
            <a:off x="4953000" y="4610100"/>
            <a:ext cx="0" cy="495300"/>
          </a:xfrm>
          <a:prstGeom prst="straightConnector1">
            <a:avLst/>
          </a:prstGeom>
          <a:ln w="127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5" name="Arc 194"/>
          <p:cNvSpPr/>
          <p:nvPr/>
        </p:nvSpPr>
        <p:spPr>
          <a:xfrm rot="16200000" flipH="1">
            <a:off x="7315200" y="4114800"/>
            <a:ext cx="609600" cy="36576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97" name="TextBox 196"/>
          <p:cNvSpPr txBox="1"/>
          <p:nvPr/>
        </p:nvSpPr>
        <p:spPr>
          <a:xfrm>
            <a:off x="5867400" y="2743200"/>
            <a:ext cx="609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 smtClean="0"/>
              <a:t>m</a:t>
            </a:r>
            <a:r>
              <a:rPr lang="en-US" sz="1200" i="1" dirty="0" smtClean="0"/>
              <a:t>ixer</a:t>
            </a:r>
            <a:endParaRPr lang="en-US" sz="1200" i="1" dirty="0"/>
          </a:p>
        </p:txBody>
      </p:sp>
      <p:sp>
        <p:nvSpPr>
          <p:cNvPr id="198" name="TextBox 197"/>
          <p:cNvSpPr txBox="1"/>
          <p:nvPr/>
        </p:nvSpPr>
        <p:spPr>
          <a:xfrm>
            <a:off x="5867400" y="914400"/>
            <a:ext cx="15919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9</a:t>
            </a:r>
            <a:r>
              <a:rPr lang="en-US" sz="1200" dirty="0" smtClean="0"/>
              <a:t>. </a:t>
            </a:r>
            <a:r>
              <a:rPr lang="en-US" sz="1200" dirty="0" err="1" smtClean="0"/>
              <a:t>Evac</a:t>
            </a:r>
            <a:r>
              <a:rPr lang="en-US" sz="1200" dirty="0" smtClean="0"/>
              <a:t> 400uL to Mixer</a:t>
            </a:r>
            <a:endParaRPr lang="en-US" sz="1200" dirty="0"/>
          </a:p>
        </p:txBody>
      </p:sp>
      <p:sp>
        <p:nvSpPr>
          <p:cNvPr id="199" name="TextBox 198"/>
          <p:cNvSpPr txBox="1"/>
          <p:nvPr/>
        </p:nvSpPr>
        <p:spPr>
          <a:xfrm>
            <a:off x="5791200" y="3200400"/>
            <a:ext cx="5750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Waste</a:t>
            </a:r>
            <a:endParaRPr lang="en-US" sz="1200" dirty="0"/>
          </a:p>
        </p:txBody>
      </p:sp>
      <p:sp>
        <p:nvSpPr>
          <p:cNvPr id="200" name="Arc 199"/>
          <p:cNvSpPr/>
          <p:nvPr/>
        </p:nvSpPr>
        <p:spPr>
          <a:xfrm rot="16200000" flipH="1">
            <a:off x="4572000" y="1752600"/>
            <a:ext cx="2438400" cy="7620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201" name="Arc 200"/>
          <p:cNvSpPr/>
          <p:nvPr/>
        </p:nvSpPr>
        <p:spPr>
          <a:xfrm>
            <a:off x="5486400" y="2362200"/>
            <a:ext cx="533400" cy="4572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202" name="Arc 201"/>
          <p:cNvSpPr/>
          <p:nvPr/>
        </p:nvSpPr>
        <p:spPr>
          <a:xfrm rot="10800000">
            <a:off x="5562600" y="1905000"/>
            <a:ext cx="457200" cy="457200"/>
          </a:xfrm>
          <a:prstGeom prst="arc">
            <a:avLst/>
          </a:prstGeom>
          <a:ln w="127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203" name="TextBox 202"/>
          <p:cNvSpPr txBox="1"/>
          <p:nvPr/>
        </p:nvSpPr>
        <p:spPr>
          <a:xfrm>
            <a:off x="6019800" y="1371600"/>
            <a:ext cx="16625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14. </a:t>
            </a:r>
            <a:r>
              <a:rPr lang="en-US" sz="1200" dirty="0" err="1" smtClean="0"/>
              <a:t>Evac</a:t>
            </a:r>
            <a:r>
              <a:rPr lang="en-US" sz="1200" dirty="0" smtClean="0"/>
              <a:t> 200uL to mixer</a:t>
            </a:r>
            <a:endParaRPr lang="en-US" sz="1200" dirty="0"/>
          </a:p>
        </p:txBody>
      </p:sp>
      <p:sp>
        <p:nvSpPr>
          <p:cNvPr id="204" name="TextBox 203"/>
          <p:cNvSpPr txBox="1"/>
          <p:nvPr/>
        </p:nvSpPr>
        <p:spPr>
          <a:xfrm>
            <a:off x="5791200" y="685800"/>
            <a:ext cx="15919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6</a:t>
            </a:r>
            <a:r>
              <a:rPr lang="en-US" sz="1200" dirty="0" smtClean="0"/>
              <a:t>. </a:t>
            </a:r>
            <a:r>
              <a:rPr lang="en-US" sz="1200" dirty="0" err="1" smtClean="0"/>
              <a:t>Evac</a:t>
            </a:r>
            <a:r>
              <a:rPr lang="en-US" sz="1200" dirty="0" smtClean="0"/>
              <a:t> 200uL to Mixer</a:t>
            </a:r>
            <a:endParaRPr lang="en-US" sz="1200" dirty="0"/>
          </a:p>
        </p:txBody>
      </p:sp>
      <p:sp>
        <p:nvSpPr>
          <p:cNvPr id="205" name="Arc 204"/>
          <p:cNvSpPr/>
          <p:nvPr/>
        </p:nvSpPr>
        <p:spPr>
          <a:xfrm flipH="1">
            <a:off x="5638800" y="1524000"/>
            <a:ext cx="762000" cy="304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2891</TotalTime>
  <Words>202</Words>
  <Application>Microsoft Office PowerPoint</Application>
  <PresentationFormat>On-screen Show (4:3)</PresentationFormat>
  <Paragraphs>73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Pargett, Douglas</dc:creator>
  <cp:lastModifiedBy>pargett</cp:lastModifiedBy>
  <cp:revision>311</cp:revision>
  <dcterms:created xsi:type="dcterms:W3CDTF">2006-08-16T00:00:00Z</dcterms:created>
  <dcterms:modified xsi:type="dcterms:W3CDTF">2012-05-15T20:43:22Z</dcterms:modified>
</cp:coreProperties>
</file>