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"/>
  </p:handoutMasterIdLst>
  <p:sldIdLst>
    <p:sldId id="258" r:id="rId2"/>
    <p:sldId id="261" r:id="rId3"/>
    <p:sldId id="259" r:id="rId4"/>
    <p:sldId id="260" r:id="rId5"/>
  </p:sldIdLst>
  <p:sldSz cx="9144000" cy="6858000" type="screen4x3"/>
  <p:notesSz cx="7026275" cy="9312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-3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2076" y="-78"/>
      </p:cViewPr>
      <p:guideLst>
        <p:guide orient="horz" pos="2933"/>
        <p:guide pos="2213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993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r">
              <a:defRPr sz="1200"/>
            </a:lvl1pPr>
          </a:lstStyle>
          <a:p>
            <a:fld id="{B2804AFB-50E9-4435-B1D1-8F0A705A022B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993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r">
              <a:defRPr sz="1200"/>
            </a:lvl1pPr>
          </a:lstStyle>
          <a:p>
            <a:fld id="{EAE3DB07-2224-4694-B853-4F4EBE59CA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Curved Connector 20"/>
          <p:cNvCxnSpPr/>
          <p:nvPr/>
        </p:nvCxnSpPr>
        <p:spPr>
          <a:xfrm rot="5400000">
            <a:off x="1104900" y="2552700"/>
            <a:ext cx="1828800" cy="381000"/>
          </a:xfrm>
          <a:prstGeom prst="curved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Arc 35"/>
          <p:cNvSpPr/>
          <p:nvPr/>
        </p:nvSpPr>
        <p:spPr>
          <a:xfrm flipH="1">
            <a:off x="6629400" y="4343400"/>
            <a:ext cx="12192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7" name="Arc 36"/>
          <p:cNvSpPr/>
          <p:nvPr/>
        </p:nvSpPr>
        <p:spPr>
          <a:xfrm flipH="1">
            <a:off x="6477000" y="4114800"/>
            <a:ext cx="1371600" cy="1524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8" name="Arc 37"/>
          <p:cNvSpPr/>
          <p:nvPr/>
        </p:nvSpPr>
        <p:spPr>
          <a:xfrm flipH="1">
            <a:off x="6400800" y="3886200"/>
            <a:ext cx="15240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9" name="Arc 38"/>
          <p:cNvSpPr/>
          <p:nvPr/>
        </p:nvSpPr>
        <p:spPr>
          <a:xfrm flipH="1">
            <a:off x="6705600" y="4572000"/>
            <a:ext cx="1066800" cy="609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40" name="Arc 39"/>
          <p:cNvSpPr/>
          <p:nvPr/>
        </p:nvSpPr>
        <p:spPr>
          <a:xfrm flipH="1">
            <a:off x="6324600" y="3657600"/>
            <a:ext cx="1676400" cy="2438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41" name="Arc 40"/>
          <p:cNvSpPr/>
          <p:nvPr/>
        </p:nvSpPr>
        <p:spPr>
          <a:xfrm flipH="1">
            <a:off x="6248400" y="3429000"/>
            <a:ext cx="1828800" cy="2895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42" name="Arc 41"/>
          <p:cNvSpPr/>
          <p:nvPr/>
        </p:nvSpPr>
        <p:spPr>
          <a:xfrm flipH="1">
            <a:off x="6172200" y="3200400"/>
            <a:ext cx="1981200" cy="3352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7162800" y="28194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44" name="TextBox 43"/>
          <p:cNvSpPr txBox="1"/>
          <p:nvPr/>
        </p:nvSpPr>
        <p:spPr>
          <a:xfrm>
            <a:off x="7162800" y="31242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45" name="TextBox 44"/>
          <p:cNvSpPr txBox="1"/>
          <p:nvPr/>
        </p:nvSpPr>
        <p:spPr>
          <a:xfrm>
            <a:off x="7162800" y="32766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47" name="TextBox 46"/>
          <p:cNvSpPr txBox="1"/>
          <p:nvPr/>
        </p:nvSpPr>
        <p:spPr>
          <a:xfrm>
            <a:off x="7162800" y="39624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7239000" y="44196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72" name="Arc 71"/>
          <p:cNvSpPr/>
          <p:nvPr/>
        </p:nvSpPr>
        <p:spPr>
          <a:xfrm flipH="1">
            <a:off x="4953000" y="2362200"/>
            <a:ext cx="12192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73" name="Arc 72"/>
          <p:cNvSpPr/>
          <p:nvPr/>
        </p:nvSpPr>
        <p:spPr>
          <a:xfrm flipH="1">
            <a:off x="4800600" y="2133600"/>
            <a:ext cx="1371600" cy="1524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74" name="Arc 73"/>
          <p:cNvSpPr/>
          <p:nvPr/>
        </p:nvSpPr>
        <p:spPr>
          <a:xfrm flipH="1">
            <a:off x="4724400" y="1905000"/>
            <a:ext cx="15240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75" name="Arc 74"/>
          <p:cNvSpPr/>
          <p:nvPr/>
        </p:nvSpPr>
        <p:spPr>
          <a:xfrm flipH="1">
            <a:off x="5029200" y="2590800"/>
            <a:ext cx="1066800" cy="609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76" name="Arc 75"/>
          <p:cNvSpPr/>
          <p:nvPr/>
        </p:nvSpPr>
        <p:spPr>
          <a:xfrm flipH="1">
            <a:off x="4648200" y="1676400"/>
            <a:ext cx="1676400" cy="2438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77" name="Arc 76"/>
          <p:cNvSpPr/>
          <p:nvPr/>
        </p:nvSpPr>
        <p:spPr>
          <a:xfrm flipH="1">
            <a:off x="4572000" y="1447800"/>
            <a:ext cx="1828800" cy="2895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5486400" y="15240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83" name="TextBox 82"/>
          <p:cNvSpPr txBox="1"/>
          <p:nvPr/>
        </p:nvSpPr>
        <p:spPr>
          <a:xfrm>
            <a:off x="5486400" y="19812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85" name="TextBox 84"/>
          <p:cNvSpPr txBox="1"/>
          <p:nvPr/>
        </p:nvSpPr>
        <p:spPr>
          <a:xfrm>
            <a:off x="5562600" y="24384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86" name="Arc 85"/>
          <p:cNvSpPr/>
          <p:nvPr/>
        </p:nvSpPr>
        <p:spPr>
          <a:xfrm flipH="1">
            <a:off x="3200400" y="990600"/>
            <a:ext cx="6096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7" name="Arc 86"/>
          <p:cNvSpPr/>
          <p:nvPr/>
        </p:nvSpPr>
        <p:spPr>
          <a:xfrm flipH="1">
            <a:off x="2819400" y="762000"/>
            <a:ext cx="914400" cy="1524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8" name="Arc 87"/>
          <p:cNvSpPr/>
          <p:nvPr/>
        </p:nvSpPr>
        <p:spPr>
          <a:xfrm flipH="1">
            <a:off x="2743200" y="533400"/>
            <a:ext cx="10668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4" name="Arc 93"/>
          <p:cNvSpPr/>
          <p:nvPr/>
        </p:nvSpPr>
        <p:spPr>
          <a:xfrm>
            <a:off x="838200" y="914400"/>
            <a:ext cx="1371600" cy="1219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5" name="Arc 94"/>
          <p:cNvSpPr/>
          <p:nvPr/>
        </p:nvSpPr>
        <p:spPr>
          <a:xfrm>
            <a:off x="990600" y="533400"/>
            <a:ext cx="15240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6" name="TextBox 95"/>
          <p:cNvSpPr txBox="1"/>
          <p:nvPr/>
        </p:nvSpPr>
        <p:spPr>
          <a:xfrm>
            <a:off x="990600" y="3810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97" name="TextBox 96"/>
          <p:cNvSpPr txBox="1"/>
          <p:nvPr/>
        </p:nvSpPr>
        <p:spPr>
          <a:xfrm>
            <a:off x="609600" y="762000"/>
            <a:ext cx="9434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2L Seawater</a:t>
            </a:r>
            <a:endParaRPr lang="en-US" sz="1200" dirty="0"/>
          </a:p>
        </p:txBody>
      </p:sp>
      <p:sp>
        <p:nvSpPr>
          <p:cNvPr id="57" name="TextBox 56"/>
          <p:cNvSpPr txBox="1"/>
          <p:nvPr/>
        </p:nvSpPr>
        <p:spPr>
          <a:xfrm>
            <a:off x="3429000" y="25146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err="1" smtClean="0"/>
              <a:t>Lysate</a:t>
            </a:r>
            <a:r>
              <a:rPr lang="en-US" sz="1200" i="1" dirty="0" smtClean="0"/>
              <a:t> filter</a:t>
            </a:r>
            <a:endParaRPr lang="en-US" sz="1200" i="1" dirty="0"/>
          </a:p>
        </p:txBody>
      </p:sp>
      <p:sp>
        <p:nvSpPr>
          <p:cNvPr id="89" name="Arc 88"/>
          <p:cNvSpPr/>
          <p:nvPr/>
        </p:nvSpPr>
        <p:spPr>
          <a:xfrm flipH="1">
            <a:off x="4419600" y="1143000"/>
            <a:ext cx="1905000" cy="3505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3" name="TextBox 92"/>
          <p:cNvSpPr txBox="1"/>
          <p:nvPr/>
        </p:nvSpPr>
        <p:spPr>
          <a:xfrm>
            <a:off x="5410200" y="9906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103" name="TextBox 102"/>
          <p:cNvSpPr txBox="1"/>
          <p:nvPr/>
        </p:nvSpPr>
        <p:spPr>
          <a:xfrm>
            <a:off x="4191000" y="3048000"/>
            <a:ext cx="99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DNA Column</a:t>
            </a:r>
            <a:endParaRPr lang="en-US" sz="1200" i="1" dirty="0"/>
          </a:p>
        </p:txBody>
      </p:sp>
      <p:sp>
        <p:nvSpPr>
          <p:cNvPr id="110" name="Arc 109"/>
          <p:cNvSpPr/>
          <p:nvPr/>
        </p:nvSpPr>
        <p:spPr>
          <a:xfrm rot="16200000" flipH="1">
            <a:off x="5181600" y="2895600"/>
            <a:ext cx="7620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11" name="TextBox 110"/>
          <p:cNvSpPr txBox="1"/>
          <p:nvPr/>
        </p:nvSpPr>
        <p:spPr>
          <a:xfrm>
            <a:off x="5562600" y="3657600"/>
            <a:ext cx="58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To AM</a:t>
            </a:r>
            <a:endParaRPr lang="en-US" sz="1200" dirty="0"/>
          </a:p>
        </p:txBody>
      </p:sp>
      <p:sp>
        <p:nvSpPr>
          <p:cNvPr id="112" name="Arc 111"/>
          <p:cNvSpPr/>
          <p:nvPr/>
        </p:nvSpPr>
        <p:spPr>
          <a:xfrm rot="16200000" flipH="1">
            <a:off x="6819900" y="4838700"/>
            <a:ext cx="8382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13" name="TextBox 112"/>
          <p:cNvSpPr txBox="1"/>
          <p:nvPr/>
        </p:nvSpPr>
        <p:spPr>
          <a:xfrm>
            <a:off x="7239000" y="5638800"/>
            <a:ext cx="58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To AM</a:t>
            </a:r>
            <a:endParaRPr lang="en-US" sz="1200" dirty="0"/>
          </a:p>
        </p:txBody>
      </p:sp>
      <p:sp>
        <p:nvSpPr>
          <p:cNvPr id="118" name="TextBox 117"/>
          <p:cNvSpPr txBox="1"/>
          <p:nvPr/>
        </p:nvSpPr>
        <p:spPr>
          <a:xfrm>
            <a:off x="5791200" y="5029200"/>
            <a:ext cx="99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RNA Column</a:t>
            </a:r>
            <a:endParaRPr lang="en-US" sz="1200" i="1" dirty="0"/>
          </a:p>
        </p:txBody>
      </p:sp>
      <p:sp>
        <p:nvSpPr>
          <p:cNvPr id="120" name="Flowchart: Magnetic Disk 119"/>
          <p:cNvSpPr/>
          <p:nvPr/>
        </p:nvSpPr>
        <p:spPr>
          <a:xfrm>
            <a:off x="1828800" y="1524000"/>
            <a:ext cx="1752600" cy="3048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lowchart: Magnetic Disk 120"/>
          <p:cNvSpPr/>
          <p:nvPr/>
        </p:nvSpPr>
        <p:spPr>
          <a:xfrm>
            <a:off x="4191000" y="2895600"/>
            <a:ext cx="990600" cy="5334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Flowchart: Magnetic Disk 121"/>
          <p:cNvSpPr/>
          <p:nvPr/>
        </p:nvSpPr>
        <p:spPr>
          <a:xfrm>
            <a:off x="1752600" y="3657600"/>
            <a:ext cx="533400" cy="6858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lowchart: Magnetic Disk 123"/>
          <p:cNvSpPr/>
          <p:nvPr/>
        </p:nvSpPr>
        <p:spPr>
          <a:xfrm rot="16200000">
            <a:off x="3581400" y="2286000"/>
            <a:ext cx="304800" cy="1524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lowchart: Magnetic Disk 124"/>
          <p:cNvSpPr/>
          <p:nvPr/>
        </p:nvSpPr>
        <p:spPr>
          <a:xfrm>
            <a:off x="5791200" y="4876800"/>
            <a:ext cx="990600" cy="5334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Flowchart: Magnetic Disk 125"/>
          <p:cNvSpPr/>
          <p:nvPr/>
        </p:nvSpPr>
        <p:spPr>
          <a:xfrm>
            <a:off x="3886200" y="4953000"/>
            <a:ext cx="457200" cy="4572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TextBox 126"/>
          <p:cNvSpPr txBox="1"/>
          <p:nvPr/>
        </p:nvSpPr>
        <p:spPr>
          <a:xfrm>
            <a:off x="5029200" y="3886200"/>
            <a:ext cx="575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Waste</a:t>
            </a:r>
            <a:endParaRPr lang="en-US" sz="1200" dirty="0"/>
          </a:p>
        </p:txBody>
      </p:sp>
      <p:cxnSp>
        <p:nvCxnSpPr>
          <p:cNvPr id="140" name="Curved Connector 139"/>
          <p:cNvCxnSpPr/>
          <p:nvPr/>
        </p:nvCxnSpPr>
        <p:spPr>
          <a:xfrm rot="5400000">
            <a:off x="3390900" y="4000500"/>
            <a:ext cx="1524000" cy="381000"/>
          </a:xfrm>
          <a:prstGeom prst="curved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Arc 142"/>
          <p:cNvSpPr/>
          <p:nvPr/>
        </p:nvSpPr>
        <p:spPr>
          <a:xfrm rot="16200000" flipH="1">
            <a:off x="4495800" y="3200400"/>
            <a:ext cx="1066800" cy="609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48" name="TextBox 147"/>
          <p:cNvSpPr txBox="1"/>
          <p:nvPr/>
        </p:nvSpPr>
        <p:spPr>
          <a:xfrm>
            <a:off x="2819400" y="2438400"/>
            <a:ext cx="575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Waste</a:t>
            </a:r>
            <a:endParaRPr lang="en-US" sz="1200" dirty="0"/>
          </a:p>
        </p:txBody>
      </p:sp>
      <p:sp>
        <p:nvSpPr>
          <p:cNvPr id="149" name="Arc 148"/>
          <p:cNvSpPr/>
          <p:nvPr/>
        </p:nvSpPr>
        <p:spPr>
          <a:xfrm rot="16200000" flipH="1">
            <a:off x="2095500" y="1485900"/>
            <a:ext cx="1524000" cy="685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52" name="TextBox 151"/>
          <p:cNvSpPr txBox="1"/>
          <p:nvPr/>
        </p:nvSpPr>
        <p:spPr>
          <a:xfrm>
            <a:off x="2209800" y="1600200"/>
            <a:ext cx="99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25mm Filter</a:t>
            </a:r>
            <a:endParaRPr lang="en-US" sz="1200" i="1" dirty="0"/>
          </a:p>
        </p:txBody>
      </p:sp>
      <p:sp>
        <p:nvSpPr>
          <p:cNvPr id="154" name="Arc 153"/>
          <p:cNvSpPr/>
          <p:nvPr/>
        </p:nvSpPr>
        <p:spPr>
          <a:xfrm flipH="1">
            <a:off x="4114800" y="4343400"/>
            <a:ext cx="762000" cy="1219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55" name="Arc 154"/>
          <p:cNvSpPr/>
          <p:nvPr/>
        </p:nvSpPr>
        <p:spPr>
          <a:xfrm flipH="1">
            <a:off x="4267200" y="4648200"/>
            <a:ext cx="685800" cy="609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57" name="TextBox 156"/>
          <p:cNvSpPr txBox="1"/>
          <p:nvPr/>
        </p:nvSpPr>
        <p:spPr>
          <a:xfrm>
            <a:off x="4572000" y="44958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159" name="Arc 158"/>
          <p:cNvSpPr/>
          <p:nvPr/>
        </p:nvSpPr>
        <p:spPr>
          <a:xfrm rot="16200000" flipH="1">
            <a:off x="4343400" y="4953000"/>
            <a:ext cx="762000" cy="914400"/>
          </a:xfrm>
          <a:prstGeom prst="arc">
            <a:avLst>
              <a:gd name="adj1" fmla="val 16200000"/>
              <a:gd name="adj2" fmla="val 5525280"/>
            </a:avLst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60" name="Arc 159"/>
          <p:cNvSpPr/>
          <p:nvPr/>
        </p:nvSpPr>
        <p:spPr>
          <a:xfrm rot="16200000">
            <a:off x="5219700" y="4457700"/>
            <a:ext cx="685800" cy="762000"/>
          </a:xfrm>
          <a:prstGeom prst="arc">
            <a:avLst>
              <a:gd name="adj1" fmla="val 16200000"/>
              <a:gd name="adj2" fmla="val 5628673"/>
            </a:avLst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cxnSp>
        <p:nvCxnSpPr>
          <p:cNvPr id="162" name="Straight Connector 161"/>
          <p:cNvCxnSpPr>
            <a:stCxn id="160" idx="0"/>
            <a:endCxn id="159" idx="2"/>
          </p:cNvCxnSpPr>
          <p:nvPr/>
        </p:nvCxnSpPr>
        <p:spPr>
          <a:xfrm flipH="1">
            <a:off x="5181163" y="4838700"/>
            <a:ext cx="437" cy="5548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TextBox 168"/>
          <p:cNvSpPr txBox="1"/>
          <p:nvPr/>
        </p:nvSpPr>
        <p:spPr>
          <a:xfrm>
            <a:off x="6629400" y="5867400"/>
            <a:ext cx="575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Waste</a:t>
            </a:r>
            <a:endParaRPr lang="en-US" sz="1200" dirty="0"/>
          </a:p>
        </p:txBody>
      </p:sp>
      <p:sp>
        <p:nvSpPr>
          <p:cNvPr id="171" name="Arc 170"/>
          <p:cNvSpPr/>
          <p:nvPr/>
        </p:nvSpPr>
        <p:spPr>
          <a:xfrm rot="16200000" flipH="1">
            <a:off x="6134100" y="5067300"/>
            <a:ext cx="1066800" cy="838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8" name="TextBox 97"/>
          <p:cNvSpPr txBox="1"/>
          <p:nvPr/>
        </p:nvSpPr>
        <p:spPr>
          <a:xfrm>
            <a:off x="990600" y="3810000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Filtrate</a:t>
            </a:r>
          </a:p>
          <a:p>
            <a:r>
              <a:rPr lang="en-US" sz="1200" i="1" dirty="0" smtClean="0"/>
              <a:t>Collector</a:t>
            </a:r>
            <a:endParaRPr lang="en-US" sz="1200" i="1" dirty="0"/>
          </a:p>
        </p:txBody>
      </p:sp>
      <p:sp>
        <p:nvSpPr>
          <p:cNvPr id="99" name="TextBox 98"/>
          <p:cNvSpPr txBox="1"/>
          <p:nvPr/>
        </p:nvSpPr>
        <p:spPr>
          <a:xfrm>
            <a:off x="685800" y="4648200"/>
            <a:ext cx="7453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Offboard</a:t>
            </a:r>
            <a:endParaRPr lang="en-US" sz="1200" dirty="0"/>
          </a:p>
        </p:txBody>
      </p:sp>
      <p:sp>
        <p:nvSpPr>
          <p:cNvPr id="100" name="Arc 99"/>
          <p:cNvSpPr/>
          <p:nvPr/>
        </p:nvSpPr>
        <p:spPr>
          <a:xfrm rot="16200000" flipH="1" flipV="1">
            <a:off x="876300" y="3848100"/>
            <a:ext cx="990600" cy="914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1" name="Arc 100"/>
          <p:cNvSpPr/>
          <p:nvPr/>
        </p:nvSpPr>
        <p:spPr>
          <a:xfrm rot="16200000" flipH="1">
            <a:off x="2057400" y="4038600"/>
            <a:ext cx="838200" cy="533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2" name="TextBox 101"/>
          <p:cNvSpPr txBox="1"/>
          <p:nvPr/>
        </p:nvSpPr>
        <p:spPr>
          <a:xfrm>
            <a:off x="2438400" y="4572000"/>
            <a:ext cx="58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To AM</a:t>
            </a:r>
            <a:endParaRPr lang="en-US" sz="1200" dirty="0"/>
          </a:p>
        </p:txBody>
      </p:sp>
      <p:sp>
        <p:nvSpPr>
          <p:cNvPr id="104" name="Arc 103"/>
          <p:cNvSpPr/>
          <p:nvPr/>
        </p:nvSpPr>
        <p:spPr>
          <a:xfrm flipH="1">
            <a:off x="2133600" y="3124200"/>
            <a:ext cx="7620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6" name="Arc 105"/>
          <p:cNvSpPr/>
          <p:nvPr/>
        </p:nvSpPr>
        <p:spPr>
          <a:xfrm flipH="1">
            <a:off x="2209800" y="3352800"/>
            <a:ext cx="609600" cy="609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7" name="TextBox 106"/>
          <p:cNvSpPr txBox="1"/>
          <p:nvPr/>
        </p:nvSpPr>
        <p:spPr>
          <a:xfrm>
            <a:off x="2514600" y="32004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115" name="TextBox 114"/>
          <p:cNvSpPr txBox="1"/>
          <p:nvPr/>
        </p:nvSpPr>
        <p:spPr>
          <a:xfrm>
            <a:off x="7162800" y="685800"/>
            <a:ext cx="15467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G3 Sequential </a:t>
            </a:r>
          </a:p>
          <a:p>
            <a:r>
              <a:rPr lang="en-US" dirty="0" smtClean="0"/>
              <a:t>Chemistry </a:t>
            </a:r>
          </a:p>
          <a:p>
            <a:r>
              <a:rPr lang="en-US" dirty="0" smtClean="0"/>
              <a:t>Process</a:t>
            </a:r>
          </a:p>
          <a:p>
            <a:r>
              <a:rPr lang="en-US" dirty="0" err="1" smtClean="0"/>
              <a:t>Ver</a:t>
            </a:r>
            <a:r>
              <a:rPr lang="en-US" dirty="0" smtClean="0"/>
              <a:t>: </a:t>
            </a:r>
            <a:r>
              <a:rPr lang="en-US" dirty="0" smtClean="0"/>
              <a:t>0.2</a:t>
            </a:r>
            <a:endParaRPr lang="en-US" dirty="0"/>
          </a:p>
        </p:txBody>
      </p:sp>
      <p:sp>
        <p:nvSpPr>
          <p:cNvPr id="123" name="Arc 122"/>
          <p:cNvSpPr/>
          <p:nvPr/>
        </p:nvSpPr>
        <p:spPr>
          <a:xfrm flipH="1">
            <a:off x="6096000" y="2971800"/>
            <a:ext cx="2133600" cy="3810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cxnSp>
        <p:nvCxnSpPr>
          <p:cNvPr id="132" name="Straight Connector 131"/>
          <p:cNvCxnSpPr/>
          <p:nvPr/>
        </p:nvCxnSpPr>
        <p:spPr>
          <a:xfrm>
            <a:off x="5867400" y="5486400"/>
            <a:ext cx="685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4572000" y="3505200"/>
            <a:ext cx="304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Arrow Connector 145"/>
          <p:cNvCxnSpPr/>
          <p:nvPr/>
        </p:nvCxnSpPr>
        <p:spPr>
          <a:xfrm flipH="1">
            <a:off x="3581400" y="1600200"/>
            <a:ext cx="457200" cy="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/>
          <p:cNvCxnSpPr/>
          <p:nvPr/>
        </p:nvCxnSpPr>
        <p:spPr>
          <a:xfrm flipH="1">
            <a:off x="3581400" y="1752600"/>
            <a:ext cx="381000" cy="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Arrow Connector 171"/>
          <p:cNvCxnSpPr/>
          <p:nvPr/>
        </p:nvCxnSpPr>
        <p:spPr>
          <a:xfrm flipH="1">
            <a:off x="5181600" y="3124200"/>
            <a:ext cx="304800" cy="1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Arrow Connector 177"/>
          <p:cNvCxnSpPr/>
          <p:nvPr/>
        </p:nvCxnSpPr>
        <p:spPr>
          <a:xfrm flipH="1">
            <a:off x="6781800" y="5105400"/>
            <a:ext cx="304800" cy="1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TextBox 179"/>
          <p:cNvSpPr txBox="1"/>
          <p:nvPr/>
        </p:nvSpPr>
        <p:spPr>
          <a:xfrm>
            <a:off x="3886200" y="1143000"/>
            <a:ext cx="553293" cy="461665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Heat </a:t>
            </a:r>
          </a:p>
          <a:p>
            <a:r>
              <a:rPr lang="en-US" sz="1200" dirty="0" smtClean="0"/>
              <a:t>Control</a:t>
            </a:r>
            <a:endParaRPr lang="en-US" sz="1200" dirty="0"/>
          </a:p>
        </p:txBody>
      </p:sp>
      <p:sp>
        <p:nvSpPr>
          <p:cNvPr id="181" name="TextBox 180"/>
          <p:cNvSpPr txBox="1"/>
          <p:nvPr/>
        </p:nvSpPr>
        <p:spPr>
          <a:xfrm>
            <a:off x="3886200" y="1752600"/>
            <a:ext cx="563809" cy="276999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Beating</a:t>
            </a:r>
            <a:endParaRPr lang="en-US" sz="1200" dirty="0"/>
          </a:p>
        </p:txBody>
      </p:sp>
      <p:sp>
        <p:nvSpPr>
          <p:cNvPr id="183" name="TextBox 182"/>
          <p:cNvSpPr txBox="1"/>
          <p:nvPr/>
        </p:nvSpPr>
        <p:spPr>
          <a:xfrm>
            <a:off x="3505200" y="8382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186" name="Arc 185"/>
          <p:cNvSpPr/>
          <p:nvPr/>
        </p:nvSpPr>
        <p:spPr>
          <a:xfrm rot="16200000" flipH="1">
            <a:off x="3124200" y="1371600"/>
            <a:ext cx="1066800" cy="914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87" name="Arc 186"/>
          <p:cNvSpPr/>
          <p:nvPr/>
        </p:nvSpPr>
        <p:spPr>
          <a:xfrm>
            <a:off x="3276600" y="2362200"/>
            <a:ext cx="10668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88" name="TextBox 187"/>
          <p:cNvSpPr txBox="1"/>
          <p:nvPr/>
        </p:nvSpPr>
        <p:spPr>
          <a:xfrm>
            <a:off x="3886200" y="5105401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Mix</a:t>
            </a:r>
            <a:endParaRPr lang="en-US" sz="1200" i="1" dirty="0"/>
          </a:p>
        </p:txBody>
      </p:sp>
      <p:sp>
        <p:nvSpPr>
          <p:cNvPr id="195" name="TextBox 194"/>
          <p:cNvSpPr txBox="1"/>
          <p:nvPr/>
        </p:nvSpPr>
        <p:spPr>
          <a:xfrm>
            <a:off x="5486400" y="2895600"/>
            <a:ext cx="553293" cy="461665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Heat </a:t>
            </a:r>
          </a:p>
          <a:p>
            <a:r>
              <a:rPr lang="en-US" sz="1200" dirty="0" smtClean="0"/>
              <a:t>Control</a:t>
            </a:r>
            <a:endParaRPr lang="en-US" sz="1200" dirty="0"/>
          </a:p>
        </p:txBody>
      </p:sp>
      <p:sp>
        <p:nvSpPr>
          <p:cNvPr id="196" name="TextBox 195"/>
          <p:cNvSpPr txBox="1"/>
          <p:nvPr/>
        </p:nvSpPr>
        <p:spPr>
          <a:xfrm>
            <a:off x="7086600" y="4876800"/>
            <a:ext cx="553293" cy="461665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Heat </a:t>
            </a:r>
          </a:p>
          <a:p>
            <a:r>
              <a:rPr lang="en-US" sz="1200" dirty="0" smtClean="0"/>
              <a:t>Control</a:t>
            </a:r>
            <a:endParaRPr lang="en-US" sz="1200" dirty="0"/>
          </a:p>
        </p:txBody>
      </p:sp>
      <p:sp>
        <p:nvSpPr>
          <p:cNvPr id="197" name="Arc 196"/>
          <p:cNvSpPr/>
          <p:nvPr/>
        </p:nvSpPr>
        <p:spPr>
          <a:xfrm flipH="1">
            <a:off x="1981200" y="2895600"/>
            <a:ext cx="762000" cy="1524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98" name="TextBox 197"/>
          <p:cNvSpPr txBox="1"/>
          <p:nvPr/>
        </p:nvSpPr>
        <p:spPr>
          <a:xfrm>
            <a:off x="2362200" y="27432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199" name="TextBox 198"/>
          <p:cNvSpPr txBox="1"/>
          <p:nvPr/>
        </p:nvSpPr>
        <p:spPr>
          <a:xfrm>
            <a:off x="2286000" y="4953000"/>
            <a:ext cx="575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Waste</a:t>
            </a:r>
            <a:endParaRPr lang="en-US" sz="1200" dirty="0"/>
          </a:p>
        </p:txBody>
      </p:sp>
      <p:sp>
        <p:nvSpPr>
          <p:cNvPr id="200" name="Arc 199"/>
          <p:cNvSpPr/>
          <p:nvPr/>
        </p:nvSpPr>
        <p:spPr>
          <a:xfrm rot="16200000" flipH="1">
            <a:off x="1562100" y="4000500"/>
            <a:ext cx="1524000" cy="685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cxnSp>
        <p:nvCxnSpPr>
          <p:cNvPr id="203" name="Straight Arrow Connector 202"/>
          <p:cNvCxnSpPr/>
          <p:nvPr/>
        </p:nvCxnSpPr>
        <p:spPr>
          <a:xfrm flipH="1">
            <a:off x="2286000" y="4038600"/>
            <a:ext cx="304800" cy="1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TextBox 203"/>
          <p:cNvSpPr txBox="1"/>
          <p:nvPr/>
        </p:nvSpPr>
        <p:spPr>
          <a:xfrm>
            <a:off x="2590800" y="3810000"/>
            <a:ext cx="553293" cy="461665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Heat </a:t>
            </a:r>
          </a:p>
          <a:p>
            <a:r>
              <a:rPr lang="en-US" sz="1200" dirty="0" smtClean="0"/>
              <a:t>Control</a:t>
            </a:r>
            <a:endParaRPr lang="en-US" sz="1200" dirty="0"/>
          </a:p>
        </p:txBody>
      </p:sp>
      <p:sp>
        <p:nvSpPr>
          <p:cNvPr id="116" name="TextBox 115"/>
          <p:cNvSpPr txBox="1"/>
          <p:nvPr/>
        </p:nvSpPr>
        <p:spPr>
          <a:xfrm>
            <a:off x="7162800" y="35814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117" name="TextBox 116"/>
          <p:cNvSpPr txBox="1"/>
          <p:nvPr/>
        </p:nvSpPr>
        <p:spPr>
          <a:xfrm>
            <a:off x="7162800" y="38100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119" name="TextBox 118"/>
          <p:cNvSpPr txBox="1"/>
          <p:nvPr/>
        </p:nvSpPr>
        <p:spPr>
          <a:xfrm>
            <a:off x="7239000" y="42672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129" name="TextBox 128"/>
          <p:cNvSpPr txBox="1"/>
          <p:nvPr/>
        </p:nvSpPr>
        <p:spPr>
          <a:xfrm>
            <a:off x="5562600" y="22860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130" name="TextBox 129"/>
          <p:cNvSpPr txBox="1"/>
          <p:nvPr/>
        </p:nvSpPr>
        <p:spPr>
          <a:xfrm>
            <a:off x="5486400" y="18288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131" name="TextBox 130"/>
          <p:cNvSpPr txBox="1"/>
          <p:nvPr/>
        </p:nvSpPr>
        <p:spPr>
          <a:xfrm>
            <a:off x="5486400" y="13716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133" name="TextBox 132"/>
          <p:cNvSpPr txBox="1"/>
          <p:nvPr/>
        </p:nvSpPr>
        <p:spPr>
          <a:xfrm>
            <a:off x="2514600" y="30480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134" name="TextBox 133"/>
          <p:cNvSpPr txBox="1"/>
          <p:nvPr/>
        </p:nvSpPr>
        <p:spPr>
          <a:xfrm>
            <a:off x="4495800" y="42672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137" name="TextBox 136"/>
          <p:cNvSpPr txBox="1"/>
          <p:nvPr/>
        </p:nvSpPr>
        <p:spPr>
          <a:xfrm>
            <a:off x="3276600" y="4572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138" name="TextBox 137"/>
          <p:cNvSpPr txBox="1"/>
          <p:nvPr/>
        </p:nvSpPr>
        <p:spPr>
          <a:xfrm>
            <a:off x="3276600" y="685800"/>
            <a:ext cx="1300356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        beads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Curved Connector 20"/>
          <p:cNvCxnSpPr/>
          <p:nvPr/>
        </p:nvCxnSpPr>
        <p:spPr>
          <a:xfrm rot="5400000">
            <a:off x="1104900" y="2552700"/>
            <a:ext cx="1828800" cy="381000"/>
          </a:xfrm>
          <a:prstGeom prst="curved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Arc 71"/>
          <p:cNvSpPr/>
          <p:nvPr/>
        </p:nvSpPr>
        <p:spPr>
          <a:xfrm flipH="1">
            <a:off x="4724400" y="2819400"/>
            <a:ext cx="8382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73" name="Arc 72"/>
          <p:cNvSpPr/>
          <p:nvPr/>
        </p:nvSpPr>
        <p:spPr>
          <a:xfrm flipH="1">
            <a:off x="4648200" y="2590800"/>
            <a:ext cx="990600" cy="1524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74" name="Arc 73"/>
          <p:cNvSpPr/>
          <p:nvPr/>
        </p:nvSpPr>
        <p:spPr>
          <a:xfrm flipH="1">
            <a:off x="4495800" y="2362200"/>
            <a:ext cx="9906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3" name="TextBox 82"/>
          <p:cNvSpPr txBox="1"/>
          <p:nvPr/>
        </p:nvSpPr>
        <p:spPr>
          <a:xfrm>
            <a:off x="5105400" y="2438400"/>
            <a:ext cx="4699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Etoh</a:t>
            </a:r>
            <a:endParaRPr lang="en-US" sz="1200" dirty="0"/>
          </a:p>
        </p:txBody>
      </p:sp>
      <p:sp>
        <p:nvSpPr>
          <p:cNvPr id="86" name="Arc 85"/>
          <p:cNvSpPr/>
          <p:nvPr/>
        </p:nvSpPr>
        <p:spPr>
          <a:xfrm flipH="1">
            <a:off x="3200400" y="990600"/>
            <a:ext cx="6096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7" name="Arc 86"/>
          <p:cNvSpPr/>
          <p:nvPr/>
        </p:nvSpPr>
        <p:spPr>
          <a:xfrm flipH="1">
            <a:off x="2819400" y="762000"/>
            <a:ext cx="914400" cy="1524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8" name="Arc 87"/>
          <p:cNvSpPr/>
          <p:nvPr/>
        </p:nvSpPr>
        <p:spPr>
          <a:xfrm flipH="1">
            <a:off x="2743200" y="533400"/>
            <a:ext cx="10668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4" name="Arc 93"/>
          <p:cNvSpPr/>
          <p:nvPr/>
        </p:nvSpPr>
        <p:spPr>
          <a:xfrm>
            <a:off x="838200" y="914400"/>
            <a:ext cx="1371600" cy="1219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5" name="Arc 94"/>
          <p:cNvSpPr/>
          <p:nvPr/>
        </p:nvSpPr>
        <p:spPr>
          <a:xfrm>
            <a:off x="990600" y="533400"/>
            <a:ext cx="15240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6" name="TextBox 95"/>
          <p:cNvSpPr txBox="1"/>
          <p:nvPr/>
        </p:nvSpPr>
        <p:spPr>
          <a:xfrm>
            <a:off x="990600" y="3810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97" name="TextBox 96"/>
          <p:cNvSpPr txBox="1"/>
          <p:nvPr/>
        </p:nvSpPr>
        <p:spPr>
          <a:xfrm>
            <a:off x="609600" y="762000"/>
            <a:ext cx="9434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2L Seawater</a:t>
            </a:r>
            <a:endParaRPr lang="en-US" sz="1200" dirty="0"/>
          </a:p>
        </p:txBody>
      </p:sp>
      <p:sp>
        <p:nvSpPr>
          <p:cNvPr id="57" name="TextBox 56"/>
          <p:cNvSpPr txBox="1"/>
          <p:nvPr/>
        </p:nvSpPr>
        <p:spPr>
          <a:xfrm>
            <a:off x="3429000" y="25146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err="1" smtClean="0"/>
              <a:t>Lysate</a:t>
            </a:r>
            <a:r>
              <a:rPr lang="en-US" sz="1200" i="1" dirty="0" smtClean="0"/>
              <a:t> filter</a:t>
            </a:r>
            <a:endParaRPr lang="en-US" sz="1200" i="1" dirty="0"/>
          </a:p>
        </p:txBody>
      </p:sp>
      <p:sp>
        <p:nvSpPr>
          <p:cNvPr id="111" name="TextBox 110"/>
          <p:cNvSpPr txBox="1"/>
          <p:nvPr/>
        </p:nvSpPr>
        <p:spPr>
          <a:xfrm>
            <a:off x="6324600" y="3962400"/>
            <a:ext cx="9035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DNA To AM</a:t>
            </a:r>
            <a:endParaRPr lang="en-US" sz="1200" dirty="0"/>
          </a:p>
        </p:txBody>
      </p:sp>
      <p:sp>
        <p:nvSpPr>
          <p:cNvPr id="120" name="Flowchart: Magnetic Disk 119"/>
          <p:cNvSpPr/>
          <p:nvPr/>
        </p:nvSpPr>
        <p:spPr>
          <a:xfrm>
            <a:off x="1828800" y="1524000"/>
            <a:ext cx="1752600" cy="3048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lowchart: Magnetic Disk 120"/>
          <p:cNvSpPr/>
          <p:nvPr/>
        </p:nvSpPr>
        <p:spPr>
          <a:xfrm>
            <a:off x="4191000" y="3352800"/>
            <a:ext cx="609600" cy="3810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Flowchart: Magnetic Disk 121"/>
          <p:cNvSpPr/>
          <p:nvPr/>
        </p:nvSpPr>
        <p:spPr>
          <a:xfrm>
            <a:off x="1752600" y="3657600"/>
            <a:ext cx="533400" cy="6858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lowchart: Magnetic Disk 123"/>
          <p:cNvSpPr/>
          <p:nvPr/>
        </p:nvSpPr>
        <p:spPr>
          <a:xfrm rot="16200000">
            <a:off x="3581400" y="2286000"/>
            <a:ext cx="304800" cy="1524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TextBox 147"/>
          <p:cNvSpPr txBox="1"/>
          <p:nvPr/>
        </p:nvSpPr>
        <p:spPr>
          <a:xfrm>
            <a:off x="2819400" y="2438400"/>
            <a:ext cx="575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Waste</a:t>
            </a:r>
            <a:endParaRPr lang="en-US" sz="1200" dirty="0"/>
          </a:p>
        </p:txBody>
      </p:sp>
      <p:sp>
        <p:nvSpPr>
          <p:cNvPr id="149" name="Arc 148"/>
          <p:cNvSpPr/>
          <p:nvPr/>
        </p:nvSpPr>
        <p:spPr>
          <a:xfrm rot="16200000" flipH="1">
            <a:off x="2095500" y="1485900"/>
            <a:ext cx="1524000" cy="685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52" name="TextBox 151"/>
          <p:cNvSpPr txBox="1"/>
          <p:nvPr/>
        </p:nvSpPr>
        <p:spPr>
          <a:xfrm>
            <a:off x="2209800" y="1600200"/>
            <a:ext cx="99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25mm Filter</a:t>
            </a:r>
            <a:endParaRPr lang="en-US" sz="1200" i="1" dirty="0"/>
          </a:p>
        </p:txBody>
      </p:sp>
      <p:sp>
        <p:nvSpPr>
          <p:cNvPr id="98" name="TextBox 97"/>
          <p:cNvSpPr txBox="1"/>
          <p:nvPr/>
        </p:nvSpPr>
        <p:spPr>
          <a:xfrm>
            <a:off x="990600" y="3810000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Filtrate</a:t>
            </a:r>
          </a:p>
          <a:p>
            <a:r>
              <a:rPr lang="en-US" sz="1200" i="1" dirty="0" smtClean="0"/>
              <a:t>Collector</a:t>
            </a:r>
            <a:endParaRPr lang="en-US" sz="1200" i="1" dirty="0"/>
          </a:p>
        </p:txBody>
      </p:sp>
      <p:sp>
        <p:nvSpPr>
          <p:cNvPr id="99" name="TextBox 98"/>
          <p:cNvSpPr txBox="1"/>
          <p:nvPr/>
        </p:nvSpPr>
        <p:spPr>
          <a:xfrm>
            <a:off x="685800" y="4648200"/>
            <a:ext cx="7453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Offboard</a:t>
            </a:r>
            <a:endParaRPr lang="en-US" sz="1200" dirty="0"/>
          </a:p>
        </p:txBody>
      </p:sp>
      <p:sp>
        <p:nvSpPr>
          <p:cNvPr id="100" name="Arc 99"/>
          <p:cNvSpPr/>
          <p:nvPr/>
        </p:nvSpPr>
        <p:spPr>
          <a:xfrm rot="16200000" flipH="1" flipV="1">
            <a:off x="876300" y="3848100"/>
            <a:ext cx="990600" cy="914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1" name="Arc 100"/>
          <p:cNvSpPr/>
          <p:nvPr/>
        </p:nvSpPr>
        <p:spPr>
          <a:xfrm rot="16200000" flipH="1">
            <a:off x="2057400" y="4038600"/>
            <a:ext cx="838200" cy="533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2" name="TextBox 101"/>
          <p:cNvSpPr txBox="1"/>
          <p:nvPr/>
        </p:nvSpPr>
        <p:spPr>
          <a:xfrm>
            <a:off x="2438400" y="4572000"/>
            <a:ext cx="58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To AM</a:t>
            </a:r>
            <a:endParaRPr lang="en-US" sz="1200" dirty="0"/>
          </a:p>
        </p:txBody>
      </p:sp>
      <p:sp>
        <p:nvSpPr>
          <p:cNvPr id="104" name="Arc 103"/>
          <p:cNvSpPr/>
          <p:nvPr/>
        </p:nvSpPr>
        <p:spPr>
          <a:xfrm flipH="1">
            <a:off x="2133600" y="3124200"/>
            <a:ext cx="7620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6" name="Arc 105"/>
          <p:cNvSpPr/>
          <p:nvPr/>
        </p:nvSpPr>
        <p:spPr>
          <a:xfrm flipH="1">
            <a:off x="2209800" y="3352800"/>
            <a:ext cx="609600" cy="609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7" name="TextBox 106"/>
          <p:cNvSpPr txBox="1"/>
          <p:nvPr/>
        </p:nvSpPr>
        <p:spPr>
          <a:xfrm>
            <a:off x="2514600" y="32004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115" name="TextBox 114"/>
          <p:cNvSpPr txBox="1"/>
          <p:nvPr/>
        </p:nvSpPr>
        <p:spPr>
          <a:xfrm>
            <a:off x="7162800" y="685800"/>
            <a:ext cx="15704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G3 Sequential </a:t>
            </a:r>
          </a:p>
          <a:p>
            <a:r>
              <a:rPr lang="en-US" dirty="0" smtClean="0"/>
              <a:t>Chemistry </a:t>
            </a:r>
          </a:p>
          <a:p>
            <a:r>
              <a:rPr lang="en-US" dirty="0" smtClean="0"/>
              <a:t>Oil Purification</a:t>
            </a:r>
          </a:p>
          <a:p>
            <a:r>
              <a:rPr lang="en-US" dirty="0" err="1" smtClean="0"/>
              <a:t>Ver</a:t>
            </a:r>
            <a:r>
              <a:rPr lang="en-US" dirty="0" smtClean="0"/>
              <a:t>: </a:t>
            </a:r>
            <a:r>
              <a:rPr lang="en-US" dirty="0" smtClean="0"/>
              <a:t>0.1</a:t>
            </a:r>
            <a:endParaRPr lang="en-US" dirty="0"/>
          </a:p>
        </p:txBody>
      </p:sp>
      <p:cxnSp>
        <p:nvCxnSpPr>
          <p:cNvPr id="146" name="Straight Arrow Connector 145"/>
          <p:cNvCxnSpPr/>
          <p:nvPr/>
        </p:nvCxnSpPr>
        <p:spPr>
          <a:xfrm flipH="1">
            <a:off x="3581400" y="1600200"/>
            <a:ext cx="457200" cy="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/>
          <p:cNvCxnSpPr/>
          <p:nvPr/>
        </p:nvCxnSpPr>
        <p:spPr>
          <a:xfrm flipH="1">
            <a:off x="3581400" y="1752600"/>
            <a:ext cx="381000" cy="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TextBox 179"/>
          <p:cNvSpPr txBox="1"/>
          <p:nvPr/>
        </p:nvSpPr>
        <p:spPr>
          <a:xfrm>
            <a:off x="3886200" y="1143000"/>
            <a:ext cx="553293" cy="461665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Heat </a:t>
            </a:r>
          </a:p>
          <a:p>
            <a:r>
              <a:rPr lang="en-US" sz="1200" dirty="0" smtClean="0"/>
              <a:t>Control</a:t>
            </a:r>
            <a:endParaRPr lang="en-US" sz="1200" dirty="0"/>
          </a:p>
        </p:txBody>
      </p:sp>
      <p:sp>
        <p:nvSpPr>
          <p:cNvPr id="181" name="TextBox 180"/>
          <p:cNvSpPr txBox="1"/>
          <p:nvPr/>
        </p:nvSpPr>
        <p:spPr>
          <a:xfrm>
            <a:off x="3886200" y="1752600"/>
            <a:ext cx="563809" cy="276999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Beating</a:t>
            </a:r>
            <a:endParaRPr lang="en-US" sz="1200" dirty="0"/>
          </a:p>
        </p:txBody>
      </p:sp>
      <p:sp>
        <p:nvSpPr>
          <p:cNvPr id="183" name="TextBox 182"/>
          <p:cNvSpPr txBox="1"/>
          <p:nvPr/>
        </p:nvSpPr>
        <p:spPr>
          <a:xfrm>
            <a:off x="3505200" y="8382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186" name="Arc 185"/>
          <p:cNvSpPr/>
          <p:nvPr/>
        </p:nvSpPr>
        <p:spPr>
          <a:xfrm rot="16200000" flipH="1">
            <a:off x="3124200" y="1371600"/>
            <a:ext cx="1066800" cy="914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87" name="Arc 186"/>
          <p:cNvSpPr/>
          <p:nvPr/>
        </p:nvSpPr>
        <p:spPr>
          <a:xfrm>
            <a:off x="3276600" y="2362200"/>
            <a:ext cx="10668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97" name="Arc 196"/>
          <p:cNvSpPr/>
          <p:nvPr/>
        </p:nvSpPr>
        <p:spPr>
          <a:xfrm flipH="1">
            <a:off x="1981200" y="2895600"/>
            <a:ext cx="762000" cy="1524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98" name="TextBox 197"/>
          <p:cNvSpPr txBox="1"/>
          <p:nvPr/>
        </p:nvSpPr>
        <p:spPr>
          <a:xfrm>
            <a:off x="2362200" y="27432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199" name="TextBox 198"/>
          <p:cNvSpPr txBox="1"/>
          <p:nvPr/>
        </p:nvSpPr>
        <p:spPr>
          <a:xfrm>
            <a:off x="2286000" y="4953000"/>
            <a:ext cx="575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Waste</a:t>
            </a:r>
            <a:endParaRPr lang="en-US" sz="1200" dirty="0"/>
          </a:p>
        </p:txBody>
      </p:sp>
      <p:sp>
        <p:nvSpPr>
          <p:cNvPr id="200" name="Arc 199"/>
          <p:cNvSpPr/>
          <p:nvPr/>
        </p:nvSpPr>
        <p:spPr>
          <a:xfrm rot="16200000" flipH="1">
            <a:off x="1562100" y="4000500"/>
            <a:ext cx="1524000" cy="685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cxnSp>
        <p:nvCxnSpPr>
          <p:cNvPr id="203" name="Straight Arrow Connector 202"/>
          <p:cNvCxnSpPr/>
          <p:nvPr/>
        </p:nvCxnSpPr>
        <p:spPr>
          <a:xfrm flipH="1">
            <a:off x="2286000" y="4038600"/>
            <a:ext cx="304800" cy="1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TextBox 203"/>
          <p:cNvSpPr txBox="1"/>
          <p:nvPr/>
        </p:nvSpPr>
        <p:spPr>
          <a:xfrm>
            <a:off x="2590800" y="3810000"/>
            <a:ext cx="553293" cy="461665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Heat </a:t>
            </a:r>
          </a:p>
          <a:p>
            <a:r>
              <a:rPr lang="en-US" sz="1200" dirty="0" smtClean="0"/>
              <a:t>Control</a:t>
            </a:r>
            <a:endParaRPr lang="en-US" sz="1200" dirty="0"/>
          </a:p>
        </p:txBody>
      </p:sp>
      <p:sp>
        <p:nvSpPr>
          <p:cNvPr id="133" name="TextBox 132"/>
          <p:cNvSpPr txBox="1"/>
          <p:nvPr/>
        </p:nvSpPr>
        <p:spPr>
          <a:xfrm>
            <a:off x="2514600" y="30480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137" name="TextBox 136"/>
          <p:cNvSpPr txBox="1"/>
          <p:nvPr/>
        </p:nvSpPr>
        <p:spPr>
          <a:xfrm>
            <a:off x="3276600" y="4572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138" name="TextBox 137"/>
          <p:cNvSpPr txBox="1"/>
          <p:nvPr/>
        </p:nvSpPr>
        <p:spPr>
          <a:xfrm>
            <a:off x="3276600" y="685800"/>
            <a:ext cx="1300356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        beads</a:t>
            </a:r>
            <a:endParaRPr lang="en-US" sz="1200" dirty="0"/>
          </a:p>
        </p:txBody>
      </p:sp>
      <p:sp>
        <p:nvSpPr>
          <p:cNvPr id="105" name="TextBox 104"/>
          <p:cNvSpPr txBox="1"/>
          <p:nvPr/>
        </p:nvSpPr>
        <p:spPr>
          <a:xfrm>
            <a:off x="4953000" y="2209800"/>
            <a:ext cx="8723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Mag</a:t>
            </a:r>
            <a:r>
              <a:rPr lang="en-US" sz="1200" dirty="0" smtClean="0"/>
              <a:t> Beads</a:t>
            </a:r>
            <a:endParaRPr lang="en-US" sz="1200" dirty="0"/>
          </a:p>
        </p:txBody>
      </p:sp>
      <p:sp>
        <p:nvSpPr>
          <p:cNvPr id="109" name="TextBox 108"/>
          <p:cNvSpPr txBox="1"/>
          <p:nvPr/>
        </p:nvSpPr>
        <p:spPr>
          <a:xfrm>
            <a:off x="5105400" y="2667000"/>
            <a:ext cx="8723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Mag</a:t>
            </a:r>
            <a:r>
              <a:rPr lang="en-US" sz="1200" dirty="0" smtClean="0"/>
              <a:t> Beads</a:t>
            </a:r>
            <a:endParaRPr lang="en-US" sz="1200" dirty="0"/>
          </a:p>
        </p:txBody>
      </p:sp>
      <p:sp>
        <p:nvSpPr>
          <p:cNvPr id="128" name="Flowchart: Magnetic Disk 127"/>
          <p:cNvSpPr/>
          <p:nvPr/>
        </p:nvSpPr>
        <p:spPr>
          <a:xfrm>
            <a:off x="4953000" y="3352800"/>
            <a:ext cx="609600" cy="3810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Flowchart: Magnetic Disk 135"/>
          <p:cNvSpPr/>
          <p:nvPr/>
        </p:nvSpPr>
        <p:spPr>
          <a:xfrm>
            <a:off x="5715000" y="3352800"/>
            <a:ext cx="609600" cy="3810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TextBox 138"/>
          <p:cNvSpPr txBox="1"/>
          <p:nvPr/>
        </p:nvSpPr>
        <p:spPr>
          <a:xfrm>
            <a:off x="5105400" y="3429000"/>
            <a:ext cx="3577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Oil</a:t>
            </a:r>
            <a:endParaRPr lang="en-US" sz="1200" dirty="0"/>
          </a:p>
        </p:txBody>
      </p:sp>
      <p:sp>
        <p:nvSpPr>
          <p:cNvPr id="145" name="TextBox 144"/>
          <p:cNvSpPr txBox="1"/>
          <p:nvPr/>
        </p:nvSpPr>
        <p:spPr>
          <a:xfrm>
            <a:off x="4876800" y="3810000"/>
            <a:ext cx="609600" cy="461665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lIns="45720" rIns="45720" rtlCol="0">
            <a:spAutoFit/>
          </a:bodyPr>
          <a:lstStyle/>
          <a:p>
            <a:r>
              <a:rPr lang="en-US" sz="1200" dirty="0" smtClean="0"/>
              <a:t>Magnet </a:t>
            </a:r>
            <a:r>
              <a:rPr lang="en-US" sz="1200" dirty="0" smtClean="0"/>
              <a:t>Motion</a:t>
            </a:r>
            <a:endParaRPr lang="en-US" sz="1200" dirty="0" smtClean="0"/>
          </a:p>
        </p:txBody>
      </p:sp>
      <p:sp>
        <p:nvSpPr>
          <p:cNvPr id="150" name="TextBox 149"/>
          <p:cNvSpPr txBox="1"/>
          <p:nvPr/>
        </p:nvSpPr>
        <p:spPr>
          <a:xfrm>
            <a:off x="4800600" y="5029200"/>
            <a:ext cx="8923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RNA To AM</a:t>
            </a:r>
            <a:endParaRPr lang="en-US" sz="1200" dirty="0"/>
          </a:p>
        </p:txBody>
      </p:sp>
      <p:sp>
        <p:nvSpPr>
          <p:cNvPr id="153" name="Arc 152"/>
          <p:cNvSpPr/>
          <p:nvPr/>
        </p:nvSpPr>
        <p:spPr>
          <a:xfrm flipH="1">
            <a:off x="6019800" y="2971800"/>
            <a:ext cx="762000" cy="762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56" name="TextBox 155"/>
          <p:cNvSpPr txBox="1"/>
          <p:nvPr/>
        </p:nvSpPr>
        <p:spPr>
          <a:xfrm>
            <a:off x="6400800" y="2819400"/>
            <a:ext cx="462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Evac</a:t>
            </a:r>
            <a:endParaRPr lang="en-US" sz="1200" dirty="0"/>
          </a:p>
        </p:txBody>
      </p:sp>
      <p:sp>
        <p:nvSpPr>
          <p:cNvPr id="62" name="Flowchart: Magnetic Disk 61"/>
          <p:cNvSpPr/>
          <p:nvPr/>
        </p:nvSpPr>
        <p:spPr>
          <a:xfrm>
            <a:off x="4191000" y="3810000"/>
            <a:ext cx="609600" cy="3810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lowchart: Magnetic Disk 62"/>
          <p:cNvSpPr/>
          <p:nvPr/>
        </p:nvSpPr>
        <p:spPr>
          <a:xfrm>
            <a:off x="4191000" y="4419600"/>
            <a:ext cx="609600" cy="3810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5" name="Straight Arrow Connector 64"/>
          <p:cNvCxnSpPr/>
          <p:nvPr/>
        </p:nvCxnSpPr>
        <p:spPr>
          <a:xfrm>
            <a:off x="4876800" y="3810000"/>
            <a:ext cx="990600" cy="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4343400" y="3886200"/>
            <a:ext cx="3577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Oil</a:t>
            </a:r>
            <a:endParaRPr lang="en-US" sz="1200" dirty="0"/>
          </a:p>
        </p:txBody>
      </p:sp>
      <p:sp>
        <p:nvSpPr>
          <p:cNvPr id="70" name="Arc 69"/>
          <p:cNvSpPr/>
          <p:nvPr/>
        </p:nvSpPr>
        <p:spPr>
          <a:xfrm rot="16200000" flipH="1">
            <a:off x="4457700" y="4457700"/>
            <a:ext cx="762000" cy="685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cxnSp>
        <p:nvCxnSpPr>
          <p:cNvPr id="79" name="Straight Arrow Connector 78"/>
          <p:cNvCxnSpPr/>
          <p:nvPr/>
        </p:nvCxnSpPr>
        <p:spPr>
          <a:xfrm>
            <a:off x="4876800" y="3810000"/>
            <a:ext cx="0" cy="91440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Arc 81"/>
          <p:cNvSpPr/>
          <p:nvPr/>
        </p:nvSpPr>
        <p:spPr>
          <a:xfrm rot="16200000" flipH="1">
            <a:off x="5981700" y="3390900"/>
            <a:ext cx="762000" cy="685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5" name="Arc 84"/>
          <p:cNvSpPr/>
          <p:nvPr/>
        </p:nvSpPr>
        <p:spPr>
          <a:xfrm>
            <a:off x="3352800" y="4191000"/>
            <a:ext cx="990600" cy="457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9" name="TextBox 88"/>
          <p:cNvSpPr txBox="1"/>
          <p:nvPr/>
        </p:nvSpPr>
        <p:spPr>
          <a:xfrm>
            <a:off x="3429000" y="4038600"/>
            <a:ext cx="462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Evac</a:t>
            </a:r>
            <a:endParaRPr lang="en-US" sz="1200" dirty="0"/>
          </a:p>
        </p:txBody>
      </p:sp>
      <p:cxnSp>
        <p:nvCxnSpPr>
          <p:cNvPr id="103" name="Straight Connector 102"/>
          <p:cNvCxnSpPr/>
          <p:nvPr/>
        </p:nvCxnSpPr>
        <p:spPr>
          <a:xfrm>
            <a:off x="4800600" y="3657600"/>
            <a:ext cx="1524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>
            <a:off x="5562600" y="3657600"/>
            <a:ext cx="1524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>
            <a:endCxn id="128" idx="2"/>
          </p:cNvCxnSpPr>
          <p:nvPr/>
        </p:nvCxnSpPr>
        <p:spPr>
          <a:xfrm>
            <a:off x="4800600" y="3505200"/>
            <a:ext cx="152400" cy="381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>
          <a:xfrm>
            <a:off x="5562600" y="3505200"/>
            <a:ext cx="152400" cy="381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>
            <a:off x="4267200" y="3733800"/>
            <a:ext cx="76200" cy="762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 flipH="1">
            <a:off x="4648200" y="3733800"/>
            <a:ext cx="76200" cy="762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>
            <a:endCxn id="63" idx="1"/>
          </p:cNvCxnSpPr>
          <p:nvPr/>
        </p:nvCxnSpPr>
        <p:spPr>
          <a:xfrm>
            <a:off x="4267200" y="4191000"/>
            <a:ext cx="228600" cy="2286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>
            <a:endCxn id="63" idx="1"/>
          </p:cNvCxnSpPr>
          <p:nvPr/>
        </p:nvCxnSpPr>
        <p:spPr>
          <a:xfrm flipH="1">
            <a:off x="4495800" y="4191000"/>
            <a:ext cx="228600" cy="2286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Curved Connector 20"/>
          <p:cNvCxnSpPr/>
          <p:nvPr/>
        </p:nvCxnSpPr>
        <p:spPr>
          <a:xfrm rot="5400000">
            <a:off x="1104900" y="2552700"/>
            <a:ext cx="1828800" cy="381000"/>
          </a:xfrm>
          <a:prstGeom prst="curved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Arc 85"/>
          <p:cNvSpPr/>
          <p:nvPr/>
        </p:nvSpPr>
        <p:spPr>
          <a:xfrm flipH="1">
            <a:off x="3200400" y="990600"/>
            <a:ext cx="6096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7" name="Arc 86"/>
          <p:cNvSpPr/>
          <p:nvPr/>
        </p:nvSpPr>
        <p:spPr>
          <a:xfrm flipH="1">
            <a:off x="3124200" y="762000"/>
            <a:ext cx="762000" cy="1524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8" name="Arc 87"/>
          <p:cNvSpPr/>
          <p:nvPr/>
        </p:nvSpPr>
        <p:spPr>
          <a:xfrm flipH="1">
            <a:off x="2743200" y="533400"/>
            <a:ext cx="10668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4" name="Arc 93"/>
          <p:cNvSpPr/>
          <p:nvPr/>
        </p:nvSpPr>
        <p:spPr>
          <a:xfrm>
            <a:off x="838200" y="914400"/>
            <a:ext cx="1371600" cy="1219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5" name="Arc 94"/>
          <p:cNvSpPr/>
          <p:nvPr/>
        </p:nvSpPr>
        <p:spPr>
          <a:xfrm>
            <a:off x="990600" y="533400"/>
            <a:ext cx="15240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6" name="TextBox 95"/>
          <p:cNvSpPr txBox="1"/>
          <p:nvPr/>
        </p:nvSpPr>
        <p:spPr>
          <a:xfrm>
            <a:off x="990600" y="3810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97" name="TextBox 96"/>
          <p:cNvSpPr txBox="1"/>
          <p:nvPr/>
        </p:nvSpPr>
        <p:spPr>
          <a:xfrm>
            <a:off x="609600" y="762000"/>
            <a:ext cx="9434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2L Seawater</a:t>
            </a:r>
            <a:endParaRPr lang="en-US" sz="1200" dirty="0"/>
          </a:p>
        </p:txBody>
      </p:sp>
      <p:sp>
        <p:nvSpPr>
          <p:cNvPr id="57" name="TextBox 56"/>
          <p:cNvSpPr txBox="1"/>
          <p:nvPr/>
        </p:nvSpPr>
        <p:spPr>
          <a:xfrm>
            <a:off x="3429000" y="25146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err="1" smtClean="0"/>
              <a:t>Lysate</a:t>
            </a:r>
            <a:r>
              <a:rPr lang="en-US" sz="1200" i="1" dirty="0" smtClean="0"/>
              <a:t> filter</a:t>
            </a:r>
            <a:endParaRPr lang="en-US" sz="1200" i="1" dirty="0"/>
          </a:p>
        </p:txBody>
      </p:sp>
      <p:sp>
        <p:nvSpPr>
          <p:cNvPr id="111" name="TextBox 110"/>
          <p:cNvSpPr txBox="1"/>
          <p:nvPr/>
        </p:nvSpPr>
        <p:spPr>
          <a:xfrm>
            <a:off x="5181600" y="3581400"/>
            <a:ext cx="58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To AM</a:t>
            </a:r>
            <a:endParaRPr lang="en-US" sz="1200" dirty="0"/>
          </a:p>
        </p:txBody>
      </p:sp>
      <p:sp>
        <p:nvSpPr>
          <p:cNvPr id="120" name="Flowchart: Magnetic Disk 119"/>
          <p:cNvSpPr/>
          <p:nvPr/>
        </p:nvSpPr>
        <p:spPr>
          <a:xfrm>
            <a:off x="1828800" y="1524000"/>
            <a:ext cx="1752600" cy="3048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Flowchart: Magnetic Disk 121"/>
          <p:cNvSpPr/>
          <p:nvPr/>
        </p:nvSpPr>
        <p:spPr>
          <a:xfrm>
            <a:off x="1752600" y="3657600"/>
            <a:ext cx="533400" cy="6858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lowchart: Magnetic Disk 123"/>
          <p:cNvSpPr/>
          <p:nvPr/>
        </p:nvSpPr>
        <p:spPr>
          <a:xfrm rot="16200000">
            <a:off x="3581400" y="2286000"/>
            <a:ext cx="304800" cy="1524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TextBox 147"/>
          <p:cNvSpPr txBox="1"/>
          <p:nvPr/>
        </p:nvSpPr>
        <p:spPr>
          <a:xfrm>
            <a:off x="2819400" y="2438400"/>
            <a:ext cx="575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Waste</a:t>
            </a:r>
            <a:endParaRPr lang="en-US" sz="1200" dirty="0"/>
          </a:p>
        </p:txBody>
      </p:sp>
      <p:sp>
        <p:nvSpPr>
          <p:cNvPr id="149" name="Arc 148"/>
          <p:cNvSpPr/>
          <p:nvPr/>
        </p:nvSpPr>
        <p:spPr>
          <a:xfrm rot="16200000" flipH="1">
            <a:off x="2095500" y="1485900"/>
            <a:ext cx="1524000" cy="685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52" name="TextBox 151"/>
          <p:cNvSpPr txBox="1"/>
          <p:nvPr/>
        </p:nvSpPr>
        <p:spPr>
          <a:xfrm>
            <a:off x="2209800" y="1600200"/>
            <a:ext cx="99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25mm Filter</a:t>
            </a:r>
            <a:endParaRPr lang="en-US" sz="1200" i="1" dirty="0"/>
          </a:p>
        </p:txBody>
      </p:sp>
      <p:sp>
        <p:nvSpPr>
          <p:cNvPr id="98" name="TextBox 97"/>
          <p:cNvSpPr txBox="1"/>
          <p:nvPr/>
        </p:nvSpPr>
        <p:spPr>
          <a:xfrm>
            <a:off x="990600" y="3810000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Resin</a:t>
            </a:r>
            <a:endParaRPr lang="en-US" sz="1200" i="1" dirty="0"/>
          </a:p>
          <a:p>
            <a:r>
              <a:rPr lang="en-US" sz="1200" i="1" dirty="0" smtClean="0"/>
              <a:t>Column</a:t>
            </a:r>
            <a:endParaRPr lang="en-US" sz="1200" i="1" dirty="0" smtClean="0"/>
          </a:p>
        </p:txBody>
      </p:sp>
      <p:sp>
        <p:nvSpPr>
          <p:cNvPr id="99" name="TextBox 98"/>
          <p:cNvSpPr txBox="1"/>
          <p:nvPr/>
        </p:nvSpPr>
        <p:spPr>
          <a:xfrm>
            <a:off x="685800" y="4648200"/>
            <a:ext cx="7453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Offboard</a:t>
            </a:r>
            <a:endParaRPr lang="en-US" sz="1200" dirty="0"/>
          </a:p>
        </p:txBody>
      </p:sp>
      <p:sp>
        <p:nvSpPr>
          <p:cNvPr id="100" name="Arc 99"/>
          <p:cNvSpPr/>
          <p:nvPr/>
        </p:nvSpPr>
        <p:spPr>
          <a:xfrm rot="16200000" flipH="1" flipV="1">
            <a:off x="876300" y="3848100"/>
            <a:ext cx="990600" cy="914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1" name="Arc 100"/>
          <p:cNvSpPr/>
          <p:nvPr/>
        </p:nvSpPr>
        <p:spPr>
          <a:xfrm rot="16200000" flipH="1">
            <a:off x="2400300" y="3619500"/>
            <a:ext cx="990600" cy="1371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4" name="Arc 103"/>
          <p:cNvSpPr/>
          <p:nvPr/>
        </p:nvSpPr>
        <p:spPr>
          <a:xfrm flipH="1">
            <a:off x="2133600" y="3124200"/>
            <a:ext cx="7620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6" name="Arc 105"/>
          <p:cNvSpPr/>
          <p:nvPr/>
        </p:nvSpPr>
        <p:spPr>
          <a:xfrm flipH="1">
            <a:off x="2209800" y="3352800"/>
            <a:ext cx="609600" cy="609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07" name="TextBox 106"/>
          <p:cNvSpPr txBox="1"/>
          <p:nvPr/>
        </p:nvSpPr>
        <p:spPr>
          <a:xfrm>
            <a:off x="2514600" y="32004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115" name="TextBox 114"/>
          <p:cNvSpPr txBox="1"/>
          <p:nvPr/>
        </p:nvSpPr>
        <p:spPr>
          <a:xfrm>
            <a:off x="7162800" y="685800"/>
            <a:ext cx="9308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G3 </a:t>
            </a:r>
            <a:r>
              <a:rPr lang="en-US" dirty="0" smtClean="0"/>
              <a:t>DA</a:t>
            </a:r>
            <a:endParaRPr lang="en-US" dirty="0" smtClean="0"/>
          </a:p>
          <a:p>
            <a:r>
              <a:rPr lang="en-US" dirty="0" smtClean="0"/>
              <a:t>Capture</a:t>
            </a:r>
          </a:p>
          <a:p>
            <a:r>
              <a:rPr lang="en-US" dirty="0" smtClean="0"/>
              <a:t>Process</a:t>
            </a:r>
          </a:p>
          <a:p>
            <a:r>
              <a:rPr lang="en-US" dirty="0" err="1" smtClean="0"/>
              <a:t>Ver</a:t>
            </a:r>
            <a:r>
              <a:rPr lang="en-US" dirty="0" smtClean="0"/>
              <a:t>: </a:t>
            </a:r>
            <a:r>
              <a:rPr lang="en-US" dirty="0" smtClean="0"/>
              <a:t>0.3</a:t>
            </a:r>
            <a:endParaRPr lang="en-US" dirty="0"/>
          </a:p>
        </p:txBody>
      </p:sp>
      <p:sp>
        <p:nvSpPr>
          <p:cNvPr id="183" name="TextBox 182"/>
          <p:cNvSpPr txBox="1"/>
          <p:nvPr/>
        </p:nvSpPr>
        <p:spPr>
          <a:xfrm>
            <a:off x="3505200" y="8382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186" name="Arc 185"/>
          <p:cNvSpPr/>
          <p:nvPr/>
        </p:nvSpPr>
        <p:spPr>
          <a:xfrm rot="16200000" flipH="1">
            <a:off x="3124200" y="1371600"/>
            <a:ext cx="1066800" cy="914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97" name="Arc 196"/>
          <p:cNvSpPr/>
          <p:nvPr/>
        </p:nvSpPr>
        <p:spPr>
          <a:xfrm flipH="1">
            <a:off x="1981200" y="2895600"/>
            <a:ext cx="762000" cy="1524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98" name="TextBox 197"/>
          <p:cNvSpPr txBox="1"/>
          <p:nvPr/>
        </p:nvSpPr>
        <p:spPr>
          <a:xfrm>
            <a:off x="2362200" y="27432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199" name="TextBox 198"/>
          <p:cNvSpPr txBox="1"/>
          <p:nvPr/>
        </p:nvSpPr>
        <p:spPr>
          <a:xfrm>
            <a:off x="2286000" y="4953000"/>
            <a:ext cx="575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Waste</a:t>
            </a:r>
            <a:endParaRPr lang="en-US" sz="1200" dirty="0"/>
          </a:p>
        </p:txBody>
      </p:sp>
      <p:sp>
        <p:nvSpPr>
          <p:cNvPr id="200" name="Arc 199"/>
          <p:cNvSpPr/>
          <p:nvPr/>
        </p:nvSpPr>
        <p:spPr>
          <a:xfrm rot="16200000" flipH="1">
            <a:off x="1562100" y="4000500"/>
            <a:ext cx="1524000" cy="685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cxnSp>
        <p:nvCxnSpPr>
          <p:cNvPr id="203" name="Straight Arrow Connector 202"/>
          <p:cNvCxnSpPr/>
          <p:nvPr/>
        </p:nvCxnSpPr>
        <p:spPr>
          <a:xfrm flipH="1">
            <a:off x="2286000" y="4038600"/>
            <a:ext cx="304800" cy="1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TextBox 203"/>
          <p:cNvSpPr txBox="1"/>
          <p:nvPr/>
        </p:nvSpPr>
        <p:spPr>
          <a:xfrm>
            <a:off x="2590800" y="3810000"/>
            <a:ext cx="553293" cy="461665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Heat </a:t>
            </a:r>
          </a:p>
          <a:p>
            <a:r>
              <a:rPr lang="en-US" sz="1200" dirty="0" smtClean="0"/>
              <a:t>Control</a:t>
            </a:r>
            <a:endParaRPr lang="en-US" sz="1200" dirty="0"/>
          </a:p>
        </p:txBody>
      </p:sp>
      <p:sp>
        <p:nvSpPr>
          <p:cNvPr id="41" name="Flowchart: Magnetic Disk 40"/>
          <p:cNvSpPr/>
          <p:nvPr/>
        </p:nvSpPr>
        <p:spPr>
          <a:xfrm>
            <a:off x="4267200" y="2895600"/>
            <a:ext cx="457200" cy="4572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Arc 41"/>
          <p:cNvSpPr/>
          <p:nvPr/>
        </p:nvSpPr>
        <p:spPr>
          <a:xfrm flipH="1">
            <a:off x="4495800" y="2362200"/>
            <a:ext cx="7620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43" name="Arc 42"/>
          <p:cNvSpPr/>
          <p:nvPr/>
        </p:nvSpPr>
        <p:spPr>
          <a:xfrm flipH="1">
            <a:off x="4648200" y="2590800"/>
            <a:ext cx="685800" cy="609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953000" y="24384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47" name="TextBox 46"/>
          <p:cNvSpPr txBox="1"/>
          <p:nvPr/>
        </p:nvSpPr>
        <p:spPr>
          <a:xfrm>
            <a:off x="4267200" y="3048001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Mix</a:t>
            </a:r>
            <a:endParaRPr lang="en-US" sz="1200" i="1" dirty="0"/>
          </a:p>
        </p:txBody>
      </p:sp>
      <p:sp>
        <p:nvSpPr>
          <p:cNvPr id="48" name="Arc 47"/>
          <p:cNvSpPr/>
          <p:nvPr/>
        </p:nvSpPr>
        <p:spPr>
          <a:xfrm>
            <a:off x="3276600" y="2362200"/>
            <a:ext cx="10668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0" name="Arc 49"/>
          <p:cNvSpPr/>
          <p:nvPr/>
        </p:nvSpPr>
        <p:spPr>
          <a:xfrm rot="16200000" flipH="1">
            <a:off x="4800600" y="2819400"/>
            <a:ext cx="7620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4876800" y="22860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52" name="TextBox 51"/>
          <p:cNvSpPr txBox="1"/>
          <p:nvPr/>
        </p:nvSpPr>
        <p:spPr>
          <a:xfrm>
            <a:off x="3276600" y="4572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53" name="TextBox 52"/>
          <p:cNvSpPr txBox="1"/>
          <p:nvPr/>
        </p:nvSpPr>
        <p:spPr>
          <a:xfrm>
            <a:off x="3505200" y="6858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sp>
        <p:nvSpPr>
          <p:cNvPr id="54" name="TextBox 53"/>
          <p:cNvSpPr txBox="1"/>
          <p:nvPr/>
        </p:nvSpPr>
        <p:spPr>
          <a:xfrm>
            <a:off x="2514600" y="30480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  <p:cxnSp>
        <p:nvCxnSpPr>
          <p:cNvPr id="49" name="Straight Arrow Connector 48"/>
          <p:cNvCxnSpPr/>
          <p:nvPr/>
        </p:nvCxnSpPr>
        <p:spPr>
          <a:xfrm flipH="1">
            <a:off x="3581400" y="1600200"/>
            <a:ext cx="457200" cy="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>
            <a:off x="3581400" y="1752600"/>
            <a:ext cx="381000" cy="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3886200" y="1143000"/>
            <a:ext cx="553293" cy="461665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Heat </a:t>
            </a:r>
          </a:p>
          <a:p>
            <a:r>
              <a:rPr lang="en-US" sz="1200" dirty="0" smtClean="0"/>
              <a:t>Control</a:t>
            </a:r>
            <a:endParaRPr lang="en-US" sz="1200" dirty="0"/>
          </a:p>
        </p:txBody>
      </p:sp>
      <p:sp>
        <p:nvSpPr>
          <p:cNvPr id="58" name="TextBox 57"/>
          <p:cNvSpPr txBox="1"/>
          <p:nvPr/>
        </p:nvSpPr>
        <p:spPr>
          <a:xfrm>
            <a:off x="3886200" y="1752600"/>
            <a:ext cx="563809" cy="276999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none" lIns="45720" rIns="45720" rtlCol="0">
            <a:spAutoFit/>
          </a:bodyPr>
          <a:lstStyle/>
          <a:p>
            <a:r>
              <a:rPr lang="en-US" sz="1200" dirty="0" smtClean="0"/>
              <a:t>Beating</a:t>
            </a:r>
            <a:endParaRPr lang="en-US" sz="1200" dirty="0"/>
          </a:p>
        </p:txBody>
      </p:sp>
      <p:sp>
        <p:nvSpPr>
          <p:cNvPr id="59" name="TextBox 58"/>
          <p:cNvSpPr txBox="1"/>
          <p:nvPr/>
        </p:nvSpPr>
        <p:spPr>
          <a:xfrm>
            <a:off x="4267200" y="6019800"/>
            <a:ext cx="58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To AM</a:t>
            </a:r>
            <a:endParaRPr lang="en-US" sz="1200" dirty="0"/>
          </a:p>
        </p:txBody>
      </p:sp>
      <p:sp>
        <p:nvSpPr>
          <p:cNvPr id="60" name="Flowchart: Magnetic Disk 59"/>
          <p:cNvSpPr/>
          <p:nvPr/>
        </p:nvSpPr>
        <p:spPr>
          <a:xfrm>
            <a:off x="3352800" y="5334000"/>
            <a:ext cx="457200" cy="4572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Arc 60"/>
          <p:cNvSpPr/>
          <p:nvPr/>
        </p:nvSpPr>
        <p:spPr>
          <a:xfrm flipH="1">
            <a:off x="3581400" y="4800600"/>
            <a:ext cx="7620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2" name="Arc 61"/>
          <p:cNvSpPr/>
          <p:nvPr/>
        </p:nvSpPr>
        <p:spPr>
          <a:xfrm flipH="1">
            <a:off x="3733800" y="5029200"/>
            <a:ext cx="685800" cy="609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4038600" y="48768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64" name="TextBox 63"/>
          <p:cNvSpPr txBox="1"/>
          <p:nvPr/>
        </p:nvSpPr>
        <p:spPr>
          <a:xfrm>
            <a:off x="3352800" y="5486401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Mix</a:t>
            </a:r>
            <a:endParaRPr lang="en-US" sz="1200" i="1" dirty="0"/>
          </a:p>
        </p:txBody>
      </p:sp>
      <p:sp>
        <p:nvSpPr>
          <p:cNvPr id="65" name="Arc 64"/>
          <p:cNvSpPr/>
          <p:nvPr/>
        </p:nvSpPr>
        <p:spPr>
          <a:xfrm>
            <a:off x="2362200" y="4800600"/>
            <a:ext cx="10668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6" name="Arc 65"/>
          <p:cNvSpPr/>
          <p:nvPr/>
        </p:nvSpPr>
        <p:spPr>
          <a:xfrm rot="16200000" flipH="1">
            <a:off x="3886200" y="5257800"/>
            <a:ext cx="7620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7" name="TextBox 66"/>
          <p:cNvSpPr txBox="1"/>
          <p:nvPr/>
        </p:nvSpPr>
        <p:spPr>
          <a:xfrm>
            <a:off x="3962400" y="4724400"/>
            <a:ext cx="1301959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tIns="0" bIns="0" rtlCol="0">
            <a:spAutoFit/>
          </a:bodyPr>
          <a:lstStyle/>
          <a:p>
            <a:pPr lvl="1"/>
            <a:r>
              <a:rPr lang="en-US" sz="1200" dirty="0" smtClean="0"/>
              <a:t>	 ml</a:t>
            </a:r>
            <a:endParaRPr lang="en-US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Arc 85"/>
          <p:cNvSpPr/>
          <p:nvPr/>
        </p:nvSpPr>
        <p:spPr>
          <a:xfrm flipH="1">
            <a:off x="2819400" y="990600"/>
            <a:ext cx="609600" cy="1066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8" name="Arc 87"/>
          <p:cNvSpPr/>
          <p:nvPr/>
        </p:nvSpPr>
        <p:spPr>
          <a:xfrm flipH="1">
            <a:off x="2743200" y="533400"/>
            <a:ext cx="10668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4" name="Arc 93"/>
          <p:cNvSpPr/>
          <p:nvPr/>
        </p:nvSpPr>
        <p:spPr>
          <a:xfrm>
            <a:off x="838200" y="914400"/>
            <a:ext cx="1371600" cy="1219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5" name="Arc 94"/>
          <p:cNvSpPr/>
          <p:nvPr/>
        </p:nvSpPr>
        <p:spPr>
          <a:xfrm>
            <a:off x="1143000" y="533400"/>
            <a:ext cx="1524000" cy="1981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6" name="TextBox 95"/>
          <p:cNvSpPr txBox="1"/>
          <p:nvPr/>
        </p:nvSpPr>
        <p:spPr>
          <a:xfrm>
            <a:off x="1143000" y="381000"/>
            <a:ext cx="741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Evacuate</a:t>
            </a:r>
            <a:endParaRPr lang="en-US" sz="1200" dirty="0"/>
          </a:p>
        </p:txBody>
      </p:sp>
      <p:sp>
        <p:nvSpPr>
          <p:cNvPr id="97" name="TextBox 96"/>
          <p:cNvSpPr txBox="1"/>
          <p:nvPr/>
        </p:nvSpPr>
        <p:spPr>
          <a:xfrm>
            <a:off x="609600" y="762000"/>
            <a:ext cx="9434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2L Seawater</a:t>
            </a:r>
            <a:endParaRPr lang="en-US" sz="1200" dirty="0"/>
          </a:p>
        </p:txBody>
      </p:sp>
      <p:sp>
        <p:nvSpPr>
          <p:cNvPr id="120" name="Flowchart: Magnetic Disk 119"/>
          <p:cNvSpPr/>
          <p:nvPr/>
        </p:nvSpPr>
        <p:spPr>
          <a:xfrm>
            <a:off x="1828800" y="1524000"/>
            <a:ext cx="1752600" cy="10668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TextBox 147"/>
          <p:cNvSpPr txBox="1"/>
          <p:nvPr/>
        </p:nvSpPr>
        <p:spPr>
          <a:xfrm>
            <a:off x="3124200" y="3124200"/>
            <a:ext cx="575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Waste</a:t>
            </a:r>
            <a:endParaRPr lang="en-US" sz="1200" dirty="0"/>
          </a:p>
        </p:txBody>
      </p:sp>
      <p:sp>
        <p:nvSpPr>
          <p:cNvPr id="149" name="Arc 148"/>
          <p:cNvSpPr/>
          <p:nvPr/>
        </p:nvSpPr>
        <p:spPr>
          <a:xfrm rot="16200000" flipH="1">
            <a:off x="2438400" y="2209800"/>
            <a:ext cx="1371600" cy="7620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52" name="TextBox 151"/>
          <p:cNvSpPr txBox="1"/>
          <p:nvPr/>
        </p:nvSpPr>
        <p:spPr>
          <a:xfrm>
            <a:off x="3657600" y="1752600"/>
            <a:ext cx="99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25mm Filter</a:t>
            </a:r>
            <a:endParaRPr lang="en-US" sz="1200" i="1" dirty="0"/>
          </a:p>
        </p:txBody>
      </p:sp>
      <p:sp>
        <p:nvSpPr>
          <p:cNvPr id="99" name="TextBox 98"/>
          <p:cNvSpPr txBox="1"/>
          <p:nvPr/>
        </p:nvSpPr>
        <p:spPr>
          <a:xfrm>
            <a:off x="1066800" y="3048000"/>
            <a:ext cx="7453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Offboard</a:t>
            </a:r>
            <a:endParaRPr lang="en-US" sz="1200" dirty="0"/>
          </a:p>
        </p:txBody>
      </p:sp>
      <p:sp>
        <p:nvSpPr>
          <p:cNvPr id="100" name="Arc 99"/>
          <p:cNvSpPr/>
          <p:nvPr/>
        </p:nvSpPr>
        <p:spPr>
          <a:xfrm rot="16200000" flipH="1" flipV="1">
            <a:off x="1104900" y="2095500"/>
            <a:ext cx="1295400" cy="914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15" name="TextBox 114"/>
          <p:cNvSpPr txBox="1"/>
          <p:nvPr/>
        </p:nvSpPr>
        <p:spPr>
          <a:xfrm>
            <a:off x="7162800" y="685800"/>
            <a:ext cx="15151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G3 Whole Cell</a:t>
            </a:r>
          </a:p>
          <a:p>
            <a:r>
              <a:rPr lang="en-US" dirty="0" smtClean="0"/>
              <a:t>Archive</a:t>
            </a:r>
          </a:p>
          <a:p>
            <a:r>
              <a:rPr lang="en-US" dirty="0" smtClean="0"/>
              <a:t>Process</a:t>
            </a:r>
          </a:p>
          <a:p>
            <a:r>
              <a:rPr lang="en-US" dirty="0" err="1" smtClean="0"/>
              <a:t>Ver</a:t>
            </a:r>
            <a:r>
              <a:rPr lang="en-US" dirty="0" smtClean="0"/>
              <a:t>: </a:t>
            </a:r>
            <a:r>
              <a:rPr lang="en-US" dirty="0" smtClean="0"/>
              <a:t>0.2</a:t>
            </a:r>
            <a:endParaRPr lang="en-US" dirty="0"/>
          </a:p>
        </p:txBody>
      </p:sp>
      <p:sp>
        <p:nvSpPr>
          <p:cNvPr id="183" name="TextBox 182"/>
          <p:cNvSpPr txBox="1"/>
          <p:nvPr/>
        </p:nvSpPr>
        <p:spPr>
          <a:xfrm>
            <a:off x="3124200" y="838200"/>
            <a:ext cx="462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Evac</a:t>
            </a:r>
            <a:endParaRPr lang="en-US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3276600" y="381000"/>
            <a:ext cx="28224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250-1000uL </a:t>
            </a:r>
            <a:r>
              <a:rPr lang="en-US" sz="1200" dirty="0" err="1" smtClean="0"/>
              <a:t>RNAlater</a:t>
            </a:r>
            <a:r>
              <a:rPr lang="en-US" sz="1200" dirty="0" smtClean="0"/>
              <a:t>, enough to wet filter.</a:t>
            </a:r>
            <a:endParaRPr lang="en-US" sz="1200" dirty="0"/>
          </a:p>
        </p:txBody>
      </p:sp>
      <p:sp>
        <p:nvSpPr>
          <p:cNvPr id="28" name="TextBox 27"/>
          <p:cNvSpPr txBox="1"/>
          <p:nvPr/>
        </p:nvSpPr>
        <p:spPr>
          <a:xfrm>
            <a:off x="3657600" y="2133600"/>
            <a:ext cx="106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Resin Column</a:t>
            </a:r>
            <a:endParaRPr lang="en-US" sz="1200" i="1" dirty="0"/>
          </a:p>
        </p:txBody>
      </p:sp>
      <p:sp>
        <p:nvSpPr>
          <p:cNvPr id="29" name="Oval 28"/>
          <p:cNvSpPr/>
          <p:nvPr/>
        </p:nvSpPr>
        <p:spPr>
          <a:xfrm>
            <a:off x="1828800" y="2057400"/>
            <a:ext cx="1752600" cy="381000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1828800" y="1752600"/>
            <a:ext cx="1752600" cy="381000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907</TotalTime>
  <Words>250</Words>
  <Application>Microsoft Office PowerPoint</Application>
  <PresentationFormat>On-screen Show (4:3)</PresentationFormat>
  <Paragraphs>217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Pargett, Douglas</dc:creator>
  <cp:lastModifiedBy>pargett</cp:lastModifiedBy>
  <cp:revision>87</cp:revision>
  <dcterms:created xsi:type="dcterms:W3CDTF">2006-08-16T00:00:00Z</dcterms:created>
  <dcterms:modified xsi:type="dcterms:W3CDTF">2012-02-14T20:11:09Z</dcterms:modified>
</cp:coreProperties>
</file>