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66" r:id="rId2"/>
  </p:sldIdLst>
  <p:sldSz cx="9144000" cy="6858000" type="screen4x3"/>
  <p:notesSz cx="6985000" cy="9283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1" d="100"/>
          <a:sy n="131" d="100"/>
        </p:scale>
        <p:origin x="-11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2076" y="-78"/>
      </p:cViewPr>
      <p:guideLst>
        <p:guide orient="horz" pos="2924"/>
        <p:guide pos="220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26833" cy="464185"/>
          </a:xfrm>
          <a:prstGeom prst="rect">
            <a:avLst/>
          </a:prstGeom>
        </p:spPr>
        <p:txBody>
          <a:bodyPr vert="horz" lIns="92959" tIns="46479" rIns="92959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551" y="0"/>
            <a:ext cx="3026833" cy="464185"/>
          </a:xfrm>
          <a:prstGeom prst="rect">
            <a:avLst/>
          </a:prstGeom>
        </p:spPr>
        <p:txBody>
          <a:bodyPr vert="horz" lIns="92959" tIns="46479" rIns="92959" bIns="46479" rtlCol="0"/>
          <a:lstStyle>
            <a:lvl1pPr algn="r">
              <a:defRPr sz="1200"/>
            </a:lvl1pPr>
          </a:lstStyle>
          <a:p>
            <a:fld id="{B2804AFB-50E9-4435-B1D1-8F0A705A022B}" type="datetimeFigureOut">
              <a:rPr lang="en-US" smtClean="0"/>
              <a:pPr/>
              <a:t>6/5/2012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17904"/>
            <a:ext cx="3026833" cy="464185"/>
          </a:xfrm>
          <a:prstGeom prst="rect">
            <a:avLst/>
          </a:prstGeom>
        </p:spPr>
        <p:txBody>
          <a:bodyPr vert="horz" lIns="92959" tIns="46479" rIns="92959" bIns="464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551" y="8817904"/>
            <a:ext cx="3026833" cy="464185"/>
          </a:xfrm>
          <a:prstGeom prst="rect">
            <a:avLst/>
          </a:prstGeom>
        </p:spPr>
        <p:txBody>
          <a:bodyPr vert="horz" lIns="92959" tIns="46479" rIns="92959" bIns="46479" rtlCol="0" anchor="b"/>
          <a:lstStyle>
            <a:lvl1pPr algn="r">
              <a:defRPr sz="1200"/>
            </a:lvl1pPr>
          </a:lstStyle>
          <a:p>
            <a:fld id="{EAE3DB07-2224-4694-B853-4F4EBE59CA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extBox 144"/>
          <p:cNvSpPr txBox="1"/>
          <p:nvPr/>
        </p:nvSpPr>
        <p:spPr>
          <a:xfrm>
            <a:off x="304800" y="152400"/>
            <a:ext cx="853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G3 </a:t>
            </a:r>
            <a:r>
              <a:rPr lang="en-US" dirty="0" smtClean="0"/>
              <a:t>Sequential Chemistry: </a:t>
            </a:r>
            <a:r>
              <a:rPr lang="en-US" dirty="0" smtClean="0"/>
              <a:t>Modular Cartridge. </a:t>
            </a:r>
            <a:r>
              <a:rPr lang="en-US" dirty="0" err="1" smtClean="0"/>
              <a:t>Ver</a:t>
            </a:r>
            <a:r>
              <a:rPr lang="en-US" dirty="0" smtClean="0"/>
              <a:t>: 0.1</a:t>
            </a:r>
            <a:endParaRPr lang="en-US" dirty="0"/>
          </a:p>
        </p:txBody>
      </p:sp>
      <p:sp>
        <p:nvSpPr>
          <p:cNvPr id="257" name="Oval 256"/>
          <p:cNvSpPr/>
          <p:nvPr/>
        </p:nvSpPr>
        <p:spPr>
          <a:xfrm>
            <a:off x="1219200" y="3429000"/>
            <a:ext cx="304800" cy="304800"/>
          </a:xfrm>
          <a:prstGeom prst="ellipse">
            <a:avLst/>
          </a:prstGeom>
          <a:noFill/>
          <a:ln w="254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8" name="Straight Arrow Connector 257"/>
          <p:cNvCxnSpPr>
            <a:stCxn id="257" idx="0"/>
          </p:cNvCxnSpPr>
          <p:nvPr/>
        </p:nvCxnSpPr>
        <p:spPr>
          <a:xfrm>
            <a:off x="1371600" y="3429000"/>
            <a:ext cx="0" cy="304800"/>
          </a:xfrm>
          <a:prstGeom prst="straightConnector1">
            <a:avLst/>
          </a:prstGeom>
          <a:ln w="38100" cmpd="dbl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urved Connector 56"/>
          <p:cNvCxnSpPr/>
          <p:nvPr/>
        </p:nvCxnSpPr>
        <p:spPr>
          <a:xfrm rot="5400000">
            <a:off x="838200" y="2590800"/>
            <a:ext cx="1371600" cy="304800"/>
          </a:xfrm>
          <a:prstGeom prst="curvedConnector3">
            <a:avLst>
              <a:gd name="adj1" fmla="val 50000"/>
            </a:avLst>
          </a:prstGeom>
          <a:ln w="38100" cmpd="dbl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Arc 57"/>
          <p:cNvSpPr/>
          <p:nvPr/>
        </p:nvSpPr>
        <p:spPr>
          <a:xfrm flipH="1">
            <a:off x="2667000" y="1524000"/>
            <a:ext cx="457200" cy="457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9" name="Arc 58"/>
          <p:cNvSpPr/>
          <p:nvPr/>
        </p:nvSpPr>
        <p:spPr>
          <a:xfrm flipH="1">
            <a:off x="2514600" y="1295400"/>
            <a:ext cx="609600" cy="9144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0" name="Arc 59"/>
          <p:cNvSpPr/>
          <p:nvPr/>
        </p:nvSpPr>
        <p:spPr>
          <a:xfrm>
            <a:off x="762000" y="1524000"/>
            <a:ext cx="914400" cy="457200"/>
          </a:xfrm>
          <a:prstGeom prst="arc">
            <a:avLst/>
          </a:prstGeom>
          <a:ln w="38100" cmpd="dbl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1" name="Arc 60"/>
          <p:cNvSpPr/>
          <p:nvPr/>
        </p:nvSpPr>
        <p:spPr>
          <a:xfrm>
            <a:off x="1143000" y="1143000"/>
            <a:ext cx="762000" cy="12192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2" name="TextBox 61"/>
          <p:cNvSpPr txBox="1"/>
          <p:nvPr/>
        </p:nvSpPr>
        <p:spPr>
          <a:xfrm>
            <a:off x="381000" y="990600"/>
            <a:ext cx="12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2. </a:t>
            </a:r>
            <a:r>
              <a:rPr lang="en-US" sz="1200" dirty="0" err="1" smtClean="0"/>
              <a:t>Evac</a:t>
            </a:r>
            <a:r>
              <a:rPr lang="en-US" sz="1200" dirty="0" smtClean="0"/>
              <a:t> to waste</a:t>
            </a:r>
            <a:endParaRPr lang="en-US" sz="1200" dirty="0"/>
          </a:p>
        </p:txBody>
      </p:sp>
      <p:sp>
        <p:nvSpPr>
          <p:cNvPr id="63" name="TextBox 62"/>
          <p:cNvSpPr txBox="1"/>
          <p:nvPr/>
        </p:nvSpPr>
        <p:spPr>
          <a:xfrm>
            <a:off x="228600" y="1371600"/>
            <a:ext cx="9178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1. Seawater</a:t>
            </a:r>
            <a:endParaRPr lang="en-US" sz="1200" dirty="0"/>
          </a:p>
        </p:txBody>
      </p:sp>
      <p:sp>
        <p:nvSpPr>
          <p:cNvPr id="64" name="TextBox 63"/>
          <p:cNvSpPr txBox="1"/>
          <p:nvPr/>
        </p:nvSpPr>
        <p:spPr>
          <a:xfrm>
            <a:off x="3429000" y="2819400"/>
            <a:ext cx="12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err="1" smtClean="0"/>
              <a:t>Lysate</a:t>
            </a:r>
            <a:r>
              <a:rPr lang="en-US" sz="1200" i="1" dirty="0" smtClean="0"/>
              <a:t> filter</a:t>
            </a:r>
            <a:endParaRPr lang="en-US" sz="1200" i="1" dirty="0"/>
          </a:p>
        </p:txBody>
      </p:sp>
      <p:sp>
        <p:nvSpPr>
          <p:cNvPr id="65" name="Flowchart: Magnetic Disk 64"/>
          <p:cNvSpPr/>
          <p:nvPr/>
        </p:nvSpPr>
        <p:spPr>
          <a:xfrm>
            <a:off x="1219200" y="1752600"/>
            <a:ext cx="1752600" cy="3048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lowchart: Magnetic Disk 65"/>
          <p:cNvSpPr/>
          <p:nvPr/>
        </p:nvSpPr>
        <p:spPr>
          <a:xfrm rot="16200000">
            <a:off x="3200400" y="2743200"/>
            <a:ext cx="304800" cy="152400"/>
          </a:xfrm>
          <a:prstGeom prst="flowChartMagneticDisk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>
            <a:off x="2209800" y="2667000"/>
            <a:ext cx="575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Waste</a:t>
            </a:r>
            <a:endParaRPr lang="en-US" sz="1200" dirty="0"/>
          </a:p>
        </p:txBody>
      </p:sp>
      <p:sp>
        <p:nvSpPr>
          <p:cNvPr id="68" name="Arc 67"/>
          <p:cNvSpPr/>
          <p:nvPr/>
        </p:nvSpPr>
        <p:spPr>
          <a:xfrm rot="16200000" flipH="1">
            <a:off x="1485900" y="1714500"/>
            <a:ext cx="1524000" cy="685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1905000" y="1828800"/>
            <a:ext cx="99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25mm Filter</a:t>
            </a:r>
            <a:endParaRPr lang="en-US" sz="1200" i="1" dirty="0"/>
          </a:p>
        </p:txBody>
      </p:sp>
      <p:cxnSp>
        <p:nvCxnSpPr>
          <p:cNvPr id="70" name="Straight Arrow Connector 69"/>
          <p:cNvCxnSpPr/>
          <p:nvPr/>
        </p:nvCxnSpPr>
        <p:spPr>
          <a:xfrm flipH="1">
            <a:off x="2971800" y="1981200"/>
            <a:ext cx="990600" cy="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3124200" y="1676400"/>
            <a:ext cx="1447800" cy="276999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lIns="45720" rIns="45720" rtlCol="0">
            <a:spAutoFit/>
          </a:bodyPr>
          <a:lstStyle/>
          <a:p>
            <a:r>
              <a:rPr lang="en-US" sz="1200" dirty="0" smtClean="0"/>
              <a:t>Heat XXC</a:t>
            </a:r>
            <a:r>
              <a:rPr lang="en-US" sz="1200" dirty="0" smtClean="0"/>
              <a:t>, </a:t>
            </a:r>
            <a:r>
              <a:rPr lang="en-US" sz="1200" dirty="0" smtClean="0"/>
              <a:t>XX min</a:t>
            </a:r>
            <a:endParaRPr lang="en-US" sz="1200" dirty="0"/>
          </a:p>
        </p:txBody>
      </p:sp>
      <p:sp>
        <p:nvSpPr>
          <p:cNvPr id="74" name="Arc 73"/>
          <p:cNvSpPr/>
          <p:nvPr/>
        </p:nvSpPr>
        <p:spPr>
          <a:xfrm rot="16200000" flipH="1">
            <a:off x="2590800" y="1219200"/>
            <a:ext cx="1371600" cy="1828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75" name="TextBox 74"/>
          <p:cNvSpPr txBox="1"/>
          <p:nvPr/>
        </p:nvSpPr>
        <p:spPr>
          <a:xfrm>
            <a:off x="2667000" y="762000"/>
            <a:ext cx="1600200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en-US" sz="1200" dirty="0" smtClean="0"/>
              <a:t> </a:t>
            </a:r>
            <a:endParaRPr lang="en-US" sz="1200" dirty="0"/>
          </a:p>
        </p:txBody>
      </p:sp>
      <p:sp>
        <p:nvSpPr>
          <p:cNvPr id="76" name="TextBox 75"/>
          <p:cNvSpPr txBox="1"/>
          <p:nvPr/>
        </p:nvSpPr>
        <p:spPr>
          <a:xfrm>
            <a:off x="2819400" y="1219200"/>
            <a:ext cx="1600200" cy="1846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tIns="0" bIns="0" rtlCol="0">
            <a:spAutoFit/>
          </a:bodyPr>
          <a:lstStyle/>
          <a:p>
            <a:endParaRPr lang="en-US" sz="1200" dirty="0"/>
          </a:p>
        </p:txBody>
      </p:sp>
      <p:sp>
        <p:nvSpPr>
          <p:cNvPr id="77" name="Rectangle 76"/>
          <p:cNvSpPr/>
          <p:nvPr/>
        </p:nvSpPr>
        <p:spPr>
          <a:xfrm>
            <a:off x="304800" y="609600"/>
            <a:ext cx="4267200" cy="2971800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Isosceles Triangle 77"/>
          <p:cNvSpPr/>
          <p:nvPr/>
        </p:nvSpPr>
        <p:spPr>
          <a:xfrm rot="5400000">
            <a:off x="457200" y="1066800"/>
            <a:ext cx="609600" cy="914400"/>
          </a:xfrm>
          <a:prstGeom prst="triangle">
            <a:avLst/>
          </a:prstGeom>
          <a:noFill/>
          <a:ln w="190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9" name="Straight Arrow Connector 78"/>
          <p:cNvCxnSpPr>
            <a:stCxn id="66" idx="3"/>
          </p:cNvCxnSpPr>
          <p:nvPr/>
        </p:nvCxnSpPr>
        <p:spPr>
          <a:xfrm>
            <a:off x="3429000" y="2819400"/>
            <a:ext cx="990600" cy="0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304800" y="6096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Seq</a:t>
            </a:r>
            <a:r>
              <a:rPr lang="en-US" i="1" dirty="0" err="1" smtClean="0"/>
              <a:t>Chem</a:t>
            </a:r>
            <a:r>
              <a:rPr lang="en-US" i="1" dirty="0" smtClean="0"/>
              <a:t> </a:t>
            </a:r>
            <a:r>
              <a:rPr lang="en-US" i="1" dirty="0" smtClean="0"/>
              <a:t>Filter</a:t>
            </a:r>
            <a:endParaRPr lang="en-US" i="1" dirty="0"/>
          </a:p>
        </p:txBody>
      </p:sp>
      <p:sp>
        <p:nvSpPr>
          <p:cNvPr id="81" name="Arc 80"/>
          <p:cNvSpPr/>
          <p:nvPr/>
        </p:nvSpPr>
        <p:spPr>
          <a:xfrm flipH="1">
            <a:off x="2209800" y="838200"/>
            <a:ext cx="914400" cy="18288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2743200" y="914400"/>
            <a:ext cx="462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Evac</a:t>
            </a:r>
            <a:endParaRPr lang="en-US" sz="1200" dirty="0"/>
          </a:p>
        </p:txBody>
      </p:sp>
      <p:sp>
        <p:nvSpPr>
          <p:cNvPr id="83" name="Arc 82"/>
          <p:cNvSpPr/>
          <p:nvPr/>
        </p:nvSpPr>
        <p:spPr>
          <a:xfrm flipH="1">
            <a:off x="2362200" y="1066800"/>
            <a:ext cx="762000" cy="1371600"/>
          </a:xfrm>
          <a:prstGeom prst="arc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cxnSp>
        <p:nvCxnSpPr>
          <p:cNvPr id="84" name="Straight Arrow Connector 83"/>
          <p:cNvCxnSpPr/>
          <p:nvPr/>
        </p:nvCxnSpPr>
        <p:spPr>
          <a:xfrm>
            <a:off x="2209800" y="2133600"/>
            <a:ext cx="533400" cy="0"/>
          </a:xfrm>
          <a:prstGeom prst="straightConnector1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Oval 84"/>
          <p:cNvSpPr/>
          <p:nvPr/>
        </p:nvSpPr>
        <p:spPr>
          <a:xfrm>
            <a:off x="4419600" y="2667000"/>
            <a:ext cx="304800" cy="304800"/>
          </a:xfrm>
          <a:prstGeom prst="ellipse">
            <a:avLst/>
          </a:prstGeom>
          <a:noFill/>
          <a:ln w="254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6" name="Straight Arrow Connector 85"/>
          <p:cNvCxnSpPr/>
          <p:nvPr/>
        </p:nvCxnSpPr>
        <p:spPr>
          <a:xfrm>
            <a:off x="4419600" y="2819400"/>
            <a:ext cx="304800" cy="0"/>
          </a:xfrm>
          <a:prstGeom prst="straightConnector1">
            <a:avLst/>
          </a:prstGeom>
          <a:ln w="12700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ectangle 105"/>
          <p:cNvSpPr/>
          <p:nvPr/>
        </p:nvSpPr>
        <p:spPr>
          <a:xfrm>
            <a:off x="4572000" y="609600"/>
            <a:ext cx="4267200" cy="2971800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ectangle 127"/>
          <p:cNvSpPr/>
          <p:nvPr/>
        </p:nvSpPr>
        <p:spPr>
          <a:xfrm>
            <a:off x="304800" y="3581400"/>
            <a:ext cx="4267200" cy="2971800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TextBox 137"/>
          <p:cNvSpPr txBox="1"/>
          <p:nvPr/>
        </p:nvSpPr>
        <p:spPr>
          <a:xfrm>
            <a:off x="3124200" y="1981200"/>
            <a:ext cx="1447800" cy="276999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lIns="45720" rIns="45720" rtlCol="0">
            <a:spAutoFit/>
          </a:bodyPr>
          <a:lstStyle/>
          <a:p>
            <a:r>
              <a:rPr lang="en-US" sz="1200" dirty="0" smtClean="0"/>
              <a:t>Beat XX min</a:t>
            </a:r>
            <a:endParaRPr lang="en-US" sz="1200" dirty="0"/>
          </a:p>
        </p:txBody>
      </p:sp>
      <p:sp>
        <p:nvSpPr>
          <p:cNvPr id="168" name="Rectangle 167"/>
          <p:cNvSpPr/>
          <p:nvPr/>
        </p:nvSpPr>
        <p:spPr>
          <a:xfrm>
            <a:off x="4572000" y="3581400"/>
            <a:ext cx="4267200" cy="2971800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TextBox 104"/>
          <p:cNvSpPr txBox="1"/>
          <p:nvPr/>
        </p:nvSpPr>
        <p:spPr>
          <a:xfrm>
            <a:off x="2895600" y="1371600"/>
            <a:ext cx="462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Evac</a:t>
            </a:r>
            <a:endParaRPr lang="en-US" sz="1200" dirty="0"/>
          </a:p>
        </p:txBody>
      </p:sp>
      <p:sp>
        <p:nvSpPr>
          <p:cNvPr id="111" name="TextBox 110"/>
          <p:cNvSpPr txBox="1"/>
          <p:nvPr/>
        </p:nvSpPr>
        <p:spPr>
          <a:xfrm>
            <a:off x="5410200" y="1295400"/>
            <a:ext cx="3124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To Options:</a:t>
            </a:r>
            <a:br>
              <a:rPr lang="en-US" sz="1600" i="1" dirty="0" smtClean="0"/>
            </a:br>
            <a:r>
              <a:rPr lang="en-US" sz="1600" i="1" dirty="0" smtClean="0"/>
              <a:t>HAB </a:t>
            </a:r>
            <a:r>
              <a:rPr lang="en-US" sz="1600" i="1" dirty="0" err="1" smtClean="0"/>
              <a:t>Ab</a:t>
            </a:r>
            <a:r>
              <a:rPr lang="en-US" sz="1600" i="1" dirty="0" smtClean="0"/>
              <a:t> Primer Module</a:t>
            </a:r>
          </a:p>
          <a:p>
            <a:r>
              <a:rPr lang="en-US" sz="1600" i="1" dirty="0" smtClean="0"/>
              <a:t>DNA Membrane Module</a:t>
            </a:r>
          </a:p>
          <a:p>
            <a:r>
              <a:rPr lang="en-US" sz="1600" i="1" dirty="0" smtClean="0"/>
              <a:t>DNA </a:t>
            </a:r>
            <a:r>
              <a:rPr lang="en-US" sz="1600" i="1" dirty="0" err="1" smtClean="0"/>
              <a:t>iFAST</a:t>
            </a:r>
            <a:r>
              <a:rPr lang="en-US" sz="1600" i="1" dirty="0" smtClean="0"/>
              <a:t> Module</a:t>
            </a:r>
          </a:p>
          <a:p>
            <a:r>
              <a:rPr lang="en-US" sz="1600" i="1" dirty="0" smtClean="0"/>
              <a:t>DNA Pipette Module</a:t>
            </a:r>
          </a:p>
          <a:p>
            <a:r>
              <a:rPr lang="en-US" sz="1600" i="1" dirty="0" smtClean="0"/>
              <a:t>Analytic Handoff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838200" y="4267200"/>
            <a:ext cx="335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To Options:</a:t>
            </a:r>
          </a:p>
          <a:p>
            <a:r>
              <a:rPr lang="en-US" sz="1600" i="1" dirty="0" smtClean="0"/>
              <a:t>Ocean</a:t>
            </a:r>
          </a:p>
          <a:p>
            <a:r>
              <a:rPr lang="en-US" sz="1600" i="1" dirty="0" smtClean="0"/>
              <a:t>Filtrate Module</a:t>
            </a:r>
          </a:p>
          <a:p>
            <a:r>
              <a:rPr lang="en-US" sz="1600" i="1" dirty="0" smtClean="0"/>
              <a:t>CANON Module</a:t>
            </a:r>
          </a:p>
          <a:p>
            <a:r>
              <a:rPr lang="en-US" sz="1600" i="1" dirty="0" smtClean="0"/>
              <a:t>Another Filter Module (size </a:t>
            </a:r>
            <a:r>
              <a:rPr lang="en-US" sz="1600" i="1" dirty="0" err="1" smtClean="0"/>
              <a:t>frac</a:t>
            </a:r>
            <a:r>
              <a:rPr lang="en-US" sz="1600" i="1" dirty="0" smtClean="0"/>
              <a:t>.</a:t>
            </a:r>
            <a:r>
              <a:rPr lang="en-US" sz="1600" i="1" dirty="0" smtClean="0"/>
              <a:t>)</a:t>
            </a:r>
            <a:endParaRPr lang="en-US" sz="1600" i="1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2899</TotalTime>
  <Words>62</Words>
  <Application>Microsoft Office PowerPoint</Application>
  <PresentationFormat>On-screen Show (4:3)</PresentationFormat>
  <Paragraphs>30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Pargett, Douglas</dc:creator>
  <cp:lastModifiedBy>pargett</cp:lastModifiedBy>
  <cp:revision>314</cp:revision>
  <dcterms:created xsi:type="dcterms:W3CDTF">2006-08-16T00:00:00Z</dcterms:created>
  <dcterms:modified xsi:type="dcterms:W3CDTF">2012-06-05T20:58:50Z</dcterms:modified>
</cp:coreProperties>
</file>