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69" r:id="rId2"/>
    <p:sldId id="270" r:id="rId3"/>
    <p:sldId id="271" r:id="rId4"/>
    <p:sldId id="272" r:id="rId5"/>
    <p:sldId id="275" r:id="rId6"/>
    <p:sldId id="276" r:id="rId7"/>
    <p:sldId id="278" r:id="rId8"/>
    <p:sldId id="277" r:id="rId9"/>
    <p:sldId id="273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7026275" cy="93122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76" y="-78"/>
      </p:cViewPr>
      <p:guideLst>
        <p:guide orient="horz" pos="2933"/>
        <p:guide pos="2213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9930" y="0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/>
          <a:lstStyle>
            <a:lvl1pPr algn="r">
              <a:defRPr sz="1200"/>
            </a:lvl1pPr>
          </a:lstStyle>
          <a:p>
            <a:fld id="{B2804AFB-50E9-4435-B1D1-8F0A705A022B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5045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9930" y="8845045"/>
            <a:ext cx="3044719" cy="465614"/>
          </a:xfrm>
          <a:prstGeom prst="rect">
            <a:avLst/>
          </a:prstGeom>
        </p:spPr>
        <p:txBody>
          <a:bodyPr vert="horz" lIns="93360" tIns="46680" rIns="93360" bIns="46680" rtlCol="0" anchor="b"/>
          <a:lstStyle>
            <a:lvl1pPr algn="r">
              <a:defRPr sz="1200"/>
            </a:lvl1pPr>
          </a:lstStyle>
          <a:p>
            <a:fld id="{EAE3DB07-2224-4694-B853-4F4EBE59CA8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Curved Connector 20"/>
          <p:cNvCxnSpPr>
            <a:endCxn id="238" idx="0"/>
          </p:cNvCxnSpPr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Arc 85"/>
          <p:cNvSpPr/>
          <p:nvPr/>
        </p:nvSpPr>
        <p:spPr>
          <a:xfrm flipH="1">
            <a:off x="2895600" y="1600200"/>
            <a:ext cx="609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7" name="Arc 86"/>
          <p:cNvSpPr/>
          <p:nvPr/>
        </p:nvSpPr>
        <p:spPr>
          <a:xfrm flipH="1">
            <a:off x="2514600" y="13716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8" name="Arc 87"/>
          <p:cNvSpPr/>
          <p:nvPr/>
        </p:nvSpPr>
        <p:spPr>
          <a:xfrm flipH="1">
            <a:off x="2438400" y="1143000"/>
            <a:ext cx="10668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4" name="Arc 93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5" name="Arc 94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6" name="TextBox 95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20" name="Flowchart: Magnetic Disk 119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Flowchart: Magnetic Disk 123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TextBox 147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49" name="Arc 148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2" name="TextBox 151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Filter Module</a:t>
            </a:r>
            <a:endParaRPr lang="en-US" dirty="0" smtClean="0"/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146" name="Straight Arrow Connector 145"/>
          <p:cNvCxnSpPr/>
          <p:nvPr/>
        </p:nvCxnSpPr>
        <p:spPr>
          <a:xfrm flipH="1">
            <a:off x="3276600" y="22098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/>
          <p:cNvSpPr txBox="1"/>
          <p:nvPr/>
        </p:nvSpPr>
        <p:spPr>
          <a:xfrm>
            <a:off x="3505200" y="19050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181" name="TextBox 180"/>
          <p:cNvSpPr txBox="1"/>
          <p:nvPr/>
        </p:nvSpPr>
        <p:spPr>
          <a:xfrm>
            <a:off x="3886200" y="1905000"/>
            <a:ext cx="381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183" name="TextBox 182"/>
          <p:cNvSpPr txBox="1"/>
          <p:nvPr/>
        </p:nvSpPr>
        <p:spPr>
          <a:xfrm>
            <a:off x="3200400" y="1447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86" name="Arc 185"/>
          <p:cNvSpPr/>
          <p:nvPr/>
        </p:nvSpPr>
        <p:spPr>
          <a:xfrm rot="16200000" flipH="1">
            <a:off x="2819400" y="1828800"/>
            <a:ext cx="1371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5" name="TextBox 104"/>
          <p:cNvSpPr txBox="1"/>
          <p:nvPr/>
        </p:nvSpPr>
        <p:spPr>
          <a:xfrm>
            <a:off x="2971800" y="10668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08" name="TextBox 107"/>
          <p:cNvSpPr txBox="1"/>
          <p:nvPr/>
        </p:nvSpPr>
        <p:spPr>
          <a:xfrm>
            <a:off x="2971800" y="12954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236" name="Isosceles Triangle 235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8" name="Oval 237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3" name="Oval 322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6" name="Straight Arrow Connector 335"/>
          <p:cNvCxnSpPr>
            <a:stCxn id="124" idx="3"/>
            <a:endCxn id="323" idx="2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Arrow Connector 352"/>
          <p:cNvCxnSpPr>
            <a:stCxn id="238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2" name="TextBox 361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cxnSp>
        <p:nvCxnSpPr>
          <p:cNvPr id="133" name="Straight Arrow Connector 132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838200" y="4267200"/>
            <a:ext cx="3352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Ocean</a:t>
            </a:r>
            <a:endParaRPr lang="en-US" sz="1600" i="1" dirty="0" smtClean="0"/>
          </a:p>
          <a:p>
            <a:r>
              <a:rPr lang="en-US" sz="1600" i="1" dirty="0" smtClean="0"/>
              <a:t>Filtrate Module</a:t>
            </a:r>
          </a:p>
          <a:p>
            <a:r>
              <a:rPr lang="en-US" sz="1600" i="1" dirty="0" smtClean="0"/>
              <a:t>CANON Module</a:t>
            </a:r>
          </a:p>
          <a:p>
            <a:r>
              <a:rPr lang="en-US" sz="1600" i="1" dirty="0" smtClean="0"/>
              <a:t>Another Filter Module</a:t>
            </a:r>
            <a:r>
              <a:rPr lang="en-US" sz="1600" i="1" dirty="0" smtClean="0"/>
              <a:t> </a:t>
            </a:r>
            <a:r>
              <a:rPr lang="en-US" sz="1600" i="1" dirty="0" smtClean="0"/>
              <a:t>(size </a:t>
            </a:r>
            <a:r>
              <a:rPr lang="en-US" sz="1600" i="1" dirty="0" err="1" smtClean="0"/>
              <a:t>frac</a:t>
            </a:r>
            <a:r>
              <a:rPr lang="en-US" sz="1600" i="1" dirty="0" smtClean="0"/>
              <a:t>.)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5410200" y="1524000"/>
            <a:ext cx="312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DNA Membrane Module</a:t>
            </a:r>
            <a:endParaRPr lang="en-US" sz="1600" i="1" dirty="0" smtClean="0"/>
          </a:p>
          <a:p>
            <a:r>
              <a:rPr lang="en-US" sz="1600" i="1" dirty="0" smtClean="0"/>
              <a:t>DNA </a:t>
            </a:r>
            <a:r>
              <a:rPr lang="en-US" sz="1600" i="1" dirty="0" err="1" smtClean="0"/>
              <a:t>iFAST</a:t>
            </a:r>
            <a:r>
              <a:rPr lang="en-US" sz="1600" i="1" dirty="0" smtClean="0"/>
              <a:t> Module</a:t>
            </a:r>
          </a:p>
          <a:p>
            <a:r>
              <a:rPr lang="en-US" sz="1600" i="1" dirty="0" smtClean="0"/>
              <a:t>DNA Pipette Module</a:t>
            </a:r>
          </a:p>
          <a:p>
            <a:r>
              <a:rPr lang="en-US" sz="1600" i="1" dirty="0" smtClean="0"/>
              <a:t>Analytic Handoff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Flowchart: Magnetic Disk 121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TextBox 97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99" name="TextBox 98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100" name="Arc 99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1" name="Arc 100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4" name="Arc 103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6" name="Arc 105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7" name="TextBox 106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Filtrate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sp>
        <p:nvSpPr>
          <p:cNvPr id="197" name="Arc 196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98" name="TextBox 197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9" name="TextBox 198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00" name="Arc 199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03" name="Straight Arrow Connector 202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TextBox 203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237" name="Isosceles Triangle 236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0" name="Curved Connector 249"/>
          <p:cNvCxnSpPr>
            <a:stCxn id="139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TextBox 360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65" name="TextBox 364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138" name="TextBox 137"/>
          <p:cNvSpPr txBox="1"/>
          <p:nvPr/>
        </p:nvSpPr>
        <p:spPr>
          <a:xfrm>
            <a:off x="1219200" y="1524000"/>
            <a:ext cx="335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</a:p>
        </p:txBody>
      </p:sp>
      <p:sp>
        <p:nvSpPr>
          <p:cNvPr id="139" name="Oval 138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0" name="Straight Arrow Connector 139"/>
          <p:cNvCxnSpPr>
            <a:stCxn id="139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147" name="Isosceles Triangle 146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Arc 71"/>
          <p:cNvSpPr/>
          <p:nvPr/>
        </p:nvSpPr>
        <p:spPr>
          <a:xfrm flipH="1">
            <a:off x="7010400" y="1981200"/>
            <a:ext cx="12192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3" name="Arc 72"/>
          <p:cNvSpPr/>
          <p:nvPr/>
        </p:nvSpPr>
        <p:spPr>
          <a:xfrm flipH="1">
            <a:off x="6858000" y="1752600"/>
            <a:ext cx="13716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4" name="Arc 73"/>
          <p:cNvSpPr/>
          <p:nvPr/>
        </p:nvSpPr>
        <p:spPr>
          <a:xfrm flipH="1">
            <a:off x="6781800" y="1524000"/>
            <a:ext cx="15240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5" name="Arc 74"/>
          <p:cNvSpPr/>
          <p:nvPr/>
        </p:nvSpPr>
        <p:spPr>
          <a:xfrm flipH="1">
            <a:off x="7086600" y="2209800"/>
            <a:ext cx="10668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6" name="Arc 75"/>
          <p:cNvSpPr/>
          <p:nvPr/>
        </p:nvSpPr>
        <p:spPr>
          <a:xfrm>
            <a:off x="6019800" y="1371600"/>
            <a:ext cx="685800" cy="2286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77" name="Arc 76"/>
          <p:cNvSpPr/>
          <p:nvPr/>
        </p:nvSpPr>
        <p:spPr>
          <a:xfrm>
            <a:off x="5867400" y="1600200"/>
            <a:ext cx="7620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81" name="TextBox 80"/>
          <p:cNvSpPr txBox="1"/>
          <p:nvPr/>
        </p:nvSpPr>
        <p:spPr>
          <a:xfrm>
            <a:off x="5638800" y="1219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83" name="TextBox 82"/>
          <p:cNvSpPr txBox="1"/>
          <p:nvPr/>
        </p:nvSpPr>
        <p:spPr>
          <a:xfrm>
            <a:off x="7543800" y="1600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85" name="TextBox 84"/>
          <p:cNvSpPr txBox="1"/>
          <p:nvPr/>
        </p:nvSpPr>
        <p:spPr>
          <a:xfrm>
            <a:off x="7620000" y="2057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89" name="Arc 88"/>
          <p:cNvSpPr/>
          <p:nvPr/>
        </p:nvSpPr>
        <p:spPr>
          <a:xfrm>
            <a:off x="5638800" y="18288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3" name="TextBox 92"/>
          <p:cNvSpPr txBox="1"/>
          <p:nvPr/>
        </p:nvSpPr>
        <p:spPr>
          <a:xfrm>
            <a:off x="5334000" y="1676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03" name="TextBox 102"/>
          <p:cNvSpPr txBox="1"/>
          <p:nvPr/>
        </p:nvSpPr>
        <p:spPr>
          <a:xfrm>
            <a:off x="6248400" y="26670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DNA Column</a:t>
            </a:r>
            <a:endParaRPr lang="en-US" sz="1200" i="1" dirty="0"/>
          </a:p>
        </p:txBody>
      </p:sp>
      <p:sp>
        <p:nvSpPr>
          <p:cNvPr id="121" name="Flowchart: Magnetic Disk 120"/>
          <p:cNvSpPr/>
          <p:nvPr/>
        </p:nvSpPr>
        <p:spPr>
          <a:xfrm>
            <a:off x="6248400" y="2514600"/>
            <a:ext cx="990600" cy="533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DNA</a:t>
            </a:r>
            <a:r>
              <a:rPr lang="en-US" dirty="0" smtClean="0"/>
              <a:t> Membrane Module</a:t>
            </a:r>
            <a:endParaRPr lang="en-US" dirty="0" smtClean="0"/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172" name="Straight Arrow Connector 171"/>
          <p:cNvCxnSpPr/>
          <p:nvPr/>
        </p:nvCxnSpPr>
        <p:spPr>
          <a:xfrm flipH="1">
            <a:off x="7239000" y="27432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/>
          <p:cNvSpPr txBox="1"/>
          <p:nvPr/>
        </p:nvSpPr>
        <p:spPr>
          <a:xfrm>
            <a:off x="7543800" y="25908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165" name="Arc 164"/>
          <p:cNvSpPr/>
          <p:nvPr/>
        </p:nvSpPr>
        <p:spPr>
          <a:xfrm rot="16200000" flipH="1">
            <a:off x="7734300" y="2019300"/>
            <a:ext cx="8382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6" name="TextBox 165"/>
          <p:cNvSpPr txBox="1"/>
          <p:nvPr/>
        </p:nvSpPr>
        <p:spPr>
          <a:xfrm>
            <a:off x="8305800" y="3276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167" name="Arc 166"/>
          <p:cNvSpPr/>
          <p:nvPr/>
        </p:nvSpPr>
        <p:spPr>
          <a:xfrm rot="16200000" flipH="1">
            <a:off x="6705600" y="26670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8" name="TextBox 167"/>
          <p:cNvSpPr txBox="1"/>
          <p:nvPr/>
        </p:nvSpPr>
        <p:spPr>
          <a:xfrm>
            <a:off x="7162800" y="3429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92" name="TextBox 191"/>
          <p:cNvSpPr txBox="1"/>
          <p:nvPr/>
        </p:nvSpPr>
        <p:spPr>
          <a:xfrm>
            <a:off x="7543800" y="14478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93" name="TextBox 192"/>
          <p:cNvSpPr txBox="1"/>
          <p:nvPr/>
        </p:nvSpPr>
        <p:spPr>
          <a:xfrm>
            <a:off x="7620000" y="19050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94" name="TextBox 193"/>
          <p:cNvSpPr txBox="1"/>
          <p:nvPr/>
        </p:nvSpPr>
        <p:spPr>
          <a:xfrm>
            <a:off x="5410200" y="15240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cxnSp>
        <p:nvCxnSpPr>
          <p:cNvPr id="201" name="Straight Connector 200"/>
          <p:cNvCxnSpPr/>
          <p:nvPr/>
        </p:nvCxnSpPr>
        <p:spPr>
          <a:xfrm>
            <a:off x="6629400" y="3124200"/>
            <a:ext cx="304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Isosceles Triangle 231"/>
          <p:cNvSpPr/>
          <p:nvPr/>
        </p:nvSpPr>
        <p:spPr>
          <a:xfrm rot="16200000">
            <a:off x="8191500" y="3086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Oval 241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3" name="Arc 262"/>
          <p:cNvSpPr/>
          <p:nvPr/>
        </p:nvSpPr>
        <p:spPr>
          <a:xfrm flipH="1">
            <a:off x="5867400" y="3200400"/>
            <a:ext cx="762000" cy="990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64" name="Arc 263"/>
          <p:cNvSpPr/>
          <p:nvPr/>
        </p:nvSpPr>
        <p:spPr>
          <a:xfrm rot="10800000" flipH="1">
            <a:off x="6019800" y="2895600"/>
            <a:ext cx="457200" cy="304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56" name="Straight Arrow Connector 355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TextBox 362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Membrane</a:t>
            </a:r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138" name="TextBox 137"/>
          <p:cNvSpPr txBox="1"/>
          <p:nvPr/>
        </p:nvSpPr>
        <p:spPr>
          <a:xfrm>
            <a:off x="5867400" y="4724400"/>
            <a:ext cx="205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RNA Membrane</a:t>
            </a:r>
            <a:endParaRPr lang="en-US" sz="1600" i="1" dirty="0" smtClean="0"/>
          </a:p>
          <a:p>
            <a:r>
              <a:rPr lang="en-US" sz="1600" i="1" dirty="0" smtClean="0"/>
              <a:t>RNA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RNA Pipette</a:t>
            </a:r>
          </a:p>
          <a:p>
            <a:r>
              <a:rPr lang="en-US" sz="1600" i="1" dirty="0" smtClean="0"/>
              <a:t>Waste</a:t>
            </a:r>
            <a:endParaRPr lang="en-US" sz="1600" i="1" dirty="0"/>
          </a:p>
        </p:txBody>
      </p:sp>
      <p:sp>
        <p:nvSpPr>
          <p:cNvPr id="139" name="TextBox 138"/>
          <p:cNvSpPr txBox="1"/>
          <p:nvPr/>
        </p:nvSpPr>
        <p:spPr>
          <a:xfrm>
            <a:off x="1219200" y="1524000"/>
            <a:ext cx="335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</a:p>
        </p:txBody>
      </p:sp>
      <p:sp>
        <p:nvSpPr>
          <p:cNvPr id="140" name="Oval 139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1" name="Straight Arrow Connector 140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Arc 141"/>
          <p:cNvSpPr/>
          <p:nvPr/>
        </p:nvSpPr>
        <p:spPr>
          <a:xfrm rot="16200000">
            <a:off x="6019800" y="2362200"/>
            <a:ext cx="457200" cy="3048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3" name="Arc 142"/>
          <p:cNvSpPr/>
          <p:nvPr/>
        </p:nvSpPr>
        <p:spPr>
          <a:xfrm rot="5400000">
            <a:off x="4114800" y="1143000"/>
            <a:ext cx="1219200" cy="27432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rc 35"/>
          <p:cNvSpPr/>
          <p:nvPr/>
        </p:nvSpPr>
        <p:spPr>
          <a:xfrm flipH="1">
            <a:off x="7391400" y="4800600"/>
            <a:ext cx="12192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7" name="Arc 36"/>
          <p:cNvSpPr/>
          <p:nvPr/>
        </p:nvSpPr>
        <p:spPr>
          <a:xfrm flipH="1">
            <a:off x="7239000" y="4572000"/>
            <a:ext cx="13716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8" name="Arc 37"/>
          <p:cNvSpPr/>
          <p:nvPr/>
        </p:nvSpPr>
        <p:spPr>
          <a:xfrm flipH="1">
            <a:off x="7162800" y="4343400"/>
            <a:ext cx="15240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9" name="Arc 38"/>
          <p:cNvSpPr/>
          <p:nvPr/>
        </p:nvSpPr>
        <p:spPr>
          <a:xfrm flipH="1">
            <a:off x="7467600" y="5029200"/>
            <a:ext cx="10668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0" name="Arc 39"/>
          <p:cNvSpPr/>
          <p:nvPr/>
        </p:nvSpPr>
        <p:spPr>
          <a:xfrm flipH="1">
            <a:off x="7086600" y="4114800"/>
            <a:ext cx="1676400" cy="2438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7924800" y="4419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8001000" y="4876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12" name="Arc 111"/>
          <p:cNvSpPr/>
          <p:nvPr/>
        </p:nvSpPr>
        <p:spPr>
          <a:xfrm rot="16200000" flipH="1">
            <a:off x="7734300" y="51435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18" name="TextBox 117"/>
          <p:cNvSpPr txBox="1"/>
          <p:nvPr/>
        </p:nvSpPr>
        <p:spPr>
          <a:xfrm>
            <a:off x="6553200" y="54864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RNA Column</a:t>
            </a:r>
            <a:endParaRPr lang="en-US" sz="1200" i="1" dirty="0"/>
          </a:p>
        </p:txBody>
      </p:sp>
      <p:sp>
        <p:nvSpPr>
          <p:cNvPr id="125" name="Flowchart: Magnetic Disk 124"/>
          <p:cNvSpPr/>
          <p:nvPr/>
        </p:nvSpPr>
        <p:spPr>
          <a:xfrm>
            <a:off x="6553200" y="5334000"/>
            <a:ext cx="990600" cy="533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Flowchart: Magnetic Disk 125"/>
          <p:cNvSpPr/>
          <p:nvPr/>
        </p:nvSpPr>
        <p:spPr>
          <a:xfrm>
            <a:off x="4953000" y="5562600"/>
            <a:ext cx="457200" cy="4572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9" name="TextBox 168"/>
          <p:cNvSpPr txBox="1"/>
          <p:nvPr/>
        </p:nvSpPr>
        <p:spPr>
          <a:xfrm>
            <a:off x="7391400" y="63246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71" name="Arc 170"/>
          <p:cNvSpPr/>
          <p:nvPr/>
        </p:nvSpPr>
        <p:spPr>
          <a:xfrm rot="16200000" flipH="1">
            <a:off x="6896100" y="5524500"/>
            <a:ext cx="1066800" cy="838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RNA Membrane Module</a:t>
            </a:r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132" name="Straight Connector 131"/>
          <p:cNvCxnSpPr/>
          <p:nvPr/>
        </p:nvCxnSpPr>
        <p:spPr>
          <a:xfrm>
            <a:off x="6629400" y="5943600"/>
            <a:ext cx="685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Arrow Connector 177"/>
          <p:cNvCxnSpPr/>
          <p:nvPr/>
        </p:nvCxnSpPr>
        <p:spPr>
          <a:xfrm flipH="1">
            <a:off x="7543800" y="5562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/>
          <p:cNvSpPr txBox="1"/>
          <p:nvPr/>
        </p:nvSpPr>
        <p:spPr>
          <a:xfrm>
            <a:off x="4953000" y="5715000"/>
            <a:ext cx="45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Mix</a:t>
            </a:r>
            <a:endParaRPr lang="en-US" sz="1200" i="1" dirty="0"/>
          </a:p>
        </p:txBody>
      </p:sp>
      <p:sp>
        <p:nvSpPr>
          <p:cNvPr id="196" name="TextBox 195"/>
          <p:cNvSpPr txBox="1"/>
          <p:nvPr/>
        </p:nvSpPr>
        <p:spPr>
          <a:xfrm>
            <a:off x="7848600" y="54102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119" name="TextBox 118"/>
          <p:cNvSpPr txBox="1"/>
          <p:nvPr/>
        </p:nvSpPr>
        <p:spPr>
          <a:xfrm>
            <a:off x="8001000" y="47244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190" name="TextBox 189"/>
          <p:cNvSpPr txBox="1"/>
          <p:nvPr/>
        </p:nvSpPr>
        <p:spPr>
          <a:xfrm>
            <a:off x="7924800" y="42672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91" name="TextBox 190"/>
          <p:cNvSpPr txBox="1"/>
          <p:nvPr/>
        </p:nvSpPr>
        <p:spPr>
          <a:xfrm>
            <a:off x="7924800" y="40386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10" name="Arc 209"/>
          <p:cNvSpPr/>
          <p:nvPr/>
        </p:nvSpPr>
        <p:spPr>
          <a:xfrm flipH="1">
            <a:off x="5181600" y="4953000"/>
            <a:ext cx="609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1" name="Arc 210"/>
          <p:cNvSpPr/>
          <p:nvPr/>
        </p:nvSpPr>
        <p:spPr>
          <a:xfrm flipH="1">
            <a:off x="5257800" y="5181600"/>
            <a:ext cx="533400" cy="762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2" name="TextBox 211"/>
          <p:cNvSpPr txBox="1"/>
          <p:nvPr/>
        </p:nvSpPr>
        <p:spPr>
          <a:xfrm>
            <a:off x="5486400" y="5029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13" name="TextBox 212"/>
          <p:cNvSpPr txBox="1"/>
          <p:nvPr/>
        </p:nvSpPr>
        <p:spPr>
          <a:xfrm>
            <a:off x="5486400" y="48768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14" name="Arc 213"/>
          <p:cNvSpPr/>
          <p:nvPr/>
        </p:nvSpPr>
        <p:spPr>
          <a:xfrm>
            <a:off x="6324600" y="4191000"/>
            <a:ext cx="685800" cy="2286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5" name="Arc 214"/>
          <p:cNvSpPr/>
          <p:nvPr/>
        </p:nvSpPr>
        <p:spPr>
          <a:xfrm>
            <a:off x="6172200" y="4419600"/>
            <a:ext cx="7620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6" name="TextBox 215"/>
          <p:cNvSpPr txBox="1"/>
          <p:nvPr/>
        </p:nvSpPr>
        <p:spPr>
          <a:xfrm>
            <a:off x="5943600" y="4038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17" name="Arc 216"/>
          <p:cNvSpPr/>
          <p:nvPr/>
        </p:nvSpPr>
        <p:spPr>
          <a:xfrm>
            <a:off x="5943600" y="46482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8" name="TextBox 217"/>
          <p:cNvSpPr txBox="1"/>
          <p:nvPr/>
        </p:nvSpPr>
        <p:spPr>
          <a:xfrm>
            <a:off x="5638800" y="4495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19" name="TextBox 218"/>
          <p:cNvSpPr txBox="1"/>
          <p:nvPr/>
        </p:nvSpPr>
        <p:spPr>
          <a:xfrm>
            <a:off x="5715000" y="43434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21" name="Arc 220"/>
          <p:cNvSpPr/>
          <p:nvPr/>
        </p:nvSpPr>
        <p:spPr>
          <a:xfrm rot="16200000" flipH="1">
            <a:off x="5410200" y="5486400"/>
            <a:ext cx="762000" cy="1066800"/>
          </a:xfrm>
          <a:prstGeom prst="arc">
            <a:avLst>
              <a:gd name="adj1" fmla="val 16200000"/>
              <a:gd name="adj2" fmla="val 5525280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2" name="Arc 221"/>
          <p:cNvSpPr/>
          <p:nvPr/>
        </p:nvSpPr>
        <p:spPr>
          <a:xfrm rot="16200000">
            <a:off x="6172200" y="5181600"/>
            <a:ext cx="609600" cy="3048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23" name="Straight Connector 222"/>
          <p:cNvCxnSpPr/>
          <p:nvPr/>
        </p:nvCxnSpPr>
        <p:spPr>
          <a:xfrm>
            <a:off x="6324600" y="5334000"/>
            <a:ext cx="1" cy="66637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4" name="TextBox 233"/>
          <p:cNvSpPr txBox="1"/>
          <p:nvPr/>
        </p:nvSpPr>
        <p:spPr>
          <a:xfrm>
            <a:off x="8305800" y="6096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35" name="Isosceles Triangle 234"/>
          <p:cNvSpPr/>
          <p:nvPr/>
        </p:nvSpPr>
        <p:spPr>
          <a:xfrm rot="16200000">
            <a:off x="8191500" y="5905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4" name="Curved Connector 253"/>
          <p:cNvCxnSpPr>
            <a:stCxn id="140" idx="4"/>
          </p:cNvCxnSpPr>
          <p:nvPr/>
        </p:nvCxnSpPr>
        <p:spPr>
          <a:xfrm rot="5400000">
            <a:off x="4686300" y="4381500"/>
            <a:ext cx="1600200" cy="762000"/>
          </a:xfrm>
          <a:prstGeom prst="curvedConnector3">
            <a:avLst>
              <a:gd name="adj1" fmla="val 19614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4" name="TextBox 363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Membrane</a:t>
            </a:r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134" name="TextBox 133"/>
          <p:cNvSpPr txBox="1"/>
          <p:nvPr/>
        </p:nvSpPr>
        <p:spPr>
          <a:xfrm>
            <a:off x="5410200" y="1524000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DNA Membrane</a:t>
            </a:r>
            <a:endParaRPr lang="en-US" sz="1600" i="1" dirty="0" smtClean="0"/>
          </a:p>
          <a:p>
            <a:r>
              <a:rPr lang="en-US" sz="1600" i="1" dirty="0" smtClean="0"/>
              <a:t>DNA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DNA Pipette</a:t>
            </a:r>
            <a:endParaRPr lang="en-US" sz="1600" i="1" dirty="0"/>
          </a:p>
        </p:txBody>
      </p:sp>
      <p:sp>
        <p:nvSpPr>
          <p:cNvPr id="140" name="Oval 139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1" name="Straight Arrow Connector 140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166" name="TextBox 165"/>
          <p:cNvSpPr txBox="1"/>
          <p:nvPr/>
        </p:nvSpPr>
        <p:spPr>
          <a:xfrm>
            <a:off x="8305800" y="3276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32" name="Isosceles Triangle 231"/>
          <p:cNvSpPr/>
          <p:nvPr/>
        </p:nvSpPr>
        <p:spPr>
          <a:xfrm rot="16200000">
            <a:off x="8191500" y="3086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3" name="Arc 342"/>
          <p:cNvSpPr/>
          <p:nvPr/>
        </p:nvSpPr>
        <p:spPr>
          <a:xfrm rot="5400000">
            <a:off x="3810000" y="2057400"/>
            <a:ext cx="1828800" cy="304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63" name="TextBox 362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iFast</a:t>
            </a:r>
            <a:endParaRPr lang="en-US" i="1" dirty="0" smtClean="0"/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140" name="Arc 139"/>
          <p:cNvSpPr/>
          <p:nvPr/>
        </p:nvSpPr>
        <p:spPr>
          <a:xfrm flipH="1">
            <a:off x="5410200" y="14478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1" name="Arc 140"/>
          <p:cNvSpPr/>
          <p:nvPr/>
        </p:nvSpPr>
        <p:spPr>
          <a:xfrm flipH="1">
            <a:off x="5257800" y="1219200"/>
            <a:ext cx="9906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4" name="TextBox 143"/>
          <p:cNvSpPr txBox="1"/>
          <p:nvPr/>
        </p:nvSpPr>
        <p:spPr>
          <a:xfrm>
            <a:off x="58674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47" name="Flowchart: Magnetic Disk 146"/>
          <p:cNvSpPr/>
          <p:nvPr/>
        </p:nvSpPr>
        <p:spPr>
          <a:xfrm>
            <a:off x="4953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TextBox 149"/>
          <p:cNvSpPr txBox="1"/>
          <p:nvPr/>
        </p:nvSpPr>
        <p:spPr>
          <a:xfrm>
            <a:off x="5715000" y="10668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153" name="Flowchart: Magnetic Disk 152"/>
          <p:cNvSpPr/>
          <p:nvPr/>
        </p:nvSpPr>
        <p:spPr>
          <a:xfrm>
            <a:off x="5715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Flowchart: Magnetic Disk 153"/>
          <p:cNvSpPr/>
          <p:nvPr/>
        </p:nvSpPr>
        <p:spPr>
          <a:xfrm>
            <a:off x="6477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TextBox 154"/>
          <p:cNvSpPr txBox="1"/>
          <p:nvPr/>
        </p:nvSpPr>
        <p:spPr>
          <a:xfrm>
            <a:off x="5867400" y="22860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sp>
        <p:nvSpPr>
          <p:cNvPr id="156" name="TextBox 155"/>
          <p:cNvSpPr txBox="1"/>
          <p:nvPr/>
        </p:nvSpPr>
        <p:spPr>
          <a:xfrm>
            <a:off x="5638800" y="2667000"/>
            <a:ext cx="609600" cy="461665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 Motion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8229600" y="1524000"/>
            <a:ext cx="46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Evac</a:t>
            </a:r>
            <a:endParaRPr lang="en-US" sz="1200" dirty="0"/>
          </a:p>
        </p:txBody>
      </p:sp>
      <p:cxnSp>
        <p:nvCxnSpPr>
          <p:cNvPr id="160" name="Straight Arrow Connector 159"/>
          <p:cNvCxnSpPr/>
          <p:nvPr/>
        </p:nvCxnSpPr>
        <p:spPr>
          <a:xfrm>
            <a:off x="5105400" y="26670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/>
          <p:cNvCxnSpPr/>
          <p:nvPr/>
        </p:nvCxnSpPr>
        <p:spPr>
          <a:xfrm>
            <a:off x="5562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/>
          <p:cNvCxnSpPr/>
          <p:nvPr/>
        </p:nvCxnSpPr>
        <p:spPr>
          <a:xfrm>
            <a:off x="6324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/>
          <p:cNvCxnSpPr>
            <a:endCxn id="153" idx="2"/>
          </p:cNvCxnSpPr>
          <p:nvPr/>
        </p:nvCxnSpPr>
        <p:spPr>
          <a:xfrm>
            <a:off x="5562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/>
          <p:cNvCxnSpPr/>
          <p:nvPr/>
        </p:nvCxnSpPr>
        <p:spPr>
          <a:xfrm>
            <a:off x="6324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Flowchart: Magnetic Disk 178"/>
          <p:cNvSpPr/>
          <p:nvPr/>
        </p:nvSpPr>
        <p:spPr>
          <a:xfrm>
            <a:off x="7239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2" name="Flowchart: Magnetic Disk 181"/>
          <p:cNvSpPr/>
          <p:nvPr/>
        </p:nvSpPr>
        <p:spPr>
          <a:xfrm>
            <a:off x="8001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4" name="Straight Connector 183"/>
          <p:cNvCxnSpPr/>
          <p:nvPr/>
        </p:nvCxnSpPr>
        <p:spPr>
          <a:xfrm>
            <a:off x="7086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/>
          <p:cNvCxnSpPr/>
          <p:nvPr/>
        </p:nvCxnSpPr>
        <p:spPr>
          <a:xfrm>
            <a:off x="7848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>
            <a:endCxn id="179" idx="2"/>
          </p:cNvCxnSpPr>
          <p:nvPr/>
        </p:nvCxnSpPr>
        <p:spPr>
          <a:xfrm>
            <a:off x="7086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/>
          <p:cNvCxnSpPr/>
          <p:nvPr/>
        </p:nvCxnSpPr>
        <p:spPr>
          <a:xfrm>
            <a:off x="7848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TextBox 201"/>
          <p:cNvSpPr txBox="1"/>
          <p:nvPr/>
        </p:nvSpPr>
        <p:spPr>
          <a:xfrm>
            <a:off x="7391400" y="22860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cxnSp>
        <p:nvCxnSpPr>
          <p:cNvPr id="206" name="Straight Arrow Connector 205"/>
          <p:cNvCxnSpPr/>
          <p:nvPr/>
        </p:nvCxnSpPr>
        <p:spPr>
          <a:xfrm>
            <a:off x="6781800" y="2667000"/>
            <a:ext cx="1371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/>
          <p:cNvCxnSpPr/>
          <p:nvPr/>
        </p:nvCxnSpPr>
        <p:spPr>
          <a:xfrm>
            <a:off x="66294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Arrow Connector 207"/>
          <p:cNvCxnSpPr/>
          <p:nvPr/>
        </p:nvCxnSpPr>
        <p:spPr>
          <a:xfrm flipV="1">
            <a:off x="67056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Arrow Connector 208"/>
          <p:cNvCxnSpPr/>
          <p:nvPr/>
        </p:nvCxnSpPr>
        <p:spPr>
          <a:xfrm>
            <a:off x="81534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Arrow Connector 219"/>
          <p:cNvCxnSpPr/>
          <p:nvPr/>
        </p:nvCxnSpPr>
        <p:spPr>
          <a:xfrm flipV="1">
            <a:off x="82296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Arrow Connector 223"/>
          <p:cNvCxnSpPr/>
          <p:nvPr/>
        </p:nvCxnSpPr>
        <p:spPr>
          <a:xfrm>
            <a:off x="8153400" y="1905000"/>
            <a:ext cx="0" cy="3048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TextBox 224"/>
          <p:cNvSpPr txBox="1"/>
          <p:nvPr/>
        </p:nvSpPr>
        <p:spPr>
          <a:xfrm>
            <a:off x="7696200" y="17526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cxnSp>
        <p:nvCxnSpPr>
          <p:cNvPr id="226" name="Curved Connector 225"/>
          <p:cNvCxnSpPr>
            <a:endCxn id="162" idx="0"/>
          </p:cNvCxnSpPr>
          <p:nvPr/>
        </p:nvCxnSpPr>
        <p:spPr>
          <a:xfrm rot="16200000" flipH="1">
            <a:off x="5105400" y="2895600"/>
            <a:ext cx="1066800" cy="457200"/>
          </a:xfrm>
          <a:prstGeom prst="curvedConnector3">
            <a:avLst>
              <a:gd name="adj1" fmla="val 7176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1" name="Arc 230"/>
          <p:cNvSpPr/>
          <p:nvPr/>
        </p:nvSpPr>
        <p:spPr>
          <a:xfrm rot="16200000">
            <a:off x="4762500" y="20955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2" name="Arc 251"/>
          <p:cNvSpPr/>
          <p:nvPr/>
        </p:nvSpPr>
        <p:spPr>
          <a:xfrm rot="10800000" flipV="1">
            <a:off x="7924800" y="32004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3" name="Arc 252"/>
          <p:cNvSpPr/>
          <p:nvPr/>
        </p:nvSpPr>
        <p:spPr>
          <a:xfrm rot="16200000" flipH="1" flipV="1">
            <a:off x="7505700" y="2247900"/>
            <a:ext cx="1219200" cy="685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55" name="Straight Arrow Connector 254"/>
          <p:cNvCxnSpPr/>
          <p:nvPr/>
        </p:nvCxnSpPr>
        <p:spPr>
          <a:xfrm>
            <a:off x="8458200" y="1752600"/>
            <a:ext cx="0" cy="45720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DNA </a:t>
            </a:r>
            <a:r>
              <a:rPr lang="en-US" dirty="0" err="1" smtClean="0"/>
              <a:t>iFAST</a:t>
            </a:r>
            <a:r>
              <a:rPr lang="en-US" dirty="0" smtClean="0"/>
              <a:t> Module</a:t>
            </a:r>
            <a:endParaRPr lang="en-US" dirty="0" smtClean="0"/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sp>
        <p:nvSpPr>
          <p:cNvPr id="143" name="TextBox 142"/>
          <p:cNvSpPr txBox="1"/>
          <p:nvPr/>
        </p:nvSpPr>
        <p:spPr>
          <a:xfrm>
            <a:off x="1219200" y="1524000"/>
            <a:ext cx="20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  <a:endParaRPr lang="en-US" sz="1600" i="1" dirty="0"/>
          </a:p>
        </p:txBody>
      </p:sp>
      <p:sp>
        <p:nvSpPr>
          <p:cNvPr id="145" name="TextBox 144"/>
          <p:cNvSpPr txBox="1"/>
          <p:nvPr/>
        </p:nvSpPr>
        <p:spPr>
          <a:xfrm>
            <a:off x="5410200" y="4343400"/>
            <a:ext cx="205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RNA Membrane</a:t>
            </a:r>
            <a:endParaRPr lang="en-US" sz="1600" i="1" dirty="0" smtClean="0"/>
          </a:p>
          <a:p>
            <a:r>
              <a:rPr lang="en-US" sz="1600" i="1" dirty="0" smtClean="0"/>
              <a:t>RNA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RNA Pipette</a:t>
            </a:r>
          </a:p>
          <a:p>
            <a:r>
              <a:rPr lang="en-US" sz="1600" i="1" dirty="0" smtClean="0"/>
              <a:t>Waste</a:t>
            </a:r>
            <a:endParaRPr lang="en-US" sz="1600" i="1" dirty="0"/>
          </a:p>
        </p:txBody>
      </p:sp>
      <p:sp>
        <p:nvSpPr>
          <p:cNvPr id="159" name="Oval 158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1" name="Straight Arrow Connector 160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Oval 161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5" name="Straight Arrow Connector 164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Arrow Connector 170"/>
          <p:cNvCxnSpPr/>
          <p:nvPr/>
        </p:nvCxnSpPr>
        <p:spPr>
          <a:xfrm flipV="1">
            <a:off x="50292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234" name="TextBox 233"/>
          <p:cNvSpPr txBox="1"/>
          <p:nvPr/>
        </p:nvSpPr>
        <p:spPr>
          <a:xfrm>
            <a:off x="8305800" y="6096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35" name="Isosceles Triangle 234"/>
          <p:cNvSpPr/>
          <p:nvPr/>
        </p:nvSpPr>
        <p:spPr>
          <a:xfrm rot="16200000">
            <a:off x="8191500" y="5905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4" name="Curved Connector 253"/>
          <p:cNvCxnSpPr>
            <a:stCxn id="93" idx="4"/>
          </p:cNvCxnSpPr>
          <p:nvPr/>
        </p:nvCxnSpPr>
        <p:spPr>
          <a:xfrm rot="5400000">
            <a:off x="4953000" y="4114800"/>
            <a:ext cx="1066800" cy="762000"/>
          </a:xfrm>
          <a:prstGeom prst="curvedConnector3">
            <a:avLst>
              <a:gd name="adj1" fmla="val 28231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4" name="TextBox 363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iFast</a:t>
            </a:r>
            <a:endParaRPr lang="en-US" i="1" dirty="0" smtClean="0"/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261" name="Flowchart: Magnetic Disk 260"/>
          <p:cNvSpPr/>
          <p:nvPr/>
        </p:nvSpPr>
        <p:spPr>
          <a:xfrm>
            <a:off x="4953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" name="Flowchart: Magnetic Disk 261"/>
          <p:cNvSpPr/>
          <p:nvPr/>
        </p:nvSpPr>
        <p:spPr>
          <a:xfrm>
            <a:off x="5715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5" name="Flowchart: Magnetic Disk 264"/>
          <p:cNvSpPr/>
          <p:nvPr/>
        </p:nvSpPr>
        <p:spPr>
          <a:xfrm>
            <a:off x="6477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" name="TextBox 265"/>
          <p:cNvSpPr txBox="1"/>
          <p:nvPr/>
        </p:nvSpPr>
        <p:spPr>
          <a:xfrm>
            <a:off x="5867400" y="51054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sp>
        <p:nvSpPr>
          <p:cNvPr id="267" name="TextBox 266"/>
          <p:cNvSpPr txBox="1"/>
          <p:nvPr/>
        </p:nvSpPr>
        <p:spPr>
          <a:xfrm>
            <a:off x="5638800" y="5486400"/>
            <a:ext cx="609600" cy="461665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 Motion</a:t>
            </a:r>
          </a:p>
        </p:txBody>
      </p:sp>
      <p:cxnSp>
        <p:nvCxnSpPr>
          <p:cNvPr id="268" name="Straight Arrow Connector 267"/>
          <p:cNvCxnSpPr/>
          <p:nvPr/>
        </p:nvCxnSpPr>
        <p:spPr>
          <a:xfrm>
            <a:off x="5105400" y="54864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/>
          <p:cNvCxnSpPr/>
          <p:nvPr/>
        </p:nvCxnSpPr>
        <p:spPr>
          <a:xfrm>
            <a:off x="5562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Connector 269"/>
          <p:cNvCxnSpPr/>
          <p:nvPr/>
        </p:nvCxnSpPr>
        <p:spPr>
          <a:xfrm>
            <a:off x="6324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/>
          <p:cNvCxnSpPr>
            <a:endCxn id="262" idx="2"/>
          </p:cNvCxnSpPr>
          <p:nvPr/>
        </p:nvCxnSpPr>
        <p:spPr>
          <a:xfrm>
            <a:off x="5562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/>
          <p:cNvCxnSpPr/>
          <p:nvPr/>
        </p:nvCxnSpPr>
        <p:spPr>
          <a:xfrm>
            <a:off x="6324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3" name="Flowchart: Magnetic Disk 272"/>
          <p:cNvSpPr/>
          <p:nvPr/>
        </p:nvSpPr>
        <p:spPr>
          <a:xfrm>
            <a:off x="7239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4" name="Flowchart: Magnetic Disk 273"/>
          <p:cNvSpPr/>
          <p:nvPr/>
        </p:nvSpPr>
        <p:spPr>
          <a:xfrm>
            <a:off x="8001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5" name="Straight Connector 274"/>
          <p:cNvCxnSpPr/>
          <p:nvPr/>
        </p:nvCxnSpPr>
        <p:spPr>
          <a:xfrm>
            <a:off x="7086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/>
          <p:cNvCxnSpPr/>
          <p:nvPr/>
        </p:nvCxnSpPr>
        <p:spPr>
          <a:xfrm>
            <a:off x="7848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/>
          <p:cNvCxnSpPr>
            <a:endCxn id="273" idx="2"/>
          </p:cNvCxnSpPr>
          <p:nvPr/>
        </p:nvCxnSpPr>
        <p:spPr>
          <a:xfrm>
            <a:off x="7086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/>
          <p:cNvCxnSpPr/>
          <p:nvPr/>
        </p:nvCxnSpPr>
        <p:spPr>
          <a:xfrm>
            <a:off x="7848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9" name="TextBox 278"/>
          <p:cNvSpPr txBox="1"/>
          <p:nvPr/>
        </p:nvSpPr>
        <p:spPr>
          <a:xfrm>
            <a:off x="7391400" y="51054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cxnSp>
        <p:nvCxnSpPr>
          <p:cNvPr id="281" name="Straight Arrow Connector 280"/>
          <p:cNvCxnSpPr/>
          <p:nvPr/>
        </p:nvCxnSpPr>
        <p:spPr>
          <a:xfrm>
            <a:off x="6781800" y="5486400"/>
            <a:ext cx="1371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" name="Straight Arrow Connector 281"/>
          <p:cNvCxnSpPr/>
          <p:nvPr/>
        </p:nvCxnSpPr>
        <p:spPr>
          <a:xfrm>
            <a:off x="66294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Arrow Connector 282"/>
          <p:cNvCxnSpPr/>
          <p:nvPr/>
        </p:nvCxnSpPr>
        <p:spPr>
          <a:xfrm flipV="1">
            <a:off x="67056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Arrow Connector 283"/>
          <p:cNvCxnSpPr/>
          <p:nvPr/>
        </p:nvCxnSpPr>
        <p:spPr>
          <a:xfrm>
            <a:off x="81534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Arrow Connector 284"/>
          <p:cNvCxnSpPr/>
          <p:nvPr/>
        </p:nvCxnSpPr>
        <p:spPr>
          <a:xfrm flipV="1">
            <a:off x="82296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Straight Arrow Connector 285"/>
          <p:cNvCxnSpPr/>
          <p:nvPr/>
        </p:nvCxnSpPr>
        <p:spPr>
          <a:xfrm>
            <a:off x="8153400" y="4724400"/>
            <a:ext cx="0" cy="3048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TextBox 286"/>
          <p:cNvSpPr txBox="1"/>
          <p:nvPr/>
        </p:nvSpPr>
        <p:spPr>
          <a:xfrm>
            <a:off x="7696200" y="45720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91" name="Arc 290"/>
          <p:cNvSpPr/>
          <p:nvPr/>
        </p:nvSpPr>
        <p:spPr>
          <a:xfrm rot="10800000" flipV="1">
            <a:off x="7924800" y="60198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2" name="Arc 291"/>
          <p:cNvSpPr/>
          <p:nvPr/>
        </p:nvSpPr>
        <p:spPr>
          <a:xfrm rot="16200000" flipH="1" flipV="1">
            <a:off x="7505700" y="5067300"/>
            <a:ext cx="1219200" cy="685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93" name="Straight Arrow Connector 292"/>
          <p:cNvCxnSpPr/>
          <p:nvPr/>
        </p:nvCxnSpPr>
        <p:spPr>
          <a:xfrm>
            <a:off x="8458200" y="4572000"/>
            <a:ext cx="0" cy="45720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Arc 296"/>
          <p:cNvSpPr/>
          <p:nvPr/>
        </p:nvSpPr>
        <p:spPr>
          <a:xfrm flipH="1">
            <a:off x="5334000" y="4495800"/>
            <a:ext cx="990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8" name="TextBox 297"/>
          <p:cNvSpPr txBox="1"/>
          <p:nvPr/>
        </p:nvSpPr>
        <p:spPr>
          <a:xfrm>
            <a:off x="5867400" y="4343400"/>
            <a:ext cx="872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301" name="TextBox 300"/>
          <p:cNvSpPr txBox="1"/>
          <p:nvPr/>
        </p:nvSpPr>
        <p:spPr>
          <a:xfrm>
            <a:off x="8229600" y="4267200"/>
            <a:ext cx="46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Evac</a:t>
            </a:r>
            <a:endParaRPr lang="en-US" sz="1200" dirty="0"/>
          </a:p>
        </p:txBody>
      </p:sp>
      <p:sp>
        <p:nvSpPr>
          <p:cNvPr id="305" name="TextBox 304"/>
          <p:cNvSpPr txBox="1"/>
          <p:nvPr/>
        </p:nvSpPr>
        <p:spPr>
          <a:xfrm>
            <a:off x="5715000" y="60198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306" name="Arc 305"/>
          <p:cNvSpPr/>
          <p:nvPr/>
        </p:nvSpPr>
        <p:spPr>
          <a:xfrm rot="16200000" flipH="1">
            <a:off x="4991100" y="50673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1" name="TextBox 150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RNA </a:t>
            </a:r>
            <a:r>
              <a:rPr lang="en-US" dirty="0" err="1" smtClean="0"/>
              <a:t>iFAST</a:t>
            </a:r>
            <a:r>
              <a:rPr lang="en-US" dirty="0" smtClean="0"/>
              <a:t> Module</a:t>
            </a:r>
            <a:endParaRPr lang="en-US" dirty="0" smtClean="0"/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sp>
        <p:nvSpPr>
          <p:cNvPr id="89" name="Arc 88"/>
          <p:cNvSpPr/>
          <p:nvPr/>
        </p:nvSpPr>
        <p:spPr>
          <a:xfrm flipH="1">
            <a:off x="5257800" y="42672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0" name="TextBox 89"/>
          <p:cNvSpPr txBox="1"/>
          <p:nvPr/>
        </p:nvSpPr>
        <p:spPr>
          <a:xfrm>
            <a:off x="5867400" y="41910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92" name="TextBox 91"/>
          <p:cNvSpPr txBox="1"/>
          <p:nvPr/>
        </p:nvSpPr>
        <p:spPr>
          <a:xfrm>
            <a:off x="5410200" y="1524000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DNA Membrane</a:t>
            </a:r>
            <a:endParaRPr lang="en-US" sz="1600" i="1" dirty="0" smtClean="0"/>
          </a:p>
          <a:p>
            <a:r>
              <a:rPr lang="en-US" sz="1600" i="1" dirty="0" smtClean="0"/>
              <a:t>DNA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DNA Pipette</a:t>
            </a:r>
            <a:endParaRPr lang="en-US" sz="1600" i="1" dirty="0"/>
          </a:p>
        </p:txBody>
      </p:sp>
      <p:sp>
        <p:nvSpPr>
          <p:cNvPr id="93" name="Oval 92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4" name="Straight Arrow Connector 93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V="1">
            <a:off x="50292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166" name="TextBox 165"/>
          <p:cNvSpPr txBox="1"/>
          <p:nvPr/>
        </p:nvSpPr>
        <p:spPr>
          <a:xfrm>
            <a:off x="8305800" y="3048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32" name="Isosceles Triangle 231"/>
          <p:cNvSpPr/>
          <p:nvPr/>
        </p:nvSpPr>
        <p:spPr>
          <a:xfrm rot="16200000">
            <a:off x="8191500" y="2857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Oval 241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6" name="Straight Arrow Connector 355"/>
          <p:cNvCxnSpPr>
            <a:stCxn id="242" idx="0"/>
            <a:endCxn id="242" idx="4"/>
          </p:cNvCxnSpPr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TextBox 362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MagPip</a:t>
            </a:r>
            <a:endParaRPr lang="en-US" i="1" dirty="0" smtClean="0"/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141" name="Arc 140"/>
          <p:cNvSpPr/>
          <p:nvPr/>
        </p:nvSpPr>
        <p:spPr>
          <a:xfrm flipH="1">
            <a:off x="5105400" y="1905000"/>
            <a:ext cx="762000" cy="6096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0" name="TextBox 149"/>
          <p:cNvSpPr txBox="1"/>
          <p:nvPr/>
        </p:nvSpPr>
        <p:spPr>
          <a:xfrm>
            <a:off x="5486400" y="17526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156" name="TextBox 155"/>
          <p:cNvSpPr txBox="1"/>
          <p:nvPr/>
        </p:nvSpPr>
        <p:spPr>
          <a:xfrm>
            <a:off x="5943600" y="2819400"/>
            <a:ext cx="6096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</a:t>
            </a:r>
            <a:endParaRPr lang="en-US" sz="1200" dirty="0" smtClean="0"/>
          </a:p>
        </p:txBody>
      </p:sp>
      <p:sp>
        <p:nvSpPr>
          <p:cNvPr id="158" name="TextBox 157"/>
          <p:cNvSpPr txBox="1"/>
          <p:nvPr/>
        </p:nvSpPr>
        <p:spPr>
          <a:xfrm>
            <a:off x="7848600" y="2438400"/>
            <a:ext cx="5966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In/Out</a:t>
            </a:r>
            <a:endParaRPr lang="en-US" sz="1200" dirty="0"/>
          </a:p>
        </p:txBody>
      </p:sp>
      <p:cxnSp>
        <p:nvCxnSpPr>
          <p:cNvPr id="207" name="Straight Arrow Connector 206"/>
          <p:cNvCxnSpPr/>
          <p:nvPr/>
        </p:nvCxnSpPr>
        <p:spPr>
          <a:xfrm>
            <a:off x="5867400" y="2667000"/>
            <a:ext cx="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TextBox 224"/>
          <p:cNvSpPr txBox="1"/>
          <p:nvPr/>
        </p:nvSpPr>
        <p:spPr>
          <a:xfrm>
            <a:off x="6629400" y="21336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52" name="Arc 251"/>
          <p:cNvSpPr/>
          <p:nvPr/>
        </p:nvSpPr>
        <p:spPr>
          <a:xfrm rot="10800000" flipV="1">
            <a:off x="5029200" y="2667000"/>
            <a:ext cx="914400" cy="838200"/>
          </a:xfrm>
          <a:prstGeom prst="arc">
            <a:avLst>
              <a:gd name="adj1" fmla="val 16200000"/>
              <a:gd name="adj2" fmla="val 5394691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55" name="Straight Arrow Connector 254"/>
          <p:cNvCxnSpPr/>
          <p:nvPr/>
        </p:nvCxnSpPr>
        <p:spPr>
          <a:xfrm flipH="1">
            <a:off x="7467600" y="2590800"/>
            <a:ext cx="381000" cy="0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/>
          <p:cNvCxnSpPr>
            <a:stCxn id="174" idx="0"/>
            <a:endCxn id="177" idx="0"/>
          </p:cNvCxnSpPr>
          <p:nvPr/>
        </p:nvCxnSpPr>
        <p:spPr>
          <a:xfrm>
            <a:off x="5638800" y="25146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/>
          <p:cNvCxnSpPr/>
          <p:nvPr/>
        </p:nvCxnSpPr>
        <p:spPr>
          <a:xfrm>
            <a:off x="5638800" y="26670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Arc 173"/>
          <p:cNvSpPr/>
          <p:nvPr/>
        </p:nvSpPr>
        <p:spPr>
          <a:xfrm>
            <a:off x="5600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7" name="Arc 176"/>
          <p:cNvSpPr/>
          <p:nvPr/>
        </p:nvSpPr>
        <p:spPr>
          <a:xfrm>
            <a:off x="73914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0" name="Arc 189"/>
          <p:cNvSpPr/>
          <p:nvPr/>
        </p:nvSpPr>
        <p:spPr>
          <a:xfrm rot="10800000">
            <a:off x="5600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2" name="Arc 191"/>
          <p:cNvSpPr/>
          <p:nvPr/>
        </p:nvSpPr>
        <p:spPr>
          <a:xfrm>
            <a:off x="60579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Arc 192"/>
          <p:cNvSpPr/>
          <p:nvPr/>
        </p:nvSpPr>
        <p:spPr>
          <a:xfrm>
            <a:off x="62103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" name="Arc 193"/>
          <p:cNvSpPr/>
          <p:nvPr/>
        </p:nvSpPr>
        <p:spPr>
          <a:xfrm>
            <a:off x="62865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5" name="Arc 194"/>
          <p:cNvSpPr/>
          <p:nvPr/>
        </p:nvSpPr>
        <p:spPr>
          <a:xfrm>
            <a:off x="65913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1" name="Arc 200"/>
          <p:cNvSpPr/>
          <p:nvPr/>
        </p:nvSpPr>
        <p:spPr>
          <a:xfrm>
            <a:off x="6743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" name="Arc 204"/>
          <p:cNvSpPr/>
          <p:nvPr/>
        </p:nvSpPr>
        <p:spPr>
          <a:xfrm>
            <a:off x="68199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0" name="Arc 209"/>
          <p:cNvSpPr/>
          <p:nvPr/>
        </p:nvSpPr>
        <p:spPr>
          <a:xfrm>
            <a:off x="7124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2" name="Arc 211"/>
          <p:cNvSpPr/>
          <p:nvPr/>
        </p:nvSpPr>
        <p:spPr>
          <a:xfrm rot="10800000" flipV="1">
            <a:off x="5181600" y="2743200"/>
            <a:ext cx="609600" cy="609600"/>
          </a:xfrm>
          <a:prstGeom prst="arc">
            <a:avLst>
              <a:gd name="adj1" fmla="val 16200000"/>
              <a:gd name="adj2" fmla="val 5338487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16" name="Straight Arrow Connector 215"/>
          <p:cNvCxnSpPr/>
          <p:nvPr/>
        </p:nvCxnSpPr>
        <p:spPr>
          <a:xfrm>
            <a:off x="5486400" y="3200400"/>
            <a:ext cx="2667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TextBox 221"/>
          <p:cNvSpPr txBox="1"/>
          <p:nvPr/>
        </p:nvSpPr>
        <p:spPr>
          <a:xfrm>
            <a:off x="6629400" y="32004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cxnSp>
        <p:nvCxnSpPr>
          <p:cNvPr id="223" name="Straight Arrow Connector 222"/>
          <p:cNvCxnSpPr/>
          <p:nvPr/>
        </p:nvCxnSpPr>
        <p:spPr>
          <a:xfrm>
            <a:off x="5486400" y="3352800"/>
            <a:ext cx="1120221" cy="959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8" name="Arc 227"/>
          <p:cNvSpPr/>
          <p:nvPr/>
        </p:nvSpPr>
        <p:spPr>
          <a:xfrm rot="10800000" flipV="1">
            <a:off x="5334000" y="2819400"/>
            <a:ext cx="3048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41" name="Straight Arrow Connector 240"/>
          <p:cNvCxnSpPr/>
          <p:nvPr/>
        </p:nvCxnSpPr>
        <p:spPr>
          <a:xfrm flipH="1">
            <a:off x="5638800" y="24384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" name="Arc 327"/>
          <p:cNvSpPr/>
          <p:nvPr/>
        </p:nvSpPr>
        <p:spPr>
          <a:xfrm flipH="1">
            <a:off x="5257800" y="2133600"/>
            <a:ext cx="457200" cy="3048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30" name="TextBox 329"/>
          <p:cNvSpPr txBox="1"/>
          <p:nvPr/>
        </p:nvSpPr>
        <p:spPr>
          <a:xfrm>
            <a:off x="5486400" y="20574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34" name="TextBox 133"/>
          <p:cNvSpPr txBox="1"/>
          <p:nvPr/>
        </p:nvSpPr>
        <p:spPr>
          <a:xfrm>
            <a:off x="1219200" y="1524000"/>
            <a:ext cx="20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  <a:endParaRPr lang="en-US" sz="1600" i="1" dirty="0"/>
          </a:p>
        </p:txBody>
      </p:sp>
      <p:sp>
        <p:nvSpPr>
          <p:cNvPr id="138" name="TextBox 137"/>
          <p:cNvSpPr txBox="1"/>
          <p:nvPr/>
        </p:nvSpPr>
        <p:spPr>
          <a:xfrm>
            <a:off x="5410200" y="4343400"/>
            <a:ext cx="205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To Options:</a:t>
            </a:r>
          </a:p>
          <a:p>
            <a:r>
              <a:rPr lang="en-US" sz="1600" i="1" dirty="0" smtClean="0"/>
              <a:t>RNA Membrane</a:t>
            </a:r>
            <a:endParaRPr lang="en-US" sz="1600" i="1" dirty="0" smtClean="0"/>
          </a:p>
          <a:p>
            <a:r>
              <a:rPr lang="en-US" sz="1600" i="1" dirty="0" smtClean="0"/>
              <a:t>RNA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RNA Pipette</a:t>
            </a:r>
          </a:p>
          <a:p>
            <a:r>
              <a:rPr lang="en-US" sz="1600" i="1" dirty="0" smtClean="0"/>
              <a:t>Waste</a:t>
            </a:r>
            <a:endParaRPr lang="en-US" sz="1600" i="1" dirty="0"/>
          </a:p>
        </p:txBody>
      </p:sp>
      <p:sp>
        <p:nvSpPr>
          <p:cNvPr id="139" name="TextBox 138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DNA “Pipette” Module</a:t>
            </a:r>
            <a:endParaRPr lang="en-US" dirty="0" smtClean="0"/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sp>
        <p:nvSpPr>
          <p:cNvPr id="140" name="Oval 139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2" name="Straight Arrow Connector 141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Curved Connector 143"/>
          <p:cNvCxnSpPr>
            <a:stCxn id="140" idx="6"/>
          </p:cNvCxnSpPr>
          <p:nvPr/>
        </p:nvCxnSpPr>
        <p:spPr>
          <a:xfrm flipV="1">
            <a:off x="4724400" y="2590800"/>
            <a:ext cx="762000" cy="533400"/>
          </a:xfrm>
          <a:prstGeom prst="curvedConnector3">
            <a:avLst>
              <a:gd name="adj1" fmla="val 24286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Arc 159"/>
          <p:cNvSpPr/>
          <p:nvPr/>
        </p:nvSpPr>
        <p:spPr>
          <a:xfrm>
            <a:off x="5105400" y="3505200"/>
            <a:ext cx="762000" cy="304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364" name="TextBox 363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MagPip</a:t>
            </a:r>
            <a:endParaRPr lang="en-US" i="1" dirty="0" smtClean="0"/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RNA </a:t>
            </a:r>
            <a:r>
              <a:rPr lang="en-US" dirty="0" smtClean="0"/>
              <a:t>“Pipette” Module</a:t>
            </a:r>
            <a:endParaRPr lang="en-US" dirty="0" smtClean="0"/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sp>
        <p:nvSpPr>
          <p:cNvPr id="383" name="TextBox 382"/>
          <p:cNvSpPr txBox="1"/>
          <p:nvPr/>
        </p:nvSpPr>
        <p:spPr>
          <a:xfrm>
            <a:off x="8305800" y="58674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85" name="Isosceles Triangle 384"/>
          <p:cNvSpPr/>
          <p:nvPr/>
        </p:nvSpPr>
        <p:spPr>
          <a:xfrm rot="16200000">
            <a:off x="8191500" y="56769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9" name="Arc 388"/>
          <p:cNvSpPr/>
          <p:nvPr/>
        </p:nvSpPr>
        <p:spPr>
          <a:xfrm flipH="1">
            <a:off x="5105400" y="4724400"/>
            <a:ext cx="762000" cy="6096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90" name="TextBox 389"/>
          <p:cNvSpPr txBox="1"/>
          <p:nvPr/>
        </p:nvSpPr>
        <p:spPr>
          <a:xfrm>
            <a:off x="5486400" y="45720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cxnSp>
        <p:nvCxnSpPr>
          <p:cNvPr id="410" name="Straight Arrow Connector 409"/>
          <p:cNvCxnSpPr/>
          <p:nvPr/>
        </p:nvCxnSpPr>
        <p:spPr>
          <a:xfrm>
            <a:off x="5486400" y="6019800"/>
            <a:ext cx="2667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" name="Arc 413"/>
          <p:cNvSpPr/>
          <p:nvPr/>
        </p:nvSpPr>
        <p:spPr>
          <a:xfrm rot="10800000" flipV="1">
            <a:off x="5334000" y="5638800"/>
            <a:ext cx="3048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16" name="Arc 415"/>
          <p:cNvSpPr/>
          <p:nvPr/>
        </p:nvSpPr>
        <p:spPr>
          <a:xfrm flipH="1">
            <a:off x="5257800" y="4953000"/>
            <a:ext cx="457200" cy="3048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17" name="TextBox 416"/>
          <p:cNvSpPr txBox="1"/>
          <p:nvPr/>
        </p:nvSpPr>
        <p:spPr>
          <a:xfrm>
            <a:off x="5486400" y="48768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418" name="TextBox 417"/>
          <p:cNvSpPr txBox="1"/>
          <p:nvPr/>
        </p:nvSpPr>
        <p:spPr>
          <a:xfrm>
            <a:off x="5943600" y="5638800"/>
            <a:ext cx="6096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</a:t>
            </a:r>
            <a:endParaRPr lang="en-US" sz="1200" dirty="0" smtClean="0"/>
          </a:p>
        </p:txBody>
      </p:sp>
      <p:sp>
        <p:nvSpPr>
          <p:cNvPr id="419" name="TextBox 418"/>
          <p:cNvSpPr txBox="1"/>
          <p:nvPr/>
        </p:nvSpPr>
        <p:spPr>
          <a:xfrm>
            <a:off x="7848600" y="5257800"/>
            <a:ext cx="5966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In/Out</a:t>
            </a:r>
            <a:endParaRPr lang="en-US" sz="1200" dirty="0"/>
          </a:p>
        </p:txBody>
      </p:sp>
      <p:cxnSp>
        <p:nvCxnSpPr>
          <p:cNvPr id="420" name="Straight Arrow Connector 419"/>
          <p:cNvCxnSpPr/>
          <p:nvPr/>
        </p:nvCxnSpPr>
        <p:spPr>
          <a:xfrm>
            <a:off x="5867400" y="5486400"/>
            <a:ext cx="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1" name="TextBox 420"/>
          <p:cNvSpPr txBox="1"/>
          <p:nvPr/>
        </p:nvSpPr>
        <p:spPr>
          <a:xfrm>
            <a:off x="6629400" y="49530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cxnSp>
        <p:nvCxnSpPr>
          <p:cNvPr id="422" name="Straight Arrow Connector 421"/>
          <p:cNvCxnSpPr/>
          <p:nvPr/>
        </p:nvCxnSpPr>
        <p:spPr>
          <a:xfrm flipH="1">
            <a:off x="7467600" y="5410200"/>
            <a:ext cx="381000" cy="0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3" name="Straight Connector 422"/>
          <p:cNvCxnSpPr>
            <a:stCxn id="425" idx="0"/>
            <a:endCxn id="426" idx="0"/>
          </p:cNvCxnSpPr>
          <p:nvPr/>
        </p:nvCxnSpPr>
        <p:spPr>
          <a:xfrm>
            <a:off x="5638800" y="53340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4" name="Straight Connector 423"/>
          <p:cNvCxnSpPr/>
          <p:nvPr/>
        </p:nvCxnSpPr>
        <p:spPr>
          <a:xfrm>
            <a:off x="5638800" y="54864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5" name="Arc 424"/>
          <p:cNvSpPr/>
          <p:nvPr/>
        </p:nvSpPr>
        <p:spPr>
          <a:xfrm>
            <a:off x="5600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6" name="Arc 425"/>
          <p:cNvSpPr/>
          <p:nvPr/>
        </p:nvSpPr>
        <p:spPr>
          <a:xfrm>
            <a:off x="73914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7" name="Arc 426"/>
          <p:cNvSpPr/>
          <p:nvPr/>
        </p:nvSpPr>
        <p:spPr>
          <a:xfrm rot="10800000">
            <a:off x="5600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8" name="Arc 427"/>
          <p:cNvSpPr/>
          <p:nvPr/>
        </p:nvSpPr>
        <p:spPr>
          <a:xfrm>
            <a:off x="60579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9" name="Arc 428"/>
          <p:cNvSpPr/>
          <p:nvPr/>
        </p:nvSpPr>
        <p:spPr>
          <a:xfrm>
            <a:off x="62103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0" name="Arc 429"/>
          <p:cNvSpPr/>
          <p:nvPr/>
        </p:nvSpPr>
        <p:spPr>
          <a:xfrm>
            <a:off x="62865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1" name="Arc 430"/>
          <p:cNvSpPr/>
          <p:nvPr/>
        </p:nvSpPr>
        <p:spPr>
          <a:xfrm>
            <a:off x="65913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2" name="Arc 431"/>
          <p:cNvSpPr/>
          <p:nvPr/>
        </p:nvSpPr>
        <p:spPr>
          <a:xfrm>
            <a:off x="6743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3" name="Arc 432"/>
          <p:cNvSpPr/>
          <p:nvPr/>
        </p:nvSpPr>
        <p:spPr>
          <a:xfrm>
            <a:off x="68199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4" name="Arc 433"/>
          <p:cNvSpPr/>
          <p:nvPr/>
        </p:nvSpPr>
        <p:spPr>
          <a:xfrm>
            <a:off x="7124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5" name="Straight Arrow Connector 434"/>
          <p:cNvCxnSpPr/>
          <p:nvPr/>
        </p:nvCxnSpPr>
        <p:spPr>
          <a:xfrm flipH="1">
            <a:off x="5638800" y="52578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1" name="Arc 440"/>
          <p:cNvSpPr/>
          <p:nvPr/>
        </p:nvSpPr>
        <p:spPr>
          <a:xfrm flipH="1">
            <a:off x="4953000" y="4572000"/>
            <a:ext cx="1066800" cy="8382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53" name="Arc 452"/>
          <p:cNvSpPr/>
          <p:nvPr/>
        </p:nvSpPr>
        <p:spPr>
          <a:xfrm rot="10800000" flipH="1">
            <a:off x="5105400" y="3352800"/>
            <a:ext cx="762000" cy="12192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34" name="TextBox 133"/>
          <p:cNvSpPr txBox="1"/>
          <p:nvPr/>
        </p:nvSpPr>
        <p:spPr>
          <a:xfrm>
            <a:off x="5410200" y="1524000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DNA Membrane</a:t>
            </a:r>
            <a:endParaRPr lang="en-US" sz="1600" i="1" dirty="0" smtClean="0"/>
          </a:p>
          <a:p>
            <a:r>
              <a:rPr lang="en-US" sz="1600" i="1" dirty="0" smtClean="0"/>
              <a:t>DNA </a:t>
            </a:r>
            <a:r>
              <a:rPr lang="en-US" sz="1600" i="1" dirty="0" err="1" smtClean="0"/>
              <a:t>iFAST</a:t>
            </a:r>
            <a:endParaRPr lang="en-US" sz="1600" i="1" dirty="0" smtClean="0"/>
          </a:p>
          <a:p>
            <a:r>
              <a:rPr lang="en-US" sz="1600" i="1" dirty="0" smtClean="0"/>
              <a:t>DNA Pipette</a:t>
            </a:r>
            <a:endParaRPr lang="en-US" sz="1600" i="1" dirty="0"/>
          </a:p>
        </p:txBody>
      </p:sp>
      <p:sp>
        <p:nvSpPr>
          <p:cNvPr id="138" name="Oval 137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9" name="Straight Arrow Connector 138"/>
          <p:cNvCxnSpPr>
            <a:stCxn id="138" idx="0"/>
            <a:endCxn id="138" idx="4"/>
          </p:cNvCxnSpPr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Arc 139"/>
          <p:cNvSpPr/>
          <p:nvPr/>
        </p:nvSpPr>
        <p:spPr>
          <a:xfrm rot="10800000" flipV="1">
            <a:off x="5181600" y="5562600"/>
            <a:ext cx="609600" cy="609600"/>
          </a:xfrm>
          <a:prstGeom prst="arc">
            <a:avLst>
              <a:gd name="adj1" fmla="val 16200000"/>
              <a:gd name="adj2" fmla="val 5338487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2" name="TextBox 141"/>
          <p:cNvSpPr txBox="1"/>
          <p:nvPr/>
        </p:nvSpPr>
        <p:spPr>
          <a:xfrm>
            <a:off x="6629400" y="60198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cxnSp>
        <p:nvCxnSpPr>
          <p:cNvPr id="144" name="Straight Arrow Connector 143"/>
          <p:cNvCxnSpPr/>
          <p:nvPr/>
        </p:nvCxnSpPr>
        <p:spPr>
          <a:xfrm>
            <a:off x="5486400" y="6172200"/>
            <a:ext cx="1120221" cy="959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Arc 146"/>
          <p:cNvSpPr/>
          <p:nvPr/>
        </p:nvSpPr>
        <p:spPr>
          <a:xfrm>
            <a:off x="5105400" y="3505200"/>
            <a:ext cx="762000" cy="304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Flowchart: Magnetic Disk 121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TextBox 97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CANON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99" name="TextBox 98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100" name="Arc 99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1" name="Arc 100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4" name="Arc 103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6" name="Arc 105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7" name="TextBox 106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7" name="Arc 196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98" name="TextBox 197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9" name="TextBox 198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00" name="Arc 199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03" name="Straight Arrow Connector 202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TextBox 203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237" name="Isosceles Triangle 236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8" name="TextBox 247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49" name="Isosceles Triangle 248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0" name="Curved Connector 249"/>
          <p:cNvCxnSpPr>
            <a:stCxn id="79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TextBox 360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65" name="TextBox 364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CANON</a:t>
            </a:r>
            <a:endParaRPr lang="en-US" i="1" dirty="0"/>
          </a:p>
        </p:txBody>
      </p:sp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CANON Module</a:t>
            </a:r>
            <a:endParaRPr lang="en-US" dirty="0" smtClean="0"/>
          </a:p>
          <a:p>
            <a:pPr algn="ctr"/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sp>
        <p:nvSpPr>
          <p:cNvPr id="66" name="TextBox 65"/>
          <p:cNvSpPr txBox="1"/>
          <p:nvPr/>
        </p:nvSpPr>
        <p:spPr>
          <a:xfrm>
            <a:off x="1219200" y="1524000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From Options:</a:t>
            </a:r>
          </a:p>
          <a:p>
            <a:r>
              <a:rPr lang="en-US" sz="1600" i="1" dirty="0" smtClean="0"/>
              <a:t>Filter Module</a:t>
            </a:r>
          </a:p>
          <a:p>
            <a:r>
              <a:rPr lang="en-US" sz="1600" i="1" dirty="0" smtClean="0"/>
              <a:t>Ocean</a:t>
            </a:r>
            <a:endParaRPr lang="en-US" sz="1600" i="1" dirty="0"/>
          </a:p>
        </p:txBody>
      </p:sp>
      <p:sp>
        <p:nvSpPr>
          <p:cNvPr id="79" name="Oval 78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0" name="Straight Arrow Connector 79"/>
          <p:cNvCxnSpPr>
            <a:stCxn id="79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extBox 11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Sequential Chemistry, Membrane Process</a:t>
            </a:r>
            <a:endParaRPr lang="en-US" dirty="0" smtClean="0"/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138" name="Curved Connector 137"/>
          <p:cNvCxnSpPr>
            <a:endCxn id="174" idx="0"/>
          </p:cNvCxnSpPr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Arc 138"/>
          <p:cNvSpPr/>
          <p:nvPr/>
        </p:nvSpPr>
        <p:spPr>
          <a:xfrm flipH="1">
            <a:off x="2895600" y="1600200"/>
            <a:ext cx="609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0" name="Arc 139"/>
          <p:cNvSpPr/>
          <p:nvPr/>
        </p:nvSpPr>
        <p:spPr>
          <a:xfrm flipH="1">
            <a:off x="2514600" y="13716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1" name="Arc 140"/>
          <p:cNvSpPr/>
          <p:nvPr/>
        </p:nvSpPr>
        <p:spPr>
          <a:xfrm flipH="1">
            <a:off x="2438400" y="1143000"/>
            <a:ext cx="10668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4" name="Arc 143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5" name="Arc 144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47" name="TextBox 146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50" name="TextBox 149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151" name="TextBox 150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53" name="Flowchart: Magnetic Disk 152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Flowchart: Magnetic Disk 153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TextBox 154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56" name="Arc 155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7" name="TextBox 156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158" name="Straight Arrow Connector 157"/>
          <p:cNvCxnSpPr/>
          <p:nvPr/>
        </p:nvCxnSpPr>
        <p:spPr>
          <a:xfrm flipH="1">
            <a:off x="3276600" y="22098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TextBox 158"/>
          <p:cNvSpPr txBox="1"/>
          <p:nvPr/>
        </p:nvSpPr>
        <p:spPr>
          <a:xfrm>
            <a:off x="3505200" y="19050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160" name="TextBox 159"/>
          <p:cNvSpPr txBox="1"/>
          <p:nvPr/>
        </p:nvSpPr>
        <p:spPr>
          <a:xfrm>
            <a:off x="3886200" y="1905000"/>
            <a:ext cx="381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161" name="TextBox 160"/>
          <p:cNvSpPr txBox="1"/>
          <p:nvPr/>
        </p:nvSpPr>
        <p:spPr>
          <a:xfrm>
            <a:off x="3200400" y="1447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62" name="Arc 161"/>
          <p:cNvSpPr/>
          <p:nvPr/>
        </p:nvSpPr>
        <p:spPr>
          <a:xfrm rot="16200000" flipH="1">
            <a:off x="2819400" y="1828800"/>
            <a:ext cx="1371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3" name="TextBox 162"/>
          <p:cNvSpPr txBox="1"/>
          <p:nvPr/>
        </p:nvSpPr>
        <p:spPr>
          <a:xfrm>
            <a:off x="2971800" y="10668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64" name="TextBox 163"/>
          <p:cNvSpPr txBox="1"/>
          <p:nvPr/>
        </p:nvSpPr>
        <p:spPr>
          <a:xfrm>
            <a:off x="2971800" y="12954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70" name="Rectangle 169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3" name="Isosceles Triangle 172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" name="Oval 173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5" name="Oval 174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6" name="Straight Arrow Connector 175"/>
          <p:cNvCxnSpPr>
            <a:stCxn id="154" idx="3"/>
            <a:endCxn id="175" idx="2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Arrow Connector 176"/>
          <p:cNvCxnSpPr>
            <a:stCxn id="174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TextBox 178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cxnSp>
        <p:nvCxnSpPr>
          <p:cNvPr id="182" name="Straight Arrow Connector 181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Flowchart: Magnetic Disk 183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5" name="TextBox 184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187" name="TextBox 186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189" name="Arc 188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2" name="Arc 201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5" name="Arc 204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6" name="TextBox 205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07" name="Arc 206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8" name="TextBox 207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09" name="TextBox 208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20" name="Arc 219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24" name="Straight Arrow Connector 223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" name="TextBox 224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226" name="Rectangle 225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Isosceles Triangle 226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8" name="Curved Connector 227"/>
          <p:cNvCxnSpPr>
            <a:stCxn id="231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TextBox 228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30" name="TextBox 229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231" name="Oval 230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3" name="Straight Arrow Connector 232"/>
          <p:cNvCxnSpPr>
            <a:stCxn id="231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" name="Arc 244"/>
          <p:cNvSpPr/>
          <p:nvPr/>
        </p:nvSpPr>
        <p:spPr>
          <a:xfrm flipH="1">
            <a:off x="7010400" y="1981200"/>
            <a:ext cx="12192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46" name="Arc 245"/>
          <p:cNvSpPr/>
          <p:nvPr/>
        </p:nvSpPr>
        <p:spPr>
          <a:xfrm flipH="1">
            <a:off x="6858000" y="1752600"/>
            <a:ext cx="13716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47" name="Arc 246"/>
          <p:cNvSpPr/>
          <p:nvPr/>
        </p:nvSpPr>
        <p:spPr>
          <a:xfrm flipH="1">
            <a:off x="6781800" y="1524000"/>
            <a:ext cx="15240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1" name="Arc 250"/>
          <p:cNvSpPr/>
          <p:nvPr/>
        </p:nvSpPr>
        <p:spPr>
          <a:xfrm flipH="1">
            <a:off x="7086600" y="2209800"/>
            <a:ext cx="10668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2" name="Arc 251"/>
          <p:cNvSpPr/>
          <p:nvPr/>
        </p:nvSpPr>
        <p:spPr>
          <a:xfrm>
            <a:off x="6019800" y="1371600"/>
            <a:ext cx="685800" cy="2286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3" name="Arc 252"/>
          <p:cNvSpPr/>
          <p:nvPr/>
        </p:nvSpPr>
        <p:spPr>
          <a:xfrm>
            <a:off x="5867400" y="1600200"/>
            <a:ext cx="7620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5" name="TextBox 254"/>
          <p:cNvSpPr txBox="1"/>
          <p:nvPr/>
        </p:nvSpPr>
        <p:spPr>
          <a:xfrm>
            <a:off x="5638800" y="1219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56" name="TextBox 255"/>
          <p:cNvSpPr txBox="1"/>
          <p:nvPr/>
        </p:nvSpPr>
        <p:spPr>
          <a:xfrm>
            <a:off x="7543800" y="1600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57" name="TextBox 256"/>
          <p:cNvSpPr txBox="1"/>
          <p:nvPr/>
        </p:nvSpPr>
        <p:spPr>
          <a:xfrm>
            <a:off x="7620000" y="2057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58" name="Arc 257"/>
          <p:cNvSpPr/>
          <p:nvPr/>
        </p:nvSpPr>
        <p:spPr>
          <a:xfrm>
            <a:off x="5638800" y="18288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9" name="TextBox 258"/>
          <p:cNvSpPr txBox="1"/>
          <p:nvPr/>
        </p:nvSpPr>
        <p:spPr>
          <a:xfrm>
            <a:off x="5334000" y="1676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60" name="TextBox 259"/>
          <p:cNvSpPr txBox="1"/>
          <p:nvPr/>
        </p:nvSpPr>
        <p:spPr>
          <a:xfrm>
            <a:off x="6248400" y="26670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DNA Column</a:t>
            </a:r>
            <a:endParaRPr lang="en-US" sz="1200" i="1" dirty="0"/>
          </a:p>
        </p:txBody>
      </p:sp>
      <p:sp>
        <p:nvSpPr>
          <p:cNvPr id="261" name="Flowchart: Magnetic Disk 260"/>
          <p:cNvSpPr/>
          <p:nvPr/>
        </p:nvSpPr>
        <p:spPr>
          <a:xfrm>
            <a:off x="6248400" y="2514600"/>
            <a:ext cx="990600" cy="533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2" name="Straight Arrow Connector 261"/>
          <p:cNvCxnSpPr/>
          <p:nvPr/>
        </p:nvCxnSpPr>
        <p:spPr>
          <a:xfrm flipH="1">
            <a:off x="7239000" y="27432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TextBox 264"/>
          <p:cNvSpPr txBox="1"/>
          <p:nvPr/>
        </p:nvSpPr>
        <p:spPr>
          <a:xfrm>
            <a:off x="7543800" y="25908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66" name="Rectangle 265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" name="TextBox 266"/>
          <p:cNvSpPr txBox="1"/>
          <p:nvPr/>
        </p:nvSpPr>
        <p:spPr>
          <a:xfrm>
            <a:off x="8305800" y="3276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68" name="Arc 267"/>
          <p:cNvSpPr/>
          <p:nvPr/>
        </p:nvSpPr>
        <p:spPr>
          <a:xfrm rot="16200000" flipH="1">
            <a:off x="6705600" y="2667000"/>
            <a:ext cx="914400" cy="914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69" name="TextBox 268"/>
          <p:cNvSpPr txBox="1"/>
          <p:nvPr/>
        </p:nvSpPr>
        <p:spPr>
          <a:xfrm>
            <a:off x="7162800" y="3429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70" name="TextBox 269"/>
          <p:cNvSpPr txBox="1"/>
          <p:nvPr/>
        </p:nvSpPr>
        <p:spPr>
          <a:xfrm>
            <a:off x="7543800" y="14478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71" name="TextBox 270"/>
          <p:cNvSpPr txBox="1"/>
          <p:nvPr/>
        </p:nvSpPr>
        <p:spPr>
          <a:xfrm>
            <a:off x="7620000" y="19050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72" name="TextBox 271"/>
          <p:cNvSpPr txBox="1"/>
          <p:nvPr/>
        </p:nvSpPr>
        <p:spPr>
          <a:xfrm>
            <a:off x="5410200" y="15240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cxnSp>
        <p:nvCxnSpPr>
          <p:cNvPr id="273" name="Straight Connector 272"/>
          <p:cNvCxnSpPr/>
          <p:nvPr/>
        </p:nvCxnSpPr>
        <p:spPr>
          <a:xfrm>
            <a:off x="6629400" y="3124200"/>
            <a:ext cx="304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Isosceles Triangle 273"/>
          <p:cNvSpPr/>
          <p:nvPr/>
        </p:nvSpPr>
        <p:spPr>
          <a:xfrm rot="16200000">
            <a:off x="8191500" y="3086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5" name="Oval 274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" name="Arc 275"/>
          <p:cNvSpPr/>
          <p:nvPr/>
        </p:nvSpPr>
        <p:spPr>
          <a:xfrm rot="10800000" flipH="1">
            <a:off x="6019800" y="2895600"/>
            <a:ext cx="457200" cy="304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77" name="Straight Arrow Connector 276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Membrane</a:t>
            </a:r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279" name="Oval 278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0" name="Straight Arrow Connector 279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1" name="Arc 280"/>
          <p:cNvSpPr/>
          <p:nvPr/>
        </p:nvSpPr>
        <p:spPr>
          <a:xfrm rot="16200000">
            <a:off x="6019800" y="2362200"/>
            <a:ext cx="457200" cy="3048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2" name="Arc 281"/>
          <p:cNvSpPr/>
          <p:nvPr/>
        </p:nvSpPr>
        <p:spPr>
          <a:xfrm flipH="1">
            <a:off x="7391400" y="4800600"/>
            <a:ext cx="12192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3" name="Arc 282"/>
          <p:cNvSpPr/>
          <p:nvPr/>
        </p:nvSpPr>
        <p:spPr>
          <a:xfrm flipH="1">
            <a:off x="7239000" y="4572000"/>
            <a:ext cx="13716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4" name="Arc 283"/>
          <p:cNvSpPr/>
          <p:nvPr/>
        </p:nvSpPr>
        <p:spPr>
          <a:xfrm flipH="1">
            <a:off x="7162800" y="4343400"/>
            <a:ext cx="15240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5" name="Arc 284"/>
          <p:cNvSpPr/>
          <p:nvPr/>
        </p:nvSpPr>
        <p:spPr>
          <a:xfrm flipH="1">
            <a:off x="7467600" y="5029200"/>
            <a:ext cx="10668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6" name="Arc 285"/>
          <p:cNvSpPr/>
          <p:nvPr/>
        </p:nvSpPr>
        <p:spPr>
          <a:xfrm flipH="1">
            <a:off x="7086600" y="4114800"/>
            <a:ext cx="1676400" cy="24384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7" name="TextBox 286"/>
          <p:cNvSpPr txBox="1"/>
          <p:nvPr/>
        </p:nvSpPr>
        <p:spPr>
          <a:xfrm>
            <a:off x="7924800" y="4419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88" name="TextBox 287"/>
          <p:cNvSpPr txBox="1"/>
          <p:nvPr/>
        </p:nvSpPr>
        <p:spPr>
          <a:xfrm>
            <a:off x="8001000" y="4876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89" name="Arc 288"/>
          <p:cNvSpPr/>
          <p:nvPr/>
        </p:nvSpPr>
        <p:spPr>
          <a:xfrm rot="16200000" flipH="1">
            <a:off x="7734300" y="51435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0" name="TextBox 289"/>
          <p:cNvSpPr txBox="1"/>
          <p:nvPr/>
        </p:nvSpPr>
        <p:spPr>
          <a:xfrm>
            <a:off x="6553200" y="54864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RNA Column</a:t>
            </a:r>
            <a:endParaRPr lang="en-US" sz="1200" i="1" dirty="0"/>
          </a:p>
        </p:txBody>
      </p:sp>
      <p:sp>
        <p:nvSpPr>
          <p:cNvPr id="291" name="Flowchart: Magnetic Disk 290"/>
          <p:cNvSpPr/>
          <p:nvPr/>
        </p:nvSpPr>
        <p:spPr>
          <a:xfrm>
            <a:off x="6553200" y="5334000"/>
            <a:ext cx="990600" cy="533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2" name="Flowchart: Magnetic Disk 291"/>
          <p:cNvSpPr/>
          <p:nvPr/>
        </p:nvSpPr>
        <p:spPr>
          <a:xfrm>
            <a:off x="4953000" y="5562600"/>
            <a:ext cx="457200" cy="4572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" name="TextBox 292"/>
          <p:cNvSpPr txBox="1"/>
          <p:nvPr/>
        </p:nvSpPr>
        <p:spPr>
          <a:xfrm>
            <a:off x="7391400" y="63246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94" name="Arc 293"/>
          <p:cNvSpPr/>
          <p:nvPr/>
        </p:nvSpPr>
        <p:spPr>
          <a:xfrm rot="16200000" flipH="1">
            <a:off x="6896100" y="5524500"/>
            <a:ext cx="1066800" cy="838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95" name="Straight Connector 294"/>
          <p:cNvCxnSpPr/>
          <p:nvPr/>
        </p:nvCxnSpPr>
        <p:spPr>
          <a:xfrm>
            <a:off x="6629400" y="5943600"/>
            <a:ext cx="685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Arrow Connector 295"/>
          <p:cNvCxnSpPr/>
          <p:nvPr/>
        </p:nvCxnSpPr>
        <p:spPr>
          <a:xfrm flipH="1">
            <a:off x="7543800" y="5562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TextBox 296"/>
          <p:cNvSpPr txBox="1"/>
          <p:nvPr/>
        </p:nvSpPr>
        <p:spPr>
          <a:xfrm>
            <a:off x="4953000" y="5715000"/>
            <a:ext cx="45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Mix</a:t>
            </a:r>
            <a:endParaRPr lang="en-US" sz="1200" i="1" dirty="0"/>
          </a:p>
        </p:txBody>
      </p:sp>
      <p:sp>
        <p:nvSpPr>
          <p:cNvPr id="298" name="TextBox 297"/>
          <p:cNvSpPr txBox="1"/>
          <p:nvPr/>
        </p:nvSpPr>
        <p:spPr>
          <a:xfrm>
            <a:off x="7848600" y="54102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99" name="TextBox 298"/>
          <p:cNvSpPr txBox="1"/>
          <p:nvPr/>
        </p:nvSpPr>
        <p:spPr>
          <a:xfrm>
            <a:off x="8001000" y="47244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00" name="Rectangle 299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301" name="TextBox 300"/>
          <p:cNvSpPr txBox="1"/>
          <p:nvPr/>
        </p:nvSpPr>
        <p:spPr>
          <a:xfrm>
            <a:off x="7924800" y="42672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02" name="TextBox 301"/>
          <p:cNvSpPr txBox="1"/>
          <p:nvPr/>
        </p:nvSpPr>
        <p:spPr>
          <a:xfrm>
            <a:off x="7924800" y="40386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03" name="Arc 302"/>
          <p:cNvSpPr/>
          <p:nvPr/>
        </p:nvSpPr>
        <p:spPr>
          <a:xfrm flipH="1">
            <a:off x="5181600" y="4953000"/>
            <a:ext cx="609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4" name="Arc 303"/>
          <p:cNvSpPr/>
          <p:nvPr/>
        </p:nvSpPr>
        <p:spPr>
          <a:xfrm flipH="1">
            <a:off x="5257800" y="5181600"/>
            <a:ext cx="533400" cy="762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5" name="TextBox 304"/>
          <p:cNvSpPr txBox="1"/>
          <p:nvPr/>
        </p:nvSpPr>
        <p:spPr>
          <a:xfrm>
            <a:off x="5486400" y="5029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06" name="TextBox 305"/>
          <p:cNvSpPr txBox="1"/>
          <p:nvPr/>
        </p:nvSpPr>
        <p:spPr>
          <a:xfrm>
            <a:off x="5486400" y="48768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07" name="Arc 306"/>
          <p:cNvSpPr/>
          <p:nvPr/>
        </p:nvSpPr>
        <p:spPr>
          <a:xfrm>
            <a:off x="6324600" y="4191000"/>
            <a:ext cx="685800" cy="2286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8" name="Arc 307"/>
          <p:cNvSpPr/>
          <p:nvPr/>
        </p:nvSpPr>
        <p:spPr>
          <a:xfrm>
            <a:off x="6172200" y="4419600"/>
            <a:ext cx="762000" cy="1828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9" name="TextBox 308"/>
          <p:cNvSpPr txBox="1"/>
          <p:nvPr/>
        </p:nvSpPr>
        <p:spPr>
          <a:xfrm>
            <a:off x="5943600" y="40386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10" name="Arc 309"/>
          <p:cNvSpPr/>
          <p:nvPr/>
        </p:nvSpPr>
        <p:spPr>
          <a:xfrm>
            <a:off x="5943600" y="4648200"/>
            <a:ext cx="838200" cy="1371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11" name="TextBox 310"/>
          <p:cNvSpPr txBox="1"/>
          <p:nvPr/>
        </p:nvSpPr>
        <p:spPr>
          <a:xfrm>
            <a:off x="5638800" y="4495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12" name="TextBox 311"/>
          <p:cNvSpPr txBox="1"/>
          <p:nvPr/>
        </p:nvSpPr>
        <p:spPr>
          <a:xfrm>
            <a:off x="5715000" y="4343400"/>
            <a:ext cx="84475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13" name="Arc 312"/>
          <p:cNvSpPr/>
          <p:nvPr/>
        </p:nvSpPr>
        <p:spPr>
          <a:xfrm rot="16200000" flipH="1">
            <a:off x="5410200" y="5486400"/>
            <a:ext cx="762000" cy="1066800"/>
          </a:xfrm>
          <a:prstGeom prst="arc">
            <a:avLst>
              <a:gd name="adj1" fmla="val 16200000"/>
              <a:gd name="adj2" fmla="val 5525280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14" name="Arc 313"/>
          <p:cNvSpPr/>
          <p:nvPr/>
        </p:nvSpPr>
        <p:spPr>
          <a:xfrm rot="16200000">
            <a:off x="6172200" y="5181600"/>
            <a:ext cx="609600" cy="3048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15" name="Straight Connector 314"/>
          <p:cNvCxnSpPr/>
          <p:nvPr/>
        </p:nvCxnSpPr>
        <p:spPr>
          <a:xfrm>
            <a:off x="6324600" y="5334000"/>
            <a:ext cx="1" cy="66637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6" name="TextBox 315"/>
          <p:cNvSpPr txBox="1"/>
          <p:nvPr/>
        </p:nvSpPr>
        <p:spPr>
          <a:xfrm>
            <a:off x="8305800" y="6096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17" name="Isosceles Triangle 316"/>
          <p:cNvSpPr/>
          <p:nvPr/>
        </p:nvSpPr>
        <p:spPr>
          <a:xfrm rot="16200000">
            <a:off x="8191500" y="5905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8" name="Curved Connector 317"/>
          <p:cNvCxnSpPr>
            <a:stCxn id="321" idx="4"/>
          </p:cNvCxnSpPr>
          <p:nvPr/>
        </p:nvCxnSpPr>
        <p:spPr>
          <a:xfrm rot="5400000">
            <a:off x="4686300" y="4381500"/>
            <a:ext cx="1600200" cy="762000"/>
          </a:xfrm>
          <a:prstGeom prst="curvedConnector3">
            <a:avLst>
              <a:gd name="adj1" fmla="val 19614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0" name="TextBox 319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Membrane</a:t>
            </a:r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321" name="Oval 320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2" name="Straight Arrow Connector 321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" name="Arc 323"/>
          <p:cNvSpPr/>
          <p:nvPr/>
        </p:nvSpPr>
        <p:spPr>
          <a:xfrm rot="5400000">
            <a:off x="4114800" y="1143000"/>
            <a:ext cx="1219200" cy="27432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25" name="Arc 324"/>
          <p:cNvSpPr/>
          <p:nvPr/>
        </p:nvSpPr>
        <p:spPr>
          <a:xfrm flipH="1">
            <a:off x="5867400" y="3200400"/>
            <a:ext cx="762000" cy="990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26" name="Arc 325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27" name="TextBox 326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28" name="Isosceles Triangle 327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9" name="Arc 328"/>
          <p:cNvSpPr/>
          <p:nvPr/>
        </p:nvSpPr>
        <p:spPr>
          <a:xfrm rot="16200000" flipH="1">
            <a:off x="7734300" y="2019300"/>
            <a:ext cx="8382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extBox 150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Sequential Chemistry, </a:t>
            </a:r>
            <a:r>
              <a:rPr lang="en-US" dirty="0" err="1" smtClean="0"/>
              <a:t>iFAST</a:t>
            </a:r>
            <a:r>
              <a:rPr lang="en-US" dirty="0" smtClean="0"/>
              <a:t> Process</a:t>
            </a:r>
            <a:endParaRPr lang="en-US" dirty="0" smtClean="0"/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162" name="Curved Connector 161"/>
          <p:cNvCxnSpPr>
            <a:endCxn id="212" idx="0"/>
          </p:cNvCxnSpPr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Arc 164"/>
          <p:cNvSpPr/>
          <p:nvPr/>
        </p:nvSpPr>
        <p:spPr>
          <a:xfrm flipH="1">
            <a:off x="2895600" y="1600200"/>
            <a:ext cx="609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7" name="Arc 166"/>
          <p:cNvSpPr/>
          <p:nvPr/>
        </p:nvSpPr>
        <p:spPr>
          <a:xfrm flipH="1">
            <a:off x="2514600" y="13716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9" name="Arc 168"/>
          <p:cNvSpPr/>
          <p:nvPr/>
        </p:nvSpPr>
        <p:spPr>
          <a:xfrm flipH="1">
            <a:off x="2438400" y="1143000"/>
            <a:ext cx="10668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71" name="Arc 170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72" name="Arc 171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74" name="TextBox 173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75" name="TextBox 174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176" name="TextBox 175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77" name="Flowchart: Magnetic Disk 176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8" name="Flowchart: Magnetic Disk 177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8" name="TextBox 187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90" name="Arc 189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91" name="TextBox 190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192" name="Straight Arrow Connector 191"/>
          <p:cNvCxnSpPr/>
          <p:nvPr/>
        </p:nvCxnSpPr>
        <p:spPr>
          <a:xfrm flipH="1">
            <a:off x="3276600" y="22098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TextBox 192"/>
          <p:cNvSpPr txBox="1"/>
          <p:nvPr/>
        </p:nvSpPr>
        <p:spPr>
          <a:xfrm>
            <a:off x="3505200" y="19050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194" name="TextBox 193"/>
          <p:cNvSpPr txBox="1"/>
          <p:nvPr/>
        </p:nvSpPr>
        <p:spPr>
          <a:xfrm>
            <a:off x="3886200" y="1905000"/>
            <a:ext cx="381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195" name="TextBox 194"/>
          <p:cNvSpPr txBox="1"/>
          <p:nvPr/>
        </p:nvSpPr>
        <p:spPr>
          <a:xfrm>
            <a:off x="3200400" y="1447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6" name="Arc 195"/>
          <p:cNvSpPr/>
          <p:nvPr/>
        </p:nvSpPr>
        <p:spPr>
          <a:xfrm rot="16200000" flipH="1">
            <a:off x="2819400" y="1828800"/>
            <a:ext cx="1371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1" name="TextBox 200"/>
          <p:cNvSpPr txBox="1"/>
          <p:nvPr/>
        </p:nvSpPr>
        <p:spPr>
          <a:xfrm>
            <a:off x="2971800" y="10668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05" name="TextBox 204"/>
          <p:cNvSpPr txBox="1"/>
          <p:nvPr/>
        </p:nvSpPr>
        <p:spPr>
          <a:xfrm>
            <a:off x="2971800" y="12954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10" name="Rectangle 209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1" name="Isosceles Triangle 210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2" name="Oval 211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3" name="Oval 212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4" name="Straight Arrow Connector 213"/>
          <p:cNvCxnSpPr>
            <a:stCxn id="178" idx="3"/>
            <a:endCxn id="213" idx="2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Arrow Connector 214"/>
          <p:cNvCxnSpPr>
            <a:stCxn id="212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TextBox 215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cxnSp>
        <p:nvCxnSpPr>
          <p:cNvPr id="217" name="Straight Arrow Connector 216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" name="Flowchart: Magnetic Disk 217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TextBox 218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221" name="TextBox 220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222" name="Arc 221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3" name="Arc 222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7" name="Arc 226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8" name="TextBox 227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29" name="Arc 228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30" name="TextBox 229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33" name="TextBox 232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41" name="Arc 240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43" name="Straight Arrow Connector 242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" name="TextBox 244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247" name="Rectangle 246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Isosceles Triangle 255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7" name="Curved Connector 256"/>
          <p:cNvCxnSpPr>
            <a:stCxn id="260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8" name="TextBox 257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59" name="TextBox 258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260" name="Oval 259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3" name="Straight Arrow Connector 262"/>
          <p:cNvCxnSpPr>
            <a:stCxn id="260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4" name="TextBox 263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80" name="Isosceles Triangle 279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" name="Arc 287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89" name="Rectangle 288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0" name="TextBox 289"/>
          <p:cNvSpPr txBox="1"/>
          <p:nvPr/>
        </p:nvSpPr>
        <p:spPr>
          <a:xfrm>
            <a:off x="8305800" y="32766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94" name="Isosceles Triangle 293"/>
          <p:cNvSpPr/>
          <p:nvPr/>
        </p:nvSpPr>
        <p:spPr>
          <a:xfrm rot="16200000">
            <a:off x="8191500" y="30861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5" name="Arc 294"/>
          <p:cNvSpPr/>
          <p:nvPr/>
        </p:nvSpPr>
        <p:spPr>
          <a:xfrm rot="5400000">
            <a:off x="3810000" y="2057400"/>
            <a:ext cx="1828800" cy="304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6" name="TextBox 295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iFast</a:t>
            </a:r>
            <a:endParaRPr lang="en-US" i="1" dirty="0" smtClean="0"/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299" name="Arc 298"/>
          <p:cNvSpPr/>
          <p:nvPr/>
        </p:nvSpPr>
        <p:spPr>
          <a:xfrm flipH="1">
            <a:off x="5410200" y="14478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0" name="Arc 299"/>
          <p:cNvSpPr/>
          <p:nvPr/>
        </p:nvSpPr>
        <p:spPr>
          <a:xfrm flipH="1">
            <a:off x="5257800" y="1219200"/>
            <a:ext cx="9906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2" name="TextBox 301"/>
          <p:cNvSpPr txBox="1"/>
          <p:nvPr/>
        </p:nvSpPr>
        <p:spPr>
          <a:xfrm>
            <a:off x="5867400" y="1295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03" name="Flowchart: Magnetic Disk 302"/>
          <p:cNvSpPr/>
          <p:nvPr/>
        </p:nvSpPr>
        <p:spPr>
          <a:xfrm>
            <a:off x="4953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" name="TextBox 303"/>
          <p:cNvSpPr txBox="1"/>
          <p:nvPr/>
        </p:nvSpPr>
        <p:spPr>
          <a:xfrm>
            <a:off x="5715000" y="10668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307" name="Flowchart: Magnetic Disk 306"/>
          <p:cNvSpPr/>
          <p:nvPr/>
        </p:nvSpPr>
        <p:spPr>
          <a:xfrm>
            <a:off x="5715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" name="Flowchart: Magnetic Disk 307"/>
          <p:cNvSpPr/>
          <p:nvPr/>
        </p:nvSpPr>
        <p:spPr>
          <a:xfrm>
            <a:off x="6477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" name="TextBox 308"/>
          <p:cNvSpPr txBox="1"/>
          <p:nvPr/>
        </p:nvSpPr>
        <p:spPr>
          <a:xfrm>
            <a:off x="5867400" y="22860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sp>
        <p:nvSpPr>
          <p:cNvPr id="310" name="TextBox 309"/>
          <p:cNvSpPr txBox="1"/>
          <p:nvPr/>
        </p:nvSpPr>
        <p:spPr>
          <a:xfrm>
            <a:off x="5638800" y="2667000"/>
            <a:ext cx="609600" cy="461665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 Motion</a:t>
            </a:r>
          </a:p>
        </p:txBody>
      </p:sp>
      <p:sp>
        <p:nvSpPr>
          <p:cNvPr id="311" name="TextBox 310"/>
          <p:cNvSpPr txBox="1"/>
          <p:nvPr/>
        </p:nvSpPr>
        <p:spPr>
          <a:xfrm>
            <a:off x="8229600" y="1524000"/>
            <a:ext cx="46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Evac</a:t>
            </a:r>
            <a:endParaRPr lang="en-US" sz="1200" dirty="0"/>
          </a:p>
        </p:txBody>
      </p:sp>
      <p:cxnSp>
        <p:nvCxnSpPr>
          <p:cNvPr id="312" name="Straight Arrow Connector 311"/>
          <p:cNvCxnSpPr/>
          <p:nvPr/>
        </p:nvCxnSpPr>
        <p:spPr>
          <a:xfrm>
            <a:off x="5105400" y="26670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/>
          <p:cNvCxnSpPr/>
          <p:nvPr/>
        </p:nvCxnSpPr>
        <p:spPr>
          <a:xfrm>
            <a:off x="5562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Straight Connector 313"/>
          <p:cNvCxnSpPr/>
          <p:nvPr/>
        </p:nvCxnSpPr>
        <p:spPr>
          <a:xfrm>
            <a:off x="6324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5" name="Straight Connector 314"/>
          <p:cNvCxnSpPr>
            <a:endCxn id="307" idx="2"/>
          </p:cNvCxnSpPr>
          <p:nvPr/>
        </p:nvCxnSpPr>
        <p:spPr>
          <a:xfrm>
            <a:off x="5562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/>
          <p:cNvCxnSpPr/>
          <p:nvPr/>
        </p:nvCxnSpPr>
        <p:spPr>
          <a:xfrm>
            <a:off x="6324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" name="Flowchart: Magnetic Disk 316"/>
          <p:cNvSpPr/>
          <p:nvPr/>
        </p:nvSpPr>
        <p:spPr>
          <a:xfrm>
            <a:off x="7239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8" name="Flowchart: Magnetic Disk 317"/>
          <p:cNvSpPr/>
          <p:nvPr/>
        </p:nvSpPr>
        <p:spPr>
          <a:xfrm>
            <a:off x="8001000" y="22098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0" name="Straight Connector 319"/>
          <p:cNvCxnSpPr/>
          <p:nvPr/>
        </p:nvCxnSpPr>
        <p:spPr>
          <a:xfrm>
            <a:off x="7086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Straight Connector 320"/>
          <p:cNvCxnSpPr/>
          <p:nvPr/>
        </p:nvCxnSpPr>
        <p:spPr>
          <a:xfrm>
            <a:off x="7848600" y="25146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2" name="Straight Connector 321"/>
          <p:cNvCxnSpPr>
            <a:endCxn id="317" idx="2"/>
          </p:cNvCxnSpPr>
          <p:nvPr/>
        </p:nvCxnSpPr>
        <p:spPr>
          <a:xfrm>
            <a:off x="7086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4" name="Straight Connector 323"/>
          <p:cNvCxnSpPr/>
          <p:nvPr/>
        </p:nvCxnSpPr>
        <p:spPr>
          <a:xfrm>
            <a:off x="7848600" y="23622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5" name="TextBox 324"/>
          <p:cNvSpPr txBox="1"/>
          <p:nvPr/>
        </p:nvSpPr>
        <p:spPr>
          <a:xfrm>
            <a:off x="7391400" y="22860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cxnSp>
        <p:nvCxnSpPr>
          <p:cNvPr id="326" name="Straight Arrow Connector 325"/>
          <p:cNvCxnSpPr/>
          <p:nvPr/>
        </p:nvCxnSpPr>
        <p:spPr>
          <a:xfrm>
            <a:off x="6781800" y="2667000"/>
            <a:ext cx="1371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Straight Arrow Connector 326"/>
          <p:cNvCxnSpPr/>
          <p:nvPr/>
        </p:nvCxnSpPr>
        <p:spPr>
          <a:xfrm>
            <a:off x="66294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8" name="Straight Arrow Connector 327"/>
          <p:cNvCxnSpPr/>
          <p:nvPr/>
        </p:nvCxnSpPr>
        <p:spPr>
          <a:xfrm flipV="1">
            <a:off x="67056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Straight Arrow Connector 328"/>
          <p:cNvCxnSpPr/>
          <p:nvPr/>
        </p:nvCxnSpPr>
        <p:spPr>
          <a:xfrm>
            <a:off x="81534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0" name="Straight Arrow Connector 329"/>
          <p:cNvCxnSpPr/>
          <p:nvPr/>
        </p:nvCxnSpPr>
        <p:spPr>
          <a:xfrm flipV="1">
            <a:off x="82296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Straight Arrow Connector 330"/>
          <p:cNvCxnSpPr/>
          <p:nvPr/>
        </p:nvCxnSpPr>
        <p:spPr>
          <a:xfrm>
            <a:off x="8153400" y="1905000"/>
            <a:ext cx="0" cy="3048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2" name="TextBox 331"/>
          <p:cNvSpPr txBox="1"/>
          <p:nvPr/>
        </p:nvSpPr>
        <p:spPr>
          <a:xfrm>
            <a:off x="7696200" y="17526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cxnSp>
        <p:nvCxnSpPr>
          <p:cNvPr id="333" name="Curved Connector 332"/>
          <p:cNvCxnSpPr>
            <a:endCxn id="344" idx="0"/>
          </p:cNvCxnSpPr>
          <p:nvPr/>
        </p:nvCxnSpPr>
        <p:spPr>
          <a:xfrm rot="16200000" flipH="1">
            <a:off x="5105400" y="2895600"/>
            <a:ext cx="1066800" cy="457200"/>
          </a:xfrm>
          <a:prstGeom prst="curvedConnector3">
            <a:avLst>
              <a:gd name="adj1" fmla="val 7176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4" name="Arc 333"/>
          <p:cNvSpPr/>
          <p:nvPr/>
        </p:nvSpPr>
        <p:spPr>
          <a:xfrm rot="16200000">
            <a:off x="4762500" y="20955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35" name="Arc 334"/>
          <p:cNvSpPr/>
          <p:nvPr/>
        </p:nvSpPr>
        <p:spPr>
          <a:xfrm rot="10800000" flipV="1">
            <a:off x="7924800" y="32004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37" name="Arc 336"/>
          <p:cNvSpPr/>
          <p:nvPr/>
        </p:nvSpPr>
        <p:spPr>
          <a:xfrm rot="16200000" flipH="1" flipV="1">
            <a:off x="7505700" y="2247900"/>
            <a:ext cx="1219200" cy="685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38" name="Straight Arrow Connector 337"/>
          <p:cNvCxnSpPr/>
          <p:nvPr/>
        </p:nvCxnSpPr>
        <p:spPr>
          <a:xfrm>
            <a:off x="8458200" y="1752600"/>
            <a:ext cx="0" cy="45720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1" name="Oval 340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2" name="Straight Arrow Connector 341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" name="Oval 343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5" name="Straight Arrow Connector 344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6" name="Straight Arrow Connector 345"/>
          <p:cNvCxnSpPr/>
          <p:nvPr/>
        </p:nvCxnSpPr>
        <p:spPr>
          <a:xfrm flipV="1">
            <a:off x="5029200" y="26670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7" name="Rectangle 346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348" name="TextBox 347"/>
          <p:cNvSpPr txBox="1"/>
          <p:nvPr/>
        </p:nvSpPr>
        <p:spPr>
          <a:xfrm>
            <a:off x="8305800" y="6096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49" name="Isosceles Triangle 348"/>
          <p:cNvSpPr/>
          <p:nvPr/>
        </p:nvSpPr>
        <p:spPr>
          <a:xfrm rot="16200000">
            <a:off x="8191500" y="5905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0" name="Curved Connector 349"/>
          <p:cNvCxnSpPr>
            <a:stCxn id="395" idx="4"/>
          </p:cNvCxnSpPr>
          <p:nvPr/>
        </p:nvCxnSpPr>
        <p:spPr>
          <a:xfrm rot="5400000">
            <a:off x="4953000" y="4114800"/>
            <a:ext cx="1066800" cy="762000"/>
          </a:xfrm>
          <a:prstGeom prst="curvedConnector3">
            <a:avLst>
              <a:gd name="adj1" fmla="val 28231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1" name="TextBox 350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iFast</a:t>
            </a:r>
            <a:endParaRPr lang="en-US" i="1" dirty="0" smtClean="0"/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352" name="Flowchart: Magnetic Disk 351"/>
          <p:cNvSpPr/>
          <p:nvPr/>
        </p:nvSpPr>
        <p:spPr>
          <a:xfrm>
            <a:off x="4953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4" name="Flowchart: Magnetic Disk 353"/>
          <p:cNvSpPr/>
          <p:nvPr/>
        </p:nvSpPr>
        <p:spPr>
          <a:xfrm>
            <a:off x="5715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5" name="Flowchart: Magnetic Disk 354"/>
          <p:cNvSpPr/>
          <p:nvPr/>
        </p:nvSpPr>
        <p:spPr>
          <a:xfrm>
            <a:off x="6477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7" name="TextBox 356"/>
          <p:cNvSpPr txBox="1"/>
          <p:nvPr/>
        </p:nvSpPr>
        <p:spPr>
          <a:xfrm>
            <a:off x="5867400" y="51054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sp>
        <p:nvSpPr>
          <p:cNvPr id="359" name="TextBox 358"/>
          <p:cNvSpPr txBox="1"/>
          <p:nvPr/>
        </p:nvSpPr>
        <p:spPr>
          <a:xfrm>
            <a:off x="5638800" y="5486400"/>
            <a:ext cx="609600" cy="461665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 Motion</a:t>
            </a:r>
          </a:p>
        </p:txBody>
      </p:sp>
      <p:cxnSp>
        <p:nvCxnSpPr>
          <p:cNvPr id="366" name="Straight Arrow Connector 365"/>
          <p:cNvCxnSpPr/>
          <p:nvPr/>
        </p:nvCxnSpPr>
        <p:spPr>
          <a:xfrm>
            <a:off x="5105400" y="54864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Straight Connector 366"/>
          <p:cNvCxnSpPr/>
          <p:nvPr/>
        </p:nvCxnSpPr>
        <p:spPr>
          <a:xfrm>
            <a:off x="5562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/>
          <p:cNvCxnSpPr/>
          <p:nvPr/>
        </p:nvCxnSpPr>
        <p:spPr>
          <a:xfrm>
            <a:off x="6324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9" name="Straight Connector 368"/>
          <p:cNvCxnSpPr>
            <a:endCxn id="354" idx="2"/>
          </p:cNvCxnSpPr>
          <p:nvPr/>
        </p:nvCxnSpPr>
        <p:spPr>
          <a:xfrm>
            <a:off x="5562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Connector 369"/>
          <p:cNvCxnSpPr/>
          <p:nvPr/>
        </p:nvCxnSpPr>
        <p:spPr>
          <a:xfrm>
            <a:off x="6324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Flowchart: Magnetic Disk 370"/>
          <p:cNvSpPr/>
          <p:nvPr/>
        </p:nvSpPr>
        <p:spPr>
          <a:xfrm>
            <a:off x="7239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2" name="Flowchart: Magnetic Disk 371"/>
          <p:cNvSpPr/>
          <p:nvPr/>
        </p:nvSpPr>
        <p:spPr>
          <a:xfrm>
            <a:off x="8001000" y="5029200"/>
            <a:ext cx="609600" cy="3810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3" name="Straight Connector 372"/>
          <p:cNvCxnSpPr/>
          <p:nvPr/>
        </p:nvCxnSpPr>
        <p:spPr>
          <a:xfrm>
            <a:off x="7086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4" name="Straight Connector 373"/>
          <p:cNvCxnSpPr/>
          <p:nvPr/>
        </p:nvCxnSpPr>
        <p:spPr>
          <a:xfrm>
            <a:off x="7848600" y="5334000"/>
            <a:ext cx="152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5" name="Straight Connector 374"/>
          <p:cNvCxnSpPr>
            <a:endCxn id="371" idx="2"/>
          </p:cNvCxnSpPr>
          <p:nvPr/>
        </p:nvCxnSpPr>
        <p:spPr>
          <a:xfrm>
            <a:off x="7086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/>
          <p:cNvCxnSpPr/>
          <p:nvPr/>
        </p:nvCxnSpPr>
        <p:spPr>
          <a:xfrm>
            <a:off x="7848600" y="5181600"/>
            <a:ext cx="152400" cy="381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7" name="TextBox 376"/>
          <p:cNvSpPr txBox="1"/>
          <p:nvPr/>
        </p:nvSpPr>
        <p:spPr>
          <a:xfrm>
            <a:off x="7391400" y="5105400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Oil</a:t>
            </a:r>
            <a:endParaRPr lang="en-US" sz="1200" dirty="0"/>
          </a:p>
        </p:txBody>
      </p:sp>
      <p:cxnSp>
        <p:nvCxnSpPr>
          <p:cNvPr id="378" name="Straight Arrow Connector 377"/>
          <p:cNvCxnSpPr/>
          <p:nvPr/>
        </p:nvCxnSpPr>
        <p:spPr>
          <a:xfrm>
            <a:off x="6781800" y="5486400"/>
            <a:ext cx="1371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9" name="Straight Arrow Connector 378"/>
          <p:cNvCxnSpPr/>
          <p:nvPr/>
        </p:nvCxnSpPr>
        <p:spPr>
          <a:xfrm>
            <a:off x="66294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Arrow Connector 379"/>
          <p:cNvCxnSpPr/>
          <p:nvPr/>
        </p:nvCxnSpPr>
        <p:spPr>
          <a:xfrm flipV="1">
            <a:off x="67056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1" name="Straight Arrow Connector 380"/>
          <p:cNvCxnSpPr/>
          <p:nvPr/>
        </p:nvCxnSpPr>
        <p:spPr>
          <a:xfrm>
            <a:off x="81534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2" name="Straight Arrow Connector 381"/>
          <p:cNvCxnSpPr/>
          <p:nvPr/>
        </p:nvCxnSpPr>
        <p:spPr>
          <a:xfrm flipV="1">
            <a:off x="82296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3" name="Straight Arrow Connector 382"/>
          <p:cNvCxnSpPr/>
          <p:nvPr/>
        </p:nvCxnSpPr>
        <p:spPr>
          <a:xfrm>
            <a:off x="8153400" y="4724400"/>
            <a:ext cx="0" cy="3048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4" name="TextBox 383"/>
          <p:cNvSpPr txBox="1"/>
          <p:nvPr/>
        </p:nvSpPr>
        <p:spPr>
          <a:xfrm>
            <a:off x="7696200" y="45720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385" name="Arc 384"/>
          <p:cNvSpPr/>
          <p:nvPr/>
        </p:nvSpPr>
        <p:spPr>
          <a:xfrm rot="10800000" flipV="1">
            <a:off x="7924800" y="6019800"/>
            <a:ext cx="457200" cy="2286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86" name="Arc 385"/>
          <p:cNvSpPr/>
          <p:nvPr/>
        </p:nvSpPr>
        <p:spPr>
          <a:xfrm rot="16200000" flipH="1" flipV="1">
            <a:off x="7505700" y="5067300"/>
            <a:ext cx="1219200" cy="6858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87" name="Straight Arrow Connector 386"/>
          <p:cNvCxnSpPr/>
          <p:nvPr/>
        </p:nvCxnSpPr>
        <p:spPr>
          <a:xfrm>
            <a:off x="8458200" y="4572000"/>
            <a:ext cx="0" cy="45720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8" name="Arc 387"/>
          <p:cNvSpPr/>
          <p:nvPr/>
        </p:nvSpPr>
        <p:spPr>
          <a:xfrm flipH="1">
            <a:off x="5334000" y="4495800"/>
            <a:ext cx="990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89" name="TextBox 388"/>
          <p:cNvSpPr txBox="1"/>
          <p:nvPr/>
        </p:nvSpPr>
        <p:spPr>
          <a:xfrm>
            <a:off x="5867400" y="4343400"/>
            <a:ext cx="872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390" name="TextBox 389"/>
          <p:cNvSpPr txBox="1"/>
          <p:nvPr/>
        </p:nvSpPr>
        <p:spPr>
          <a:xfrm>
            <a:off x="8229600" y="4267200"/>
            <a:ext cx="462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Evac</a:t>
            </a:r>
            <a:endParaRPr lang="en-US" sz="1200" dirty="0"/>
          </a:p>
        </p:txBody>
      </p:sp>
      <p:sp>
        <p:nvSpPr>
          <p:cNvPr id="391" name="TextBox 390"/>
          <p:cNvSpPr txBox="1"/>
          <p:nvPr/>
        </p:nvSpPr>
        <p:spPr>
          <a:xfrm>
            <a:off x="5715000" y="60198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392" name="Arc 391"/>
          <p:cNvSpPr/>
          <p:nvPr/>
        </p:nvSpPr>
        <p:spPr>
          <a:xfrm rot="16200000" flipH="1">
            <a:off x="4991100" y="50673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93" name="Arc 392"/>
          <p:cNvSpPr/>
          <p:nvPr/>
        </p:nvSpPr>
        <p:spPr>
          <a:xfrm flipH="1">
            <a:off x="5257800" y="4267200"/>
            <a:ext cx="12192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94" name="TextBox 393"/>
          <p:cNvSpPr txBox="1"/>
          <p:nvPr/>
        </p:nvSpPr>
        <p:spPr>
          <a:xfrm>
            <a:off x="5867400" y="41910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95" name="Oval 394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6" name="Straight Arrow Connector 395"/>
          <p:cNvCxnSpPr/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Arrow Connector 396"/>
          <p:cNvCxnSpPr/>
          <p:nvPr/>
        </p:nvCxnSpPr>
        <p:spPr>
          <a:xfrm flipV="1">
            <a:off x="5029200" y="5486400"/>
            <a:ext cx="7620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Sequential Chemistry, Pipette Process</a:t>
            </a:r>
            <a:endParaRPr lang="en-US" dirty="0" smtClean="0"/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455" name="Curved Connector 454"/>
          <p:cNvCxnSpPr>
            <a:endCxn id="478" idx="0"/>
          </p:cNvCxnSpPr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Arc 455"/>
          <p:cNvSpPr/>
          <p:nvPr/>
        </p:nvSpPr>
        <p:spPr>
          <a:xfrm flipH="1">
            <a:off x="2895600" y="1600200"/>
            <a:ext cx="609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57" name="Arc 456"/>
          <p:cNvSpPr/>
          <p:nvPr/>
        </p:nvSpPr>
        <p:spPr>
          <a:xfrm flipH="1">
            <a:off x="2514600" y="13716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58" name="Arc 457"/>
          <p:cNvSpPr/>
          <p:nvPr/>
        </p:nvSpPr>
        <p:spPr>
          <a:xfrm flipH="1">
            <a:off x="2438400" y="1143000"/>
            <a:ext cx="10668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59" name="Arc 458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60" name="Arc 459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61" name="TextBox 460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462" name="TextBox 461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463" name="TextBox 462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464" name="Flowchart: Magnetic Disk 463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5" name="Flowchart: Magnetic Disk 464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6" name="TextBox 465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467" name="Arc 466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68" name="TextBox 467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469" name="Straight Arrow Connector 468"/>
          <p:cNvCxnSpPr/>
          <p:nvPr/>
        </p:nvCxnSpPr>
        <p:spPr>
          <a:xfrm flipH="1">
            <a:off x="3276600" y="22098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0" name="TextBox 469"/>
          <p:cNvSpPr txBox="1"/>
          <p:nvPr/>
        </p:nvSpPr>
        <p:spPr>
          <a:xfrm>
            <a:off x="3505200" y="19050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471" name="TextBox 470"/>
          <p:cNvSpPr txBox="1"/>
          <p:nvPr/>
        </p:nvSpPr>
        <p:spPr>
          <a:xfrm>
            <a:off x="3886200" y="1905000"/>
            <a:ext cx="381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472" name="TextBox 471"/>
          <p:cNvSpPr txBox="1"/>
          <p:nvPr/>
        </p:nvSpPr>
        <p:spPr>
          <a:xfrm>
            <a:off x="3200400" y="1447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473" name="Arc 472"/>
          <p:cNvSpPr/>
          <p:nvPr/>
        </p:nvSpPr>
        <p:spPr>
          <a:xfrm rot="16200000" flipH="1">
            <a:off x="2819400" y="1828800"/>
            <a:ext cx="1371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74" name="TextBox 473"/>
          <p:cNvSpPr txBox="1"/>
          <p:nvPr/>
        </p:nvSpPr>
        <p:spPr>
          <a:xfrm>
            <a:off x="2971800" y="10668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475" name="TextBox 474"/>
          <p:cNvSpPr txBox="1"/>
          <p:nvPr/>
        </p:nvSpPr>
        <p:spPr>
          <a:xfrm>
            <a:off x="2971800" y="12954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476" name="Rectangle 475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7" name="Isosceles Triangle 476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8" name="Oval 477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9" name="Oval 478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0" name="Straight Arrow Connector 479"/>
          <p:cNvCxnSpPr>
            <a:stCxn id="465" idx="3"/>
            <a:endCxn id="479" idx="2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Straight Arrow Connector 480"/>
          <p:cNvCxnSpPr>
            <a:stCxn id="478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2" name="TextBox 481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cxnSp>
        <p:nvCxnSpPr>
          <p:cNvPr id="483" name="Straight Arrow Connector 482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4" name="Rectangle 483"/>
          <p:cNvSpPr/>
          <p:nvPr/>
        </p:nvSpPr>
        <p:spPr>
          <a:xfrm>
            <a:off x="45720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5" name="TextBox 484"/>
          <p:cNvSpPr txBox="1"/>
          <p:nvPr/>
        </p:nvSpPr>
        <p:spPr>
          <a:xfrm>
            <a:off x="8305800" y="3048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486" name="Isosceles Triangle 485"/>
          <p:cNvSpPr/>
          <p:nvPr/>
        </p:nvSpPr>
        <p:spPr>
          <a:xfrm rot="16200000">
            <a:off x="8191500" y="2857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9" name="TextBox 488"/>
          <p:cNvSpPr txBox="1"/>
          <p:nvPr/>
        </p:nvSpPr>
        <p:spPr>
          <a:xfrm>
            <a:off x="4572000" y="9906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MagPip</a:t>
            </a:r>
            <a:endParaRPr lang="en-US" i="1" dirty="0" smtClean="0"/>
          </a:p>
          <a:p>
            <a:r>
              <a:rPr lang="en-US" i="1" dirty="0" smtClean="0"/>
              <a:t>DNA</a:t>
            </a:r>
            <a:endParaRPr lang="en-US" i="1" dirty="0"/>
          </a:p>
        </p:txBody>
      </p:sp>
      <p:sp>
        <p:nvSpPr>
          <p:cNvPr id="490" name="Arc 489"/>
          <p:cNvSpPr/>
          <p:nvPr/>
        </p:nvSpPr>
        <p:spPr>
          <a:xfrm flipH="1">
            <a:off x="5105400" y="1905000"/>
            <a:ext cx="762000" cy="6096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91" name="TextBox 490"/>
          <p:cNvSpPr txBox="1"/>
          <p:nvPr/>
        </p:nvSpPr>
        <p:spPr>
          <a:xfrm>
            <a:off x="5486400" y="17526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sp>
        <p:nvSpPr>
          <p:cNvPr id="492" name="TextBox 491"/>
          <p:cNvSpPr txBox="1"/>
          <p:nvPr/>
        </p:nvSpPr>
        <p:spPr>
          <a:xfrm>
            <a:off x="5943600" y="2819400"/>
            <a:ext cx="6096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</a:t>
            </a:r>
            <a:endParaRPr lang="en-US" sz="1200" dirty="0" smtClean="0"/>
          </a:p>
        </p:txBody>
      </p:sp>
      <p:sp>
        <p:nvSpPr>
          <p:cNvPr id="493" name="TextBox 492"/>
          <p:cNvSpPr txBox="1"/>
          <p:nvPr/>
        </p:nvSpPr>
        <p:spPr>
          <a:xfrm>
            <a:off x="7848600" y="2438400"/>
            <a:ext cx="5966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In/Out</a:t>
            </a:r>
            <a:endParaRPr lang="en-US" sz="1200" dirty="0"/>
          </a:p>
        </p:txBody>
      </p:sp>
      <p:cxnSp>
        <p:nvCxnSpPr>
          <p:cNvPr id="494" name="Straight Arrow Connector 493"/>
          <p:cNvCxnSpPr/>
          <p:nvPr/>
        </p:nvCxnSpPr>
        <p:spPr>
          <a:xfrm>
            <a:off x="5867400" y="2667000"/>
            <a:ext cx="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5" name="TextBox 494"/>
          <p:cNvSpPr txBox="1"/>
          <p:nvPr/>
        </p:nvSpPr>
        <p:spPr>
          <a:xfrm>
            <a:off x="6629400" y="21336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496" name="Arc 495"/>
          <p:cNvSpPr/>
          <p:nvPr/>
        </p:nvSpPr>
        <p:spPr>
          <a:xfrm rot="10800000" flipV="1">
            <a:off x="5029200" y="2667000"/>
            <a:ext cx="914400" cy="838200"/>
          </a:xfrm>
          <a:prstGeom prst="arc">
            <a:avLst>
              <a:gd name="adj1" fmla="val 16200000"/>
              <a:gd name="adj2" fmla="val 5394691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497" name="Straight Arrow Connector 496"/>
          <p:cNvCxnSpPr/>
          <p:nvPr/>
        </p:nvCxnSpPr>
        <p:spPr>
          <a:xfrm flipH="1">
            <a:off x="7467600" y="2590800"/>
            <a:ext cx="381000" cy="0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8" name="Straight Connector 497"/>
          <p:cNvCxnSpPr>
            <a:stCxn id="500" idx="0"/>
            <a:endCxn id="501" idx="0"/>
          </p:cNvCxnSpPr>
          <p:nvPr/>
        </p:nvCxnSpPr>
        <p:spPr>
          <a:xfrm>
            <a:off x="5638800" y="25146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9" name="Straight Connector 498"/>
          <p:cNvCxnSpPr/>
          <p:nvPr/>
        </p:nvCxnSpPr>
        <p:spPr>
          <a:xfrm>
            <a:off x="5638800" y="26670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0" name="Arc 499"/>
          <p:cNvSpPr/>
          <p:nvPr/>
        </p:nvSpPr>
        <p:spPr>
          <a:xfrm>
            <a:off x="5600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1" name="Arc 500"/>
          <p:cNvSpPr/>
          <p:nvPr/>
        </p:nvSpPr>
        <p:spPr>
          <a:xfrm>
            <a:off x="73914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2" name="Arc 501"/>
          <p:cNvSpPr/>
          <p:nvPr/>
        </p:nvSpPr>
        <p:spPr>
          <a:xfrm rot="10800000">
            <a:off x="5600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3" name="Arc 502"/>
          <p:cNvSpPr/>
          <p:nvPr/>
        </p:nvSpPr>
        <p:spPr>
          <a:xfrm>
            <a:off x="60579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4" name="Arc 503"/>
          <p:cNvSpPr/>
          <p:nvPr/>
        </p:nvSpPr>
        <p:spPr>
          <a:xfrm>
            <a:off x="62103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5" name="Arc 504"/>
          <p:cNvSpPr/>
          <p:nvPr/>
        </p:nvSpPr>
        <p:spPr>
          <a:xfrm>
            <a:off x="62865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6" name="Arc 505"/>
          <p:cNvSpPr/>
          <p:nvPr/>
        </p:nvSpPr>
        <p:spPr>
          <a:xfrm>
            <a:off x="65913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7" name="Arc 506"/>
          <p:cNvSpPr/>
          <p:nvPr/>
        </p:nvSpPr>
        <p:spPr>
          <a:xfrm>
            <a:off x="6743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8" name="Arc 507"/>
          <p:cNvSpPr/>
          <p:nvPr/>
        </p:nvSpPr>
        <p:spPr>
          <a:xfrm>
            <a:off x="68199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9" name="Arc 508"/>
          <p:cNvSpPr/>
          <p:nvPr/>
        </p:nvSpPr>
        <p:spPr>
          <a:xfrm>
            <a:off x="7124700" y="25146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0" name="Arc 509"/>
          <p:cNvSpPr/>
          <p:nvPr/>
        </p:nvSpPr>
        <p:spPr>
          <a:xfrm rot="10800000" flipV="1">
            <a:off x="5181600" y="2743200"/>
            <a:ext cx="609600" cy="609600"/>
          </a:xfrm>
          <a:prstGeom prst="arc">
            <a:avLst>
              <a:gd name="adj1" fmla="val 16200000"/>
              <a:gd name="adj2" fmla="val 5338487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11" name="Straight Arrow Connector 510"/>
          <p:cNvCxnSpPr/>
          <p:nvPr/>
        </p:nvCxnSpPr>
        <p:spPr>
          <a:xfrm>
            <a:off x="5486400" y="3200400"/>
            <a:ext cx="2667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" name="TextBox 511"/>
          <p:cNvSpPr txBox="1"/>
          <p:nvPr/>
        </p:nvSpPr>
        <p:spPr>
          <a:xfrm>
            <a:off x="6629400" y="32004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cxnSp>
        <p:nvCxnSpPr>
          <p:cNvPr id="513" name="Straight Arrow Connector 512"/>
          <p:cNvCxnSpPr/>
          <p:nvPr/>
        </p:nvCxnSpPr>
        <p:spPr>
          <a:xfrm>
            <a:off x="5486400" y="3352800"/>
            <a:ext cx="1120221" cy="959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4" name="Arc 513"/>
          <p:cNvSpPr/>
          <p:nvPr/>
        </p:nvSpPr>
        <p:spPr>
          <a:xfrm rot="10800000" flipV="1">
            <a:off x="5334000" y="2819400"/>
            <a:ext cx="3048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15" name="Straight Arrow Connector 514"/>
          <p:cNvCxnSpPr/>
          <p:nvPr/>
        </p:nvCxnSpPr>
        <p:spPr>
          <a:xfrm flipH="1">
            <a:off x="5638800" y="24384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" name="Arc 515"/>
          <p:cNvSpPr/>
          <p:nvPr/>
        </p:nvSpPr>
        <p:spPr>
          <a:xfrm flipH="1">
            <a:off x="5257800" y="2133600"/>
            <a:ext cx="457200" cy="3048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17" name="TextBox 516"/>
          <p:cNvSpPr txBox="1"/>
          <p:nvPr/>
        </p:nvSpPr>
        <p:spPr>
          <a:xfrm>
            <a:off x="5486400" y="20574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518" name="Oval 517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9" name="Straight Arrow Connector 518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" name="Curved Connector 519"/>
          <p:cNvCxnSpPr>
            <a:stCxn id="518" idx="6"/>
          </p:cNvCxnSpPr>
          <p:nvPr/>
        </p:nvCxnSpPr>
        <p:spPr>
          <a:xfrm flipV="1">
            <a:off x="4724400" y="2590800"/>
            <a:ext cx="762000" cy="533400"/>
          </a:xfrm>
          <a:prstGeom prst="curvedConnector3">
            <a:avLst>
              <a:gd name="adj1" fmla="val 24286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2" name="Rectangle 521"/>
          <p:cNvSpPr/>
          <p:nvPr/>
        </p:nvSpPr>
        <p:spPr>
          <a:xfrm>
            <a:off x="45720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523" name="TextBox 522"/>
          <p:cNvSpPr txBox="1"/>
          <p:nvPr/>
        </p:nvSpPr>
        <p:spPr>
          <a:xfrm>
            <a:off x="4572000" y="3810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MagPip</a:t>
            </a:r>
            <a:endParaRPr lang="en-US" i="1" dirty="0" smtClean="0"/>
          </a:p>
          <a:p>
            <a:r>
              <a:rPr lang="en-US" i="1" dirty="0" smtClean="0"/>
              <a:t>RNA</a:t>
            </a:r>
            <a:endParaRPr lang="en-US" i="1" dirty="0"/>
          </a:p>
        </p:txBody>
      </p:sp>
      <p:sp>
        <p:nvSpPr>
          <p:cNvPr id="524" name="TextBox 523"/>
          <p:cNvSpPr txBox="1"/>
          <p:nvPr/>
        </p:nvSpPr>
        <p:spPr>
          <a:xfrm>
            <a:off x="8305800" y="58674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525" name="Isosceles Triangle 524"/>
          <p:cNvSpPr/>
          <p:nvPr/>
        </p:nvSpPr>
        <p:spPr>
          <a:xfrm rot="16200000">
            <a:off x="8191500" y="56769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6" name="Arc 525"/>
          <p:cNvSpPr/>
          <p:nvPr/>
        </p:nvSpPr>
        <p:spPr>
          <a:xfrm flipH="1">
            <a:off x="5105400" y="4724400"/>
            <a:ext cx="762000" cy="6096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27" name="TextBox 526"/>
          <p:cNvSpPr txBox="1"/>
          <p:nvPr/>
        </p:nvSpPr>
        <p:spPr>
          <a:xfrm>
            <a:off x="5486400" y="4572000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Mag</a:t>
            </a:r>
            <a:r>
              <a:rPr lang="en-US" sz="1200" dirty="0" smtClean="0"/>
              <a:t> Beads</a:t>
            </a:r>
            <a:endParaRPr lang="en-US" sz="1200" dirty="0"/>
          </a:p>
        </p:txBody>
      </p:sp>
      <p:cxnSp>
        <p:nvCxnSpPr>
          <p:cNvPr id="528" name="Straight Arrow Connector 527"/>
          <p:cNvCxnSpPr/>
          <p:nvPr/>
        </p:nvCxnSpPr>
        <p:spPr>
          <a:xfrm>
            <a:off x="5486400" y="6019800"/>
            <a:ext cx="2667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Arc 528"/>
          <p:cNvSpPr/>
          <p:nvPr/>
        </p:nvSpPr>
        <p:spPr>
          <a:xfrm rot="10800000" flipV="1">
            <a:off x="5334000" y="5638800"/>
            <a:ext cx="304800" cy="381000"/>
          </a:xfrm>
          <a:prstGeom prst="arc">
            <a:avLst>
              <a:gd name="adj1" fmla="val 16200000"/>
              <a:gd name="adj2" fmla="val 5628673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30" name="Arc 529"/>
          <p:cNvSpPr/>
          <p:nvPr/>
        </p:nvSpPr>
        <p:spPr>
          <a:xfrm flipH="1">
            <a:off x="5257800" y="4953000"/>
            <a:ext cx="457200" cy="3048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31" name="TextBox 530"/>
          <p:cNvSpPr txBox="1"/>
          <p:nvPr/>
        </p:nvSpPr>
        <p:spPr>
          <a:xfrm>
            <a:off x="5486400" y="4876800"/>
            <a:ext cx="838199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532" name="TextBox 531"/>
          <p:cNvSpPr txBox="1"/>
          <p:nvPr/>
        </p:nvSpPr>
        <p:spPr>
          <a:xfrm>
            <a:off x="5943600" y="5638800"/>
            <a:ext cx="6096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Magnet</a:t>
            </a:r>
            <a:endParaRPr lang="en-US" sz="1200" dirty="0" smtClean="0"/>
          </a:p>
        </p:txBody>
      </p:sp>
      <p:sp>
        <p:nvSpPr>
          <p:cNvPr id="533" name="TextBox 532"/>
          <p:cNvSpPr txBox="1"/>
          <p:nvPr/>
        </p:nvSpPr>
        <p:spPr>
          <a:xfrm>
            <a:off x="7848600" y="5257800"/>
            <a:ext cx="5966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In/Out</a:t>
            </a:r>
            <a:endParaRPr lang="en-US" sz="1200" dirty="0"/>
          </a:p>
        </p:txBody>
      </p:sp>
      <p:cxnSp>
        <p:nvCxnSpPr>
          <p:cNvPr id="534" name="Straight Arrow Connector 533"/>
          <p:cNvCxnSpPr/>
          <p:nvPr/>
        </p:nvCxnSpPr>
        <p:spPr>
          <a:xfrm>
            <a:off x="5867400" y="5486400"/>
            <a:ext cx="0" cy="381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5" name="TextBox 534"/>
          <p:cNvSpPr txBox="1"/>
          <p:nvPr/>
        </p:nvSpPr>
        <p:spPr>
          <a:xfrm>
            <a:off x="6629400" y="4953000"/>
            <a:ext cx="457199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cxnSp>
        <p:nvCxnSpPr>
          <p:cNvPr id="536" name="Straight Arrow Connector 535"/>
          <p:cNvCxnSpPr/>
          <p:nvPr/>
        </p:nvCxnSpPr>
        <p:spPr>
          <a:xfrm flipH="1">
            <a:off x="7467600" y="5410200"/>
            <a:ext cx="381000" cy="0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7" name="Straight Connector 536"/>
          <p:cNvCxnSpPr>
            <a:stCxn id="539" idx="0"/>
            <a:endCxn id="540" idx="0"/>
          </p:cNvCxnSpPr>
          <p:nvPr/>
        </p:nvCxnSpPr>
        <p:spPr>
          <a:xfrm>
            <a:off x="5638800" y="53340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8" name="Straight Connector 537"/>
          <p:cNvCxnSpPr/>
          <p:nvPr/>
        </p:nvCxnSpPr>
        <p:spPr>
          <a:xfrm>
            <a:off x="5638800" y="5486400"/>
            <a:ext cx="17907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9" name="Arc 538"/>
          <p:cNvSpPr/>
          <p:nvPr/>
        </p:nvSpPr>
        <p:spPr>
          <a:xfrm>
            <a:off x="5600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0" name="Arc 539"/>
          <p:cNvSpPr/>
          <p:nvPr/>
        </p:nvSpPr>
        <p:spPr>
          <a:xfrm>
            <a:off x="73914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1" name="Arc 540"/>
          <p:cNvSpPr/>
          <p:nvPr/>
        </p:nvSpPr>
        <p:spPr>
          <a:xfrm rot="10800000">
            <a:off x="5600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2" name="Arc 541"/>
          <p:cNvSpPr/>
          <p:nvPr/>
        </p:nvSpPr>
        <p:spPr>
          <a:xfrm>
            <a:off x="60579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3" name="Arc 542"/>
          <p:cNvSpPr/>
          <p:nvPr/>
        </p:nvSpPr>
        <p:spPr>
          <a:xfrm>
            <a:off x="62103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4" name="Arc 543"/>
          <p:cNvSpPr/>
          <p:nvPr/>
        </p:nvSpPr>
        <p:spPr>
          <a:xfrm>
            <a:off x="62865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5" name="Arc 544"/>
          <p:cNvSpPr/>
          <p:nvPr/>
        </p:nvSpPr>
        <p:spPr>
          <a:xfrm>
            <a:off x="65913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6" name="Arc 545"/>
          <p:cNvSpPr/>
          <p:nvPr/>
        </p:nvSpPr>
        <p:spPr>
          <a:xfrm>
            <a:off x="6743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7" name="Arc 546"/>
          <p:cNvSpPr/>
          <p:nvPr/>
        </p:nvSpPr>
        <p:spPr>
          <a:xfrm>
            <a:off x="68199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8" name="Arc 547"/>
          <p:cNvSpPr/>
          <p:nvPr/>
        </p:nvSpPr>
        <p:spPr>
          <a:xfrm>
            <a:off x="7124700" y="5334000"/>
            <a:ext cx="76200" cy="152400"/>
          </a:xfrm>
          <a:prstGeom prst="arc">
            <a:avLst>
              <a:gd name="adj1" fmla="val 16200000"/>
              <a:gd name="adj2" fmla="val 5485917"/>
            </a:avLst>
          </a:prstGeom>
          <a:ln w="63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9" name="Straight Arrow Connector 548"/>
          <p:cNvCxnSpPr/>
          <p:nvPr/>
        </p:nvCxnSpPr>
        <p:spPr>
          <a:xfrm flipH="1">
            <a:off x="5638800" y="5257800"/>
            <a:ext cx="15240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0" name="Arc 549"/>
          <p:cNvSpPr/>
          <p:nvPr/>
        </p:nvSpPr>
        <p:spPr>
          <a:xfrm flipH="1">
            <a:off x="4953000" y="4572000"/>
            <a:ext cx="1066800" cy="838200"/>
          </a:xfrm>
          <a:prstGeom prst="arc">
            <a:avLst>
              <a:gd name="adj1" fmla="val 16200000"/>
              <a:gd name="adj2" fmla="val 5453339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54" name="Arc 553"/>
          <p:cNvSpPr/>
          <p:nvPr/>
        </p:nvSpPr>
        <p:spPr>
          <a:xfrm rot="10800000" flipV="1">
            <a:off x="5181600" y="5562600"/>
            <a:ext cx="609600" cy="609600"/>
          </a:xfrm>
          <a:prstGeom prst="arc">
            <a:avLst>
              <a:gd name="adj1" fmla="val 16200000"/>
              <a:gd name="adj2" fmla="val 5338487"/>
            </a:avLst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55" name="TextBox 554"/>
          <p:cNvSpPr txBox="1"/>
          <p:nvPr/>
        </p:nvSpPr>
        <p:spPr>
          <a:xfrm>
            <a:off x="6629400" y="60198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cxnSp>
        <p:nvCxnSpPr>
          <p:cNvPr id="556" name="Straight Arrow Connector 555"/>
          <p:cNvCxnSpPr/>
          <p:nvPr/>
        </p:nvCxnSpPr>
        <p:spPr>
          <a:xfrm>
            <a:off x="5486400" y="6172200"/>
            <a:ext cx="1120221" cy="959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7" name="Flowchart: Magnetic Disk 556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8" name="TextBox 557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559" name="TextBox 558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560" name="Arc 559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1" name="Arc 560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2" name="Arc 561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3" name="Arc 562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4" name="TextBox 563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565" name="Arc 564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66" name="TextBox 565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567" name="TextBox 566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568" name="Arc 567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69" name="Straight Arrow Connector 568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0" name="TextBox 569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571" name="Rectangle 570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2" name="Isosceles Triangle 571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3" name="Curved Connector 572"/>
          <p:cNvCxnSpPr>
            <a:stCxn id="576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4" name="TextBox 573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575" name="TextBox 574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576" name="Oval 575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7" name="Straight Arrow Connector 576"/>
          <p:cNvCxnSpPr>
            <a:stCxn id="576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8" name="TextBox 577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579" name="Isosceles Triangle 578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0" name="Arc 579"/>
          <p:cNvSpPr/>
          <p:nvPr/>
        </p:nvSpPr>
        <p:spPr>
          <a:xfrm rot="10800000" flipH="1">
            <a:off x="5105400" y="3352800"/>
            <a:ext cx="762000" cy="1219200"/>
          </a:xfrm>
          <a:prstGeom prst="arc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81" name="Oval 580"/>
          <p:cNvSpPr/>
          <p:nvPr/>
        </p:nvSpPr>
        <p:spPr>
          <a:xfrm>
            <a:off x="57150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82" name="Straight Arrow Connector 581"/>
          <p:cNvCxnSpPr>
            <a:stCxn id="581" idx="0"/>
            <a:endCxn id="581" idx="4"/>
          </p:cNvCxnSpPr>
          <p:nvPr/>
        </p:nvCxnSpPr>
        <p:spPr>
          <a:xfrm>
            <a:off x="58674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3" name="Arc 582"/>
          <p:cNvSpPr/>
          <p:nvPr/>
        </p:nvSpPr>
        <p:spPr>
          <a:xfrm>
            <a:off x="5105400" y="3505200"/>
            <a:ext cx="762000" cy="304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HAB, </a:t>
            </a:r>
            <a:r>
              <a:rPr lang="en-US" dirty="0" err="1" smtClean="0"/>
              <a:t>Domoic</a:t>
            </a:r>
            <a:r>
              <a:rPr lang="en-US" dirty="0" smtClean="0"/>
              <a:t> Acid</a:t>
            </a:r>
            <a:endParaRPr lang="en-US" dirty="0" smtClean="0"/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151" name="Curved Connector 150"/>
          <p:cNvCxnSpPr>
            <a:endCxn id="201" idx="0"/>
          </p:cNvCxnSpPr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Arc 156"/>
          <p:cNvSpPr/>
          <p:nvPr/>
        </p:nvSpPr>
        <p:spPr>
          <a:xfrm flipH="1">
            <a:off x="2895600" y="1600200"/>
            <a:ext cx="609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59" name="Arc 158"/>
          <p:cNvSpPr/>
          <p:nvPr/>
        </p:nvSpPr>
        <p:spPr>
          <a:xfrm flipH="1">
            <a:off x="2514600" y="13716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1" name="Arc 160"/>
          <p:cNvSpPr/>
          <p:nvPr/>
        </p:nvSpPr>
        <p:spPr>
          <a:xfrm flipH="1">
            <a:off x="2438400" y="1143000"/>
            <a:ext cx="10668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2" name="Arc 161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5" name="Arc 164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67" name="TextBox 166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69" name="TextBox 168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171" name="TextBox 170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72" name="Flowchart: Magnetic Disk 171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" name="Flowchart: Magnetic Disk 173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5" name="TextBox 174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176" name="Arc 175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77" name="TextBox 176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178" name="Straight Arrow Connector 177"/>
          <p:cNvCxnSpPr/>
          <p:nvPr/>
        </p:nvCxnSpPr>
        <p:spPr>
          <a:xfrm flipH="1">
            <a:off x="3276600" y="22098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/>
          <p:cNvSpPr txBox="1"/>
          <p:nvPr/>
        </p:nvSpPr>
        <p:spPr>
          <a:xfrm>
            <a:off x="3505200" y="19050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190" name="TextBox 189"/>
          <p:cNvSpPr txBox="1"/>
          <p:nvPr/>
        </p:nvSpPr>
        <p:spPr>
          <a:xfrm>
            <a:off x="3886200" y="1905000"/>
            <a:ext cx="381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191" name="TextBox 190"/>
          <p:cNvSpPr txBox="1"/>
          <p:nvPr/>
        </p:nvSpPr>
        <p:spPr>
          <a:xfrm>
            <a:off x="3200400" y="1447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2" name="Arc 191"/>
          <p:cNvSpPr/>
          <p:nvPr/>
        </p:nvSpPr>
        <p:spPr>
          <a:xfrm rot="16200000" flipH="1">
            <a:off x="2819400" y="1828800"/>
            <a:ext cx="1371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93" name="TextBox 192"/>
          <p:cNvSpPr txBox="1"/>
          <p:nvPr/>
        </p:nvSpPr>
        <p:spPr>
          <a:xfrm>
            <a:off x="2971800" y="10668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94" name="TextBox 193"/>
          <p:cNvSpPr txBox="1"/>
          <p:nvPr/>
        </p:nvSpPr>
        <p:spPr>
          <a:xfrm>
            <a:off x="2971800" y="12954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195" name="Rectangle 194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6" name="Isosceles Triangle 195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1" name="Oval 200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" name="Oval 204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0" name="Straight Arrow Connector 209"/>
          <p:cNvCxnSpPr>
            <a:stCxn id="174" idx="3"/>
            <a:endCxn id="205" idx="2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Arrow Connector 210"/>
          <p:cNvCxnSpPr>
            <a:stCxn id="201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TextBox 211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cxnSp>
        <p:nvCxnSpPr>
          <p:cNvPr id="213" name="Straight Arrow Connector 212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Flowchart: Magnetic Disk 213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" name="TextBox 214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Filtrate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216" name="TextBox 215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217" name="Arc 216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8" name="Arc 217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9" name="Arc 218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1" name="Arc 220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2" name="TextBox 221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23" name="Arc 222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27" name="TextBox 226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28" name="TextBox 227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29" name="Arc 228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230" name="Straight Arrow Connector 229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TextBox 232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241" name="Rectangle 240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Isosceles Triangle 242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5" name="Curved Connector 244"/>
          <p:cNvCxnSpPr>
            <a:stCxn id="257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7" name="TextBox 246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56" name="TextBox 255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Filtrate</a:t>
            </a:r>
            <a:endParaRPr lang="en-US" i="1" dirty="0"/>
          </a:p>
        </p:txBody>
      </p:sp>
      <p:sp>
        <p:nvSpPr>
          <p:cNvPr id="257" name="Oval 256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8" name="Straight Arrow Connector 257"/>
          <p:cNvCxnSpPr>
            <a:stCxn id="257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9" name="TextBox 258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60" name="Isosceles Triangle 259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3" name="TextBox 262"/>
          <p:cNvSpPr txBox="1"/>
          <p:nvPr/>
        </p:nvSpPr>
        <p:spPr>
          <a:xfrm>
            <a:off x="4876800" y="29718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264" name="Isosceles Triangle 263"/>
          <p:cNvSpPr/>
          <p:nvPr/>
        </p:nvSpPr>
        <p:spPr>
          <a:xfrm rot="16200000">
            <a:off x="4762500" y="27813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Whole Cell Archive</a:t>
            </a:r>
            <a:endParaRPr lang="en-US" dirty="0" smtClean="0"/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175" name="Curved Connector 174"/>
          <p:cNvCxnSpPr>
            <a:endCxn id="219" idx="0"/>
          </p:cNvCxnSpPr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Arc 175"/>
          <p:cNvSpPr/>
          <p:nvPr/>
        </p:nvSpPr>
        <p:spPr>
          <a:xfrm flipH="1">
            <a:off x="2895600" y="1600200"/>
            <a:ext cx="609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77" name="Arc 176"/>
          <p:cNvSpPr/>
          <p:nvPr/>
        </p:nvSpPr>
        <p:spPr>
          <a:xfrm flipH="1">
            <a:off x="2514600" y="13716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78" name="Arc 177"/>
          <p:cNvSpPr/>
          <p:nvPr/>
        </p:nvSpPr>
        <p:spPr>
          <a:xfrm flipH="1">
            <a:off x="2438400" y="1143000"/>
            <a:ext cx="10668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88" name="Arc 187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90" name="Arc 189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91" name="TextBox 190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192" name="TextBox 191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193" name="TextBox 192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194" name="Flowchart: Magnetic Disk 193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5" name="Flowchart: Magnetic Disk 194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6" name="TextBox 195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01" name="Arc 200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05" name="TextBox 204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210" name="Straight Arrow Connector 209"/>
          <p:cNvCxnSpPr/>
          <p:nvPr/>
        </p:nvCxnSpPr>
        <p:spPr>
          <a:xfrm flipH="1">
            <a:off x="3276600" y="22098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TextBox 210"/>
          <p:cNvSpPr txBox="1"/>
          <p:nvPr/>
        </p:nvSpPr>
        <p:spPr>
          <a:xfrm>
            <a:off x="3505200" y="19050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12" name="TextBox 211"/>
          <p:cNvSpPr txBox="1"/>
          <p:nvPr/>
        </p:nvSpPr>
        <p:spPr>
          <a:xfrm>
            <a:off x="3886200" y="1905000"/>
            <a:ext cx="381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213" name="TextBox 212"/>
          <p:cNvSpPr txBox="1"/>
          <p:nvPr/>
        </p:nvSpPr>
        <p:spPr>
          <a:xfrm>
            <a:off x="3200400" y="1447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14" name="Arc 213"/>
          <p:cNvSpPr/>
          <p:nvPr/>
        </p:nvSpPr>
        <p:spPr>
          <a:xfrm rot="16200000" flipH="1">
            <a:off x="2819400" y="1828800"/>
            <a:ext cx="1371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5" name="TextBox 214"/>
          <p:cNvSpPr txBox="1"/>
          <p:nvPr/>
        </p:nvSpPr>
        <p:spPr>
          <a:xfrm>
            <a:off x="2971800" y="10668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16" name="TextBox 215"/>
          <p:cNvSpPr txBox="1"/>
          <p:nvPr/>
        </p:nvSpPr>
        <p:spPr>
          <a:xfrm>
            <a:off x="2971800" y="12954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17" name="Rectangle 216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Isosceles Triangle 217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Oval 218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2" name="Straight Arrow Connector 221"/>
          <p:cNvCxnSpPr>
            <a:stCxn id="195" idx="3"/>
            <a:endCxn id="221" idx="2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Straight Arrow Connector 222"/>
          <p:cNvCxnSpPr>
            <a:stCxn id="219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" name="TextBox 226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cxnSp>
        <p:nvCxnSpPr>
          <p:cNvPr id="228" name="Straight Arrow Connector 227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Box 144"/>
          <p:cNvSpPr txBox="1"/>
          <p:nvPr/>
        </p:nvSpPr>
        <p:spPr>
          <a:xfrm>
            <a:off x="304800" y="152400"/>
            <a:ext cx="853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G3 </a:t>
            </a:r>
            <a:r>
              <a:rPr lang="en-US" dirty="0" smtClean="0"/>
              <a:t>CANON</a:t>
            </a:r>
            <a:endParaRPr lang="en-US" dirty="0" smtClean="0"/>
          </a:p>
          <a:p>
            <a:pPr algn="ctr"/>
            <a:r>
              <a:rPr lang="en-US" dirty="0" smtClean="0"/>
              <a:t>Modular Cartridge. </a:t>
            </a:r>
            <a:r>
              <a:rPr lang="en-US" dirty="0" err="1" smtClean="0"/>
              <a:t>Ver</a:t>
            </a:r>
            <a:r>
              <a:rPr lang="en-US" dirty="0" smtClean="0"/>
              <a:t>: </a:t>
            </a:r>
            <a:r>
              <a:rPr lang="en-US" dirty="0" smtClean="0"/>
              <a:t>0.0</a:t>
            </a:r>
            <a:endParaRPr lang="en-US" dirty="0"/>
          </a:p>
        </p:txBody>
      </p:sp>
      <p:cxnSp>
        <p:nvCxnSpPr>
          <p:cNvPr id="213" name="Curved Connector 212"/>
          <p:cNvCxnSpPr>
            <a:endCxn id="260" idx="0"/>
          </p:cNvCxnSpPr>
          <p:nvPr/>
        </p:nvCxnSpPr>
        <p:spPr>
          <a:xfrm rot="5400000">
            <a:off x="1143000" y="2895600"/>
            <a:ext cx="1219200" cy="3048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Arc 213"/>
          <p:cNvSpPr/>
          <p:nvPr/>
        </p:nvSpPr>
        <p:spPr>
          <a:xfrm flipH="1">
            <a:off x="2895600" y="1600200"/>
            <a:ext cx="6096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5" name="Arc 214"/>
          <p:cNvSpPr/>
          <p:nvPr/>
        </p:nvSpPr>
        <p:spPr>
          <a:xfrm flipH="1">
            <a:off x="2514600" y="1371600"/>
            <a:ext cx="9144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6" name="Arc 215"/>
          <p:cNvSpPr/>
          <p:nvPr/>
        </p:nvSpPr>
        <p:spPr>
          <a:xfrm flipH="1">
            <a:off x="2438400" y="1143000"/>
            <a:ext cx="1066800" cy="1981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7" name="Arc 216"/>
          <p:cNvSpPr/>
          <p:nvPr/>
        </p:nvSpPr>
        <p:spPr>
          <a:xfrm>
            <a:off x="533400" y="1828800"/>
            <a:ext cx="1371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8" name="Arc 217"/>
          <p:cNvSpPr/>
          <p:nvPr/>
        </p:nvSpPr>
        <p:spPr>
          <a:xfrm>
            <a:off x="1295400" y="1524000"/>
            <a:ext cx="9144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19" name="TextBox 218"/>
          <p:cNvSpPr txBox="1"/>
          <p:nvPr/>
        </p:nvSpPr>
        <p:spPr>
          <a:xfrm>
            <a:off x="1066800" y="1371600"/>
            <a:ext cx="7416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21" name="TextBox 220"/>
          <p:cNvSpPr txBox="1"/>
          <p:nvPr/>
        </p:nvSpPr>
        <p:spPr>
          <a:xfrm>
            <a:off x="228600" y="1676400"/>
            <a:ext cx="788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Seawater</a:t>
            </a:r>
            <a:endParaRPr lang="en-US" sz="1200" dirty="0"/>
          </a:p>
        </p:txBody>
      </p:sp>
      <p:sp>
        <p:nvSpPr>
          <p:cNvPr id="222" name="TextBox 221"/>
          <p:cNvSpPr txBox="1"/>
          <p:nvPr/>
        </p:nvSpPr>
        <p:spPr>
          <a:xfrm>
            <a:off x="3276600" y="32766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err="1" smtClean="0"/>
              <a:t>Lysate</a:t>
            </a:r>
            <a:r>
              <a:rPr lang="en-US" sz="1200" i="1" dirty="0" smtClean="0"/>
              <a:t> filter</a:t>
            </a:r>
            <a:endParaRPr lang="en-US" sz="1200" i="1" dirty="0"/>
          </a:p>
        </p:txBody>
      </p:sp>
      <p:sp>
        <p:nvSpPr>
          <p:cNvPr id="223" name="Flowchart: Magnetic Disk 222"/>
          <p:cNvSpPr/>
          <p:nvPr/>
        </p:nvSpPr>
        <p:spPr>
          <a:xfrm>
            <a:off x="1524000" y="2133600"/>
            <a:ext cx="1752600" cy="304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Flowchart: Magnetic Disk 226"/>
          <p:cNvSpPr/>
          <p:nvPr/>
        </p:nvSpPr>
        <p:spPr>
          <a:xfrm rot="16200000">
            <a:off x="3429000" y="3048000"/>
            <a:ext cx="304800" cy="1524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TextBox 227"/>
          <p:cNvSpPr txBox="1"/>
          <p:nvPr/>
        </p:nvSpPr>
        <p:spPr>
          <a:xfrm>
            <a:off x="2514600" y="3048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229" name="Arc 228"/>
          <p:cNvSpPr/>
          <p:nvPr/>
        </p:nvSpPr>
        <p:spPr>
          <a:xfrm rot="16200000" flipH="1">
            <a:off x="1790700" y="2095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30" name="TextBox 229"/>
          <p:cNvSpPr txBox="1"/>
          <p:nvPr/>
        </p:nvSpPr>
        <p:spPr>
          <a:xfrm>
            <a:off x="1905000" y="2209800"/>
            <a:ext cx="99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/>
              <a:t>25mm Filter</a:t>
            </a:r>
            <a:endParaRPr lang="en-US" sz="1200" i="1" dirty="0"/>
          </a:p>
        </p:txBody>
      </p:sp>
      <p:cxnSp>
        <p:nvCxnSpPr>
          <p:cNvPr id="233" name="Straight Arrow Connector 232"/>
          <p:cNvCxnSpPr/>
          <p:nvPr/>
        </p:nvCxnSpPr>
        <p:spPr>
          <a:xfrm flipH="1">
            <a:off x="3276600" y="2209800"/>
            <a:ext cx="990600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TextBox 240"/>
          <p:cNvSpPr txBox="1"/>
          <p:nvPr/>
        </p:nvSpPr>
        <p:spPr>
          <a:xfrm>
            <a:off x="3505200" y="1905000"/>
            <a:ext cx="389081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</a:t>
            </a:r>
            <a:endParaRPr lang="en-US" sz="1200" dirty="0"/>
          </a:p>
        </p:txBody>
      </p:sp>
      <p:sp>
        <p:nvSpPr>
          <p:cNvPr id="243" name="TextBox 242"/>
          <p:cNvSpPr txBox="1"/>
          <p:nvPr/>
        </p:nvSpPr>
        <p:spPr>
          <a:xfrm>
            <a:off x="3886200" y="1905000"/>
            <a:ext cx="381000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lIns="45720" rIns="45720" rtlCol="0">
            <a:spAutoFit/>
          </a:bodyPr>
          <a:lstStyle/>
          <a:p>
            <a:r>
              <a:rPr lang="en-US" sz="1200" dirty="0" smtClean="0"/>
              <a:t>Beat</a:t>
            </a:r>
            <a:endParaRPr lang="en-US" sz="1200" dirty="0"/>
          </a:p>
        </p:txBody>
      </p:sp>
      <p:sp>
        <p:nvSpPr>
          <p:cNvPr id="245" name="TextBox 244"/>
          <p:cNvSpPr txBox="1"/>
          <p:nvPr/>
        </p:nvSpPr>
        <p:spPr>
          <a:xfrm>
            <a:off x="3200400" y="14478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247" name="Arc 246"/>
          <p:cNvSpPr/>
          <p:nvPr/>
        </p:nvSpPr>
        <p:spPr>
          <a:xfrm rot="16200000" flipH="1">
            <a:off x="2819400" y="1828800"/>
            <a:ext cx="1371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56" name="TextBox 255"/>
          <p:cNvSpPr txBox="1"/>
          <p:nvPr/>
        </p:nvSpPr>
        <p:spPr>
          <a:xfrm>
            <a:off x="2971800" y="10668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57" name="TextBox 256"/>
          <p:cNvSpPr txBox="1"/>
          <p:nvPr/>
        </p:nvSpPr>
        <p:spPr>
          <a:xfrm>
            <a:off x="2971800" y="12954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258" name="Rectangle 257"/>
          <p:cNvSpPr/>
          <p:nvPr/>
        </p:nvSpPr>
        <p:spPr>
          <a:xfrm>
            <a:off x="304800" y="9906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9" name="Isosceles Triangle 258"/>
          <p:cNvSpPr/>
          <p:nvPr/>
        </p:nvSpPr>
        <p:spPr>
          <a:xfrm rot="5400000">
            <a:off x="457200" y="13716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" name="Oval 259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3" name="Oval 262"/>
          <p:cNvSpPr/>
          <p:nvPr/>
        </p:nvSpPr>
        <p:spPr>
          <a:xfrm>
            <a:off x="4419600" y="29718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4" name="Straight Arrow Connector 263"/>
          <p:cNvCxnSpPr>
            <a:stCxn id="227" idx="3"/>
            <a:endCxn id="263" idx="2"/>
          </p:cNvCxnSpPr>
          <p:nvPr/>
        </p:nvCxnSpPr>
        <p:spPr>
          <a:xfrm>
            <a:off x="3657600" y="3124200"/>
            <a:ext cx="762000" cy="0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Arrow Connector 279"/>
          <p:cNvCxnSpPr>
            <a:stCxn id="260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TextBox 287"/>
          <p:cNvSpPr txBox="1"/>
          <p:nvPr/>
        </p:nvSpPr>
        <p:spPr>
          <a:xfrm>
            <a:off x="304800" y="9906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Filter</a:t>
            </a:r>
            <a:endParaRPr lang="en-US" i="1" dirty="0"/>
          </a:p>
        </p:txBody>
      </p:sp>
      <p:cxnSp>
        <p:nvCxnSpPr>
          <p:cNvPr id="289" name="Straight Arrow Connector 288"/>
          <p:cNvCxnSpPr/>
          <p:nvPr/>
        </p:nvCxnSpPr>
        <p:spPr>
          <a:xfrm>
            <a:off x="4419600" y="3124200"/>
            <a:ext cx="304800" cy="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Flowchart: Magnetic Disk 289"/>
          <p:cNvSpPr/>
          <p:nvPr/>
        </p:nvSpPr>
        <p:spPr>
          <a:xfrm>
            <a:off x="1752600" y="4800600"/>
            <a:ext cx="533400" cy="685800"/>
          </a:xfrm>
          <a:prstGeom prst="flowChartMagneticDisk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4" name="TextBox 293"/>
          <p:cNvSpPr txBox="1"/>
          <p:nvPr/>
        </p:nvSpPr>
        <p:spPr>
          <a:xfrm>
            <a:off x="990600" y="4953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CANON</a:t>
            </a:r>
          </a:p>
          <a:p>
            <a:r>
              <a:rPr lang="en-US" sz="1200" i="1" dirty="0" smtClean="0"/>
              <a:t>Collector</a:t>
            </a:r>
            <a:endParaRPr lang="en-US" sz="1200" i="1" dirty="0"/>
          </a:p>
        </p:txBody>
      </p:sp>
      <p:sp>
        <p:nvSpPr>
          <p:cNvPr id="295" name="TextBox 294"/>
          <p:cNvSpPr txBox="1"/>
          <p:nvPr/>
        </p:nvSpPr>
        <p:spPr>
          <a:xfrm>
            <a:off x="228600" y="5791200"/>
            <a:ext cx="745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Offboard</a:t>
            </a:r>
            <a:endParaRPr lang="en-US" sz="1200" dirty="0"/>
          </a:p>
        </p:txBody>
      </p:sp>
      <p:sp>
        <p:nvSpPr>
          <p:cNvPr id="296" name="Arc 295"/>
          <p:cNvSpPr/>
          <p:nvPr/>
        </p:nvSpPr>
        <p:spPr>
          <a:xfrm rot="16200000" flipH="1" flipV="1">
            <a:off x="723900" y="4838700"/>
            <a:ext cx="990600" cy="12192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299" name="Arc 298"/>
          <p:cNvSpPr/>
          <p:nvPr/>
        </p:nvSpPr>
        <p:spPr>
          <a:xfrm rot="16200000" flipH="1">
            <a:off x="3467100" y="3771900"/>
            <a:ext cx="838200" cy="3352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0" name="Arc 299"/>
          <p:cNvSpPr/>
          <p:nvPr/>
        </p:nvSpPr>
        <p:spPr>
          <a:xfrm flipH="1">
            <a:off x="2133600" y="4267200"/>
            <a:ext cx="762000" cy="1066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2" name="Arc 301"/>
          <p:cNvSpPr/>
          <p:nvPr/>
        </p:nvSpPr>
        <p:spPr>
          <a:xfrm flipH="1">
            <a:off x="2209800" y="4495800"/>
            <a:ext cx="609600" cy="6096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3" name="TextBox 302"/>
          <p:cNvSpPr txBox="1"/>
          <p:nvPr/>
        </p:nvSpPr>
        <p:spPr>
          <a:xfrm>
            <a:off x="2514600" y="43434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04" name="Arc 303"/>
          <p:cNvSpPr/>
          <p:nvPr/>
        </p:nvSpPr>
        <p:spPr>
          <a:xfrm flipH="1">
            <a:off x="1981200" y="4038600"/>
            <a:ext cx="762000" cy="15240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07" name="TextBox 306"/>
          <p:cNvSpPr txBox="1"/>
          <p:nvPr/>
        </p:nvSpPr>
        <p:spPr>
          <a:xfrm>
            <a:off x="2362200" y="3886200"/>
            <a:ext cx="741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Evacuate</a:t>
            </a:r>
            <a:endParaRPr lang="en-US" sz="1200" dirty="0"/>
          </a:p>
        </p:txBody>
      </p:sp>
      <p:sp>
        <p:nvSpPr>
          <p:cNvPr id="308" name="TextBox 307"/>
          <p:cNvSpPr txBox="1"/>
          <p:nvPr/>
        </p:nvSpPr>
        <p:spPr>
          <a:xfrm>
            <a:off x="2286000" y="6096000"/>
            <a:ext cx="575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Waste</a:t>
            </a:r>
            <a:endParaRPr lang="en-US" sz="1200" dirty="0"/>
          </a:p>
        </p:txBody>
      </p:sp>
      <p:sp>
        <p:nvSpPr>
          <p:cNvPr id="309" name="Arc 308"/>
          <p:cNvSpPr/>
          <p:nvPr/>
        </p:nvSpPr>
        <p:spPr>
          <a:xfrm rot="16200000" flipH="1">
            <a:off x="1562100" y="5143500"/>
            <a:ext cx="1524000" cy="685800"/>
          </a:xfrm>
          <a:prstGeom prst="arc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310" name="Straight Arrow Connector 309"/>
          <p:cNvCxnSpPr/>
          <p:nvPr/>
        </p:nvCxnSpPr>
        <p:spPr>
          <a:xfrm flipH="1">
            <a:off x="2286000" y="5181600"/>
            <a:ext cx="304800" cy="1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1" name="TextBox 310"/>
          <p:cNvSpPr txBox="1"/>
          <p:nvPr/>
        </p:nvSpPr>
        <p:spPr>
          <a:xfrm>
            <a:off x="2590800" y="5029200"/>
            <a:ext cx="424347" cy="276999"/>
          </a:xfrm>
          <a:prstGeom prst="rect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txBody>
          <a:bodyPr wrap="none" lIns="45720" rIns="45720" rtlCol="0">
            <a:spAutoFit/>
          </a:bodyPr>
          <a:lstStyle/>
          <a:p>
            <a:r>
              <a:rPr lang="en-US" sz="1200" dirty="0" smtClean="0"/>
              <a:t>Heat </a:t>
            </a:r>
          </a:p>
        </p:txBody>
      </p:sp>
      <p:sp>
        <p:nvSpPr>
          <p:cNvPr id="312" name="Rectangle 311"/>
          <p:cNvSpPr/>
          <p:nvPr/>
        </p:nvSpPr>
        <p:spPr>
          <a:xfrm>
            <a:off x="304800" y="3810000"/>
            <a:ext cx="4267200" cy="2819400"/>
          </a:xfrm>
          <a:prstGeom prst="rect">
            <a:avLst/>
          </a:pr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3" name="Isosceles Triangle 312"/>
          <p:cNvSpPr/>
          <p:nvPr/>
        </p:nvSpPr>
        <p:spPr>
          <a:xfrm rot="5400000">
            <a:off x="457200" y="5486400"/>
            <a:ext cx="609600" cy="9144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4" name="TextBox 313"/>
          <p:cNvSpPr txBox="1"/>
          <p:nvPr/>
        </p:nvSpPr>
        <p:spPr>
          <a:xfrm>
            <a:off x="4038600" y="57150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15" name="Isosceles Triangle 314"/>
          <p:cNvSpPr/>
          <p:nvPr/>
        </p:nvSpPr>
        <p:spPr>
          <a:xfrm rot="16200000">
            <a:off x="3924300" y="55245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6" name="Curved Connector 315"/>
          <p:cNvCxnSpPr>
            <a:stCxn id="320" idx="4"/>
          </p:cNvCxnSpPr>
          <p:nvPr/>
        </p:nvCxnSpPr>
        <p:spPr>
          <a:xfrm rot="16200000" flipH="1">
            <a:off x="1295400" y="4267200"/>
            <a:ext cx="838200" cy="2286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" name="TextBox 316"/>
          <p:cNvSpPr txBox="1"/>
          <p:nvPr/>
        </p:nvSpPr>
        <p:spPr>
          <a:xfrm>
            <a:off x="2514600" y="4191000"/>
            <a:ext cx="790601" cy="18466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tIns="0" bIns="0" rtlCol="0">
            <a:spAutoFit/>
          </a:bodyPr>
          <a:lstStyle/>
          <a:p>
            <a:pPr lvl="1"/>
            <a:r>
              <a:rPr lang="en-US" sz="1200" dirty="0" err="1" smtClean="0"/>
              <a:t>uL</a:t>
            </a:r>
            <a:endParaRPr lang="en-US" sz="1200" dirty="0"/>
          </a:p>
        </p:txBody>
      </p:sp>
      <p:sp>
        <p:nvSpPr>
          <p:cNvPr id="318" name="TextBox 317"/>
          <p:cNvSpPr txBox="1"/>
          <p:nvPr/>
        </p:nvSpPr>
        <p:spPr>
          <a:xfrm>
            <a:off x="304800" y="3810000"/>
            <a:ext cx="1447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CANON</a:t>
            </a:r>
            <a:endParaRPr lang="en-US" i="1" dirty="0"/>
          </a:p>
        </p:txBody>
      </p:sp>
      <p:sp>
        <p:nvSpPr>
          <p:cNvPr id="320" name="Oval 319"/>
          <p:cNvSpPr/>
          <p:nvPr/>
        </p:nvSpPr>
        <p:spPr>
          <a:xfrm>
            <a:off x="1447800" y="3657600"/>
            <a:ext cx="304800" cy="304800"/>
          </a:xfrm>
          <a:prstGeom prst="ellipse">
            <a:avLst/>
          </a:prstGeom>
          <a:noFill/>
          <a:ln w="254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1" name="Straight Arrow Connector 320"/>
          <p:cNvCxnSpPr>
            <a:stCxn id="320" idx="0"/>
          </p:cNvCxnSpPr>
          <p:nvPr/>
        </p:nvCxnSpPr>
        <p:spPr>
          <a:xfrm>
            <a:off x="1600200" y="3657600"/>
            <a:ext cx="0" cy="304800"/>
          </a:xfrm>
          <a:prstGeom prst="straightConnector1">
            <a:avLst/>
          </a:prstGeom>
          <a:ln w="12700">
            <a:solidFill>
              <a:schemeClr val="tx1"/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2" name="TextBox 321"/>
          <p:cNvSpPr txBox="1"/>
          <p:nvPr/>
        </p:nvSpPr>
        <p:spPr>
          <a:xfrm>
            <a:off x="4876800" y="2971800"/>
            <a:ext cx="58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 AM</a:t>
            </a:r>
            <a:endParaRPr lang="en-US" sz="1200" dirty="0"/>
          </a:p>
        </p:txBody>
      </p:sp>
      <p:sp>
        <p:nvSpPr>
          <p:cNvPr id="324" name="Isosceles Triangle 323"/>
          <p:cNvSpPr/>
          <p:nvPr/>
        </p:nvSpPr>
        <p:spPr>
          <a:xfrm rot="16200000">
            <a:off x="4762500" y="2781300"/>
            <a:ext cx="609600" cy="685800"/>
          </a:xfrm>
          <a:prstGeom prst="triangle">
            <a:avLst/>
          </a:prstGeom>
          <a:noFill/>
          <a:ln w="190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1589</TotalTime>
  <Words>783</Words>
  <Application>Microsoft Office PowerPoint</Application>
  <PresentationFormat>On-screen Show (4:3)</PresentationFormat>
  <Paragraphs>569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Pargett, Douglas</dc:creator>
  <cp:lastModifiedBy>pargett</cp:lastModifiedBy>
  <cp:revision>172</cp:revision>
  <dcterms:created xsi:type="dcterms:W3CDTF">2006-08-16T00:00:00Z</dcterms:created>
  <dcterms:modified xsi:type="dcterms:W3CDTF">2012-04-30T22:41:22Z</dcterms:modified>
</cp:coreProperties>
</file>