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8"/>
  </p:handoutMasterIdLst>
  <p:sldIdLst>
    <p:sldId id="269" r:id="rId2"/>
    <p:sldId id="270" r:id="rId3"/>
    <p:sldId id="279" r:id="rId4"/>
    <p:sldId id="271" r:id="rId5"/>
    <p:sldId id="272" r:id="rId6"/>
    <p:sldId id="275" r:id="rId7"/>
    <p:sldId id="276" r:id="rId8"/>
    <p:sldId id="278" r:id="rId9"/>
    <p:sldId id="277" r:id="rId10"/>
    <p:sldId id="273" r:id="rId11"/>
    <p:sldId id="263" r:id="rId12"/>
    <p:sldId id="264" r:id="rId13"/>
    <p:sldId id="265" r:id="rId14"/>
    <p:sldId id="266" r:id="rId15"/>
    <p:sldId id="267" r:id="rId16"/>
    <p:sldId id="268" r:id="rId17"/>
  </p:sldIdLst>
  <p:sldSz cx="9144000" cy="6858000" type="screen4x3"/>
  <p:notesSz cx="7026275" cy="93122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31" d="100"/>
          <a:sy n="131" d="100"/>
        </p:scale>
        <p:origin x="-10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81" d="100"/>
          <a:sy n="81" d="100"/>
        </p:scale>
        <p:origin x="-2076" y="-78"/>
      </p:cViewPr>
      <p:guideLst>
        <p:guide orient="horz" pos="2933"/>
        <p:guide pos="2213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4719" cy="465614"/>
          </a:xfrm>
          <a:prstGeom prst="rect">
            <a:avLst/>
          </a:prstGeom>
        </p:spPr>
        <p:txBody>
          <a:bodyPr vert="horz" lIns="93360" tIns="46680" rIns="93360" bIns="4668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9930" y="0"/>
            <a:ext cx="3044719" cy="465614"/>
          </a:xfrm>
          <a:prstGeom prst="rect">
            <a:avLst/>
          </a:prstGeom>
        </p:spPr>
        <p:txBody>
          <a:bodyPr vert="horz" lIns="93360" tIns="46680" rIns="93360" bIns="46680" rtlCol="0"/>
          <a:lstStyle>
            <a:lvl1pPr algn="r">
              <a:defRPr sz="1200"/>
            </a:lvl1pPr>
          </a:lstStyle>
          <a:p>
            <a:fld id="{B2804AFB-50E9-4435-B1D1-8F0A705A022B}" type="datetimeFigureOut">
              <a:rPr lang="en-US" smtClean="0"/>
              <a:pPr/>
              <a:t>5/10/2012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45045"/>
            <a:ext cx="3044719" cy="465614"/>
          </a:xfrm>
          <a:prstGeom prst="rect">
            <a:avLst/>
          </a:prstGeom>
        </p:spPr>
        <p:txBody>
          <a:bodyPr vert="horz" lIns="93360" tIns="46680" rIns="93360" bIns="4668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9930" y="8845045"/>
            <a:ext cx="3044719" cy="465614"/>
          </a:xfrm>
          <a:prstGeom prst="rect">
            <a:avLst/>
          </a:prstGeom>
        </p:spPr>
        <p:txBody>
          <a:bodyPr vert="horz" lIns="93360" tIns="46680" rIns="93360" bIns="46680" rtlCol="0" anchor="b"/>
          <a:lstStyle>
            <a:lvl1pPr algn="r">
              <a:defRPr sz="1200"/>
            </a:lvl1pPr>
          </a:lstStyle>
          <a:p>
            <a:fld id="{EAE3DB07-2224-4694-B853-4F4EBE59CA8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5/10/2012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5/10/2012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5/10/2012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5/10/2012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5/10/2012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5/10/2012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5/10/2012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5/10/2012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5/10/2012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5/10/2012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5/10/2012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5/10/2012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1" name="Curved Connector 20"/>
          <p:cNvCxnSpPr>
            <a:endCxn id="238" idx="0"/>
          </p:cNvCxnSpPr>
          <p:nvPr/>
        </p:nvCxnSpPr>
        <p:spPr>
          <a:xfrm rot="5400000">
            <a:off x="1143000" y="2895600"/>
            <a:ext cx="1219200" cy="304800"/>
          </a:xfrm>
          <a:prstGeom prst="curvedConnector3">
            <a:avLst>
              <a:gd name="adj1" fmla="val 50000"/>
            </a:avLst>
          </a:prstGeom>
          <a:ln w="38100" cmpd="dbl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Arc 85"/>
          <p:cNvSpPr/>
          <p:nvPr/>
        </p:nvSpPr>
        <p:spPr>
          <a:xfrm flipH="1">
            <a:off x="2895600" y="1905000"/>
            <a:ext cx="609600" cy="4572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87" name="Arc 86"/>
          <p:cNvSpPr/>
          <p:nvPr/>
        </p:nvSpPr>
        <p:spPr>
          <a:xfrm flipH="1">
            <a:off x="2743200" y="1676400"/>
            <a:ext cx="914400" cy="9144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94" name="Arc 93"/>
          <p:cNvSpPr/>
          <p:nvPr/>
        </p:nvSpPr>
        <p:spPr>
          <a:xfrm>
            <a:off x="533400" y="1828800"/>
            <a:ext cx="1371600" cy="609600"/>
          </a:xfrm>
          <a:prstGeom prst="arc">
            <a:avLst/>
          </a:prstGeom>
          <a:ln w="38100" cmpd="dbl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95" name="Arc 94"/>
          <p:cNvSpPr/>
          <p:nvPr/>
        </p:nvSpPr>
        <p:spPr>
          <a:xfrm>
            <a:off x="1295400" y="1524000"/>
            <a:ext cx="914400" cy="12192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96" name="TextBox 95"/>
          <p:cNvSpPr txBox="1"/>
          <p:nvPr/>
        </p:nvSpPr>
        <p:spPr>
          <a:xfrm>
            <a:off x="1066800" y="1371600"/>
            <a:ext cx="7416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/>
              <a:t>Evacuate</a:t>
            </a:r>
            <a:endParaRPr lang="en-US" sz="1200" dirty="0"/>
          </a:p>
        </p:txBody>
      </p:sp>
      <p:sp>
        <p:nvSpPr>
          <p:cNvPr id="97" name="TextBox 96"/>
          <p:cNvSpPr txBox="1"/>
          <p:nvPr/>
        </p:nvSpPr>
        <p:spPr>
          <a:xfrm>
            <a:off x="228600" y="1676400"/>
            <a:ext cx="78854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Seawater</a:t>
            </a:r>
            <a:endParaRPr lang="en-US" sz="1200" dirty="0"/>
          </a:p>
        </p:txBody>
      </p:sp>
      <p:sp>
        <p:nvSpPr>
          <p:cNvPr id="57" name="TextBox 56"/>
          <p:cNvSpPr txBox="1"/>
          <p:nvPr/>
        </p:nvSpPr>
        <p:spPr>
          <a:xfrm>
            <a:off x="3276600" y="3276600"/>
            <a:ext cx="609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i="1" dirty="0" err="1" smtClean="0"/>
              <a:t>Lysate</a:t>
            </a:r>
            <a:r>
              <a:rPr lang="en-US" sz="1200" i="1" dirty="0" smtClean="0"/>
              <a:t> filter</a:t>
            </a:r>
            <a:endParaRPr lang="en-US" sz="1200" i="1" dirty="0"/>
          </a:p>
        </p:txBody>
      </p:sp>
      <p:sp>
        <p:nvSpPr>
          <p:cNvPr id="120" name="Flowchart: Magnetic Disk 119"/>
          <p:cNvSpPr/>
          <p:nvPr/>
        </p:nvSpPr>
        <p:spPr>
          <a:xfrm>
            <a:off x="1524000" y="2133600"/>
            <a:ext cx="1752600" cy="304800"/>
          </a:xfrm>
          <a:prstGeom prst="flowChartMagneticDisk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Flowchart: Magnetic Disk 123"/>
          <p:cNvSpPr/>
          <p:nvPr/>
        </p:nvSpPr>
        <p:spPr>
          <a:xfrm rot="16200000">
            <a:off x="3429000" y="3048000"/>
            <a:ext cx="304800" cy="152400"/>
          </a:xfrm>
          <a:prstGeom prst="flowChartMagneticDisk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8" name="TextBox 147"/>
          <p:cNvSpPr txBox="1"/>
          <p:nvPr/>
        </p:nvSpPr>
        <p:spPr>
          <a:xfrm>
            <a:off x="2514600" y="3048000"/>
            <a:ext cx="57509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Waste</a:t>
            </a:r>
            <a:endParaRPr lang="en-US" sz="1200" dirty="0"/>
          </a:p>
        </p:txBody>
      </p:sp>
      <p:sp>
        <p:nvSpPr>
          <p:cNvPr id="149" name="Arc 148"/>
          <p:cNvSpPr/>
          <p:nvPr/>
        </p:nvSpPr>
        <p:spPr>
          <a:xfrm rot="16200000" flipH="1">
            <a:off x="1790700" y="2095500"/>
            <a:ext cx="1524000" cy="6858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152" name="TextBox 151"/>
          <p:cNvSpPr txBox="1"/>
          <p:nvPr/>
        </p:nvSpPr>
        <p:spPr>
          <a:xfrm>
            <a:off x="1905000" y="2209800"/>
            <a:ext cx="9906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i="1" dirty="0" smtClean="0"/>
              <a:t>25mm Filter</a:t>
            </a:r>
            <a:endParaRPr lang="en-US" sz="1200" i="1" dirty="0"/>
          </a:p>
        </p:txBody>
      </p:sp>
      <p:sp>
        <p:nvSpPr>
          <p:cNvPr id="115" name="TextBox 114"/>
          <p:cNvSpPr txBox="1"/>
          <p:nvPr/>
        </p:nvSpPr>
        <p:spPr>
          <a:xfrm>
            <a:off x="304800" y="152400"/>
            <a:ext cx="8534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G3 Filter Module</a:t>
            </a:r>
          </a:p>
          <a:p>
            <a:pPr algn="ctr"/>
            <a:r>
              <a:rPr lang="en-US" dirty="0" err="1" smtClean="0"/>
              <a:t>Ver</a:t>
            </a:r>
            <a:r>
              <a:rPr lang="en-US" dirty="0" smtClean="0"/>
              <a:t>: 0.0</a:t>
            </a:r>
            <a:endParaRPr lang="en-US" dirty="0"/>
          </a:p>
        </p:txBody>
      </p:sp>
      <p:cxnSp>
        <p:nvCxnSpPr>
          <p:cNvPr id="146" name="Straight Arrow Connector 145"/>
          <p:cNvCxnSpPr/>
          <p:nvPr/>
        </p:nvCxnSpPr>
        <p:spPr>
          <a:xfrm flipH="1">
            <a:off x="3276600" y="2362200"/>
            <a:ext cx="990600" cy="0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0" name="TextBox 179"/>
          <p:cNvSpPr txBox="1"/>
          <p:nvPr/>
        </p:nvSpPr>
        <p:spPr>
          <a:xfrm>
            <a:off x="3429000" y="2057400"/>
            <a:ext cx="1143000" cy="276999"/>
          </a:xfrm>
          <a:prstGeom prst="rect">
            <a:avLst/>
          </a:prstGeom>
          <a:noFill/>
          <a:ln w="12700">
            <a:solidFill>
              <a:schemeClr val="accent6">
                <a:lumMod val="50000"/>
              </a:schemeClr>
            </a:solidFill>
          </a:ln>
        </p:spPr>
        <p:txBody>
          <a:bodyPr wrap="square" lIns="45720" rIns="45720" rtlCol="0">
            <a:spAutoFit/>
          </a:bodyPr>
          <a:lstStyle/>
          <a:p>
            <a:r>
              <a:rPr lang="en-US" sz="1200" dirty="0" smtClean="0"/>
              <a:t>Heat </a:t>
            </a:r>
            <a:r>
              <a:rPr lang="en-US" sz="1000" dirty="0" smtClean="0"/>
              <a:t>___C, __min</a:t>
            </a:r>
            <a:endParaRPr lang="en-US" sz="1000" dirty="0"/>
          </a:p>
        </p:txBody>
      </p:sp>
      <p:sp>
        <p:nvSpPr>
          <p:cNvPr id="181" name="TextBox 180"/>
          <p:cNvSpPr txBox="1"/>
          <p:nvPr/>
        </p:nvSpPr>
        <p:spPr>
          <a:xfrm>
            <a:off x="3429000" y="2362200"/>
            <a:ext cx="1143000" cy="276999"/>
          </a:xfrm>
          <a:prstGeom prst="rect">
            <a:avLst/>
          </a:prstGeom>
          <a:noFill/>
          <a:ln w="12700">
            <a:solidFill>
              <a:schemeClr val="accent6">
                <a:lumMod val="50000"/>
              </a:schemeClr>
            </a:solidFill>
          </a:ln>
        </p:spPr>
        <p:txBody>
          <a:bodyPr wrap="square" lIns="45720" rIns="45720" rtlCol="0">
            <a:spAutoFit/>
          </a:bodyPr>
          <a:lstStyle/>
          <a:p>
            <a:r>
              <a:rPr lang="en-US" sz="1200" dirty="0" smtClean="0"/>
              <a:t>Beat</a:t>
            </a:r>
            <a:endParaRPr lang="en-US" sz="1200" dirty="0"/>
          </a:p>
        </p:txBody>
      </p:sp>
      <p:sp>
        <p:nvSpPr>
          <p:cNvPr id="183" name="TextBox 182"/>
          <p:cNvSpPr txBox="1"/>
          <p:nvPr/>
        </p:nvSpPr>
        <p:spPr>
          <a:xfrm>
            <a:off x="3200400" y="1752600"/>
            <a:ext cx="74161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Evacuate</a:t>
            </a:r>
            <a:endParaRPr lang="en-US" sz="1200" dirty="0"/>
          </a:p>
        </p:txBody>
      </p:sp>
      <p:sp>
        <p:nvSpPr>
          <p:cNvPr id="186" name="Arc 185"/>
          <p:cNvSpPr/>
          <p:nvPr/>
        </p:nvSpPr>
        <p:spPr>
          <a:xfrm rot="16200000" flipH="1">
            <a:off x="2895600" y="1752600"/>
            <a:ext cx="1219200" cy="15240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105" name="TextBox 104"/>
          <p:cNvSpPr txBox="1"/>
          <p:nvPr/>
        </p:nvSpPr>
        <p:spPr>
          <a:xfrm>
            <a:off x="3124200" y="1143000"/>
            <a:ext cx="1219200" cy="18466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tIns="0" bIns="0" rtlCol="0">
            <a:spAutoFit/>
          </a:bodyPr>
          <a:lstStyle/>
          <a:p>
            <a:pPr lvl="1"/>
            <a:r>
              <a:rPr lang="en-US" sz="1200" dirty="0" err="1" smtClean="0"/>
              <a:t>uL</a:t>
            </a:r>
            <a:endParaRPr lang="en-US" sz="1200" dirty="0"/>
          </a:p>
        </p:txBody>
      </p:sp>
      <p:sp>
        <p:nvSpPr>
          <p:cNvPr id="108" name="TextBox 107"/>
          <p:cNvSpPr txBox="1"/>
          <p:nvPr/>
        </p:nvSpPr>
        <p:spPr>
          <a:xfrm>
            <a:off x="3200400" y="1600200"/>
            <a:ext cx="1219200" cy="18466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tIns="0" bIns="0" rtlCol="0">
            <a:spAutoFit/>
          </a:bodyPr>
          <a:lstStyle/>
          <a:p>
            <a:pPr lvl="1"/>
            <a:r>
              <a:rPr lang="en-US" sz="1200" dirty="0" err="1" smtClean="0"/>
              <a:t>uL</a:t>
            </a:r>
            <a:endParaRPr lang="en-US" sz="1200" dirty="0"/>
          </a:p>
        </p:txBody>
      </p:sp>
      <p:sp>
        <p:nvSpPr>
          <p:cNvPr id="114" name="Rectangle 113"/>
          <p:cNvSpPr/>
          <p:nvPr/>
        </p:nvSpPr>
        <p:spPr>
          <a:xfrm>
            <a:off x="304800" y="990600"/>
            <a:ext cx="4267200" cy="2819400"/>
          </a:xfrm>
          <a:prstGeom prst="rect">
            <a:avLst/>
          </a:prstGeom>
          <a:noFill/>
          <a:ln w="1270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8" name="Rectangle 127"/>
          <p:cNvSpPr/>
          <p:nvPr/>
        </p:nvSpPr>
        <p:spPr>
          <a:xfrm>
            <a:off x="4572000" y="990600"/>
            <a:ext cx="4267200" cy="2819400"/>
          </a:xfrm>
          <a:prstGeom prst="rect">
            <a:avLst/>
          </a:prstGeom>
          <a:noFill/>
          <a:ln w="1270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6" name="Rectangle 135"/>
          <p:cNvSpPr/>
          <p:nvPr/>
        </p:nvSpPr>
        <p:spPr>
          <a:xfrm>
            <a:off x="304800" y="3810000"/>
            <a:ext cx="4267200" cy="2819400"/>
          </a:xfrm>
          <a:prstGeom prst="rect">
            <a:avLst/>
          </a:prstGeom>
          <a:noFill/>
          <a:ln w="1270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7" name="Rectangle 136"/>
          <p:cNvSpPr/>
          <p:nvPr/>
        </p:nvSpPr>
        <p:spPr>
          <a:xfrm>
            <a:off x="4572000" y="3810000"/>
            <a:ext cx="4267200" cy="2819400"/>
          </a:xfrm>
          <a:prstGeom prst="rect">
            <a:avLst/>
          </a:prstGeom>
          <a:noFill/>
          <a:ln w="1270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`</a:t>
            </a:r>
            <a:endParaRPr lang="en-US" dirty="0"/>
          </a:p>
        </p:txBody>
      </p:sp>
      <p:sp>
        <p:nvSpPr>
          <p:cNvPr id="236" name="Isosceles Triangle 235"/>
          <p:cNvSpPr/>
          <p:nvPr/>
        </p:nvSpPr>
        <p:spPr>
          <a:xfrm rot="5400000">
            <a:off x="457200" y="1371600"/>
            <a:ext cx="609600" cy="914400"/>
          </a:xfrm>
          <a:prstGeom prst="triangle">
            <a:avLst/>
          </a:prstGeom>
          <a:noFill/>
          <a:ln w="1905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8" name="Oval 237"/>
          <p:cNvSpPr/>
          <p:nvPr/>
        </p:nvSpPr>
        <p:spPr>
          <a:xfrm>
            <a:off x="1447800" y="3657600"/>
            <a:ext cx="304800" cy="304800"/>
          </a:xfrm>
          <a:prstGeom prst="ellipse">
            <a:avLst/>
          </a:prstGeom>
          <a:noFill/>
          <a:ln w="2540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3" name="Oval 322"/>
          <p:cNvSpPr/>
          <p:nvPr/>
        </p:nvSpPr>
        <p:spPr>
          <a:xfrm>
            <a:off x="4419600" y="2971800"/>
            <a:ext cx="304800" cy="304800"/>
          </a:xfrm>
          <a:prstGeom prst="ellipse">
            <a:avLst/>
          </a:prstGeom>
          <a:noFill/>
          <a:ln w="2540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36" name="Straight Arrow Connector 335"/>
          <p:cNvCxnSpPr>
            <a:stCxn id="124" idx="3"/>
            <a:endCxn id="323" idx="2"/>
          </p:cNvCxnSpPr>
          <p:nvPr/>
        </p:nvCxnSpPr>
        <p:spPr>
          <a:xfrm>
            <a:off x="3657600" y="3124200"/>
            <a:ext cx="762000" cy="0"/>
          </a:xfrm>
          <a:prstGeom prst="straightConnector1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3" name="Straight Arrow Connector 352"/>
          <p:cNvCxnSpPr>
            <a:stCxn id="238" idx="0"/>
          </p:cNvCxnSpPr>
          <p:nvPr/>
        </p:nvCxnSpPr>
        <p:spPr>
          <a:xfrm>
            <a:off x="1600200" y="3657600"/>
            <a:ext cx="0" cy="304800"/>
          </a:xfrm>
          <a:prstGeom prst="straightConnector1">
            <a:avLst/>
          </a:prstGeom>
          <a:ln w="38100" cmpd="dbl">
            <a:solidFill>
              <a:schemeClr val="tx1"/>
            </a:solidFill>
            <a:prstDash val="sysDot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2" name="TextBox 361"/>
          <p:cNvSpPr txBox="1"/>
          <p:nvPr/>
        </p:nvSpPr>
        <p:spPr>
          <a:xfrm>
            <a:off x="304800" y="990600"/>
            <a:ext cx="1447800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smtClean="0"/>
              <a:t>Filter</a:t>
            </a:r>
            <a:endParaRPr lang="en-US" i="1" dirty="0"/>
          </a:p>
        </p:txBody>
      </p:sp>
      <p:cxnSp>
        <p:nvCxnSpPr>
          <p:cNvPr id="133" name="Straight Arrow Connector 132"/>
          <p:cNvCxnSpPr/>
          <p:nvPr/>
        </p:nvCxnSpPr>
        <p:spPr>
          <a:xfrm>
            <a:off x="4419600" y="3124200"/>
            <a:ext cx="304800" cy="0"/>
          </a:xfrm>
          <a:prstGeom prst="straightConnector1">
            <a:avLst/>
          </a:prstGeom>
          <a:ln w="12700">
            <a:solidFill>
              <a:schemeClr val="tx1"/>
            </a:solidFill>
            <a:prstDash val="sysDot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4" name="TextBox 133"/>
          <p:cNvSpPr txBox="1"/>
          <p:nvPr/>
        </p:nvSpPr>
        <p:spPr>
          <a:xfrm>
            <a:off x="838200" y="4267200"/>
            <a:ext cx="3352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i="1" dirty="0" smtClean="0"/>
              <a:t>To Options:</a:t>
            </a:r>
          </a:p>
          <a:p>
            <a:r>
              <a:rPr lang="en-US" sz="1600" i="1" dirty="0" smtClean="0"/>
              <a:t>Ocean</a:t>
            </a:r>
          </a:p>
          <a:p>
            <a:r>
              <a:rPr lang="en-US" sz="1600" i="1" dirty="0" smtClean="0"/>
              <a:t>Filtrate Module</a:t>
            </a:r>
          </a:p>
          <a:p>
            <a:r>
              <a:rPr lang="en-US" sz="1600" i="1" dirty="0" smtClean="0"/>
              <a:t>CANON Module</a:t>
            </a:r>
          </a:p>
          <a:p>
            <a:r>
              <a:rPr lang="en-US" sz="1600" i="1" dirty="0" smtClean="0"/>
              <a:t>Another Filter Module (size </a:t>
            </a:r>
            <a:r>
              <a:rPr lang="en-US" sz="1600" i="1" dirty="0" err="1" smtClean="0"/>
              <a:t>frac</a:t>
            </a:r>
            <a:r>
              <a:rPr lang="en-US" sz="1600" i="1" dirty="0" smtClean="0"/>
              <a:t>.)</a:t>
            </a:r>
          </a:p>
        </p:txBody>
      </p:sp>
      <p:sp>
        <p:nvSpPr>
          <p:cNvPr id="138" name="TextBox 137"/>
          <p:cNvSpPr txBox="1"/>
          <p:nvPr/>
        </p:nvSpPr>
        <p:spPr>
          <a:xfrm>
            <a:off x="5410200" y="1524000"/>
            <a:ext cx="31242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i="1" dirty="0" smtClean="0"/>
              <a:t>To Options:</a:t>
            </a:r>
            <a:br>
              <a:rPr lang="en-US" sz="1600" i="1" dirty="0" smtClean="0"/>
            </a:br>
            <a:r>
              <a:rPr lang="en-US" sz="1600" i="1" dirty="0" smtClean="0"/>
              <a:t>HAB </a:t>
            </a:r>
            <a:r>
              <a:rPr lang="en-US" sz="1600" i="1" dirty="0" err="1" smtClean="0"/>
              <a:t>Ab</a:t>
            </a:r>
            <a:r>
              <a:rPr lang="en-US" sz="1600" i="1" dirty="0" smtClean="0"/>
              <a:t> Primer Module</a:t>
            </a:r>
          </a:p>
          <a:p>
            <a:r>
              <a:rPr lang="en-US" sz="1600" i="1" dirty="0" smtClean="0"/>
              <a:t>DNA Membrane Module</a:t>
            </a:r>
          </a:p>
          <a:p>
            <a:r>
              <a:rPr lang="en-US" sz="1600" i="1" dirty="0" smtClean="0"/>
              <a:t>DNA </a:t>
            </a:r>
            <a:r>
              <a:rPr lang="en-US" sz="1600" i="1" dirty="0" err="1" smtClean="0"/>
              <a:t>iFAST</a:t>
            </a:r>
            <a:r>
              <a:rPr lang="en-US" sz="1600" i="1" dirty="0" smtClean="0"/>
              <a:t> Module</a:t>
            </a:r>
          </a:p>
          <a:p>
            <a:r>
              <a:rPr lang="en-US" sz="1600" i="1" dirty="0" smtClean="0"/>
              <a:t>DNA Pipette Module</a:t>
            </a:r>
          </a:p>
          <a:p>
            <a:r>
              <a:rPr lang="en-US" sz="1600" i="1" dirty="0" smtClean="0"/>
              <a:t>Analytic Handoff</a:t>
            </a:r>
          </a:p>
        </p:txBody>
      </p:sp>
      <p:sp>
        <p:nvSpPr>
          <p:cNvPr id="37" name="Arc 36"/>
          <p:cNvSpPr/>
          <p:nvPr/>
        </p:nvSpPr>
        <p:spPr>
          <a:xfrm flipH="1">
            <a:off x="2438400" y="1219200"/>
            <a:ext cx="1371600" cy="18288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38" name="TextBox 37"/>
          <p:cNvSpPr txBox="1"/>
          <p:nvPr/>
        </p:nvSpPr>
        <p:spPr>
          <a:xfrm>
            <a:off x="3124200" y="1295400"/>
            <a:ext cx="74161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Evacuate</a:t>
            </a:r>
            <a:endParaRPr lang="en-US" sz="1200" dirty="0"/>
          </a:p>
        </p:txBody>
      </p:sp>
      <p:sp>
        <p:nvSpPr>
          <p:cNvPr id="39" name="Arc 38"/>
          <p:cNvSpPr/>
          <p:nvPr/>
        </p:nvSpPr>
        <p:spPr>
          <a:xfrm flipH="1">
            <a:off x="2590800" y="1447800"/>
            <a:ext cx="1066800" cy="13716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cxnSp>
        <p:nvCxnSpPr>
          <p:cNvPr id="40" name="Straight Arrow Connector 39"/>
          <p:cNvCxnSpPr/>
          <p:nvPr/>
        </p:nvCxnSpPr>
        <p:spPr>
          <a:xfrm>
            <a:off x="2438400" y="2514600"/>
            <a:ext cx="457200" cy="1"/>
          </a:xfrm>
          <a:prstGeom prst="straightConnector1">
            <a:avLst/>
          </a:prstGeom>
          <a:ln w="12700">
            <a:solidFill>
              <a:schemeClr val="tx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Flowchart: Magnetic Disk 121"/>
          <p:cNvSpPr/>
          <p:nvPr/>
        </p:nvSpPr>
        <p:spPr>
          <a:xfrm>
            <a:off x="5715000" y="1981200"/>
            <a:ext cx="457200" cy="685800"/>
          </a:xfrm>
          <a:prstGeom prst="flowChartMagneticDisk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" name="Arc 103"/>
          <p:cNvSpPr/>
          <p:nvPr/>
        </p:nvSpPr>
        <p:spPr>
          <a:xfrm flipH="1">
            <a:off x="5943600" y="1447800"/>
            <a:ext cx="762000" cy="10668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106" name="Arc 105"/>
          <p:cNvSpPr/>
          <p:nvPr/>
        </p:nvSpPr>
        <p:spPr>
          <a:xfrm flipH="1">
            <a:off x="6096000" y="1676400"/>
            <a:ext cx="609600" cy="6096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107" name="TextBox 106"/>
          <p:cNvSpPr txBox="1"/>
          <p:nvPr/>
        </p:nvSpPr>
        <p:spPr>
          <a:xfrm>
            <a:off x="6400800" y="1524000"/>
            <a:ext cx="74161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Evacuate</a:t>
            </a:r>
            <a:endParaRPr lang="en-US" sz="1200" dirty="0"/>
          </a:p>
        </p:txBody>
      </p:sp>
      <p:sp>
        <p:nvSpPr>
          <p:cNvPr id="115" name="TextBox 114"/>
          <p:cNvSpPr txBox="1"/>
          <p:nvPr/>
        </p:nvSpPr>
        <p:spPr>
          <a:xfrm>
            <a:off x="304800" y="152400"/>
            <a:ext cx="8534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G3 HAB </a:t>
            </a:r>
            <a:r>
              <a:rPr lang="en-US" dirty="0" err="1" smtClean="0"/>
              <a:t>Ab</a:t>
            </a:r>
            <a:r>
              <a:rPr lang="en-US" dirty="0" smtClean="0"/>
              <a:t> Primer Module</a:t>
            </a:r>
          </a:p>
          <a:p>
            <a:pPr algn="ctr"/>
            <a:r>
              <a:rPr lang="en-US" dirty="0" err="1" smtClean="0"/>
              <a:t>Ver</a:t>
            </a:r>
            <a:r>
              <a:rPr lang="en-US" dirty="0" smtClean="0"/>
              <a:t>: 0.0</a:t>
            </a:r>
            <a:endParaRPr lang="en-US" dirty="0"/>
          </a:p>
        </p:txBody>
      </p:sp>
      <p:sp>
        <p:nvSpPr>
          <p:cNvPr id="200" name="Arc 199"/>
          <p:cNvSpPr/>
          <p:nvPr/>
        </p:nvSpPr>
        <p:spPr>
          <a:xfrm rot="16200000" flipH="1">
            <a:off x="7543800" y="457200"/>
            <a:ext cx="1219200" cy="44196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cxnSp>
        <p:nvCxnSpPr>
          <p:cNvPr id="203" name="Straight Arrow Connector 202"/>
          <p:cNvCxnSpPr/>
          <p:nvPr/>
        </p:nvCxnSpPr>
        <p:spPr>
          <a:xfrm flipH="1">
            <a:off x="6172200" y="2362200"/>
            <a:ext cx="304800" cy="1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4" name="Rectangle 113"/>
          <p:cNvSpPr/>
          <p:nvPr/>
        </p:nvSpPr>
        <p:spPr>
          <a:xfrm>
            <a:off x="304800" y="990600"/>
            <a:ext cx="4267200" cy="2819400"/>
          </a:xfrm>
          <a:prstGeom prst="rect">
            <a:avLst/>
          </a:prstGeom>
          <a:noFill/>
          <a:ln w="1270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8" name="Rectangle 127"/>
          <p:cNvSpPr/>
          <p:nvPr/>
        </p:nvSpPr>
        <p:spPr>
          <a:xfrm>
            <a:off x="4572000" y="990600"/>
            <a:ext cx="4267200" cy="2819400"/>
          </a:xfrm>
          <a:prstGeom prst="rect">
            <a:avLst/>
          </a:prstGeom>
          <a:noFill/>
          <a:ln w="1270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6" name="Rectangle 135"/>
          <p:cNvSpPr/>
          <p:nvPr/>
        </p:nvSpPr>
        <p:spPr>
          <a:xfrm>
            <a:off x="304800" y="3810000"/>
            <a:ext cx="4267200" cy="2819400"/>
          </a:xfrm>
          <a:prstGeom prst="rect">
            <a:avLst/>
          </a:prstGeom>
          <a:noFill/>
          <a:ln w="1270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7" name="Rectangle 136"/>
          <p:cNvSpPr/>
          <p:nvPr/>
        </p:nvSpPr>
        <p:spPr>
          <a:xfrm>
            <a:off x="4572000" y="3810000"/>
            <a:ext cx="4267200" cy="2819400"/>
          </a:xfrm>
          <a:prstGeom prst="rect">
            <a:avLst/>
          </a:prstGeom>
          <a:noFill/>
          <a:ln w="1270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`</a:t>
            </a:r>
            <a:endParaRPr lang="en-US" dirty="0"/>
          </a:p>
        </p:txBody>
      </p:sp>
      <p:sp>
        <p:nvSpPr>
          <p:cNvPr id="361" name="TextBox 360"/>
          <p:cNvSpPr txBox="1"/>
          <p:nvPr/>
        </p:nvSpPr>
        <p:spPr>
          <a:xfrm>
            <a:off x="6324600" y="1371600"/>
            <a:ext cx="1219200" cy="18466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tIns="0" bIns="0" rtlCol="0">
            <a:spAutoFit/>
          </a:bodyPr>
          <a:lstStyle/>
          <a:p>
            <a:pPr lvl="1"/>
            <a:r>
              <a:rPr lang="en-US" sz="1200" dirty="0" err="1" smtClean="0"/>
              <a:t>uL</a:t>
            </a:r>
            <a:endParaRPr lang="en-US" sz="1200" dirty="0"/>
          </a:p>
        </p:txBody>
      </p:sp>
      <p:sp>
        <p:nvSpPr>
          <p:cNvPr id="365" name="TextBox 364"/>
          <p:cNvSpPr txBox="1"/>
          <p:nvPr/>
        </p:nvSpPr>
        <p:spPr>
          <a:xfrm>
            <a:off x="4572000" y="990600"/>
            <a:ext cx="1447800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smtClean="0"/>
              <a:t>HAB </a:t>
            </a:r>
            <a:r>
              <a:rPr lang="en-US" i="1" dirty="0" err="1" smtClean="0"/>
              <a:t>Ab</a:t>
            </a:r>
            <a:endParaRPr lang="en-US" i="1" dirty="0"/>
          </a:p>
        </p:txBody>
      </p:sp>
      <p:sp>
        <p:nvSpPr>
          <p:cNvPr id="138" name="TextBox 137"/>
          <p:cNvSpPr txBox="1"/>
          <p:nvPr/>
        </p:nvSpPr>
        <p:spPr>
          <a:xfrm>
            <a:off x="1219200" y="1524000"/>
            <a:ext cx="33528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i="1" dirty="0" smtClean="0"/>
              <a:t>From Options:</a:t>
            </a:r>
          </a:p>
          <a:p>
            <a:r>
              <a:rPr lang="en-US" sz="1600" i="1" dirty="0" smtClean="0"/>
              <a:t>Filter Module</a:t>
            </a:r>
          </a:p>
          <a:p>
            <a:r>
              <a:rPr lang="en-US" sz="1600" i="1" dirty="0" smtClean="0"/>
              <a:t>Filtrate Module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6477000" y="2209800"/>
            <a:ext cx="1143000" cy="276999"/>
          </a:xfrm>
          <a:prstGeom prst="rect">
            <a:avLst/>
          </a:prstGeom>
          <a:noFill/>
          <a:ln w="12700">
            <a:solidFill>
              <a:schemeClr val="accent6">
                <a:lumMod val="50000"/>
              </a:schemeClr>
            </a:solidFill>
          </a:ln>
        </p:spPr>
        <p:txBody>
          <a:bodyPr wrap="square" lIns="45720" rIns="45720" rtlCol="0">
            <a:spAutoFit/>
          </a:bodyPr>
          <a:lstStyle/>
          <a:p>
            <a:r>
              <a:rPr lang="en-US" sz="1200" dirty="0" smtClean="0"/>
              <a:t>Heat </a:t>
            </a:r>
            <a:r>
              <a:rPr lang="en-US" sz="1000" dirty="0" smtClean="0"/>
              <a:t>___C, __min</a:t>
            </a:r>
            <a:endParaRPr lang="en-US" sz="1000" dirty="0"/>
          </a:p>
        </p:txBody>
      </p:sp>
      <p:sp>
        <p:nvSpPr>
          <p:cNvPr id="34" name="Oval 33"/>
          <p:cNvSpPr/>
          <p:nvPr/>
        </p:nvSpPr>
        <p:spPr>
          <a:xfrm>
            <a:off x="4419600" y="2971800"/>
            <a:ext cx="304800" cy="304800"/>
          </a:xfrm>
          <a:prstGeom prst="ellipse">
            <a:avLst/>
          </a:prstGeom>
          <a:noFill/>
          <a:ln w="2540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5" name="Straight Arrow Connector 34"/>
          <p:cNvCxnSpPr/>
          <p:nvPr/>
        </p:nvCxnSpPr>
        <p:spPr>
          <a:xfrm>
            <a:off x="4419600" y="3124200"/>
            <a:ext cx="304800" cy="0"/>
          </a:xfrm>
          <a:prstGeom prst="straightConnector1">
            <a:avLst/>
          </a:prstGeom>
          <a:ln w="12700">
            <a:solidFill>
              <a:schemeClr val="tx1"/>
            </a:solidFill>
            <a:prstDash val="sysDot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Arc 35"/>
          <p:cNvSpPr/>
          <p:nvPr/>
        </p:nvSpPr>
        <p:spPr>
          <a:xfrm rot="5400000">
            <a:off x="3581400" y="1295400"/>
            <a:ext cx="2286000" cy="1371600"/>
          </a:xfrm>
          <a:prstGeom prst="arc">
            <a:avLst/>
          </a:prstGeom>
          <a:ln w="12700">
            <a:solidFill>
              <a:schemeClr val="tx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37" name="Arc 36"/>
          <p:cNvSpPr/>
          <p:nvPr/>
        </p:nvSpPr>
        <p:spPr>
          <a:xfrm rot="16200000">
            <a:off x="5219700" y="1790700"/>
            <a:ext cx="762000" cy="381000"/>
          </a:xfrm>
          <a:prstGeom prst="arc">
            <a:avLst>
              <a:gd name="adj1" fmla="val 16200000"/>
              <a:gd name="adj2" fmla="val 5628673"/>
            </a:avLst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38" name="TextBox 37"/>
          <p:cNvSpPr txBox="1"/>
          <p:nvPr/>
        </p:nvSpPr>
        <p:spPr>
          <a:xfrm>
            <a:off x="8305800" y="3124200"/>
            <a:ext cx="5845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To AM</a:t>
            </a:r>
            <a:endParaRPr lang="en-US" sz="1200" dirty="0"/>
          </a:p>
        </p:txBody>
      </p:sp>
      <p:sp>
        <p:nvSpPr>
          <p:cNvPr id="39" name="Isosceles Triangle 38"/>
          <p:cNvSpPr/>
          <p:nvPr/>
        </p:nvSpPr>
        <p:spPr>
          <a:xfrm rot="16200000">
            <a:off x="8191500" y="2933700"/>
            <a:ext cx="609600" cy="685800"/>
          </a:xfrm>
          <a:prstGeom prst="triangle">
            <a:avLst/>
          </a:prstGeom>
          <a:noFill/>
          <a:ln w="1905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Flowchart: Magnetic Disk 121"/>
          <p:cNvSpPr/>
          <p:nvPr/>
        </p:nvSpPr>
        <p:spPr>
          <a:xfrm>
            <a:off x="1752600" y="4800600"/>
            <a:ext cx="533400" cy="685800"/>
          </a:xfrm>
          <a:prstGeom prst="flowChartMagneticDisk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8" name="TextBox 97"/>
          <p:cNvSpPr txBox="1"/>
          <p:nvPr/>
        </p:nvSpPr>
        <p:spPr>
          <a:xfrm>
            <a:off x="990600" y="4953000"/>
            <a:ext cx="76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i="1" dirty="0" smtClean="0"/>
              <a:t>Filtrate</a:t>
            </a:r>
          </a:p>
          <a:p>
            <a:r>
              <a:rPr lang="en-US" sz="1200" i="1" dirty="0" smtClean="0"/>
              <a:t>Collector</a:t>
            </a:r>
            <a:endParaRPr lang="en-US" sz="1200" i="1" dirty="0"/>
          </a:p>
        </p:txBody>
      </p:sp>
      <p:sp>
        <p:nvSpPr>
          <p:cNvPr id="99" name="TextBox 98"/>
          <p:cNvSpPr txBox="1"/>
          <p:nvPr/>
        </p:nvSpPr>
        <p:spPr>
          <a:xfrm>
            <a:off x="228600" y="5791200"/>
            <a:ext cx="74533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err="1" smtClean="0"/>
              <a:t>Offboard</a:t>
            </a:r>
            <a:endParaRPr lang="en-US" sz="1200" dirty="0"/>
          </a:p>
        </p:txBody>
      </p:sp>
      <p:sp>
        <p:nvSpPr>
          <p:cNvPr id="100" name="Arc 99"/>
          <p:cNvSpPr/>
          <p:nvPr/>
        </p:nvSpPr>
        <p:spPr>
          <a:xfrm rot="16200000" flipH="1" flipV="1">
            <a:off x="723900" y="4838700"/>
            <a:ext cx="990600" cy="1219200"/>
          </a:xfrm>
          <a:prstGeom prst="arc">
            <a:avLst/>
          </a:prstGeom>
          <a:ln w="38100" cmpd="dbl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101" name="Arc 100"/>
          <p:cNvSpPr/>
          <p:nvPr/>
        </p:nvSpPr>
        <p:spPr>
          <a:xfrm rot="16200000" flipH="1">
            <a:off x="3924300" y="3238500"/>
            <a:ext cx="990600" cy="44196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104" name="Arc 103"/>
          <p:cNvSpPr/>
          <p:nvPr/>
        </p:nvSpPr>
        <p:spPr>
          <a:xfrm flipH="1">
            <a:off x="2133600" y="4267200"/>
            <a:ext cx="762000" cy="10668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106" name="Arc 105"/>
          <p:cNvSpPr/>
          <p:nvPr/>
        </p:nvSpPr>
        <p:spPr>
          <a:xfrm flipH="1">
            <a:off x="2209800" y="4495800"/>
            <a:ext cx="609600" cy="6096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107" name="TextBox 106"/>
          <p:cNvSpPr txBox="1"/>
          <p:nvPr/>
        </p:nvSpPr>
        <p:spPr>
          <a:xfrm>
            <a:off x="2514600" y="4343400"/>
            <a:ext cx="74161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Evacuate</a:t>
            </a:r>
            <a:endParaRPr lang="en-US" sz="1200" dirty="0"/>
          </a:p>
        </p:txBody>
      </p:sp>
      <p:sp>
        <p:nvSpPr>
          <p:cNvPr id="115" name="TextBox 114"/>
          <p:cNvSpPr txBox="1"/>
          <p:nvPr/>
        </p:nvSpPr>
        <p:spPr>
          <a:xfrm>
            <a:off x="304800" y="152400"/>
            <a:ext cx="8534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G3 Filtrate Module</a:t>
            </a:r>
          </a:p>
          <a:p>
            <a:pPr algn="ctr"/>
            <a:r>
              <a:rPr lang="en-US" dirty="0" err="1" smtClean="0"/>
              <a:t>Ver</a:t>
            </a:r>
            <a:r>
              <a:rPr lang="en-US" dirty="0" smtClean="0"/>
              <a:t>: 0.0</a:t>
            </a:r>
            <a:endParaRPr lang="en-US" dirty="0"/>
          </a:p>
        </p:txBody>
      </p:sp>
      <p:sp>
        <p:nvSpPr>
          <p:cNvPr id="197" name="Arc 196"/>
          <p:cNvSpPr/>
          <p:nvPr/>
        </p:nvSpPr>
        <p:spPr>
          <a:xfrm flipH="1">
            <a:off x="1981200" y="4038600"/>
            <a:ext cx="762000" cy="15240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198" name="TextBox 197"/>
          <p:cNvSpPr txBox="1"/>
          <p:nvPr/>
        </p:nvSpPr>
        <p:spPr>
          <a:xfrm>
            <a:off x="2362200" y="3886200"/>
            <a:ext cx="74161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Evacuate</a:t>
            </a:r>
            <a:endParaRPr lang="en-US" sz="1200" dirty="0"/>
          </a:p>
        </p:txBody>
      </p:sp>
      <p:sp>
        <p:nvSpPr>
          <p:cNvPr id="199" name="TextBox 198"/>
          <p:cNvSpPr txBox="1"/>
          <p:nvPr/>
        </p:nvSpPr>
        <p:spPr>
          <a:xfrm>
            <a:off x="2286000" y="6096000"/>
            <a:ext cx="57509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Waste</a:t>
            </a:r>
            <a:endParaRPr lang="en-US" sz="1200" dirty="0"/>
          </a:p>
        </p:txBody>
      </p:sp>
      <p:sp>
        <p:nvSpPr>
          <p:cNvPr id="200" name="Arc 199"/>
          <p:cNvSpPr/>
          <p:nvPr/>
        </p:nvSpPr>
        <p:spPr>
          <a:xfrm rot="16200000" flipH="1">
            <a:off x="1562100" y="5143500"/>
            <a:ext cx="1524000" cy="6858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cxnSp>
        <p:nvCxnSpPr>
          <p:cNvPr id="203" name="Straight Arrow Connector 202"/>
          <p:cNvCxnSpPr/>
          <p:nvPr/>
        </p:nvCxnSpPr>
        <p:spPr>
          <a:xfrm flipH="1">
            <a:off x="2286000" y="5181600"/>
            <a:ext cx="304800" cy="1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4" name="Rectangle 113"/>
          <p:cNvSpPr/>
          <p:nvPr/>
        </p:nvSpPr>
        <p:spPr>
          <a:xfrm>
            <a:off x="304800" y="990600"/>
            <a:ext cx="4267200" cy="2819400"/>
          </a:xfrm>
          <a:prstGeom prst="rect">
            <a:avLst/>
          </a:prstGeom>
          <a:noFill/>
          <a:ln w="1270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8" name="Rectangle 127"/>
          <p:cNvSpPr/>
          <p:nvPr/>
        </p:nvSpPr>
        <p:spPr>
          <a:xfrm>
            <a:off x="4572000" y="990600"/>
            <a:ext cx="4267200" cy="2819400"/>
          </a:xfrm>
          <a:prstGeom prst="rect">
            <a:avLst/>
          </a:prstGeom>
          <a:noFill/>
          <a:ln w="1270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6" name="Rectangle 135"/>
          <p:cNvSpPr/>
          <p:nvPr/>
        </p:nvSpPr>
        <p:spPr>
          <a:xfrm>
            <a:off x="304800" y="3810000"/>
            <a:ext cx="4267200" cy="2819400"/>
          </a:xfrm>
          <a:prstGeom prst="rect">
            <a:avLst/>
          </a:prstGeom>
          <a:noFill/>
          <a:ln w="1270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7" name="Rectangle 136"/>
          <p:cNvSpPr/>
          <p:nvPr/>
        </p:nvSpPr>
        <p:spPr>
          <a:xfrm>
            <a:off x="4572000" y="3810000"/>
            <a:ext cx="4267200" cy="2819400"/>
          </a:xfrm>
          <a:prstGeom prst="rect">
            <a:avLst/>
          </a:prstGeom>
          <a:noFill/>
          <a:ln w="1270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`</a:t>
            </a:r>
            <a:endParaRPr lang="en-US" dirty="0"/>
          </a:p>
        </p:txBody>
      </p:sp>
      <p:sp>
        <p:nvSpPr>
          <p:cNvPr id="237" name="Isosceles Triangle 236"/>
          <p:cNvSpPr/>
          <p:nvPr/>
        </p:nvSpPr>
        <p:spPr>
          <a:xfrm rot="5400000">
            <a:off x="457200" y="5486400"/>
            <a:ext cx="609600" cy="914400"/>
          </a:xfrm>
          <a:prstGeom prst="triangle">
            <a:avLst/>
          </a:prstGeom>
          <a:noFill/>
          <a:ln w="1905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50" name="Curved Connector 249"/>
          <p:cNvCxnSpPr>
            <a:stCxn id="139" idx="4"/>
          </p:cNvCxnSpPr>
          <p:nvPr/>
        </p:nvCxnSpPr>
        <p:spPr>
          <a:xfrm rot="16200000" flipH="1">
            <a:off x="1295400" y="4267200"/>
            <a:ext cx="838200" cy="228600"/>
          </a:xfrm>
          <a:prstGeom prst="curvedConnector3">
            <a:avLst>
              <a:gd name="adj1" fmla="val 50000"/>
            </a:avLst>
          </a:prstGeom>
          <a:ln w="38100" cmpd="dbl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1" name="TextBox 360"/>
          <p:cNvSpPr txBox="1"/>
          <p:nvPr/>
        </p:nvSpPr>
        <p:spPr>
          <a:xfrm>
            <a:off x="2514600" y="4191000"/>
            <a:ext cx="790601" cy="18466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tIns="0" bIns="0" rtlCol="0">
            <a:spAutoFit/>
          </a:bodyPr>
          <a:lstStyle/>
          <a:p>
            <a:pPr lvl="1"/>
            <a:r>
              <a:rPr lang="en-US" sz="1200" dirty="0" err="1" smtClean="0"/>
              <a:t>uL</a:t>
            </a:r>
            <a:endParaRPr lang="en-US" sz="1200" dirty="0"/>
          </a:p>
        </p:txBody>
      </p:sp>
      <p:sp>
        <p:nvSpPr>
          <p:cNvPr id="365" name="TextBox 364"/>
          <p:cNvSpPr txBox="1"/>
          <p:nvPr/>
        </p:nvSpPr>
        <p:spPr>
          <a:xfrm>
            <a:off x="304800" y="3810000"/>
            <a:ext cx="1447800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smtClean="0"/>
              <a:t>Filtrate</a:t>
            </a:r>
            <a:endParaRPr lang="en-US" i="1" dirty="0"/>
          </a:p>
        </p:txBody>
      </p:sp>
      <p:sp>
        <p:nvSpPr>
          <p:cNvPr id="138" name="TextBox 137"/>
          <p:cNvSpPr txBox="1"/>
          <p:nvPr/>
        </p:nvSpPr>
        <p:spPr>
          <a:xfrm>
            <a:off x="1219200" y="1524000"/>
            <a:ext cx="3352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i="1" dirty="0" smtClean="0"/>
              <a:t>From Options:</a:t>
            </a:r>
          </a:p>
          <a:p>
            <a:r>
              <a:rPr lang="en-US" sz="1600" i="1" dirty="0" smtClean="0"/>
              <a:t>Filter Module</a:t>
            </a:r>
          </a:p>
        </p:txBody>
      </p:sp>
      <p:sp>
        <p:nvSpPr>
          <p:cNvPr id="139" name="Oval 138"/>
          <p:cNvSpPr/>
          <p:nvPr/>
        </p:nvSpPr>
        <p:spPr>
          <a:xfrm>
            <a:off x="1447800" y="3657600"/>
            <a:ext cx="304800" cy="304800"/>
          </a:xfrm>
          <a:prstGeom prst="ellipse">
            <a:avLst/>
          </a:prstGeom>
          <a:noFill/>
          <a:ln w="2540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40" name="Straight Arrow Connector 139"/>
          <p:cNvCxnSpPr>
            <a:stCxn id="139" idx="0"/>
          </p:cNvCxnSpPr>
          <p:nvPr/>
        </p:nvCxnSpPr>
        <p:spPr>
          <a:xfrm>
            <a:off x="1600200" y="3657600"/>
            <a:ext cx="0" cy="304800"/>
          </a:xfrm>
          <a:prstGeom prst="straightConnector1">
            <a:avLst/>
          </a:prstGeom>
          <a:ln w="38100" cmpd="dbl">
            <a:solidFill>
              <a:schemeClr val="tx1"/>
            </a:solidFill>
            <a:prstDash val="sysDot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Oval 29"/>
          <p:cNvSpPr/>
          <p:nvPr/>
        </p:nvSpPr>
        <p:spPr>
          <a:xfrm>
            <a:off x="4419600" y="5791200"/>
            <a:ext cx="304800" cy="304800"/>
          </a:xfrm>
          <a:prstGeom prst="ellipse">
            <a:avLst/>
          </a:prstGeom>
          <a:noFill/>
          <a:ln w="2540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1" name="Straight Arrow Connector 30"/>
          <p:cNvCxnSpPr/>
          <p:nvPr/>
        </p:nvCxnSpPr>
        <p:spPr>
          <a:xfrm>
            <a:off x="4419600" y="5943600"/>
            <a:ext cx="304800" cy="0"/>
          </a:xfrm>
          <a:prstGeom prst="straightConnector1">
            <a:avLst/>
          </a:prstGeom>
          <a:ln w="12700">
            <a:solidFill>
              <a:schemeClr val="tx1"/>
            </a:solidFill>
            <a:prstDash val="sysDot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Box 31"/>
          <p:cNvSpPr txBox="1"/>
          <p:nvPr/>
        </p:nvSpPr>
        <p:spPr>
          <a:xfrm>
            <a:off x="5410200" y="4343400"/>
            <a:ext cx="3124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i="1" dirty="0" smtClean="0"/>
              <a:t>To Options:</a:t>
            </a:r>
            <a:br>
              <a:rPr lang="en-US" sz="1600" i="1" dirty="0" smtClean="0"/>
            </a:br>
            <a:r>
              <a:rPr lang="en-US" sz="1600" i="1" dirty="0" smtClean="0"/>
              <a:t>HAB </a:t>
            </a:r>
            <a:r>
              <a:rPr lang="en-US" sz="1600" i="1" dirty="0" err="1" smtClean="0"/>
              <a:t>Ab</a:t>
            </a:r>
            <a:r>
              <a:rPr lang="en-US" sz="1600" i="1" dirty="0" smtClean="0"/>
              <a:t> Primer Module</a:t>
            </a:r>
          </a:p>
          <a:p>
            <a:r>
              <a:rPr lang="en-US" sz="1600" i="1" dirty="0" smtClean="0"/>
              <a:t>Analytic Handoff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2590800" y="5029200"/>
            <a:ext cx="1143000" cy="276999"/>
          </a:xfrm>
          <a:prstGeom prst="rect">
            <a:avLst/>
          </a:prstGeom>
          <a:noFill/>
          <a:ln w="12700">
            <a:solidFill>
              <a:schemeClr val="accent6">
                <a:lumMod val="50000"/>
              </a:schemeClr>
            </a:solidFill>
          </a:ln>
        </p:spPr>
        <p:txBody>
          <a:bodyPr wrap="square" lIns="45720" rIns="45720" rtlCol="0">
            <a:spAutoFit/>
          </a:bodyPr>
          <a:lstStyle/>
          <a:p>
            <a:r>
              <a:rPr lang="en-US" sz="1200" dirty="0" smtClean="0"/>
              <a:t>Heat </a:t>
            </a:r>
            <a:r>
              <a:rPr lang="en-US" sz="1000" dirty="0" smtClean="0"/>
              <a:t>___C, __min</a:t>
            </a:r>
            <a:endParaRPr lang="en-US" sz="10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Arc 71"/>
          <p:cNvSpPr/>
          <p:nvPr/>
        </p:nvSpPr>
        <p:spPr>
          <a:xfrm flipH="1">
            <a:off x="7010400" y="1981200"/>
            <a:ext cx="1219200" cy="10668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73" name="Arc 72"/>
          <p:cNvSpPr/>
          <p:nvPr/>
        </p:nvSpPr>
        <p:spPr>
          <a:xfrm flipH="1">
            <a:off x="6858000" y="1752600"/>
            <a:ext cx="1371600" cy="15240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74" name="Arc 73"/>
          <p:cNvSpPr/>
          <p:nvPr/>
        </p:nvSpPr>
        <p:spPr>
          <a:xfrm flipH="1">
            <a:off x="6781800" y="1524000"/>
            <a:ext cx="1524000" cy="19812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75" name="Arc 74"/>
          <p:cNvSpPr/>
          <p:nvPr/>
        </p:nvSpPr>
        <p:spPr>
          <a:xfrm flipH="1">
            <a:off x="7086600" y="2209800"/>
            <a:ext cx="1066800" cy="6096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76" name="Arc 75"/>
          <p:cNvSpPr/>
          <p:nvPr/>
        </p:nvSpPr>
        <p:spPr>
          <a:xfrm>
            <a:off x="6019800" y="1371600"/>
            <a:ext cx="685800" cy="22860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77" name="Arc 76"/>
          <p:cNvSpPr/>
          <p:nvPr/>
        </p:nvSpPr>
        <p:spPr>
          <a:xfrm>
            <a:off x="5867400" y="1600200"/>
            <a:ext cx="762000" cy="18288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81" name="TextBox 80"/>
          <p:cNvSpPr txBox="1"/>
          <p:nvPr/>
        </p:nvSpPr>
        <p:spPr>
          <a:xfrm>
            <a:off x="5638800" y="1219200"/>
            <a:ext cx="74161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Evacuate</a:t>
            </a:r>
            <a:endParaRPr lang="en-US" sz="1200" dirty="0"/>
          </a:p>
        </p:txBody>
      </p:sp>
      <p:sp>
        <p:nvSpPr>
          <p:cNvPr id="83" name="TextBox 82"/>
          <p:cNvSpPr txBox="1"/>
          <p:nvPr/>
        </p:nvSpPr>
        <p:spPr>
          <a:xfrm>
            <a:off x="7543800" y="1600200"/>
            <a:ext cx="74161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Evacuate</a:t>
            </a:r>
            <a:endParaRPr lang="en-US" sz="1200" dirty="0"/>
          </a:p>
        </p:txBody>
      </p:sp>
      <p:sp>
        <p:nvSpPr>
          <p:cNvPr id="85" name="TextBox 84"/>
          <p:cNvSpPr txBox="1"/>
          <p:nvPr/>
        </p:nvSpPr>
        <p:spPr>
          <a:xfrm>
            <a:off x="7620000" y="2057400"/>
            <a:ext cx="74161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Evacuate</a:t>
            </a:r>
            <a:endParaRPr lang="en-US" sz="1200" dirty="0"/>
          </a:p>
        </p:txBody>
      </p:sp>
      <p:sp>
        <p:nvSpPr>
          <p:cNvPr id="89" name="Arc 88"/>
          <p:cNvSpPr/>
          <p:nvPr/>
        </p:nvSpPr>
        <p:spPr>
          <a:xfrm>
            <a:off x="5638800" y="1828800"/>
            <a:ext cx="838200" cy="13716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93" name="TextBox 92"/>
          <p:cNvSpPr txBox="1"/>
          <p:nvPr/>
        </p:nvSpPr>
        <p:spPr>
          <a:xfrm>
            <a:off x="5334000" y="1676400"/>
            <a:ext cx="74161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Evacuate</a:t>
            </a:r>
            <a:endParaRPr lang="en-US" sz="1200" dirty="0"/>
          </a:p>
        </p:txBody>
      </p:sp>
      <p:sp>
        <p:nvSpPr>
          <p:cNvPr id="103" name="TextBox 102"/>
          <p:cNvSpPr txBox="1"/>
          <p:nvPr/>
        </p:nvSpPr>
        <p:spPr>
          <a:xfrm>
            <a:off x="6248400" y="2667000"/>
            <a:ext cx="9906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i="1" dirty="0" smtClean="0"/>
              <a:t>DNA Column</a:t>
            </a:r>
            <a:endParaRPr lang="en-US" sz="1200" i="1" dirty="0"/>
          </a:p>
        </p:txBody>
      </p:sp>
      <p:sp>
        <p:nvSpPr>
          <p:cNvPr id="121" name="Flowchart: Magnetic Disk 120"/>
          <p:cNvSpPr/>
          <p:nvPr/>
        </p:nvSpPr>
        <p:spPr>
          <a:xfrm>
            <a:off x="6248400" y="2514600"/>
            <a:ext cx="990600" cy="533400"/>
          </a:xfrm>
          <a:prstGeom prst="flowChartMagneticDisk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5" name="TextBox 114"/>
          <p:cNvSpPr txBox="1"/>
          <p:nvPr/>
        </p:nvSpPr>
        <p:spPr>
          <a:xfrm>
            <a:off x="304800" y="152400"/>
            <a:ext cx="8534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G3 DNA Membrane Module</a:t>
            </a:r>
          </a:p>
          <a:p>
            <a:pPr algn="ctr"/>
            <a:r>
              <a:rPr lang="en-US" dirty="0" err="1" smtClean="0"/>
              <a:t>Ver</a:t>
            </a:r>
            <a:r>
              <a:rPr lang="en-US" dirty="0" smtClean="0"/>
              <a:t>: 0.0</a:t>
            </a:r>
            <a:endParaRPr lang="en-US" dirty="0"/>
          </a:p>
        </p:txBody>
      </p:sp>
      <p:cxnSp>
        <p:nvCxnSpPr>
          <p:cNvPr id="172" name="Straight Arrow Connector 171"/>
          <p:cNvCxnSpPr/>
          <p:nvPr/>
        </p:nvCxnSpPr>
        <p:spPr>
          <a:xfrm flipH="1">
            <a:off x="7239000" y="2743200"/>
            <a:ext cx="304800" cy="1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5" name="TextBox 194"/>
          <p:cNvSpPr txBox="1"/>
          <p:nvPr/>
        </p:nvSpPr>
        <p:spPr>
          <a:xfrm>
            <a:off x="7543800" y="2590800"/>
            <a:ext cx="389081" cy="276999"/>
          </a:xfrm>
          <a:prstGeom prst="rect">
            <a:avLst/>
          </a:prstGeom>
          <a:noFill/>
          <a:ln w="12700">
            <a:solidFill>
              <a:schemeClr val="accent6">
                <a:lumMod val="50000"/>
              </a:schemeClr>
            </a:solidFill>
          </a:ln>
        </p:spPr>
        <p:txBody>
          <a:bodyPr wrap="none" lIns="45720" rIns="45720" rtlCol="0">
            <a:spAutoFit/>
          </a:bodyPr>
          <a:lstStyle/>
          <a:p>
            <a:r>
              <a:rPr lang="en-US" sz="1200" dirty="0" smtClean="0"/>
              <a:t>Heat</a:t>
            </a:r>
            <a:endParaRPr lang="en-US" sz="1200" dirty="0"/>
          </a:p>
        </p:txBody>
      </p:sp>
      <p:sp>
        <p:nvSpPr>
          <p:cNvPr id="114" name="Rectangle 113"/>
          <p:cNvSpPr/>
          <p:nvPr/>
        </p:nvSpPr>
        <p:spPr>
          <a:xfrm>
            <a:off x="304800" y="990600"/>
            <a:ext cx="4267200" cy="2819400"/>
          </a:xfrm>
          <a:prstGeom prst="rect">
            <a:avLst/>
          </a:prstGeom>
          <a:noFill/>
          <a:ln w="1270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8" name="Rectangle 127"/>
          <p:cNvSpPr/>
          <p:nvPr/>
        </p:nvSpPr>
        <p:spPr>
          <a:xfrm>
            <a:off x="4572000" y="990600"/>
            <a:ext cx="4267200" cy="2819400"/>
          </a:xfrm>
          <a:prstGeom prst="rect">
            <a:avLst/>
          </a:prstGeom>
          <a:noFill/>
          <a:ln w="1270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6" name="Rectangle 135"/>
          <p:cNvSpPr/>
          <p:nvPr/>
        </p:nvSpPr>
        <p:spPr>
          <a:xfrm>
            <a:off x="304800" y="3810000"/>
            <a:ext cx="4267200" cy="2819400"/>
          </a:xfrm>
          <a:prstGeom prst="rect">
            <a:avLst/>
          </a:prstGeom>
          <a:noFill/>
          <a:ln w="1270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7" name="Rectangle 136"/>
          <p:cNvSpPr/>
          <p:nvPr/>
        </p:nvSpPr>
        <p:spPr>
          <a:xfrm>
            <a:off x="4572000" y="3810000"/>
            <a:ext cx="4267200" cy="2819400"/>
          </a:xfrm>
          <a:prstGeom prst="rect">
            <a:avLst/>
          </a:prstGeom>
          <a:noFill/>
          <a:ln w="1270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`</a:t>
            </a:r>
            <a:endParaRPr lang="en-US" dirty="0"/>
          </a:p>
        </p:txBody>
      </p:sp>
      <p:sp>
        <p:nvSpPr>
          <p:cNvPr id="165" name="Arc 164"/>
          <p:cNvSpPr/>
          <p:nvPr/>
        </p:nvSpPr>
        <p:spPr>
          <a:xfrm rot="16200000" flipH="1">
            <a:off x="7734300" y="2019300"/>
            <a:ext cx="838200" cy="19812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166" name="TextBox 165"/>
          <p:cNvSpPr txBox="1"/>
          <p:nvPr/>
        </p:nvSpPr>
        <p:spPr>
          <a:xfrm>
            <a:off x="8305800" y="3276600"/>
            <a:ext cx="5845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To AM</a:t>
            </a:r>
            <a:endParaRPr lang="en-US" sz="1200" dirty="0"/>
          </a:p>
        </p:txBody>
      </p:sp>
      <p:sp>
        <p:nvSpPr>
          <p:cNvPr id="167" name="Arc 166"/>
          <p:cNvSpPr/>
          <p:nvPr/>
        </p:nvSpPr>
        <p:spPr>
          <a:xfrm rot="16200000" flipH="1">
            <a:off x="6705600" y="2667000"/>
            <a:ext cx="914400" cy="9144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168" name="TextBox 167"/>
          <p:cNvSpPr txBox="1"/>
          <p:nvPr/>
        </p:nvSpPr>
        <p:spPr>
          <a:xfrm>
            <a:off x="7162800" y="3429000"/>
            <a:ext cx="57509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Waste</a:t>
            </a:r>
            <a:endParaRPr lang="en-US" sz="1200" dirty="0"/>
          </a:p>
        </p:txBody>
      </p:sp>
      <p:sp>
        <p:nvSpPr>
          <p:cNvPr id="192" name="TextBox 191"/>
          <p:cNvSpPr txBox="1"/>
          <p:nvPr/>
        </p:nvSpPr>
        <p:spPr>
          <a:xfrm>
            <a:off x="7543800" y="1447800"/>
            <a:ext cx="838199" cy="18466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tIns="0" bIns="0" rtlCol="0">
            <a:spAutoFit/>
          </a:bodyPr>
          <a:lstStyle/>
          <a:p>
            <a:pPr lvl="1"/>
            <a:r>
              <a:rPr lang="en-US" sz="1200" dirty="0" err="1" smtClean="0"/>
              <a:t>ul</a:t>
            </a:r>
            <a:endParaRPr lang="en-US" sz="1200" dirty="0"/>
          </a:p>
        </p:txBody>
      </p:sp>
      <p:sp>
        <p:nvSpPr>
          <p:cNvPr id="193" name="TextBox 192"/>
          <p:cNvSpPr txBox="1"/>
          <p:nvPr/>
        </p:nvSpPr>
        <p:spPr>
          <a:xfrm>
            <a:off x="7620000" y="1905000"/>
            <a:ext cx="838199" cy="18466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tIns="0" bIns="0" rtlCol="0">
            <a:spAutoFit/>
          </a:bodyPr>
          <a:lstStyle/>
          <a:p>
            <a:pPr lvl="1"/>
            <a:r>
              <a:rPr lang="en-US" sz="1200" dirty="0" err="1" smtClean="0"/>
              <a:t>ul</a:t>
            </a:r>
            <a:endParaRPr lang="en-US" sz="1200" dirty="0"/>
          </a:p>
        </p:txBody>
      </p:sp>
      <p:sp>
        <p:nvSpPr>
          <p:cNvPr id="194" name="TextBox 193"/>
          <p:cNvSpPr txBox="1"/>
          <p:nvPr/>
        </p:nvSpPr>
        <p:spPr>
          <a:xfrm>
            <a:off x="5410200" y="1524000"/>
            <a:ext cx="844759" cy="18466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tIns="0" bIns="0" rtlCol="0">
            <a:spAutoFit/>
          </a:bodyPr>
          <a:lstStyle/>
          <a:p>
            <a:pPr lvl="1"/>
            <a:r>
              <a:rPr lang="en-US" sz="1200" dirty="0" err="1" smtClean="0"/>
              <a:t>ul</a:t>
            </a:r>
            <a:endParaRPr lang="en-US" sz="1200" dirty="0"/>
          </a:p>
        </p:txBody>
      </p:sp>
      <p:cxnSp>
        <p:nvCxnSpPr>
          <p:cNvPr id="201" name="Straight Connector 200"/>
          <p:cNvCxnSpPr/>
          <p:nvPr/>
        </p:nvCxnSpPr>
        <p:spPr>
          <a:xfrm>
            <a:off x="6629400" y="3124200"/>
            <a:ext cx="3048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2" name="Isosceles Triangle 231"/>
          <p:cNvSpPr/>
          <p:nvPr/>
        </p:nvSpPr>
        <p:spPr>
          <a:xfrm rot="16200000">
            <a:off x="8191500" y="3086100"/>
            <a:ext cx="609600" cy="685800"/>
          </a:xfrm>
          <a:prstGeom prst="triangle">
            <a:avLst/>
          </a:prstGeom>
          <a:noFill/>
          <a:ln w="1905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2" name="Oval 241"/>
          <p:cNvSpPr/>
          <p:nvPr/>
        </p:nvSpPr>
        <p:spPr>
          <a:xfrm>
            <a:off x="5715000" y="3657600"/>
            <a:ext cx="304800" cy="304800"/>
          </a:xfrm>
          <a:prstGeom prst="ellipse">
            <a:avLst/>
          </a:prstGeom>
          <a:noFill/>
          <a:ln w="2540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3" name="Arc 262"/>
          <p:cNvSpPr/>
          <p:nvPr/>
        </p:nvSpPr>
        <p:spPr>
          <a:xfrm flipH="1">
            <a:off x="5867400" y="3200400"/>
            <a:ext cx="762000" cy="9906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264" name="Arc 263"/>
          <p:cNvSpPr/>
          <p:nvPr/>
        </p:nvSpPr>
        <p:spPr>
          <a:xfrm rot="10800000" flipH="1">
            <a:off x="6019800" y="2895600"/>
            <a:ext cx="457200" cy="304800"/>
          </a:xfrm>
          <a:prstGeom prst="arc">
            <a:avLst/>
          </a:prstGeom>
          <a:ln w="12700">
            <a:solidFill>
              <a:schemeClr val="tx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cxnSp>
        <p:nvCxnSpPr>
          <p:cNvPr id="356" name="Straight Arrow Connector 355"/>
          <p:cNvCxnSpPr/>
          <p:nvPr/>
        </p:nvCxnSpPr>
        <p:spPr>
          <a:xfrm>
            <a:off x="5867400" y="3657600"/>
            <a:ext cx="0" cy="304800"/>
          </a:xfrm>
          <a:prstGeom prst="straightConnector1">
            <a:avLst/>
          </a:prstGeom>
          <a:ln w="12700">
            <a:solidFill>
              <a:schemeClr val="tx1"/>
            </a:solidFill>
            <a:prstDash val="sysDot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3" name="TextBox 362"/>
          <p:cNvSpPr txBox="1"/>
          <p:nvPr/>
        </p:nvSpPr>
        <p:spPr>
          <a:xfrm>
            <a:off x="4572000" y="990600"/>
            <a:ext cx="1447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smtClean="0"/>
              <a:t>Membrane</a:t>
            </a:r>
          </a:p>
          <a:p>
            <a:r>
              <a:rPr lang="en-US" i="1" dirty="0" smtClean="0"/>
              <a:t>DNA</a:t>
            </a:r>
            <a:endParaRPr lang="en-US" i="1" dirty="0"/>
          </a:p>
        </p:txBody>
      </p:sp>
      <p:sp>
        <p:nvSpPr>
          <p:cNvPr id="138" name="TextBox 137"/>
          <p:cNvSpPr txBox="1"/>
          <p:nvPr/>
        </p:nvSpPr>
        <p:spPr>
          <a:xfrm>
            <a:off x="5867400" y="4724400"/>
            <a:ext cx="20574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i="1" dirty="0" smtClean="0"/>
              <a:t>To Options:</a:t>
            </a:r>
          </a:p>
          <a:p>
            <a:r>
              <a:rPr lang="en-US" sz="1600" i="1" dirty="0" smtClean="0"/>
              <a:t>RNA Membrane</a:t>
            </a:r>
          </a:p>
          <a:p>
            <a:r>
              <a:rPr lang="en-US" sz="1600" i="1" dirty="0" smtClean="0"/>
              <a:t>RNA </a:t>
            </a:r>
            <a:r>
              <a:rPr lang="en-US" sz="1600" i="1" dirty="0" err="1" smtClean="0"/>
              <a:t>iFAST</a:t>
            </a:r>
            <a:endParaRPr lang="en-US" sz="1600" i="1" dirty="0" smtClean="0"/>
          </a:p>
          <a:p>
            <a:r>
              <a:rPr lang="en-US" sz="1600" i="1" dirty="0" smtClean="0"/>
              <a:t>RNA Pipette</a:t>
            </a:r>
          </a:p>
          <a:p>
            <a:r>
              <a:rPr lang="en-US" sz="1600" i="1" dirty="0" smtClean="0"/>
              <a:t>Waste</a:t>
            </a:r>
            <a:endParaRPr lang="en-US" sz="1600" i="1" dirty="0"/>
          </a:p>
        </p:txBody>
      </p:sp>
      <p:sp>
        <p:nvSpPr>
          <p:cNvPr id="139" name="TextBox 138"/>
          <p:cNvSpPr txBox="1"/>
          <p:nvPr/>
        </p:nvSpPr>
        <p:spPr>
          <a:xfrm>
            <a:off x="1219200" y="1524000"/>
            <a:ext cx="3352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i="1" dirty="0" smtClean="0"/>
              <a:t>From Options:</a:t>
            </a:r>
          </a:p>
          <a:p>
            <a:r>
              <a:rPr lang="en-US" sz="1600" i="1" dirty="0" smtClean="0"/>
              <a:t>Filter Module</a:t>
            </a:r>
          </a:p>
        </p:txBody>
      </p:sp>
      <p:sp>
        <p:nvSpPr>
          <p:cNvPr id="140" name="Oval 139"/>
          <p:cNvSpPr/>
          <p:nvPr/>
        </p:nvSpPr>
        <p:spPr>
          <a:xfrm>
            <a:off x="4419600" y="2971800"/>
            <a:ext cx="304800" cy="304800"/>
          </a:xfrm>
          <a:prstGeom prst="ellipse">
            <a:avLst/>
          </a:prstGeom>
          <a:noFill/>
          <a:ln w="2540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41" name="Straight Arrow Connector 140"/>
          <p:cNvCxnSpPr/>
          <p:nvPr/>
        </p:nvCxnSpPr>
        <p:spPr>
          <a:xfrm>
            <a:off x="4419600" y="3124200"/>
            <a:ext cx="304800" cy="0"/>
          </a:xfrm>
          <a:prstGeom prst="straightConnector1">
            <a:avLst/>
          </a:prstGeom>
          <a:ln w="12700">
            <a:solidFill>
              <a:schemeClr val="tx1"/>
            </a:solidFill>
            <a:prstDash val="sysDot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2" name="Arc 141"/>
          <p:cNvSpPr/>
          <p:nvPr/>
        </p:nvSpPr>
        <p:spPr>
          <a:xfrm rot="16200000">
            <a:off x="6019800" y="2362200"/>
            <a:ext cx="457200" cy="304800"/>
          </a:xfrm>
          <a:prstGeom prst="arc">
            <a:avLst>
              <a:gd name="adj1" fmla="val 16200000"/>
              <a:gd name="adj2" fmla="val 5628673"/>
            </a:avLst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143" name="Arc 142"/>
          <p:cNvSpPr/>
          <p:nvPr/>
        </p:nvSpPr>
        <p:spPr>
          <a:xfrm rot="5400000">
            <a:off x="4114800" y="1143000"/>
            <a:ext cx="1219200" cy="2743200"/>
          </a:xfrm>
          <a:prstGeom prst="arc">
            <a:avLst/>
          </a:prstGeom>
          <a:ln w="12700">
            <a:solidFill>
              <a:schemeClr val="tx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Arc 35"/>
          <p:cNvSpPr/>
          <p:nvPr/>
        </p:nvSpPr>
        <p:spPr>
          <a:xfrm flipH="1">
            <a:off x="7391400" y="4800600"/>
            <a:ext cx="1219200" cy="10668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37" name="Arc 36"/>
          <p:cNvSpPr/>
          <p:nvPr/>
        </p:nvSpPr>
        <p:spPr>
          <a:xfrm flipH="1">
            <a:off x="7239000" y="4572000"/>
            <a:ext cx="1371600" cy="15240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38" name="Arc 37"/>
          <p:cNvSpPr/>
          <p:nvPr/>
        </p:nvSpPr>
        <p:spPr>
          <a:xfrm flipH="1">
            <a:off x="7162800" y="4343400"/>
            <a:ext cx="1524000" cy="19812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39" name="Arc 38"/>
          <p:cNvSpPr/>
          <p:nvPr/>
        </p:nvSpPr>
        <p:spPr>
          <a:xfrm flipH="1">
            <a:off x="7467600" y="5029200"/>
            <a:ext cx="1066800" cy="6096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40" name="Arc 39"/>
          <p:cNvSpPr/>
          <p:nvPr/>
        </p:nvSpPr>
        <p:spPr>
          <a:xfrm flipH="1">
            <a:off x="7086600" y="4114800"/>
            <a:ext cx="1676400" cy="24384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47" name="TextBox 46"/>
          <p:cNvSpPr txBox="1"/>
          <p:nvPr/>
        </p:nvSpPr>
        <p:spPr>
          <a:xfrm>
            <a:off x="7924800" y="4419600"/>
            <a:ext cx="74161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Evacuate</a:t>
            </a:r>
            <a:endParaRPr lang="en-US" sz="1200" dirty="0"/>
          </a:p>
        </p:txBody>
      </p:sp>
      <p:sp>
        <p:nvSpPr>
          <p:cNvPr id="49" name="TextBox 48"/>
          <p:cNvSpPr txBox="1"/>
          <p:nvPr/>
        </p:nvSpPr>
        <p:spPr>
          <a:xfrm>
            <a:off x="8001000" y="4876800"/>
            <a:ext cx="74161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Evacuate</a:t>
            </a:r>
            <a:endParaRPr lang="en-US" sz="1200" dirty="0"/>
          </a:p>
        </p:txBody>
      </p:sp>
      <p:sp>
        <p:nvSpPr>
          <p:cNvPr id="112" name="Arc 111"/>
          <p:cNvSpPr/>
          <p:nvPr/>
        </p:nvSpPr>
        <p:spPr>
          <a:xfrm rot="16200000" flipH="1">
            <a:off x="7734300" y="5143500"/>
            <a:ext cx="838200" cy="13716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118" name="TextBox 117"/>
          <p:cNvSpPr txBox="1"/>
          <p:nvPr/>
        </p:nvSpPr>
        <p:spPr>
          <a:xfrm>
            <a:off x="6553200" y="5486400"/>
            <a:ext cx="9906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i="1" dirty="0" smtClean="0"/>
              <a:t>RNA Column</a:t>
            </a:r>
            <a:endParaRPr lang="en-US" sz="1200" i="1" dirty="0"/>
          </a:p>
        </p:txBody>
      </p:sp>
      <p:sp>
        <p:nvSpPr>
          <p:cNvPr id="125" name="Flowchart: Magnetic Disk 124"/>
          <p:cNvSpPr/>
          <p:nvPr/>
        </p:nvSpPr>
        <p:spPr>
          <a:xfrm>
            <a:off x="6553200" y="5334000"/>
            <a:ext cx="990600" cy="533400"/>
          </a:xfrm>
          <a:prstGeom prst="flowChartMagneticDisk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6" name="Flowchart: Magnetic Disk 125"/>
          <p:cNvSpPr/>
          <p:nvPr/>
        </p:nvSpPr>
        <p:spPr>
          <a:xfrm>
            <a:off x="4953000" y="5562600"/>
            <a:ext cx="457200" cy="457200"/>
          </a:xfrm>
          <a:prstGeom prst="flowChartMagneticDisk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9" name="TextBox 168"/>
          <p:cNvSpPr txBox="1"/>
          <p:nvPr/>
        </p:nvSpPr>
        <p:spPr>
          <a:xfrm>
            <a:off x="7391400" y="6324600"/>
            <a:ext cx="57509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Waste</a:t>
            </a:r>
            <a:endParaRPr lang="en-US" sz="1200" dirty="0"/>
          </a:p>
        </p:txBody>
      </p:sp>
      <p:sp>
        <p:nvSpPr>
          <p:cNvPr id="171" name="Arc 170"/>
          <p:cNvSpPr/>
          <p:nvPr/>
        </p:nvSpPr>
        <p:spPr>
          <a:xfrm rot="16200000" flipH="1">
            <a:off x="6896100" y="5524500"/>
            <a:ext cx="1066800" cy="8382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115" name="TextBox 114"/>
          <p:cNvSpPr txBox="1"/>
          <p:nvPr/>
        </p:nvSpPr>
        <p:spPr>
          <a:xfrm>
            <a:off x="304800" y="152400"/>
            <a:ext cx="8534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G3 RNA Membrane Module</a:t>
            </a:r>
          </a:p>
          <a:p>
            <a:pPr algn="ctr"/>
            <a:r>
              <a:rPr lang="en-US" dirty="0" err="1" smtClean="0"/>
              <a:t>Ver</a:t>
            </a:r>
            <a:r>
              <a:rPr lang="en-US" dirty="0" smtClean="0"/>
              <a:t>: 0.0</a:t>
            </a:r>
            <a:endParaRPr lang="en-US" dirty="0"/>
          </a:p>
        </p:txBody>
      </p:sp>
      <p:cxnSp>
        <p:nvCxnSpPr>
          <p:cNvPr id="132" name="Straight Connector 131"/>
          <p:cNvCxnSpPr/>
          <p:nvPr/>
        </p:nvCxnSpPr>
        <p:spPr>
          <a:xfrm>
            <a:off x="6629400" y="5943600"/>
            <a:ext cx="6858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8" name="Straight Arrow Connector 177"/>
          <p:cNvCxnSpPr/>
          <p:nvPr/>
        </p:nvCxnSpPr>
        <p:spPr>
          <a:xfrm flipH="1">
            <a:off x="7543800" y="5562600"/>
            <a:ext cx="304800" cy="1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8" name="TextBox 187"/>
          <p:cNvSpPr txBox="1"/>
          <p:nvPr/>
        </p:nvSpPr>
        <p:spPr>
          <a:xfrm>
            <a:off x="4953000" y="5715000"/>
            <a:ext cx="4572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i="1" dirty="0" smtClean="0"/>
              <a:t>Mix</a:t>
            </a:r>
            <a:endParaRPr lang="en-US" sz="1200" i="1" dirty="0"/>
          </a:p>
        </p:txBody>
      </p:sp>
      <p:sp>
        <p:nvSpPr>
          <p:cNvPr id="196" name="TextBox 195"/>
          <p:cNvSpPr txBox="1"/>
          <p:nvPr/>
        </p:nvSpPr>
        <p:spPr>
          <a:xfrm>
            <a:off x="7848600" y="5410200"/>
            <a:ext cx="389081" cy="276999"/>
          </a:xfrm>
          <a:prstGeom prst="rect">
            <a:avLst/>
          </a:prstGeom>
          <a:noFill/>
          <a:ln w="12700">
            <a:solidFill>
              <a:schemeClr val="accent6">
                <a:lumMod val="50000"/>
              </a:schemeClr>
            </a:solidFill>
          </a:ln>
        </p:spPr>
        <p:txBody>
          <a:bodyPr wrap="none" lIns="45720" rIns="45720" rtlCol="0">
            <a:spAutoFit/>
          </a:bodyPr>
          <a:lstStyle/>
          <a:p>
            <a:r>
              <a:rPr lang="en-US" sz="1200" dirty="0" smtClean="0"/>
              <a:t>Heat</a:t>
            </a:r>
            <a:endParaRPr lang="en-US" sz="1200" dirty="0"/>
          </a:p>
        </p:txBody>
      </p:sp>
      <p:sp>
        <p:nvSpPr>
          <p:cNvPr id="119" name="TextBox 118"/>
          <p:cNvSpPr txBox="1"/>
          <p:nvPr/>
        </p:nvSpPr>
        <p:spPr>
          <a:xfrm>
            <a:off x="8001000" y="4724400"/>
            <a:ext cx="838199" cy="18466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tIns="0" bIns="0" rtlCol="0">
            <a:spAutoFit/>
          </a:bodyPr>
          <a:lstStyle/>
          <a:p>
            <a:pPr lvl="1"/>
            <a:r>
              <a:rPr lang="en-US" sz="1200" dirty="0" err="1" smtClean="0"/>
              <a:t>ul</a:t>
            </a:r>
            <a:endParaRPr lang="en-US" sz="1200" dirty="0"/>
          </a:p>
        </p:txBody>
      </p:sp>
      <p:sp>
        <p:nvSpPr>
          <p:cNvPr id="114" name="Rectangle 113"/>
          <p:cNvSpPr/>
          <p:nvPr/>
        </p:nvSpPr>
        <p:spPr>
          <a:xfrm>
            <a:off x="304800" y="990600"/>
            <a:ext cx="4267200" cy="2819400"/>
          </a:xfrm>
          <a:prstGeom prst="rect">
            <a:avLst/>
          </a:prstGeom>
          <a:noFill/>
          <a:ln w="1270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8" name="Rectangle 127"/>
          <p:cNvSpPr/>
          <p:nvPr/>
        </p:nvSpPr>
        <p:spPr>
          <a:xfrm>
            <a:off x="4572000" y="990600"/>
            <a:ext cx="4267200" cy="2819400"/>
          </a:xfrm>
          <a:prstGeom prst="rect">
            <a:avLst/>
          </a:prstGeom>
          <a:noFill/>
          <a:ln w="1270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6" name="Rectangle 135"/>
          <p:cNvSpPr/>
          <p:nvPr/>
        </p:nvSpPr>
        <p:spPr>
          <a:xfrm>
            <a:off x="304800" y="3810000"/>
            <a:ext cx="4267200" cy="2819400"/>
          </a:xfrm>
          <a:prstGeom prst="rect">
            <a:avLst/>
          </a:prstGeom>
          <a:noFill/>
          <a:ln w="1270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7" name="Rectangle 136"/>
          <p:cNvSpPr/>
          <p:nvPr/>
        </p:nvSpPr>
        <p:spPr>
          <a:xfrm>
            <a:off x="4572000" y="3810000"/>
            <a:ext cx="4267200" cy="2819400"/>
          </a:xfrm>
          <a:prstGeom prst="rect">
            <a:avLst/>
          </a:prstGeom>
          <a:noFill/>
          <a:ln w="1270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`</a:t>
            </a:r>
            <a:endParaRPr lang="en-US" dirty="0"/>
          </a:p>
        </p:txBody>
      </p:sp>
      <p:sp>
        <p:nvSpPr>
          <p:cNvPr id="190" name="TextBox 189"/>
          <p:cNvSpPr txBox="1"/>
          <p:nvPr/>
        </p:nvSpPr>
        <p:spPr>
          <a:xfrm>
            <a:off x="7924800" y="4267200"/>
            <a:ext cx="838199" cy="18466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tIns="0" bIns="0" rtlCol="0">
            <a:spAutoFit/>
          </a:bodyPr>
          <a:lstStyle/>
          <a:p>
            <a:pPr lvl="1"/>
            <a:r>
              <a:rPr lang="en-US" sz="1200" dirty="0" err="1" smtClean="0"/>
              <a:t>ul</a:t>
            </a:r>
            <a:endParaRPr lang="en-US" sz="1200" dirty="0"/>
          </a:p>
        </p:txBody>
      </p:sp>
      <p:sp>
        <p:nvSpPr>
          <p:cNvPr id="191" name="TextBox 190"/>
          <p:cNvSpPr txBox="1"/>
          <p:nvPr/>
        </p:nvSpPr>
        <p:spPr>
          <a:xfrm>
            <a:off x="7924800" y="4038600"/>
            <a:ext cx="838199" cy="18466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tIns="0" bIns="0" rtlCol="0">
            <a:spAutoFit/>
          </a:bodyPr>
          <a:lstStyle/>
          <a:p>
            <a:pPr lvl="1"/>
            <a:r>
              <a:rPr lang="en-US" sz="1200" dirty="0" err="1" smtClean="0"/>
              <a:t>ul</a:t>
            </a:r>
            <a:endParaRPr lang="en-US" sz="1200" dirty="0"/>
          </a:p>
        </p:txBody>
      </p:sp>
      <p:sp>
        <p:nvSpPr>
          <p:cNvPr id="210" name="Arc 209"/>
          <p:cNvSpPr/>
          <p:nvPr/>
        </p:nvSpPr>
        <p:spPr>
          <a:xfrm flipH="1">
            <a:off x="5181600" y="4953000"/>
            <a:ext cx="609600" cy="12192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211" name="Arc 210"/>
          <p:cNvSpPr/>
          <p:nvPr/>
        </p:nvSpPr>
        <p:spPr>
          <a:xfrm flipH="1">
            <a:off x="5257800" y="5181600"/>
            <a:ext cx="533400" cy="7620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212" name="TextBox 211"/>
          <p:cNvSpPr txBox="1"/>
          <p:nvPr/>
        </p:nvSpPr>
        <p:spPr>
          <a:xfrm>
            <a:off x="5486400" y="5029200"/>
            <a:ext cx="74161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Evacuate</a:t>
            </a:r>
            <a:endParaRPr lang="en-US" sz="1200" dirty="0"/>
          </a:p>
        </p:txBody>
      </p:sp>
      <p:sp>
        <p:nvSpPr>
          <p:cNvPr id="213" name="TextBox 212"/>
          <p:cNvSpPr txBox="1"/>
          <p:nvPr/>
        </p:nvSpPr>
        <p:spPr>
          <a:xfrm>
            <a:off x="5486400" y="4876800"/>
            <a:ext cx="844759" cy="18466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tIns="0" bIns="0" rtlCol="0">
            <a:spAutoFit/>
          </a:bodyPr>
          <a:lstStyle/>
          <a:p>
            <a:pPr lvl="1"/>
            <a:r>
              <a:rPr lang="en-US" sz="1200" dirty="0" err="1" smtClean="0"/>
              <a:t>ul</a:t>
            </a:r>
            <a:endParaRPr lang="en-US" sz="1200" dirty="0"/>
          </a:p>
        </p:txBody>
      </p:sp>
      <p:sp>
        <p:nvSpPr>
          <p:cNvPr id="214" name="Arc 213"/>
          <p:cNvSpPr/>
          <p:nvPr/>
        </p:nvSpPr>
        <p:spPr>
          <a:xfrm>
            <a:off x="6324600" y="4191000"/>
            <a:ext cx="685800" cy="22860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215" name="Arc 214"/>
          <p:cNvSpPr/>
          <p:nvPr/>
        </p:nvSpPr>
        <p:spPr>
          <a:xfrm>
            <a:off x="6172200" y="4419600"/>
            <a:ext cx="762000" cy="18288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216" name="TextBox 215"/>
          <p:cNvSpPr txBox="1"/>
          <p:nvPr/>
        </p:nvSpPr>
        <p:spPr>
          <a:xfrm>
            <a:off x="5943600" y="4038600"/>
            <a:ext cx="74161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Evacuate</a:t>
            </a:r>
            <a:endParaRPr lang="en-US" sz="1200" dirty="0"/>
          </a:p>
        </p:txBody>
      </p:sp>
      <p:sp>
        <p:nvSpPr>
          <p:cNvPr id="217" name="Arc 216"/>
          <p:cNvSpPr/>
          <p:nvPr/>
        </p:nvSpPr>
        <p:spPr>
          <a:xfrm>
            <a:off x="5943600" y="4648200"/>
            <a:ext cx="838200" cy="13716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218" name="TextBox 217"/>
          <p:cNvSpPr txBox="1"/>
          <p:nvPr/>
        </p:nvSpPr>
        <p:spPr>
          <a:xfrm>
            <a:off x="5638800" y="4495800"/>
            <a:ext cx="74161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Evacuate</a:t>
            </a:r>
            <a:endParaRPr lang="en-US" sz="1200" dirty="0"/>
          </a:p>
        </p:txBody>
      </p:sp>
      <p:sp>
        <p:nvSpPr>
          <p:cNvPr id="219" name="TextBox 218"/>
          <p:cNvSpPr txBox="1"/>
          <p:nvPr/>
        </p:nvSpPr>
        <p:spPr>
          <a:xfrm>
            <a:off x="5715000" y="4343400"/>
            <a:ext cx="844759" cy="18466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tIns="0" bIns="0" rtlCol="0">
            <a:spAutoFit/>
          </a:bodyPr>
          <a:lstStyle/>
          <a:p>
            <a:pPr lvl="1"/>
            <a:r>
              <a:rPr lang="en-US" sz="1200" dirty="0" err="1" smtClean="0"/>
              <a:t>ul</a:t>
            </a:r>
            <a:endParaRPr lang="en-US" sz="1200" dirty="0"/>
          </a:p>
        </p:txBody>
      </p:sp>
      <p:sp>
        <p:nvSpPr>
          <p:cNvPr id="221" name="Arc 220"/>
          <p:cNvSpPr/>
          <p:nvPr/>
        </p:nvSpPr>
        <p:spPr>
          <a:xfrm rot="16200000" flipH="1">
            <a:off x="5410200" y="5486400"/>
            <a:ext cx="762000" cy="1066800"/>
          </a:xfrm>
          <a:prstGeom prst="arc">
            <a:avLst>
              <a:gd name="adj1" fmla="val 16200000"/>
              <a:gd name="adj2" fmla="val 5525280"/>
            </a:avLst>
          </a:prstGeom>
          <a:ln w="12700">
            <a:solidFill>
              <a:schemeClr val="tx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222" name="Arc 221"/>
          <p:cNvSpPr/>
          <p:nvPr/>
        </p:nvSpPr>
        <p:spPr>
          <a:xfrm rot="16200000">
            <a:off x="6172200" y="5181600"/>
            <a:ext cx="609600" cy="304800"/>
          </a:xfrm>
          <a:prstGeom prst="arc">
            <a:avLst>
              <a:gd name="adj1" fmla="val 16200000"/>
              <a:gd name="adj2" fmla="val 5628673"/>
            </a:avLst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cxnSp>
        <p:nvCxnSpPr>
          <p:cNvPr id="223" name="Straight Connector 222"/>
          <p:cNvCxnSpPr/>
          <p:nvPr/>
        </p:nvCxnSpPr>
        <p:spPr>
          <a:xfrm>
            <a:off x="6324600" y="5334000"/>
            <a:ext cx="1" cy="666378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4" name="TextBox 233"/>
          <p:cNvSpPr txBox="1"/>
          <p:nvPr/>
        </p:nvSpPr>
        <p:spPr>
          <a:xfrm>
            <a:off x="8305800" y="6096000"/>
            <a:ext cx="5845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To AM</a:t>
            </a:r>
            <a:endParaRPr lang="en-US" sz="1200" dirty="0"/>
          </a:p>
        </p:txBody>
      </p:sp>
      <p:sp>
        <p:nvSpPr>
          <p:cNvPr id="235" name="Isosceles Triangle 234"/>
          <p:cNvSpPr/>
          <p:nvPr/>
        </p:nvSpPr>
        <p:spPr>
          <a:xfrm rot="16200000">
            <a:off x="8191500" y="5905500"/>
            <a:ext cx="609600" cy="685800"/>
          </a:xfrm>
          <a:prstGeom prst="triangle">
            <a:avLst/>
          </a:prstGeom>
          <a:noFill/>
          <a:ln w="1905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54" name="Curved Connector 253"/>
          <p:cNvCxnSpPr>
            <a:stCxn id="140" idx="4"/>
          </p:cNvCxnSpPr>
          <p:nvPr/>
        </p:nvCxnSpPr>
        <p:spPr>
          <a:xfrm rot="5400000">
            <a:off x="4686300" y="4381500"/>
            <a:ext cx="1600200" cy="762000"/>
          </a:xfrm>
          <a:prstGeom prst="curvedConnector3">
            <a:avLst>
              <a:gd name="adj1" fmla="val 19614"/>
            </a:avLst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4" name="TextBox 363"/>
          <p:cNvSpPr txBox="1"/>
          <p:nvPr/>
        </p:nvSpPr>
        <p:spPr>
          <a:xfrm>
            <a:off x="4572000" y="3810000"/>
            <a:ext cx="1447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smtClean="0"/>
              <a:t>Membrane</a:t>
            </a:r>
          </a:p>
          <a:p>
            <a:r>
              <a:rPr lang="en-US" i="1" dirty="0" smtClean="0"/>
              <a:t>RNA</a:t>
            </a:r>
            <a:endParaRPr lang="en-US" i="1" dirty="0"/>
          </a:p>
        </p:txBody>
      </p:sp>
      <p:sp>
        <p:nvSpPr>
          <p:cNvPr id="134" name="TextBox 133"/>
          <p:cNvSpPr txBox="1"/>
          <p:nvPr/>
        </p:nvSpPr>
        <p:spPr>
          <a:xfrm>
            <a:off x="5410200" y="1524000"/>
            <a:ext cx="20574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i="1" dirty="0" smtClean="0"/>
              <a:t>From Options:</a:t>
            </a:r>
          </a:p>
          <a:p>
            <a:r>
              <a:rPr lang="en-US" sz="1600" i="1" dirty="0" smtClean="0"/>
              <a:t>DNA Membrane</a:t>
            </a:r>
          </a:p>
          <a:p>
            <a:r>
              <a:rPr lang="en-US" sz="1600" i="1" dirty="0" smtClean="0"/>
              <a:t>DNA </a:t>
            </a:r>
            <a:r>
              <a:rPr lang="en-US" sz="1600" i="1" dirty="0" err="1" smtClean="0"/>
              <a:t>iFAST</a:t>
            </a:r>
            <a:endParaRPr lang="en-US" sz="1600" i="1" dirty="0" smtClean="0"/>
          </a:p>
          <a:p>
            <a:r>
              <a:rPr lang="en-US" sz="1600" i="1" dirty="0" smtClean="0"/>
              <a:t>DNA Pipette</a:t>
            </a:r>
            <a:endParaRPr lang="en-US" sz="1600" i="1" dirty="0"/>
          </a:p>
        </p:txBody>
      </p:sp>
      <p:sp>
        <p:nvSpPr>
          <p:cNvPr id="140" name="Oval 139"/>
          <p:cNvSpPr/>
          <p:nvPr/>
        </p:nvSpPr>
        <p:spPr>
          <a:xfrm>
            <a:off x="5715000" y="3657600"/>
            <a:ext cx="304800" cy="304800"/>
          </a:xfrm>
          <a:prstGeom prst="ellipse">
            <a:avLst/>
          </a:prstGeom>
          <a:noFill/>
          <a:ln w="2540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41" name="Straight Arrow Connector 140"/>
          <p:cNvCxnSpPr/>
          <p:nvPr/>
        </p:nvCxnSpPr>
        <p:spPr>
          <a:xfrm>
            <a:off x="5867400" y="3657600"/>
            <a:ext cx="0" cy="304800"/>
          </a:xfrm>
          <a:prstGeom prst="straightConnector1">
            <a:avLst/>
          </a:prstGeom>
          <a:ln w="12700">
            <a:solidFill>
              <a:schemeClr val="tx1"/>
            </a:solidFill>
            <a:prstDash val="sysDot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Rectangle 113"/>
          <p:cNvSpPr/>
          <p:nvPr/>
        </p:nvSpPr>
        <p:spPr>
          <a:xfrm>
            <a:off x="304800" y="990600"/>
            <a:ext cx="4267200" cy="2819400"/>
          </a:xfrm>
          <a:prstGeom prst="rect">
            <a:avLst/>
          </a:prstGeom>
          <a:noFill/>
          <a:ln w="1270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8" name="Rectangle 127"/>
          <p:cNvSpPr/>
          <p:nvPr/>
        </p:nvSpPr>
        <p:spPr>
          <a:xfrm>
            <a:off x="4572000" y="990600"/>
            <a:ext cx="4267200" cy="2819400"/>
          </a:xfrm>
          <a:prstGeom prst="rect">
            <a:avLst/>
          </a:prstGeom>
          <a:noFill/>
          <a:ln w="1270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6" name="Rectangle 135"/>
          <p:cNvSpPr/>
          <p:nvPr/>
        </p:nvSpPr>
        <p:spPr>
          <a:xfrm>
            <a:off x="304800" y="3810000"/>
            <a:ext cx="4267200" cy="2819400"/>
          </a:xfrm>
          <a:prstGeom prst="rect">
            <a:avLst/>
          </a:prstGeom>
          <a:noFill/>
          <a:ln w="1270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7" name="Rectangle 136"/>
          <p:cNvSpPr/>
          <p:nvPr/>
        </p:nvSpPr>
        <p:spPr>
          <a:xfrm>
            <a:off x="4572000" y="3810000"/>
            <a:ext cx="4267200" cy="2819400"/>
          </a:xfrm>
          <a:prstGeom prst="rect">
            <a:avLst/>
          </a:prstGeom>
          <a:noFill/>
          <a:ln w="1270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`</a:t>
            </a:r>
            <a:endParaRPr lang="en-US" dirty="0"/>
          </a:p>
        </p:txBody>
      </p:sp>
      <p:sp>
        <p:nvSpPr>
          <p:cNvPr id="166" name="TextBox 165"/>
          <p:cNvSpPr txBox="1"/>
          <p:nvPr/>
        </p:nvSpPr>
        <p:spPr>
          <a:xfrm>
            <a:off x="8305800" y="3276600"/>
            <a:ext cx="5845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To AM</a:t>
            </a:r>
            <a:endParaRPr lang="en-US" sz="1200" dirty="0"/>
          </a:p>
        </p:txBody>
      </p:sp>
      <p:sp>
        <p:nvSpPr>
          <p:cNvPr id="232" name="Isosceles Triangle 231"/>
          <p:cNvSpPr/>
          <p:nvPr/>
        </p:nvSpPr>
        <p:spPr>
          <a:xfrm rot="16200000">
            <a:off x="8191500" y="3086100"/>
            <a:ext cx="609600" cy="685800"/>
          </a:xfrm>
          <a:prstGeom prst="triangle">
            <a:avLst/>
          </a:prstGeom>
          <a:noFill/>
          <a:ln w="1905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3" name="Arc 342"/>
          <p:cNvSpPr/>
          <p:nvPr/>
        </p:nvSpPr>
        <p:spPr>
          <a:xfrm rot="5400000">
            <a:off x="3810000" y="2057400"/>
            <a:ext cx="1828800" cy="304800"/>
          </a:xfrm>
          <a:prstGeom prst="arc">
            <a:avLst/>
          </a:prstGeom>
          <a:ln w="12700">
            <a:solidFill>
              <a:schemeClr val="tx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363" name="TextBox 362"/>
          <p:cNvSpPr txBox="1"/>
          <p:nvPr/>
        </p:nvSpPr>
        <p:spPr>
          <a:xfrm>
            <a:off x="4572000" y="990600"/>
            <a:ext cx="1447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err="1" smtClean="0"/>
              <a:t>iFast</a:t>
            </a:r>
            <a:endParaRPr lang="en-US" i="1" dirty="0" smtClean="0"/>
          </a:p>
          <a:p>
            <a:r>
              <a:rPr lang="en-US" i="1" dirty="0" smtClean="0"/>
              <a:t>DNA</a:t>
            </a:r>
            <a:endParaRPr lang="en-US" i="1" dirty="0"/>
          </a:p>
        </p:txBody>
      </p:sp>
      <p:sp>
        <p:nvSpPr>
          <p:cNvPr id="140" name="Arc 139"/>
          <p:cNvSpPr/>
          <p:nvPr/>
        </p:nvSpPr>
        <p:spPr>
          <a:xfrm flipH="1">
            <a:off x="5410200" y="1447800"/>
            <a:ext cx="914400" cy="15240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141" name="Arc 140"/>
          <p:cNvSpPr/>
          <p:nvPr/>
        </p:nvSpPr>
        <p:spPr>
          <a:xfrm flipH="1">
            <a:off x="5257800" y="1219200"/>
            <a:ext cx="990600" cy="19812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144" name="TextBox 143"/>
          <p:cNvSpPr txBox="1"/>
          <p:nvPr/>
        </p:nvSpPr>
        <p:spPr>
          <a:xfrm>
            <a:off x="5867400" y="1295400"/>
            <a:ext cx="74161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Evacuate</a:t>
            </a:r>
            <a:endParaRPr lang="en-US" sz="1200" dirty="0"/>
          </a:p>
        </p:txBody>
      </p:sp>
      <p:sp>
        <p:nvSpPr>
          <p:cNvPr id="147" name="Flowchart: Magnetic Disk 146"/>
          <p:cNvSpPr/>
          <p:nvPr/>
        </p:nvSpPr>
        <p:spPr>
          <a:xfrm>
            <a:off x="4953000" y="2209800"/>
            <a:ext cx="609600" cy="381000"/>
          </a:xfrm>
          <a:prstGeom prst="flowChartMagneticDisk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0" name="TextBox 149"/>
          <p:cNvSpPr txBox="1"/>
          <p:nvPr/>
        </p:nvSpPr>
        <p:spPr>
          <a:xfrm>
            <a:off x="5715000" y="1066800"/>
            <a:ext cx="87235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err="1" smtClean="0"/>
              <a:t>Mag</a:t>
            </a:r>
            <a:r>
              <a:rPr lang="en-US" sz="1200" dirty="0" smtClean="0"/>
              <a:t> Beads</a:t>
            </a:r>
            <a:endParaRPr lang="en-US" sz="1200" dirty="0"/>
          </a:p>
        </p:txBody>
      </p:sp>
      <p:sp>
        <p:nvSpPr>
          <p:cNvPr id="153" name="Flowchart: Magnetic Disk 152"/>
          <p:cNvSpPr/>
          <p:nvPr/>
        </p:nvSpPr>
        <p:spPr>
          <a:xfrm>
            <a:off x="5715000" y="2209800"/>
            <a:ext cx="609600" cy="381000"/>
          </a:xfrm>
          <a:prstGeom prst="flowChartMagneticDisk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4" name="Flowchart: Magnetic Disk 153"/>
          <p:cNvSpPr/>
          <p:nvPr/>
        </p:nvSpPr>
        <p:spPr>
          <a:xfrm>
            <a:off x="6477000" y="2209800"/>
            <a:ext cx="609600" cy="381000"/>
          </a:xfrm>
          <a:prstGeom prst="flowChartMagneticDisk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5" name="TextBox 154"/>
          <p:cNvSpPr txBox="1"/>
          <p:nvPr/>
        </p:nvSpPr>
        <p:spPr>
          <a:xfrm>
            <a:off x="5867400" y="2286000"/>
            <a:ext cx="35779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Oil</a:t>
            </a:r>
            <a:endParaRPr lang="en-US" sz="1200" dirty="0"/>
          </a:p>
        </p:txBody>
      </p:sp>
      <p:sp>
        <p:nvSpPr>
          <p:cNvPr id="156" name="TextBox 155"/>
          <p:cNvSpPr txBox="1"/>
          <p:nvPr/>
        </p:nvSpPr>
        <p:spPr>
          <a:xfrm>
            <a:off x="5638800" y="2667000"/>
            <a:ext cx="609600" cy="461665"/>
          </a:xfrm>
          <a:prstGeom prst="rect">
            <a:avLst/>
          </a:prstGeom>
          <a:noFill/>
          <a:ln w="12700">
            <a:solidFill>
              <a:schemeClr val="accent6">
                <a:lumMod val="50000"/>
              </a:schemeClr>
            </a:solidFill>
          </a:ln>
        </p:spPr>
        <p:txBody>
          <a:bodyPr wrap="square" lIns="45720" rIns="45720" rtlCol="0">
            <a:spAutoFit/>
          </a:bodyPr>
          <a:lstStyle/>
          <a:p>
            <a:r>
              <a:rPr lang="en-US" sz="1200" dirty="0" smtClean="0"/>
              <a:t>Magnet Motion</a:t>
            </a:r>
          </a:p>
        </p:txBody>
      </p:sp>
      <p:sp>
        <p:nvSpPr>
          <p:cNvPr id="158" name="TextBox 157"/>
          <p:cNvSpPr txBox="1"/>
          <p:nvPr/>
        </p:nvSpPr>
        <p:spPr>
          <a:xfrm>
            <a:off x="8229600" y="1524000"/>
            <a:ext cx="46256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err="1" smtClean="0"/>
              <a:t>Evac</a:t>
            </a:r>
            <a:endParaRPr lang="en-US" sz="1200" dirty="0"/>
          </a:p>
        </p:txBody>
      </p:sp>
      <p:cxnSp>
        <p:nvCxnSpPr>
          <p:cNvPr id="160" name="Straight Arrow Connector 159"/>
          <p:cNvCxnSpPr/>
          <p:nvPr/>
        </p:nvCxnSpPr>
        <p:spPr>
          <a:xfrm>
            <a:off x="5105400" y="2667000"/>
            <a:ext cx="1524000" cy="0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3" name="Straight Connector 162"/>
          <p:cNvCxnSpPr/>
          <p:nvPr/>
        </p:nvCxnSpPr>
        <p:spPr>
          <a:xfrm>
            <a:off x="5562600" y="2514600"/>
            <a:ext cx="1524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4" name="Straight Connector 163"/>
          <p:cNvCxnSpPr/>
          <p:nvPr/>
        </p:nvCxnSpPr>
        <p:spPr>
          <a:xfrm>
            <a:off x="6324600" y="2514600"/>
            <a:ext cx="1524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0" name="Straight Connector 169"/>
          <p:cNvCxnSpPr>
            <a:endCxn id="153" idx="2"/>
          </p:cNvCxnSpPr>
          <p:nvPr/>
        </p:nvCxnSpPr>
        <p:spPr>
          <a:xfrm>
            <a:off x="5562600" y="2362200"/>
            <a:ext cx="152400" cy="3810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3" name="Straight Connector 172"/>
          <p:cNvCxnSpPr/>
          <p:nvPr/>
        </p:nvCxnSpPr>
        <p:spPr>
          <a:xfrm>
            <a:off x="6324600" y="2362200"/>
            <a:ext cx="152400" cy="3810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9" name="Flowchart: Magnetic Disk 178"/>
          <p:cNvSpPr/>
          <p:nvPr/>
        </p:nvSpPr>
        <p:spPr>
          <a:xfrm>
            <a:off x="7239000" y="2209800"/>
            <a:ext cx="609600" cy="381000"/>
          </a:xfrm>
          <a:prstGeom prst="flowChartMagneticDisk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2" name="Flowchart: Magnetic Disk 181"/>
          <p:cNvSpPr/>
          <p:nvPr/>
        </p:nvSpPr>
        <p:spPr>
          <a:xfrm>
            <a:off x="8001000" y="2209800"/>
            <a:ext cx="609600" cy="381000"/>
          </a:xfrm>
          <a:prstGeom prst="flowChartMagneticDisk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84" name="Straight Connector 183"/>
          <p:cNvCxnSpPr/>
          <p:nvPr/>
        </p:nvCxnSpPr>
        <p:spPr>
          <a:xfrm>
            <a:off x="7086600" y="2514600"/>
            <a:ext cx="1524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5" name="Straight Connector 184"/>
          <p:cNvCxnSpPr/>
          <p:nvPr/>
        </p:nvCxnSpPr>
        <p:spPr>
          <a:xfrm>
            <a:off x="7848600" y="2514600"/>
            <a:ext cx="1524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7" name="Straight Connector 186"/>
          <p:cNvCxnSpPr>
            <a:endCxn id="179" idx="2"/>
          </p:cNvCxnSpPr>
          <p:nvPr/>
        </p:nvCxnSpPr>
        <p:spPr>
          <a:xfrm>
            <a:off x="7086600" y="2362200"/>
            <a:ext cx="152400" cy="3810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9" name="Straight Connector 188"/>
          <p:cNvCxnSpPr/>
          <p:nvPr/>
        </p:nvCxnSpPr>
        <p:spPr>
          <a:xfrm>
            <a:off x="7848600" y="2362200"/>
            <a:ext cx="152400" cy="3810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2" name="TextBox 201"/>
          <p:cNvSpPr txBox="1"/>
          <p:nvPr/>
        </p:nvSpPr>
        <p:spPr>
          <a:xfrm>
            <a:off x="7391400" y="2286000"/>
            <a:ext cx="35779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Oil</a:t>
            </a:r>
            <a:endParaRPr lang="en-US" sz="1200" dirty="0"/>
          </a:p>
        </p:txBody>
      </p:sp>
      <p:cxnSp>
        <p:nvCxnSpPr>
          <p:cNvPr id="206" name="Straight Arrow Connector 205"/>
          <p:cNvCxnSpPr/>
          <p:nvPr/>
        </p:nvCxnSpPr>
        <p:spPr>
          <a:xfrm>
            <a:off x="6781800" y="2667000"/>
            <a:ext cx="1371600" cy="0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7" name="Straight Arrow Connector 206"/>
          <p:cNvCxnSpPr/>
          <p:nvPr/>
        </p:nvCxnSpPr>
        <p:spPr>
          <a:xfrm>
            <a:off x="6629400" y="2667000"/>
            <a:ext cx="76200" cy="381000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8" name="Straight Arrow Connector 207"/>
          <p:cNvCxnSpPr/>
          <p:nvPr/>
        </p:nvCxnSpPr>
        <p:spPr>
          <a:xfrm flipV="1">
            <a:off x="6705600" y="2667000"/>
            <a:ext cx="76200" cy="381000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9" name="Straight Arrow Connector 208"/>
          <p:cNvCxnSpPr/>
          <p:nvPr/>
        </p:nvCxnSpPr>
        <p:spPr>
          <a:xfrm>
            <a:off x="8153400" y="2667000"/>
            <a:ext cx="76200" cy="381000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0" name="Straight Arrow Connector 219"/>
          <p:cNvCxnSpPr/>
          <p:nvPr/>
        </p:nvCxnSpPr>
        <p:spPr>
          <a:xfrm flipV="1">
            <a:off x="8229600" y="2667000"/>
            <a:ext cx="76200" cy="381000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4" name="Straight Arrow Connector 223"/>
          <p:cNvCxnSpPr/>
          <p:nvPr/>
        </p:nvCxnSpPr>
        <p:spPr>
          <a:xfrm>
            <a:off x="8153400" y="1905000"/>
            <a:ext cx="0" cy="304800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5" name="TextBox 224"/>
          <p:cNvSpPr txBox="1"/>
          <p:nvPr/>
        </p:nvSpPr>
        <p:spPr>
          <a:xfrm>
            <a:off x="7696200" y="1752600"/>
            <a:ext cx="457199" cy="276999"/>
          </a:xfrm>
          <a:prstGeom prst="rect">
            <a:avLst/>
          </a:prstGeom>
          <a:noFill/>
          <a:ln w="12700">
            <a:solidFill>
              <a:schemeClr val="accent6">
                <a:lumMod val="50000"/>
              </a:schemeClr>
            </a:solidFill>
          </a:ln>
        </p:spPr>
        <p:txBody>
          <a:bodyPr wrap="square" lIns="45720" rIns="45720" rtlCol="0">
            <a:spAutoFit/>
          </a:bodyPr>
          <a:lstStyle/>
          <a:p>
            <a:r>
              <a:rPr lang="en-US" sz="1200" dirty="0" smtClean="0"/>
              <a:t>Heat</a:t>
            </a:r>
            <a:endParaRPr lang="en-US" sz="1200" dirty="0"/>
          </a:p>
        </p:txBody>
      </p:sp>
      <p:cxnSp>
        <p:nvCxnSpPr>
          <p:cNvPr id="226" name="Curved Connector 225"/>
          <p:cNvCxnSpPr>
            <a:endCxn id="162" idx="0"/>
          </p:cNvCxnSpPr>
          <p:nvPr/>
        </p:nvCxnSpPr>
        <p:spPr>
          <a:xfrm rot="16200000" flipH="1">
            <a:off x="5105400" y="2895600"/>
            <a:ext cx="1066800" cy="457200"/>
          </a:xfrm>
          <a:prstGeom prst="curvedConnector3">
            <a:avLst>
              <a:gd name="adj1" fmla="val 71769"/>
            </a:avLst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1" name="Arc 230"/>
          <p:cNvSpPr/>
          <p:nvPr/>
        </p:nvSpPr>
        <p:spPr>
          <a:xfrm rot="16200000">
            <a:off x="4762500" y="2095500"/>
            <a:ext cx="457200" cy="228600"/>
          </a:xfrm>
          <a:prstGeom prst="arc">
            <a:avLst>
              <a:gd name="adj1" fmla="val 16200000"/>
              <a:gd name="adj2" fmla="val 5628673"/>
            </a:avLst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252" name="Arc 251"/>
          <p:cNvSpPr/>
          <p:nvPr/>
        </p:nvSpPr>
        <p:spPr>
          <a:xfrm rot="10800000" flipV="1">
            <a:off x="7924800" y="3200400"/>
            <a:ext cx="457200" cy="228600"/>
          </a:xfrm>
          <a:prstGeom prst="arc">
            <a:avLst>
              <a:gd name="adj1" fmla="val 16200000"/>
              <a:gd name="adj2" fmla="val 5628673"/>
            </a:avLst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253" name="Arc 252"/>
          <p:cNvSpPr/>
          <p:nvPr/>
        </p:nvSpPr>
        <p:spPr>
          <a:xfrm rot="16200000" flipH="1" flipV="1">
            <a:off x="7505700" y="2247900"/>
            <a:ext cx="1219200" cy="685800"/>
          </a:xfrm>
          <a:prstGeom prst="arc">
            <a:avLst/>
          </a:prstGeom>
          <a:ln w="12700">
            <a:solidFill>
              <a:schemeClr val="tx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cxnSp>
        <p:nvCxnSpPr>
          <p:cNvPr id="255" name="Straight Arrow Connector 254"/>
          <p:cNvCxnSpPr/>
          <p:nvPr/>
        </p:nvCxnSpPr>
        <p:spPr>
          <a:xfrm>
            <a:off x="8458200" y="1752600"/>
            <a:ext cx="0" cy="457200"/>
          </a:xfrm>
          <a:prstGeom prst="straightConnector1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1" name="TextBox 150"/>
          <p:cNvSpPr txBox="1"/>
          <p:nvPr/>
        </p:nvSpPr>
        <p:spPr>
          <a:xfrm>
            <a:off x="304800" y="152400"/>
            <a:ext cx="8534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G3 DNA </a:t>
            </a:r>
            <a:r>
              <a:rPr lang="en-US" dirty="0" err="1" smtClean="0"/>
              <a:t>iFAST</a:t>
            </a:r>
            <a:r>
              <a:rPr lang="en-US" dirty="0" smtClean="0"/>
              <a:t> Module</a:t>
            </a:r>
          </a:p>
          <a:p>
            <a:pPr algn="ctr"/>
            <a:r>
              <a:rPr lang="en-US" dirty="0" err="1" smtClean="0"/>
              <a:t>Ver</a:t>
            </a:r>
            <a:r>
              <a:rPr lang="en-US" dirty="0" smtClean="0"/>
              <a:t>: 0.0</a:t>
            </a:r>
            <a:endParaRPr lang="en-US" dirty="0"/>
          </a:p>
        </p:txBody>
      </p:sp>
      <p:sp>
        <p:nvSpPr>
          <p:cNvPr id="143" name="TextBox 142"/>
          <p:cNvSpPr txBox="1"/>
          <p:nvPr/>
        </p:nvSpPr>
        <p:spPr>
          <a:xfrm>
            <a:off x="1219200" y="1524000"/>
            <a:ext cx="2057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i="1" dirty="0" smtClean="0"/>
              <a:t>From Options:</a:t>
            </a:r>
          </a:p>
          <a:p>
            <a:r>
              <a:rPr lang="en-US" sz="1600" i="1" dirty="0" smtClean="0"/>
              <a:t>Filter Module</a:t>
            </a:r>
            <a:endParaRPr lang="en-US" sz="1600" i="1" dirty="0"/>
          </a:p>
        </p:txBody>
      </p:sp>
      <p:sp>
        <p:nvSpPr>
          <p:cNvPr id="145" name="TextBox 144"/>
          <p:cNvSpPr txBox="1"/>
          <p:nvPr/>
        </p:nvSpPr>
        <p:spPr>
          <a:xfrm>
            <a:off x="5410200" y="4343400"/>
            <a:ext cx="20574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i="1" dirty="0" smtClean="0"/>
              <a:t>To Options:</a:t>
            </a:r>
          </a:p>
          <a:p>
            <a:r>
              <a:rPr lang="en-US" sz="1600" i="1" dirty="0" smtClean="0"/>
              <a:t>RNA Membrane</a:t>
            </a:r>
          </a:p>
          <a:p>
            <a:r>
              <a:rPr lang="en-US" sz="1600" i="1" dirty="0" smtClean="0"/>
              <a:t>RNA </a:t>
            </a:r>
            <a:r>
              <a:rPr lang="en-US" sz="1600" i="1" dirty="0" err="1" smtClean="0"/>
              <a:t>iFAST</a:t>
            </a:r>
            <a:endParaRPr lang="en-US" sz="1600" i="1" dirty="0" smtClean="0"/>
          </a:p>
          <a:p>
            <a:r>
              <a:rPr lang="en-US" sz="1600" i="1" dirty="0" smtClean="0"/>
              <a:t>RNA Pipette</a:t>
            </a:r>
          </a:p>
          <a:p>
            <a:r>
              <a:rPr lang="en-US" sz="1600" i="1" dirty="0" smtClean="0"/>
              <a:t>Waste</a:t>
            </a:r>
            <a:endParaRPr lang="en-US" sz="1600" i="1" dirty="0"/>
          </a:p>
        </p:txBody>
      </p:sp>
      <p:sp>
        <p:nvSpPr>
          <p:cNvPr id="159" name="Oval 158"/>
          <p:cNvSpPr/>
          <p:nvPr/>
        </p:nvSpPr>
        <p:spPr>
          <a:xfrm>
            <a:off x="4419600" y="2971800"/>
            <a:ext cx="304800" cy="304800"/>
          </a:xfrm>
          <a:prstGeom prst="ellipse">
            <a:avLst/>
          </a:prstGeom>
          <a:noFill/>
          <a:ln w="2540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61" name="Straight Arrow Connector 160"/>
          <p:cNvCxnSpPr/>
          <p:nvPr/>
        </p:nvCxnSpPr>
        <p:spPr>
          <a:xfrm>
            <a:off x="4419600" y="3124200"/>
            <a:ext cx="304800" cy="0"/>
          </a:xfrm>
          <a:prstGeom prst="straightConnector1">
            <a:avLst/>
          </a:prstGeom>
          <a:ln w="12700">
            <a:solidFill>
              <a:schemeClr val="tx1"/>
            </a:solidFill>
            <a:prstDash val="sysDot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2" name="Oval 161"/>
          <p:cNvSpPr/>
          <p:nvPr/>
        </p:nvSpPr>
        <p:spPr>
          <a:xfrm>
            <a:off x="5715000" y="3657600"/>
            <a:ext cx="304800" cy="304800"/>
          </a:xfrm>
          <a:prstGeom prst="ellipse">
            <a:avLst/>
          </a:prstGeom>
          <a:noFill/>
          <a:ln w="2540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65" name="Straight Arrow Connector 164"/>
          <p:cNvCxnSpPr/>
          <p:nvPr/>
        </p:nvCxnSpPr>
        <p:spPr>
          <a:xfrm>
            <a:off x="5867400" y="3657600"/>
            <a:ext cx="0" cy="304800"/>
          </a:xfrm>
          <a:prstGeom prst="straightConnector1">
            <a:avLst/>
          </a:prstGeom>
          <a:ln w="12700">
            <a:solidFill>
              <a:schemeClr val="tx1"/>
            </a:solidFill>
            <a:prstDash val="sysDot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1" name="Straight Arrow Connector 170"/>
          <p:cNvCxnSpPr/>
          <p:nvPr/>
        </p:nvCxnSpPr>
        <p:spPr>
          <a:xfrm flipV="1">
            <a:off x="5029200" y="2667000"/>
            <a:ext cx="76200" cy="381000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Rectangle 113"/>
          <p:cNvSpPr/>
          <p:nvPr/>
        </p:nvSpPr>
        <p:spPr>
          <a:xfrm>
            <a:off x="304800" y="990600"/>
            <a:ext cx="4267200" cy="2819400"/>
          </a:xfrm>
          <a:prstGeom prst="rect">
            <a:avLst/>
          </a:prstGeom>
          <a:noFill/>
          <a:ln w="1270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8" name="Rectangle 127"/>
          <p:cNvSpPr/>
          <p:nvPr/>
        </p:nvSpPr>
        <p:spPr>
          <a:xfrm>
            <a:off x="4572000" y="990600"/>
            <a:ext cx="4267200" cy="2819400"/>
          </a:xfrm>
          <a:prstGeom prst="rect">
            <a:avLst/>
          </a:prstGeom>
          <a:noFill/>
          <a:ln w="1270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6" name="Rectangle 135"/>
          <p:cNvSpPr/>
          <p:nvPr/>
        </p:nvSpPr>
        <p:spPr>
          <a:xfrm>
            <a:off x="304800" y="3810000"/>
            <a:ext cx="4267200" cy="2819400"/>
          </a:xfrm>
          <a:prstGeom prst="rect">
            <a:avLst/>
          </a:prstGeom>
          <a:noFill/>
          <a:ln w="1270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7" name="Rectangle 136"/>
          <p:cNvSpPr/>
          <p:nvPr/>
        </p:nvSpPr>
        <p:spPr>
          <a:xfrm>
            <a:off x="4572000" y="3810000"/>
            <a:ext cx="4267200" cy="2819400"/>
          </a:xfrm>
          <a:prstGeom prst="rect">
            <a:avLst/>
          </a:prstGeom>
          <a:noFill/>
          <a:ln w="1270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`</a:t>
            </a:r>
            <a:endParaRPr lang="en-US" dirty="0"/>
          </a:p>
        </p:txBody>
      </p:sp>
      <p:sp>
        <p:nvSpPr>
          <p:cNvPr id="234" name="TextBox 233"/>
          <p:cNvSpPr txBox="1"/>
          <p:nvPr/>
        </p:nvSpPr>
        <p:spPr>
          <a:xfrm>
            <a:off x="8305800" y="6096000"/>
            <a:ext cx="5845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To AM</a:t>
            </a:r>
            <a:endParaRPr lang="en-US" sz="1200" dirty="0"/>
          </a:p>
        </p:txBody>
      </p:sp>
      <p:sp>
        <p:nvSpPr>
          <p:cNvPr id="235" name="Isosceles Triangle 234"/>
          <p:cNvSpPr/>
          <p:nvPr/>
        </p:nvSpPr>
        <p:spPr>
          <a:xfrm rot="16200000">
            <a:off x="8191500" y="5905500"/>
            <a:ext cx="609600" cy="685800"/>
          </a:xfrm>
          <a:prstGeom prst="triangle">
            <a:avLst/>
          </a:prstGeom>
          <a:noFill/>
          <a:ln w="1905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54" name="Curved Connector 253"/>
          <p:cNvCxnSpPr>
            <a:stCxn id="93" idx="4"/>
          </p:cNvCxnSpPr>
          <p:nvPr/>
        </p:nvCxnSpPr>
        <p:spPr>
          <a:xfrm rot="5400000">
            <a:off x="4953000" y="4114800"/>
            <a:ext cx="1066800" cy="762000"/>
          </a:xfrm>
          <a:prstGeom prst="curvedConnector3">
            <a:avLst>
              <a:gd name="adj1" fmla="val 28231"/>
            </a:avLst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4" name="TextBox 363"/>
          <p:cNvSpPr txBox="1"/>
          <p:nvPr/>
        </p:nvSpPr>
        <p:spPr>
          <a:xfrm>
            <a:off x="4572000" y="3810000"/>
            <a:ext cx="1447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err="1" smtClean="0"/>
              <a:t>iFast</a:t>
            </a:r>
            <a:endParaRPr lang="en-US" i="1" dirty="0" smtClean="0"/>
          </a:p>
          <a:p>
            <a:r>
              <a:rPr lang="en-US" i="1" dirty="0" smtClean="0"/>
              <a:t>RNA</a:t>
            </a:r>
            <a:endParaRPr lang="en-US" i="1" dirty="0"/>
          </a:p>
        </p:txBody>
      </p:sp>
      <p:sp>
        <p:nvSpPr>
          <p:cNvPr id="261" name="Flowchart: Magnetic Disk 260"/>
          <p:cNvSpPr/>
          <p:nvPr/>
        </p:nvSpPr>
        <p:spPr>
          <a:xfrm>
            <a:off x="4953000" y="5029200"/>
            <a:ext cx="609600" cy="381000"/>
          </a:xfrm>
          <a:prstGeom prst="flowChartMagneticDisk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2" name="Flowchart: Magnetic Disk 261"/>
          <p:cNvSpPr/>
          <p:nvPr/>
        </p:nvSpPr>
        <p:spPr>
          <a:xfrm>
            <a:off x="5715000" y="5029200"/>
            <a:ext cx="609600" cy="381000"/>
          </a:xfrm>
          <a:prstGeom prst="flowChartMagneticDisk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5" name="Flowchart: Magnetic Disk 264"/>
          <p:cNvSpPr/>
          <p:nvPr/>
        </p:nvSpPr>
        <p:spPr>
          <a:xfrm>
            <a:off x="6477000" y="5029200"/>
            <a:ext cx="609600" cy="381000"/>
          </a:xfrm>
          <a:prstGeom prst="flowChartMagneticDisk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6" name="TextBox 265"/>
          <p:cNvSpPr txBox="1"/>
          <p:nvPr/>
        </p:nvSpPr>
        <p:spPr>
          <a:xfrm>
            <a:off x="5867400" y="5105400"/>
            <a:ext cx="35779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Oil</a:t>
            </a:r>
            <a:endParaRPr lang="en-US" sz="1200" dirty="0"/>
          </a:p>
        </p:txBody>
      </p:sp>
      <p:sp>
        <p:nvSpPr>
          <p:cNvPr id="267" name="TextBox 266"/>
          <p:cNvSpPr txBox="1"/>
          <p:nvPr/>
        </p:nvSpPr>
        <p:spPr>
          <a:xfrm>
            <a:off x="5638800" y="5486400"/>
            <a:ext cx="609600" cy="461665"/>
          </a:xfrm>
          <a:prstGeom prst="rect">
            <a:avLst/>
          </a:prstGeom>
          <a:noFill/>
          <a:ln w="12700">
            <a:solidFill>
              <a:schemeClr val="accent6">
                <a:lumMod val="50000"/>
              </a:schemeClr>
            </a:solidFill>
          </a:ln>
        </p:spPr>
        <p:txBody>
          <a:bodyPr wrap="square" lIns="45720" rIns="45720" rtlCol="0">
            <a:spAutoFit/>
          </a:bodyPr>
          <a:lstStyle/>
          <a:p>
            <a:r>
              <a:rPr lang="en-US" sz="1200" dirty="0" smtClean="0"/>
              <a:t>Magnet Motion</a:t>
            </a:r>
          </a:p>
        </p:txBody>
      </p:sp>
      <p:cxnSp>
        <p:nvCxnSpPr>
          <p:cNvPr id="268" name="Straight Arrow Connector 267"/>
          <p:cNvCxnSpPr/>
          <p:nvPr/>
        </p:nvCxnSpPr>
        <p:spPr>
          <a:xfrm>
            <a:off x="5105400" y="5486400"/>
            <a:ext cx="1524000" cy="0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9" name="Straight Connector 268"/>
          <p:cNvCxnSpPr/>
          <p:nvPr/>
        </p:nvCxnSpPr>
        <p:spPr>
          <a:xfrm>
            <a:off x="5562600" y="5334000"/>
            <a:ext cx="1524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0" name="Straight Connector 269"/>
          <p:cNvCxnSpPr/>
          <p:nvPr/>
        </p:nvCxnSpPr>
        <p:spPr>
          <a:xfrm>
            <a:off x="6324600" y="5334000"/>
            <a:ext cx="1524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1" name="Straight Connector 270"/>
          <p:cNvCxnSpPr>
            <a:endCxn id="262" idx="2"/>
          </p:cNvCxnSpPr>
          <p:nvPr/>
        </p:nvCxnSpPr>
        <p:spPr>
          <a:xfrm>
            <a:off x="5562600" y="5181600"/>
            <a:ext cx="152400" cy="3810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2" name="Straight Connector 271"/>
          <p:cNvCxnSpPr/>
          <p:nvPr/>
        </p:nvCxnSpPr>
        <p:spPr>
          <a:xfrm>
            <a:off x="6324600" y="5181600"/>
            <a:ext cx="152400" cy="3810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3" name="Flowchart: Magnetic Disk 272"/>
          <p:cNvSpPr/>
          <p:nvPr/>
        </p:nvSpPr>
        <p:spPr>
          <a:xfrm>
            <a:off x="7239000" y="5029200"/>
            <a:ext cx="609600" cy="381000"/>
          </a:xfrm>
          <a:prstGeom prst="flowChartMagneticDisk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4" name="Flowchart: Magnetic Disk 273"/>
          <p:cNvSpPr/>
          <p:nvPr/>
        </p:nvSpPr>
        <p:spPr>
          <a:xfrm>
            <a:off x="8001000" y="5029200"/>
            <a:ext cx="609600" cy="381000"/>
          </a:xfrm>
          <a:prstGeom prst="flowChartMagneticDisk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75" name="Straight Connector 274"/>
          <p:cNvCxnSpPr/>
          <p:nvPr/>
        </p:nvCxnSpPr>
        <p:spPr>
          <a:xfrm>
            <a:off x="7086600" y="5334000"/>
            <a:ext cx="1524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6" name="Straight Connector 275"/>
          <p:cNvCxnSpPr/>
          <p:nvPr/>
        </p:nvCxnSpPr>
        <p:spPr>
          <a:xfrm>
            <a:off x="7848600" y="5334000"/>
            <a:ext cx="1524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7" name="Straight Connector 276"/>
          <p:cNvCxnSpPr>
            <a:endCxn id="273" idx="2"/>
          </p:cNvCxnSpPr>
          <p:nvPr/>
        </p:nvCxnSpPr>
        <p:spPr>
          <a:xfrm>
            <a:off x="7086600" y="5181600"/>
            <a:ext cx="152400" cy="3810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8" name="Straight Connector 277"/>
          <p:cNvCxnSpPr/>
          <p:nvPr/>
        </p:nvCxnSpPr>
        <p:spPr>
          <a:xfrm>
            <a:off x="7848600" y="5181600"/>
            <a:ext cx="152400" cy="3810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9" name="TextBox 278"/>
          <p:cNvSpPr txBox="1"/>
          <p:nvPr/>
        </p:nvSpPr>
        <p:spPr>
          <a:xfrm>
            <a:off x="7391400" y="5105400"/>
            <a:ext cx="35779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Oil</a:t>
            </a:r>
            <a:endParaRPr lang="en-US" sz="1200" dirty="0"/>
          </a:p>
        </p:txBody>
      </p:sp>
      <p:cxnSp>
        <p:nvCxnSpPr>
          <p:cNvPr id="281" name="Straight Arrow Connector 280"/>
          <p:cNvCxnSpPr/>
          <p:nvPr/>
        </p:nvCxnSpPr>
        <p:spPr>
          <a:xfrm>
            <a:off x="6781800" y="5486400"/>
            <a:ext cx="1371600" cy="0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2" name="Straight Arrow Connector 281"/>
          <p:cNvCxnSpPr/>
          <p:nvPr/>
        </p:nvCxnSpPr>
        <p:spPr>
          <a:xfrm>
            <a:off x="6629400" y="5486400"/>
            <a:ext cx="76200" cy="381000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3" name="Straight Arrow Connector 282"/>
          <p:cNvCxnSpPr/>
          <p:nvPr/>
        </p:nvCxnSpPr>
        <p:spPr>
          <a:xfrm flipV="1">
            <a:off x="6705600" y="5486400"/>
            <a:ext cx="76200" cy="381000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4" name="Straight Arrow Connector 283"/>
          <p:cNvCxnSpPr/>
          <p:nvPr/>
        </p:nvCxnSpPr>
        <p:spPr>
          <a:xfrm>
            <a:off x="8153400" y="5486400"/>
            <a:ext cx="76200" cy="381000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5" name="Straight Arrow Connector 284"/>
          <p:cNvCxnSpPr/>
          <p:nvPr/>
        </p:nvCxnSpPr>
        <p:spPr>
          <a:xfrm flipV="1">
            <a:off x="8229600" y="5486400"/>
            <a:ext cx="76200" cy="381000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6" name="Straight Arrow Connector 285"/>
          <p:cNvCxnSpPr/>
          <p:nvPr/>
        </p:nvCxnSpPr>
        <p:spPr>
          <a:xfrm>
            <a:off x="8153400" y="4724400"/>
            <a:ext cx="0" cy="304800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7" name="TextBox 286"/>
          <p:cNvSpPr txBox="1"/>
          <p:nvPr/>
        </p:nvSpPr>
        <p:spPr>
          <a:xfrm>
            <a:off x="7696200" y="4572000"/>
            <a:ext cx="457199" cy="276999"/>
          </a:xfrm>
          <a:prstGeom prst="rect">
            <a:avLst/>
          </a:prstGeom>
          <a:noFill/>
          <a:ln w="12700">
            <a:solidFill>
              <a:schemeClr val="accent6">
                <a:lumMod val="50000"/>
              </a:schemeClr>
            </a:solidFill>
          </a:ln>
        </p:spPr>
        <p:txBody>
          <a:bodyPr wrap="square" lIns="45720" rIns="45720" rtlCol="0">
            <a:spAutoFit/>
          </a:bodyPr>
          <a:lstStyle/>
          <a:p>
            <a:r>
              <a:rPr lang="en-US" sz="1200" dirty="0" smtClean="0"/>
              <a:t>Heat</a:t>
            </a:r>
            <a:endParaRPr lang="en-US" sz="1200" dirty="0"/>
          </a:p>
        </p:txBody>
      </p:sp>
      <p:sp>
        <p:nvSpPr>
          <p:cNvPr id="291" name="Arc 290"/>
          <p:cNvSpPr/>
          <p:nvPr/>
        </p:nvSpPr>
        <p:spPr>
          <a:xfrm rot="10800000" flipV="1">
            <a:off x="7924800" y="6019800"/>
            <a:ext cx="457200" cy="228600"/>
          </a:xfrm>
          <a:prstGeom prst="arc">
            <a:avLst>
              <a:gd name="adj1" fmla="val 16200000"/>
              <a:gd name="adj2" fmla="val 5628673"/>
            </a:avLst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292" name="Arc 291"/>
          <p:cNvSpPr/>
          <p:nvPr/>
        </p:nvSpPr>
        <p:spPr>
          <a:xfrm rot="16200000" flipH="1" flipV="1">
            <a:off x="7505700" y="5067300"/>
            <a:ext cx="1219200" cy="685800"/>
          </a:xfrm>
          <a:prstGeom prst="arc">
            <a:avLst/>
          </a:prstGeom>
          <a:ln w="12700">
            <a:solidFill>
              <a:schemeClr val="tx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cxnSp>
        <p:nvCxnSpPr>
          <p:cNvPr id="293" name="Straight Arrow Connector 292"/>
          <p:cNvCxnSpPr/>
          <p:nvPr/>
        </p:nvCxnSpPr>
        <p:spPr>
          <a:xfrm>
            <a:off x="8458200" y="4572000"/>
            <a:ext cx="0" cy="457200"/>
          </a:xfrm>
          <a:prstGeom prst="straightConnector1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7" name="Arc 296"/>
          <p:cNvSpPr/>
          <p:nvPr/>
        </p:nvSpPr>
        <p:spPr>
          <a:xfrm flipH="1">
            <a:off x="5334000" y="4495800"/>
            <a:ext cx="990600" cy="10668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298" name="TextBox 297"/>
          <p:cNvSpPr txBox="1"/>
          <p:nvPr/>
        </p:nvSpPr>
        <p:spPr>
          <a:xfrm>
            <a:off x="5867400" y="4343400"/>
            <a:ext cx="87235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err="1" smtClean="0"/>
              <a:t>Mag</a:t>
            </a:r>
            <a:r>
              <a:rPr lang="en-US" sz="1200" dirty="0" smtClean="0"/>
              <a:t> Beads</a:t>
            </a:r>
            <a:endParaRPr lang="en-US" sz="1200" dirty="0"/>
          </a:p>
        </p:txBody>
      </p:sp>
      <p:sp>
        <p:nvSpPr>
          <p:cNvPr id="301" name="TextBox 300"/>
          <p:cNvSpPr txBox="1"/>
          <p:nvPr/>
        </p:nvSpPr>
        <p:spPr>
          <a:xfrm>
            <a:off x="8229600" y="4267200"/>
            <a:ext cx="46256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err="1" smtClean="0"/>
              <a:t>Evac</a:t>
            </a:r>
            <a:endParaRPr lang="en-US" sz="1200" dirty="0"/>
          </a:p>
        </p:txBody>
      </p:sp>
      <p:sp>
        <p:nvSpPr>
          <p:cNvPr id="305" name="TextBox 304"/>
          <p:cNvSpPr txBox="1"/>
          <p:nvPr/>
        </p:nvSpPr>
        <p:spPr>
          <a:xfrm>
            <a:off x="5715000" y="6019800"/>
            <a:ext cx="57509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Waste</a:t>
            </a:r>
            <a:endParaRPr lang="en-US" sz="1200" dirty="0"/>
          </a:p>
        </p:txBody>
      </p:sp>
      <p:sp>
        <p:nvSpPr>
          <p:cNvPr id="306" name="Arc 305"/>
          <p:cNvSpPr/>
          <p:nvPr/>
        </p:nvSpPr>
        <p:spPr>
          <a:xfrm rot="16200000" flipH="1">
            <a:off x="4991100" y="5067300"/>
            <a:ext cx="1524000" cy="6858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151" name="TextBox 150"/>
          <p:cNvSpPr txBox="1"/>
          <p:nvPr/>
        </p:nvSpPr>
        <p:spPr>
          <a:xfrm>
            <a:off x="304800" y="152400"/>
            <a:ext cx="8534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G3 RNA </a:t>
            </a:r>
            <a:r>
              <a:rPr lang="en-US" dirty="0" err="1" smtClean="0"/>
              <a:t>iFAST</a:t>
            </a:r>
            <a:r>
              <a:rPr lang="en-US" dirty="0" smtClean="0"/>
              <a:t> Module</a:t>
            </a:r>
          </a:p>
          <a:p>
            <a:pPr algn="ctr"/>
            <a:r>
              <a:rPr lang="en-US" dirty="0" err="1" smtClean="0"/>
              <a:t>Ver</a:t>
            </a:r>
            <a:r>
              <a:rPr lang="en-US" dirty="0" smtClean="0"/>
              <a:t>: 0.0</a:t>
            </a:r>
            <a:endParaRPr lang="en-US" dirty="0"/>
          </a:p>
        </p:txBody>
      </p:sp>
      <p:sp>
        <p:nvSpPr>
          <p:cNvPr id="89" name="Arc 88"/>
          <p:cNvSpPr/>
          <p:nvPr/>
        </p:nvSpPr>
        <p:spPr>
          <a:xfrm flipH="1">
            <a:off x="5257800" y="4267200"/>
            <a:ext cx="1219200" cy="15240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90" name="TextBox 89"/>
          <p:cNvSpPr txBox="1"/>
          <p:nvPr/>
        </p:nvSpPr>
        <p:spPr>
          <a:xfrm>
            <a:off x="5867400" y="4191000"/>
            <a:ext cx="838199" cy="18466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tIns="0" bIns="0" rtlCol="0">
            <a:spAutoFit/>
          </a:bodyPr>
          <a:lstStyle/>
          <a:p>
            <a:pPr lvl="1"/>
            <a:r>
              <a:rPr lang="en-US" sz="1200" dirty="0" err="1" smtClean="0"/>
              <a:t>ul</a:t>
            </a:r>
            <a:endParaRPr lang="en-US" sz="1200" dirty="0"/>
          </a:p>
        </p:txBody>
      </p:sp>
      <p:sp>
        <p:nvSpPr>
          <p:cNvPr id="92" name="TextBox 91"/>
          <p:cNvSpPr txBox="1"/>
          <p:nvPr/>
        </p:nvSpPr>
        <p:spPr>
          <a:xfrm>
            <a:off x="5410200" y="1524000"/>
            <a:ext cx="20574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i="1" dirty="0" smtClean="0"/>
              <a:t>From Options:</a:t>
            </a:r>
          </a:p>
          <a:p>
            <a:r>
              <a:rPr lang="en-US" sz="1600" i="1" dirty="0" smtClean="0"/>
              <a:t>DNA Membrane</a:t>
            </a:r>
          </a:p>
          <a:p>
            <a:r>
              <a:rPr lang="en-US" sz="1600" i="1" dirty="0" smtClean="0"/>
              <a:t>DNA </a:t>
            </a:r>
            <a:r>
              <a:rPr lang="en-US" sz="1600" i="1" dirty="0" err="1" smtClean="0"/>
              <a:t>iFAST</a:t>
            </a:r>
            <a:endParaRPr lang="en-US" sz="1600" i="1" dirty="0" smtClean="0"/>
          </a:p>
          <a:p>
            <a:r>
              <a:rPr lang="en-US" sz="1600" i="1" dirty="0" smtClean="0"/>
              <a:t>DNA Pipette</a:t>
            </a:r>
            <a:endParaRPr lang="en-US" sz="1600" i="1" dirty="0"/>
          </a:p>
        </p:txBody>
      </p:sp>
      <p:sp>
        <p:nvSpPr>
          <p:cNvPr id="93" name="Oval 92"/>
          <p:cNvSpPr/>
          <p:nvPr/>
        </p:nvSpPr>
        <p:spPr>
          <a:xfrm>
            <a:off x="5715000" y="3657600"/>
            <a:ext cx="304800" cy="304800"/>
          </a:xfrm>
          <a:prstGeom prst="ellipse">
            <a:avLst/>
          </a:prstGeom>
          <a:noFill/>
          <a:ln w="2540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94" name="Straight Arrow Connector 93"/>
          <p:cNvCxnSpPr/>
          <p:nvPr/>
        </p:nvCxnSpPr>
        <p:spPr>
          <a:xfrm>
            <a:off x="5867400" y="3657600"/>
            <a:ext cx="0" cy="304800"/>
          </a:xfrm>
          <a:prstGeom prst="straightConnector1">
            <a:avLst/>
          </a:prstGeom>
          <a:ln w="12700">
            <a:solidFill>
              <a:schemeClr val="tx1"/>
            </a:solidFill>
            <a:prstDash val="sysDot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Arrow Connector 96"/>
          <p:cNvCxnSpPr/>
          <p:nvPr/>
        </p:nvCxnSpPr>
        <p:spPr>
          <a:xfrm flipV="1">
            <a:off x="5029200" y="5486400"/>
            <a:ext cx="76200" cy="381000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Rectangle 113"/>
          <p:cNvSpPr/>
          <p:nvPr/>
        </p:nvSpPr>
        <p:spPr>
          <a:xfrm>
            <a:off x="304800" y="990600"/>
            <a:ext cx="4267200" cy="2819400"/>
          </a:xfrm>
          <a:prstGeom prst="rect">
            <a:avLst/>
          </a:prstGeom>
          <a:noFill/>
          <a:ln w="1270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8" name="Rectangle 127"/>
          <p:cNvSpPr/>
          <p:nvPr/>
        </p:nvSpPr>
        <p:spPr>
          <a:xfrm>
            <a:off x="4572000" y="990600"/>
            <a:ext cx="4267200" cy="2819400"/>
          </a:xfrm>
          <a:prstGeom prst="rect">
            <a:avLst/>
          </a:prstGeom>
          <a:noFill/>
          <a:ln w="1270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6" name="Rectangle 135"/>
          <p:cNvSpPr/>
          <p:nvPr/>
        </p:nvSpPr>
        <p:spPr>
          <a:xfrm>
            <a:off x="304800" y="3810000"/>
            <a:ext cx="4267200" cy="2819400"/>
          </a:xfrm>
          <a:prstGeom prst="rect">
            <a:avLst/>
          </a:prstGeom>
          <a:noFill/>
          <a:ln w="1270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7" name="Rectangle 136"/>
          <p:cNvSpPr/>
          <p:nvPr/>
        </p:nvSpPr>
        <p:spPr>
          <a:xfrm>
            <a:off x="4572000" y="3810000"/>
            <a:ext cx="4267200" cy="2819400"/>
          </a:xfrm>
          <a:prstGeom prst="rect">
            <a:avLst/>
          </a:prstGeom>
          <a:noFill/>
          <a:ln w="1270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`</a:t>
            </a:r>
            <a:endParaRPr lang="en-US" dirty="0"/>
          </a:p>
        </p:txBody>
      </p:sp>
      <p:sp>
        <p:nvSpPr>
          <p:cNvPr id="166" name="TextBox 165"/>
          <p:cNvSpPr txBox="1"/>
          <p:nvPr/>
        </p:nvSpPr>
        <p:spPr>
          <a:xfrm>
            <a:off x="8305800" y="3048000"/>
            <a:ext cx="5845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To AM</a:t>
            </a:r>
            <a:endParaRPr lang="en-US" sz="1200" dirty="0"/>
          </a:p>
        </p:txBody>
      </p:sp>
      <p:sp>
        <p:nvSpPr>
          <p:cNvPr id="232" name="Isosceles Triangle 231"/>
          <p:cNvSpPr/>
          <p:nvPr/>
        </p:nvSpPr>
        <p:spPr>
          <a:xfrm rot="16200000">
            <a:off x="8191500" y="2857500"/>
            <a:ext cx="609600" cy="685800"/>
          </a:xfrm>
          <a:prstGeom prst="triangle">
            <a:avLst/>
          </a:prstGeom>
          <a:noFill/>
          <a:ln w="1905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2" name="Oval 241"/>
          <p:cNvSpPr/>
          <p:nvPr/>
        </p:nvSpPr>
        <p:spPr>
          <a:xfrm>
            <a:off x="5715000" y="3657600"/>
            <a:ext cx="304800" cy="304800"/>
          </a:xfrm>
          <a:prstGeom prst="ellipse">
            <a:avLst/>
          </a:prstGeom>
          <a:noFill/>
          <a:ln w="2540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56" name="Straight Arrow Connector 355"/>
          <p:cNvCxnSpPr>
            <a:stCxn id="242" idx="0"/>
            <a:endCxn id="242" idx="4"/>
          </p:cNvCxnSpPr>
          <p:nvPr/>
        </p:nvCxnSpPr>
        <p:spPr>
          <a:xfrm>
            <a:off x="5867400" y="3657600"/>
            <a:ext cx="0" cy="304800"/>
          </a:xfrm>
          <a:prstGeom prst="straightConnector1">
            <a:avLst/>
          </a:prstGeom>
          <a:ln w="12700">
            <a:solidFill>
              <a:schemeClr val="tx1"/>
            </a:solidFill>
            <a:prstDash val="sysDot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3" name="TextBox 362"/>
          <p:cNvSpPr txBox="1"/>
          <p:nvPr/>
        </p:nvSpPr>
        <p:spPr>
          <a:xfrm>
            <a:off x="4572000" y="990600"/>
            <a:ext cx="1447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err="1" smtClean="0"/>
              <a:t>MagPip</a:t>
            </a:r>
            <a:endParaRPr lang="en-US" i="1" dirty="0" smtClean="0"/>
          </a:p>
          <a:p>
            <a:r>
              <a:rPr lang="en-US" i="1" dirty="0" smtClean="0"/>
              <a:t>DNA</a:t>
            </a:r>
            <a:endParaRPr lang="en-US" i="1" dirty="0"/>
          </a:p>
        </p:txBody>
      </p:sp>
      <p:sp>
        <p:nvSpPr>
          <p:cNvPr id="141" name="Arc 140"/>
          <p:cNvSpPr/>
          <p:nvPr/>
        </p:nvSpPr>
        <p:spPr>
          <a:xfrm flipH="1">
            <a:off x="5105400" y="1905000"/>
            <a:ext cx="762000" cy="609600"/>
          </a:xfrm>
          <a:prstGeom prst="arc">
            <a:avLst>
              <a:gd name="adj1" fmla="val 16200000"/>
              <a:gd name="adj2" fmla="val 5453339"/>
            </a:avLst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150" name="TextBox 149"/>
          <p:cNvSpPr txBox="1"/>
          <p:nvPr/>
        </p:nvSpPr>
        <p:spPr>
          <a:xfrm>
            <a:off x="5486400" y="1752600"/>
            <a:ext cx="87235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err="1" smtClean="0"/>
              <a:t>Mag</a:t>
            </a:r>
            <a:r>
              <a:rPr lang="en-US" sz="1200" dirty="0" smtClean="0"/>
              <a:t> Beads</a:t>
            </a:r>
            <a:endParaRPr lang="en-US" sz="1200" dirty="0"/>
          </a:p>
        </p:txBody>
      </p:sp>
      <p:sp>
        <p:nvSpPr>
          <p:cNvPr id="156" name="TextBox 155"/>
          <p:cNvSpPr txBox="1"/>
          <p:nvPr/>
        </p:nvSpPr>
        <p:spPr>
          <a:xfrm>
            <a:off x="5943600" y="2819400"/>
            <a:ext cx="609600" cy="276999"/>
          </a:xfrm>
          <a:prstGeom prst="rect">
            <a:avLst/>
          </a:prstGeom>
          <a:noFill/>
          <a:ln w="12700">
            <a:solidFill>
              <a:schemeClr val="accent6">
                <a:lumMod val="50000"/>
              </a:schemeClr>
            </a:solidFill>
          </a:ln>
        </p:spPr>
        <p:txBody>
          <a:bodyPr wrap="square" lIns="45720" rIns="45720" rtlCol="0">
            <a:spAutoFit/>
          </a:bodyPr>
          <a:lstStyle/>
          <a:p>
            <a:r>
              <a:rPr lang="en-US" sz="1200" dirty="0" smtClean="0"/>
              <a:t>Magnet</a:t>
            </a:r>
          </a:p>
        </p:txBody>
      </p:sp>
      <p:sp>
        <p:nvSpPr>
          <p:cNvPr id="158" name="TextBox 157"/>
          <p:cNvSpPr txBox="1"/>
          <p:nvPr/>
        </p:nvSpPr>
        <p:spPr>
          <a:xfrm>
            <a:off x="7848600" y="2438400"/>
            <a:ext cx="59663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In/Out</a:t>
            </a:r>
            <a:endParaRPr lang="en-US" sz="1200" dirty="0"/>
          </a:p>
        </p:txBody>
      </p:sp>
      <p:cxnSp>
        <p:nvCxnSpPr>
          <p:cNvPr id="207" name="Straight Arrow Connector 206"/>
          <p:cNvCxnSpPr/>
          <p:nvPr/>
        </p:nvCxnSpPr>
        <p:spPr>
          <a:xfrm>
            <a:off x="5867400" y="2667000"/>
            <a:ext cx="0" cy="381000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5" name="TextBox 224"/>
          <p:cNvSpPr txBox="1"/>
          <p:nvPr/>
        </p:nvSpPr>
        <p:spPr>
          <a:xfrm>
            <a:off x="6629400" y="2133600"/>
            <a:ext cx="457199" cy="276999"/>
          </a:xfrm>
          <a:prstGeom prst="rect">
            <a:avLst/>
          </a:prstGeom>
          <a:noFill/>
          <a:ln w="12700">
            <a:solidFill>
              <a:schemeClr val="accent6">
                <a:lumMod val="50000"/>
              </a:schemeClr>
            </a:solidFill>
          </a:ln>
        </p:spPr>
        <p:txBody>
          <a:bodyPr wrap="square" lIns="45720" rIns="45720" rtlCol="0">
            <a:spAutoFit/>
          </a:bodyPr>
          <a:lstStyle/>
          <a:p>
            <a:r>
              <a:rPr lang="en-US" sz="1200" dirty="0" smtClean="0"/>
              <a:t>Heat</a:t>
            </a:r>
            <a:endParaRPr lang="en-US" sz="1200" dirty="0"/>
          </a:p>
        </p:txBody>
      </p:sp>
      <p:sp>
        <p:nvSpPr>
          <p:cNvPr id="252" name="Arc 251"/>
          <p:cNvSpPr/>
          <p:nvPr/>
        </p:nvSpPr>
        <p:spPr>
          <a:xfrm rot="10800000" flipV="1">
            <a:off x="5029200" y="2667000"/>
            <a:ext cx="914400" cy="838200"/>
          </a:xfrm>
          <a:prstGeom prst="arc">
            <a:avLst>
              <a:gd name="adj1" fmla="val 16200000"/>
              <a:gd name="adj2" fmla="val 5394691"/>
            </a:avLst>
          </a:prstGeom>
          <a:ln w="12700">
            <a:solidFill>
              <a:schemeClr val="tx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cxnSp>
        <p:nvCxnSpPr>
          <p:cNvPr id="255" name="Straight Arrow Connector 254"/>
          <p:cNvCxnSpPr/>
          <p:nvPr/>
        </p:nvCxnSpPr>
        <p:spPr>
          <a:xfrm flipH="1">
            <a:off x="7467600" y="2590800"/>
            <a:ext cx="381000" cy="0"/>
          </a:xfrm>
          <a:prstGeom prst="straightConnector1">
            <a:avLst/>
          </a:prstGeom>
          <a:ln w="12700">
            <a:solidFill>
              <a:schemeClr val="tx1"/>
            </a:solidFill>
            <a:headEnd type="stealth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7" name="Straight Connector 166"/>
          <p:cNvCxnSpPr>
            <a:stCxn id="174" idx="0"/>
            <a:endCxn id="177" idx="0"/>
          </p:cNvCxnSpPr>
          <p:nvPr/>
        </p:nvCxnSpPr>
        <p:spPr>
          <a:xfrm>
            <a:off x="5638800" y="2514600"/>
            <a:ext cx="17907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9" name="Straight Connector 168"/>
          <p:cNvCxnSpPr/>
          <p:nvPr/>
        </p:nvCxnSpPr>
        <p:spPr>
          <a:xfrm>
            <a:off x="5638800" y="2667000"/>
            <a:ext cx="17907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4" name="Arc 173"/>
          <p:cNvSpPr/>
          <p:nvPr/>
        </p:nvSpPr>
        <p:spPr>
          <a:xfrm>
            <a:off x="5600700" y="2514600"/>
            <a:ext cx="76200" cy="152400"/>
          </a:xfrm>
          <a:prstGeom prst="arc">
            <a:avLst>
              <a:gd name="adj1" fmla="val 16200000"/>
              <a:gd name="adj2" fmla="val 5485917"/>
            </a:avLst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7" name="Arc 176"/>
          <p:cNvSpPr/>
          <p:nvPr/>
        </p:nvSpPr>
        <p:spPr>
          <a:xfrm>
            <a:off x="7391400" y="2514600"/>
            <a:ext cx="76200" cy="152400"/>
          </a:xfrm>
          <a:prstGeom prst="arc">
            <a:avLst>
              <a:gd name="adj1" fmla="val 16200000"/>
              <a:gd name="adj2" fmla="val 5485917"/>
            </a:avLst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0" name="Arc 189"/>
          <p:cNvSpPr/>
          <p:nvPr/>
        </p:nvSpPr>
        <p:spPr>
          <a:xfrm rot="10800000">
            <a:off x="5600700" y="2514600"/>
            <a:ext cx="76200" cy="152400"/>
          </a:xfrm>
          <a:prstGeom prst="arc">
            <a:avLst>
              <a:gd name="adj1" fmla="val 16200000"/>
              <a:gd name="adj2" fmla="val 5485917"/>
            </a:avLst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2" name="Arc 191"/>
          <p:cNvSpPr/>
          <p:nvPr/>
        </p:nvSpPr>
        <p:spPr>
          <a:xfrm>
            <a:off x="6057900" y="2514600"/>
            <a:ext cx="76200" cy="152400"/>
          </a:xfrm>
          <a:prstGeom prst="arc">
            <a:avLst>
              <a:gd name="adj1" fmla="val 16200000"/>
              <a:gd name="adj2" fmla="val 5485917"/>
            </a:avLst>
          </a:prstGeom>
          <a:ln w="6350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3" name="Arc 192"/>
          <p:cNvSpPr/>
          <p:nvPr/>
        </p:nvSpPr>
        <p:spPr>
          <a:xfrm>
            <a:off x="6210300" y="2514600"/>
            <a:ext cx="76200" cy="152400"/>
          </a:xfrm>
          <a:prstGeom prst="arc">
            <a:avLst>
              <a:gd name="adj1" fmla="val 16200000"/>
              <a:gd name="adj2" fmla="val 5485917"/>
            </a:avLst>
          </a:prstGeom>
          <a:ln w="6350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4" name="Arc 193"/>
          <p:cNvSpPr/>
          <p:nvPr/>
        </p:nvSpPr>
        <p:spPr>
          <a:xfrm>
            <a:off x="6286500" y="2514600"/>
            <a:ext cx="76200" cy="152400"/>
          </a:xfrm>
          <a:prstGeom prst="arc">
            <a:avLst>
              <a:gd name="adj1" fmla="val 16200000"/>
              <a:gd name="adj2" fmla="val 5485917"/>
            </a:avLst>
          </a:prstGeom>
          <a:ln w="6350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5" name="Arc 194"/>
          <p:cNvSpPr/>
          <p:nvPr/>
        </p:nvSpPr>
        <p:spPr>
          <a:xfrm>
            <a:off x="6591300" y="2514600"/>
            <a:ext cx="76200" cy="152400"/>
          </a:xfrm>
          <a:prstGeom prst="arc">
            <a:avLst>
              <a:gd name="adj1" fmla="val 16200000"/>
              <a:gd name="adj2" fmla="val 5485917"/>
            </a:avLst>
          </a:prstGeom>
          <a:ln w="6350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1" name="Arc 200"/>
          <p:cNvSpPr/>
          <p:nvPr/>
        </p:nvSpPr>
        <p:spPr>
          <a:xfrm>
            <a:off x="6743700" y="2514600"/>
            <a:ext cx="76200" cy="152400"/>
          </a:xfrm>
          <a:prstGeom prst="arc">
            <a:avLst>
              <a:gd name="adj1" fmla="val 16200000"/>
              <a:gd name="adj2" fmla="val 5485917"/>
            </a:avLst>
          </a:prstGeom>
          <a:ln w="6350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5" name="Arc 204"/>
          <p:cNvSpPr/>
          <p:nvPr/>
        </p:nvSpPr>
        <p:spPr>
          <a:xfrm>
            <a:off x="6819900" y="2514600"/>
            <a:ext cx="76200" cy="152400"/>
          </a:xfrm>
          <a:prstGeom prst="arc">
            <a:avLst>
              <a:gd name="adj1" fmla="val 16200000"/>
              <a:gd name="adj2" fmla="val 5485917"/>
            </a:avLst>
          </a:prstGeom>
          <a:ln w="6350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0" name="Arc 209"/>
          <p:cNvSpPr/>
          <p:nvPr/>
        </p:nvSpPr>
        <p:spPr>
          <a:xfrm>
            <a:off x="7124700" y="2514600"/>
            <a:ext cx="76200" cy="152400"/>
          </a:xfrm>
          <a:prstGeom prst="arc">
            <a:avLst>
              <a:gd name="adj1" fmla="val 16200000"/>
              <a:gd name="adj2" fmla="val 5485917"/>
            </a:avLst>
          </a:prstGeom>
          <a:ln w="6350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2" name="Arc 211"/>
          <p:cNvSpPr/>
          <p:nvPr/>
        </p:nvSpPr>
        <p:spPr>
          <a:xfrm rot="10800000" flipV="1">
            <a:off x="5181600" y="2743200"/>
            <a:ext cx="609600" cy="609600"/>
          </a:xfrm>
          <a:prstGeom prst="arc">
            <a:avLst>
              <a:gd name="adj1" fmla="val 16200000"/>
              <a:gd name="adj2" fmla="val 5338487"/>
            </a:avLst>
          </a:prstGeom>
          <a:ln w="12700">
            <a:solidFill>
              <a:schemeClr val="tx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cxnSp>
        <p:nvCxnSpPr>
          <p:cNvPr id="216" name="Straight Arrow Connector 215"/>
          <p:cNvCxnSpPr/>
          <p:nvPr/>
        </p:nvCxnSpPr>
        <p:spPr>
          <a:xfrm>
            <a:off x="5486400" y="3200400"/>
            <a:ext cx="2667000" cy="0"/>
          </a:xfrm>
          <a:prstGeom prst="straightConnector1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2" name="TextBox 221"/>
          <p:cNvSpPr txBox="1"/>
          <p:nvPr/>
        </p:nvSpPr>
        <p:spPr>
          <a:xfrm>
            <a:off x="6629400" y="3200400"/>
            <a:ext cx="57509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Waste</a:t>
            </a:r>
            <a:endParaRPr lang="en-US" sz="1200" dirty="0"/>
          </a:p>
        </p:txBody>
      </p:sp>
      <p:cxnSp>
        <p:nvCxnSpPr>
          <p:cNvPr id="223" name="Straight Arrow Connector 222"/>
          <p:cNvCxnSpPr/>
          <p:nvPr/>
        </p:nvCxnSpPr>
        <p:spPr>
          <a:xfrm>
            <a:off x="5486400" y="3352800"/>
            <a:ext cx="1120221" cy="959"/>
          </a:xfrm>
          <a:prstGeom prst="straightConnector1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8" name="Arc 227"/>
          <p:cNvSpPr/>
          <p:nvPr/>
        </p:nvSpPr>
        <p:spPr>
          <a:xfrm rot="10800000" flipV="1">
            <a:off x="5334000" y="2819400"/>
            <a:ext cx="304800" cy="381000"/>
          </a:xfrm>
          <a:prstGeom prst="arc">
            <a:avLst>
              <a:gd name="adj1" fmla="val 16200000"/>
              <a:gd name="adj2" fmla="val 5628673"/>
            </a:avLst>
          </a:prstGeom>
          <a:ln w="12700">
            <a:solidFill>
              <a:schemeClr val="tx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cxnSp>
        <p:nvCxnSpPr>
          <p:cNvPr id="241" name="Straight Arrow Connector 240"/>
          <p:cNvCxnSpPr/>
          <p:nvPr/>
        </p:nvCxnSpPr>
        <p:spPr>
          <a:xfrm flipH="1">
            <a:off x="5638800" y="2438400"/>
            <a:ext cx="1524000" cy="0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8" name="Arc 327"/>
          <p:cNvSpPr/>
          <p:nvPr/>
        </p:nvSpPr>
        <p:spPr>
          <a:xfrm flipH="1">
            <a:off x="5257800" y="2133600"/>
            <a:ext cx="457200" cy="304800"/>
          </a:xfrm>
          <a:prstGeom prst="arc">
            <a:avLst>
              <a:gd name="adj1" fmla="val 16200000"/>
              <a:gd name="adj2" fmla="val 5453339"/>
            </a:avLst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330" name="TextBox 329"/>
          <p:cNvSpPr txBox="1"/>
          <p:nvPr/>
        </p:nvSpPr>
        <p:spPr>
          <a:xfrm>
            <a:off x="5486400" y="2057400"/>
            <a:ext cx="838199" cy="18466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tIns="0" bIns="0" rtlCol="0">
            <a:spAutoFit/>
          </a:bodyPr>
          <a:lstStyle/>
          <a:p>
            <a:pPr lvl="1"/>
            <a:r>
              <a:rPr lang="en-US" sz="1200" dirty="0" err="1" smtClean="0"/>
              <a:t>ul</a:t>
            </a:r>
            <a:endParaRPr lang="en-US" sz="1200" dirty="0"/>
          </a:p>
        </p:txBody>
      </p:sp>
      <p:sp>
        <p:nvSpPr>
          <p:cNvPr id="134" name="TextBox 133"/>
          <p:cNvSpPr txBox="1"/>
          <p:nvPr/>
        </p:nvSpPr>
        <p:spPr>
          <a:xfrm>
            <a:off x="1219200" y="1524000"/>
            <a:ext cx="2057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i="1" dirty="0" smtClean="0"/>
              <a:t>From Options:</a:t>
            </a:r>
          </a:p>
          <a:p>
            <a:r>
              <a:rPr lang="en-US" sz="1600" i="1" dirty="0" smtClean="0"/>
              <a:t>Filter Module</a:t>
            </a:r>
            <a:endParaRPr lang="en-US" sz="1600" i="1" dirty="0"/>
          </a:p>
        </p:txBody>
      </p:sp>
      <p:sp>
        <p:nvSpPr>
          <p:cNvPr id="138" name="TextBox 137"/>
          <p:cNvSpPr txBox="1"/>
          <p:nvPr/>
        </p:nvSpPr>
        <p:spPr>
          <a:xfrm>
            <a:off x="5410200" y="4343400"/>
            <a:ext cx="20574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i="1" dirty="0" smtClean="0"/>
              <a:t>To Options:</a:t>
            </a:r>
          </a:p>
          <a:p>
            <a:r>
              <a:rPr lang="en-US" sz="1600" i="1" dirty="0" smtClean="0"/>
              <a:t>RNA Membrane</a:t>
            </a:r>
          </a:p>
          <a:p>
            <a:r>
              <a:rPr lang="en-US" sz="1600" i="1" dirty="0" smtClean="0"/>
              <a:t>RNA </a:t>
            </a:r>
            <a:r>
              <a:rPr lang="en-US" sz="1600" i="1" dirty="0" err="1" smtClean="0"/>
              <a:t>iFAST</a:t>
            </a:r>
            <a:endParaRPr lang="en-US" sz="1600" i="1" dirty="0" smtClean="0"/>
          </a:p>
          <a:p>
            <a:r>
              <a:rPr lang="en-US" sz="1600" i="1" dirty="0" smtClean="0"/>
              <a:t>RNA Pipette</a:t>
            </a:r>
          </a:p>
          <a:p>
            <a:r>
              <a:rPr lang="en-US" sz="1600" i="1" dirty="0" smtClean="0"/>
              <a:t>Waste</a:t>
            </a:r>
            <a:endParaRPr lang="en-US" sz="1600" i="1" dirty="0"/>
          </a:p>
        </p:txBody>
      </p:sp>
      <p:sp>
        <p:nvSpPr>
          <p:cNvPr id="139" name="TextBox 138"/>
          <p:cNvSpPr txBox="1"/>
          <p:nvPr/>
        </p:nvSpPr>
        <p:spPr>
          <a:xfrm>
            <a:off x="304800" y="152400"/>
            <a:ext cx="8534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G3 DNA “Pipette” Module</a:t>
            </a:r>
          </a:p>
          <a:p>
            <a:pPr algn="ctr"/>
            <a:r>
              <a:rPr lang="en-US" dirty="0" err="1" smtClean="0"/>
              <a:t>Ver</a:t>
            </a:r>
            <a:r>
              <a:rPr lang="en-US" dirty="0" smtClean="0"/>
              <a:t>: 0.0</a:t>
            </a:r>
            <a:endParaRPr lang="en-US" dirty="0"/>
          </a:p>
        </p:txBody>
      </p:sp>
      <p:sp>
        <p:nvSpPr>
          <p:cNvPr id="140" name="Oval 139"/>
          <p:cNvSpPr/>
          <p:nvPr/>
        </p:nvSpPr>
        <p:spPr>
          <a:xfrm>
            <a:off x="4419600" y="2971800"/>
            <a:ext cx="304800" cy="304800"/>
          </a:xfrm>
          <a:prstGeom prst="ellipse">
            <a:avLst/>
          </a:prstGeom>
          <a:noFill/>
          <a:ln w="2540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42" name="Straight Arrow Connector 141"/>
          <p:cNvCxnSpPr/>
          <p:nvPr/>
        </p:nvCxnSpPr>
        <p:spPr>
          <a:xfrm>
            <a:off x="4419600" y="3124200"/>
            <a:ext cx="304800" cy="0"/>
          </a:xfrm>
          <a:prstGeom prst="straightConnector1">
            <a:avLst/>
          </a:prstGeom>
          <a:ln w="12700">
            <a:solidFill>
              <a:schemeClr val="tx1"/>
            </a:solidFill>
            <a:prstDash val="sysDot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4" name="Curved Connector 143"/>
          <p:cNvCxnSpPr>
            <a:stCxn id="140" idx="6"/>
          </p:cNvCxnSpPr>
          <p:nvPr/>
        </p:nvCxnSpPr>
        <p:spPr>
          <a:xfrm flipV="1">
            <a:off x="4724400" y="2590800"/>
            <a:ext cx="762000" cy="533400"/>
          </a:xfrm>
          <a:prstGeom prst="curvedConnector3">
            <a:avLst>
              <a:gd name="adj1" fmla="val 24286"/>
            </a:avLst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0" name="Arc 159"/>
          <p:cNvSpPr/>
          <p:nvPr/>
        </p:nvSpPr>
        <p:spPr>
          <a:xfrm>
            <a:off x="5105400" y="3505200"/>
            <a:ext cx="762000" cy="3048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Rectangle 113"/>
          <p:cNvSpPr/>
          <p:nvPr/>
        </p:nvSpPr>
        <p:spPr>
          <a:xfrm>
            <a:off x="304800" y="990600"/>
            <a:ext cx="4267200" cy="2819400"/>
          </a:xfrm>
          <a:prstGeom prst="rect">
            <a:avLst/>
          </a:prstGeom>
          <a:noFill/>
          <a:ln w="1270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8" name="Rectangle 127"/>
          <p:cNvSpPr/>
          <p:nvPr/>
        </p:nvSpPr>
        <p:spPr>
          <a:xfrm>
            <a:off x="4572000" y="990600"/>
            <a:ext cx="4267200" cy="2819400"/>
          </a:xfrm>
          <a:prstGeom prst="rect">
            <a:avLst/>
          </a:prstGeom>
          <a:noFill/>
          <a:ln w="1270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6" name="Rectangle 135"/>
          <p:cNvSpPr/>
          <p:nvPr/>
        </p:nvSpPr>
        <p:spPr>
          <a:xfrm>
            <a:off x="304800" y="3810000"/>
            <a:ext cx="4267200" cy="2819400"/>
          </a:xfrm>
          <a:prstGeom prst="rect">
            <a:avLst/>
          </a:prstGeom>
          <a:noFill/>
          <a:ln w="1270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7" name="Rectangle 136"/>
          <p:cNvSpPr/>
          <p:nvPr/>
        </p:nvSpPr>
        <p:spPr>
          <a:xfrm>
            <a:off x="4572000" y="3810000"/>
            <a:ext cx="4267200" cy="2819400"/>
          </a:xfrm>
          <a:prstGeom prst="rect">
            <a:avLst/>
          </a:prstGeom>
          <a:noFill/>
          <a:ln w="1270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`</a:t>
            </a:r>
            <a:endParaRPr lang="en-US" dirty="0"/>
          </a:p>
        </p:txBody>
      </p:sp>
      <p:sp>
        <p:nvSpPr>
          <p:cNvPr id="364" name="TextBox 363"/>
          <p:cNvSpPr txBox="1"/>
          <p:nvPr/>
        </p:nvSpPr>
        <p:spPr>
          <a:xfrm>
            <a:off x="4572000" y="3810000"/>
            <a:ext cx="1447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err="1" smtClean="0"/>
              <a:t>MagPip</a:t>
            </a:r>
            <a:endParaRPr lang="en-US" i="1" dirty="0" smtClean="0"/>
          </a:p>
          <a:p>
            <a:r>
              <a:rPr lang="en-US" i="1" dirty="0" smtClean="0"/>
              <a:t>RNA</a:t>
            </a:r>
            <a:endParaRPr lang="en-US" i="1" dirty="0"/>
          </a:p>
        </p:txBody>
      </p:sp>
      <p:sp>
        <p:nvSpPr>
          <p:cNvPr id="145" name="TextBox 144"/>
          <p:cNvSpPr txBox="1"/>
          <p:nvPr/>
        </p:nvSpPr>
        <p:spPr>
          <a:xfrm>
            <a:off x="304800" y="152400"/>
            <a:ext cx="8534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G3 RNA “Pipette” Module</a:t>
            </a:r>
          </a:p>
          <a:p>
            <a:pPr algn="ctr"/>
            <a:r>
              <a:rPr lang="en-US" dirty="0" err="1" smtClean="0"/>
              <a:t>Ver</a:t>
            </a:r>
            <a:r>
              <a:rPr lang="en-US" dirty="0" smtClean="0"/>
              <a:t>: 0.0</a:t>
            </a:r>
            <a:endParaRPr lang="en-US" dirty="0"/>
          </a:p>
        </p:txBody>
      </p:sp>
      <p:sp>
        <p:nvSpPr>
          <p:cNvPr id="383" name="TextBox 382"/>
          <p:cNvSpPr txBox="1"/>
          <p:nvPr/>
        </p:nvSpPr>
        <p:spPr>
          <a:xfrm>
            <a:off x="8305800" y="5867400"/>
            <a:ext cx="5845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To AM</a:t>
            </a:r>
            <a:endParaRPr lang="en-US" sz="1200" dirty="0"/>
          </a:p>
        </p:txBody>
      </p:sp>
      <p:sp>
        <p:nvSpPr>
          <p:cNvPr id="385" name="Isosceles Triangle 384"/>
          <p:cNvSpPr/>
          <p:nvPr/>
        </p:nvSpPr>
        <p:spPr>
          <a:xfrm rot="16200000">
            <a:off x="8191500" y="5676900"/>
            <a:ext cx="609600" cy="685800"/>
          </a:xfrm>
          <a:prstGeom prst="triangle">
            <a:avLst/>
          </a:prstGeom>
          <a:noFill/>
          <a:ln w="1905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9" name="Arc 388"/>
          <p:cNvSpPr/>
          <p:nvPr/>
        </p:nvSpPr>
        <p:spPr>
          <a:xfrm flipH="1">
            <a:off x="5105400" y="4724400"/>
            <a:ext cx="762000" cy="609600"/>
          </a:xfrm>
          <a:prstGeom prst="arc">
            <a:avLst>
              <a:gd name="adj1" fmla="val 16200000"/>
              <a:gd name="adj2" fmla="val 5453339"/>
            </a:avLst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390" name="TextBox 389"/>
          <p:cNvSpPr txBox="1"/>
          <p:nvPr/>
        </p:nvSpPr>
        <p:spPr>
          <a:xfrm>
            <a:off x="5486400" y="4572000"/>
            <a:ext cx="87235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err="1" smtClean="0"/>
              <a:t>Mag</a:t>
            </a:r>
            <a:r>
              <a:rPr lang="en-US" sz="1200" dirty="0" smtClean="0"/>
              <a:t> Beads</a:t>
            </a:r>
            <a:endParaRPr lang="en-US" sz="1200" dirty="0"/>
          </a:p>
        </p:txBody>
      </p:sp>
      <p:cxnSp>
        <p:nvCxnSpPr>
          <p:cNvPr id="410" name="Straight Arrow Connector 409"/>
          <p:cNvCxnSpPr/>
          <p:nvPr/>
        </p:nvCxnSpPr>
        <p:spPr>
          <a:xfrm>
            <a:off x="5486400" y="6019800"/>
            <a:ext cx="2667000" cy="0"/>
          </a:xfrm>
          <a:prstGeom prst="straightConnector1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4" name="Arc 413"/>
          <p:cNvSpPr/>
          <p:nvPr/>
        </p:nvSpPr>
        <p:spPr>
          <a:xfrm rot="10800000" flipV="1">
            <a:off x="5334000" y="5638800"/>
            <a:ext cx="304800" cy="381000"/>
          </a:xfrm>
          <a:prstGeom prst="arc">
            <a:avLst>
              <a:gd name="adj1" fmla="val 16200000"/>
              <a:gd name="adj2" fmla="val 5628673"/>
            </a:avLst>
          </a:prstGeom>
          <a:ln w="12700">
            <a:solidFill>
              <a:schemeClr val="tx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416" name="Arc 415"/>
          <p:cNvSpPr/>
          <p:nvPr/>
        </p:nvSpPr>
        <p:spPr>
          <a:xfrm flipH="1">
            <a:off x="5257800" y="4953000"/>
            <a:ext cx="457200" cy="304800"/>
          </a:xfrm>
          <a:prstGeom prst="arc">
            <a:avLst>
              <a:gd name="adj1" fmla="val 16200000"/>
              <a:gd name="adj2" fmla="val 5453339"/>
            </a:avLst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417" name="TextBox 416"/>
          <p:cNvSpPr txBox="1"/>
          <p:nvPr/>
        </p:nvSpPr>
        <p:spPr>
          <a:xfrm>
            <a:off x="5486400" y="4876800"/>
            <a:ext cx="838199" cy="18466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tIns="0" bIns="0" rtlCol="0">
            <a:spAutoFit/>
          </a:bodyPr>
          <a:lstStyle/>
          <a:p>
            <a:pPr lvl="1"/>
            <a:r>
              <a:rPr lang="en-US" sz="1200" dirty="0" err="1" smtClean="0"/>
              <a:t>ul</a:t>
            </a:r>
            <a:endParaRPr lang="en-US" sz="1200" dirty="0"/>
          </a:p>
        </p:txBody>
      </p:sp>
      <p:sp>
        <p:nvSpPr>
          <p:cNvPr id="418" name="TextBox 417"/>
          <p:cNvSpPr txBox="1"/>
          <p:nvPr/>
        </p:nvSpPr>
        <p:spPr>
          <a:xfrm>
            <a:off x="5943600" y="5638800"/>
            <a:ext cx="609600" cy="276999"/>
          </a:xfrm>
          <a:prstGeom prst="rect">
            <a:avLst/>
          </a:prstGeom>
          <a:noFill/>
          <a:ln w="12700">
            <a:solidFill>
              <a:schemeClr val="accent6">
                <a:lumMod val="50000"/>
              </a:schemeClr>
            </a:solidFill>
          </a:ln>
        </p:spPr>
        <p:txBody>
          <a:bodyPr wrap="square" lIns="45720" rIns="45720" rtlCol="0">
            <a:spAutoFit/>
          </a:bodyPr>
          <a:lstStyle/>
          <a:p>
            <a:r>
              <a:rPr lang="en-US" sz="1200" dirty="0" smtClean="0"/>
              <a:t>Magnet</a:t>
            </a:r>
          </a:p>
        </p:txBody>
      </p:sp>
      <p:sp>
        <p:nvSpPr>
          <p:cNvPr id="419" name="TextBox 418"/>
          <p:cNvSpPr txBox="1"/>
          <p:nvPr/>
        </p:nvSpPr>
        <p:spPr>
          <a:xfrm>
            <a:off x="7848600" y="5257800"/>
            <a:ext cx="59663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In/Out</a:t>
            </a:r>
            <a:endParaRPr lang="en-US" sz="1200" dirty="0"/>
          </a:p>
        </p:txBody>
      </p:sp>
      <p:cxnSp>
        <p:nvCxnSpPr>
          <p:cNvPr id="420" name="Straight Arrow Connector 419"/>
          <p:cNvCxnSpPr/>
          <p:nvPr/>
        </p:nvCxnSpPr>
        <p:spPr>
          <a:xfrm>
            <a:off x="5867400" y="5486400"/>
            <a:ext cx="0" cy="381000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1" name="TextBox 420"/>
          <p:cNvSpPr txBox="1"/>
          <p:nvPr/>
        </p:nvSpPr>
        <p:spPr>
          <a:xfrm>
            <a:off x="6629400" y="4953000"/>
            <a:ext cx="457199" cy="276999"/>
          </a:xfrm>
          <a:prstGeom prst="rect">
            <a:avLst/>
          </a:prstGeom>
          <a:noFill/>
          <a:ln w="12700">
            <a:solidFill>
              <a:schemeClr val="accent6">
                <a:lumMod val="50000"/>
              </a:schemeClr>
            </a:solidFill>
          </a:ln>
        </p:spPr>
        <p:txBody>
          <a:bodyPr wrap="square" lIns="45720" rIns="45720" rtlCol="0">
            <a:spAutoFit/>
          </a:bodyPr>
          <a:lstStyle/>
          <a:p>
            <a:r>
              <a:rPr lang="en-US" sz="1200" dirty="0" smtClean="0"/>
              <a:t>Heat</a:t>
            </a:r>
            <a:endParaRPr lang="en-US" sz="1200" dirty="0"/>
          </a:p>
        </p:txBody>
      </p:sp>
      <p:cxnSp>
        <p:nvCxnSpPr>
          <p:cNvPr id="422" name="Straight Arrow Connector 421"/>
          <p:cNvCxnSpPr/>
          <p:nvPr/>
        </p:nvCxnSpPr>
        <p:spPr>
          <a:xfrm flipH="1">
            <a:off x="7467600" y="5410200"/>
            <a:ext cx="381000" cy="0"/>
          </a:xfrm>
          <a:prstGeom prst="straightConnector1">
            <a:avLst/>
          </a:prstGeom>
          <a:ln w="12700">
            <a:solidFill>
              <a:schemeClr val="tx1"/>
            </a:solidFill>
            <a:headEnd type="stealth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3" name="Straight Connector 422"/>
          <p:cNvCxnSpPr>
            <a:stCxn id="425" idx="0"/>
            <a:endCxn id="426" idx="0"/>
          </p:cNvCxnSpPr>
          <p:nvPr/>
        </p:nvCxnSpPr>
        <p:spPr>
          <a:xfrm>
            <a:off x="5638800" y="5334000"/>
            <a:ext cx="17907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4" name="Straight Connector 423"/>
          <p:cNvCxnSpPr/>
          <p:nvPr/>
        </p:nvCxnSpPr>
        <p:spPr>
          <a:xfrm>
            <a:off x="5638800" y="5486400"/>
            <a:ext cx="17907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5" name="Arc 424"/>
          <p:cNvSpPr/>
          <p:nvPr/>
        </p:nvSpPr>
        <p:spPr>
          <a:xfrm>
            <a:off x="5600700" y="5334000"/>
            <a:ext cx="76200" cy="152400"/>
          </a:xfrm>
          <a:prstGeom prst="arc">
            <a:avLst>
              <a:gd name="adj1" fmla="val 16200000"/>
              <a:gd name="adj2" fmla="val 5485917"/>
            </a:avLst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6" name="Arc 425"/>
          <p:cNvSpPr/>
          <p:nvPr/>
        </p:nvSpPr>
        <p:spPr>
          <a:xfrm>
            <a:off x="7391400" y="5334000"/>
            <a:ext cx="76200" cy="152400"/>
          </a:xfrm>
          <a:prstGeom prst="arc">
            <a:avLst>
              <a:gd name="adj1" fmla="val 16200000"/>
              <a:gd name="adj2" fmla="val 5485917"/>
            </a:avLst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7" name="Arc 426"/>
          <p:cNvSpPr/>
          <p:nvPr/>
        </p:nvSpPr>
        <p:spPr>
          <a:xfrm rot="10800000">
            <a:off x="5600700" y="5334000"/>
            <a:ext cx="76200" cy="152400"/>
          </a:xfrm>
          <a:prstGeom prst="arc">
            <a:avLst>
              <a:gd name="adj1" fmla="val 16200000"/>
              <a:gd name="adj2" fmla="val 5485917"/>
            </a:avLst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8" name="Arc 427"/>
          <p:cNvSpPr/>
          <p:nvPr/>
        </p:nvSpPr>
        <p:spPr>
          <a:xfrm>
            <a:off x="6057900" y="5334000"/>
            <a:ext cx="76200" cy="152400"/>
          </a:xfrm>
          <a:prstGeom prst="arc">
            <a:avLst>
              <a:gd name="adj1" fmla="val 16200000"/>
              <a:gd name="adj2" fmla="val 5485917"/>
            </a:avLst>
          </a:prstGeom>
          <a:ln w="6350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9" name="Arc 428"/>
          <p:cNvSpPr/>
          <p:nvPr/>
        </p:nvSpPr>
        <p:spPr>
          <a:xfrm>
            <a:off x="6210300" y="5334000"/>
            <a:ext cx="76200" cy="152400"/>
          </a:xfrm>
          <a:prstGeom prst="arc">
            <a:avLst>
              <a:gd name="adj1" fmla="val 16200000"/>
              <a:gd name="adj2" fmla="val 5485917"/>
            </a:avLst>
          </a:prstGeom>
          <a:ln w="6350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0" name="Arc 429"/>
          <p:cNvSpPr/>
          <p:nvPr/>
        </p:nvSpPr>
        <p:spPr>
          <a:xfrm>
            <a:off x="6286500" y="5334000"/>
            <a:ext cx="76200" cy="152400"/>
          </a:xfrm>
          <a:prstGeom prst="arc">
            <a:avLst>
              <a:gd name="adj1" fmla="val 16200000"/>
              <a:gd name="adj2" fmla="val 5485917"/>
            </a:avLst>
          </a:prstGeom>
          <a:ln w="6350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1" name="Arc 430"/>
          <p:cNvSpPr/>
          <p:nvPr/>
        </p:nvSpPr>
        <p:spPr>
          <a:xfrm>
            <a:off x="6591300" y="5334000"/>
            <a:ext cx="76200" cy="152400"/>
          </a:xfrm>
          <a:prstGeom prst="arc">
            <a:avLst>
              <a:gd name="adj1" fmla="val 16200000"/>
              <a:gd name="adj2" fmla="val 5485917"/>
            </a:avLst>
          </a:prstGeom>
          <a:ln w="6350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2" name="Arc 431"/>
          <p:cNvSpPr/>
          <p:nvPr/>
        </p:nvSpPr>
        <p:spPr>
          <a:xfrm>
            <a:off x="6743700" y="5334000"/>
            <a:ext cx="76200" cy="152400"/>
          </a:xfrm>
          <a:prstGeom prst="arc">
            <a:avLst>
              <a:gd name="adj1" fmla="val 16200000"/>
              <a:gd name="adj2" fmla="val 5485917"/>
            </a:avLst>
          </a:prstGeom>
          <a:ln w="6350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3" name="Arc 432"/>
          <p:cNvSpPr/>
          <p:nvPr/>
        </p:nvSpPr>
        <p:spPr>
          <a:xfrm>
            <a:off x="6819900" y="5334000"/>
            <a:ext cx="76200" cy="152400"/>
          </a:xfrm>
          <a:prstGeom prst="arc">
            <a:avLst>
              <a:gd name="adj1" fmla="val 16200000"/>
              <a:gd name="adj2" fmla="val 5485917"/>
            </a:avLst>
          </a:prstGeom>
          <a:ln w="6350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4" name="Arc 433"/>
          <p:cNvSpPr/>
          <p:nvPr/>
        </p:nvSpPr>
        <p:spPr>
          <a:xfrm>
            <a:off x="7124700" y="5334000"/>
            <a:ext cx="76200" cy="152400"/>
          </a:xfrm>
          <a:prstGeom prst="arc">
            <a:avLst>
              <a:gd name="adj1" fmla="val 16200000"/>
              <a:gd name="adj2" fmla="val 5485917"/>
            </a:avLst>
          </a:prstGeom>
          <a:ln w="6350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435" name="Straight Arrow Connector 434"/>
          <p:cNvCxnSpPr/>
          <p:nvPr/>
        </p:nvCxnSpPr>
        <p:spPr>
          <a:xfrm flipH="1">
            <a:off x="5638800" y="5257800"/>
            <a:ext cx="1524000" cy="0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1" name="Arc 440"/>
          <p:cNvSpPr/>
          <p:nvPr/>
        </p:nvSpPr>
        <p:spPr>
          <a:xfrm flipH="1">
            <a:off x="4953000" y="4572000"/>
            <a:ext cx="1066800" cy="838200"/>
          </a:xfrm>
          <a:prstGeom prst="arc">
            <a:avLst>
              <a:gd name="adj1" fmla="val 16200000"/>
              <a:gd name="adj2" fmla="val 5453339"/>
            </a:avLst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453" name="Arc 452"/>
          <p:cNvSpPr/>
          <p:nvPr/>
        </p:nvSpPr>
        <p:spPr>
          <a:xfrm rot="10800000" flipH="1">
            <a:off x="5105400" y="3352800"/>
            <a:ext cx="762000" cy="1219200"/>
          </a:xfrm>
          <a:prstGeom prst="arc">
            <a:avLst/>
          </a:prstGeom>
          <a:ln w="12700">
            <a:solidFill>
              <a:schemeClr val="tx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134" name="TextBox 133"/>
          <p:cNvSpPr txBox="1"/>
          <p:nvPr/>
        </p:nvSpPr>
        <p:spPr>
          <a:xfrm>
            <a:off x="5410200" y="1524000"/>
            <a:ext cx="20574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i="1" dirty="0" smtClean="0"/>
              <a:t>From Options:</a:t>
            </a:r>
          </a:p>
          <a:p>
            <a:r>
              <a:rPr lang="en-US" sz="1600" i="1" dirty="0" smtClean="0"/>
              <a:t>DNA Membrane</a:t>
            </a:r>
          </a:p>
          <a:p>
            <a:r>
              <a:rPr lang="en-US" sz="1600" i="1" dirty="0" smtClean="0"/>
              <a:t>DNA </a:t>
            </a:r>
            <a:r>
              <a:rPr lang="en-US" sz="1600" i="1" dirty="0" err="1" smtClean="0"/>
              <a:t>iFAST</a:t>
            </a:r>
            <a:endParaRPr lang="en-US" sz="1600" i="1" dirty="0" smtClean="0"/>
          </a:p>
          <a:p>
            <a:r>
              <a:rPr lang="en-US" sz="1600" i="1" dirty="0" smtClean="0"/>
              <a:t>DNA Pipette</a:t>
            </a:r>
            <a:endParaRPr lang="en-US" sz="1600" i="1" dirty="0"/>
          </a:p>
        </p:txBody>
      </p:sp>
      <p:sp>
        <p:nvSpPr>
          <p:cNvPr id="138" name="Oval 137"/>
          <p:cNvSpPr/>
          <p:nvPr/>
        </p:nvSpPr>
        <p:spPr>
          <a:xfrm>
            <a:off x="5715000" y="3657600"/>
            <a:ext cx="304800" cy="304800"/>
          </a:xfrm>
          <a:prstGeom prst="ellipse">
            <a:avLst/>
          </a:prstGeom>
          <a:noFill/>
          <a:ln w="2540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39" name="Straight Arrow Connector 138"/>
          <p:cNvCxnSpPr>
            <a:stCxn id="138" idx="0"/>
            <a:endCxn id="138" idx="4"/>
          </p:cNvCxnSpPr>
          <p:nvPr/>
        </p:nvCxnSpPr>
        <p:spPr>
          <a:xfrm>
            <a:off x="5867400" y="3657600"/>
            <a:ext cx="0" cy="304800"/>
          </a:xfrm>
          <a:prstGeom prst="straightConnector1">
            <a:avLst/>
          </a:prstGeom>
          <a:ln w="12700">
            <a:solidFill>
              <a:schemeClr val="tx1"/>
            </a:solidFill>
            <a:prstDash val="sysDot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0" name="Arc 139"/>
          <p:cNvSpPr/>
          <p:nvPr/>
        </p:nvSpPr>
        <p:spPr>
          <a:xfrm rot="10800000" flipV="1">
            <a:off x="5181600" y="5562600"/>
            <a:ext cx="609600" cy="609600"/>
          </a:xfrm>
          <a:prstGeom prst="arc">
            <a:avLst>
              <a:gd name="adj1" fmla="val 16200000"/>
              <a:gd name="adj2" fmla="val 5338487"/>
            </a:avLst>
          </a:prstGeom>
          <a:ln w="12700">
            <a:solidFill>
              <a:schemeClr val="tx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142" name="TextBox 141"/>
          <p:cNvSpPr txBox="1"/>
          <p:nvPr/>
        </p:nvSpPr>
        <p:spPr>
          <a:xfrm>
            <a:off x="6629400" y="6019800"/>
            <a:ext cx="57509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Waste</a:t>
            </a:r>
            <a:endParaRPr lang="en-US" sz="1200" dirty="0"/>
          </a:p>
        </p:txBody>
      </p:sp>
      <p:cxnSp>
        <p:nvCxnSpPr>
          <p:cNvPr id="144" name="Straight Arrow Connector 143"/>
          <p:cNvCxnSpPr/>
          <p:nvPr/>
        </p:nvCxnSpPr>
        <p:spPr>
          <a:xfrm>
            <a:off x="5486400" y="6172200"/>
            <a:ext cx="1120221" cy="959"/>
          </a:xfrm>
          <a:prstGeom prst="straightConnector1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7" name="Arc 146"/>
          <p:cNvSpPr/>
          <p:nvPr/>
        </p:nvSpPr>
        <p:spPr>
          <a:xfrm>
            <a:off x="5105400" y="3505200"/>
            <a:ext cx="762000" cy="3048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Flowchart: Magnetic Disk 121"/>
          <p:cNvSpPr/>
          <p:nvPr/>
        </p:nvSpPr>
        <p:spPr>
          <a:xfrm>
            <a:off x="1752600" y="4800600"/>
            <a:ext cx="533400" cy="685800"/>
          </a:xfrm>
          <a:prstGeom prst="flowChartMagneticDisk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8" name="TextBox 97"/>
          <p:cNvSpPr txBox="1"/>
          <p:nvPr/>
        </p:nvSpPr>
        <p:spPr>
          <a:xfrm>
            <a:off x="990600" y="4953000"/>
            <a:ext cx="76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i="1" dirty="0" smtClean="0"/>
              <a:t>CANON</a:t>
            </a:r>
          </a:p>
          <a:p>
            <a:r>
              <a:rPr lang="en-US" sz="1200" i="1" dirty="0" smtClean="0"/>
              <a:t>Collector</a:t>
            </a:r>
            <a:endParaRPr lang="en-US" sz="1200" i="1" dirty="0"/>
          </a:p>
        </p:txBody>
      </p:sp>
      <p:sp>
        <p:nvSpPr>
          <p:cNvPr id="99" name="TextBox 98"/>
          <p:cNvSpPr txBox="1"/>
          <p:nvPr/>
        </p:nvSpPr>
        <p:spPr>
          <a:xfrm>
            <a:off x="228600" y="5791200"/>
            <a:ext cx="74533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err="1" smtClean="0"/>
              <a:t>Offboard</a:t>
            </a:r>
            <a:endParaRPr lang="en-US" sz="1200" dirty="0"/>
          </a:p>
        </p:txBody>
      </p:sp>
      <p:sp>
        <p:nvSpPr>
          <p:cNvPr id="100" name="Arc 99"/>
          <p:cNvSpPr/>
          <p:nvPr/>
        </p:nvSpPr>
        <p:spPr>
          <a:xfrm rot="16200000" flipH="1" flipV="1">
            <a:off x="723900" y="4838700"/>
            <a:ext cx="990600" cy="1219200"/>
          </a:xfrm>
          <a:prstGeom prst="arc">
            <a:avLst/>
          </a:prstGeom>
          <a:ln w="38100" cmpd="dbl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101" name="Arc 100"/>
          <p:cNvSpPr/>
          <p:nvPr/>
        </p:nvSpPr>
        <p:spPr>
          <a:xfrm rot="16200000" flipH="1">
            <a:off x="3467100" y="3771900"/>
            <a:ext cx="838200" cy="33528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104" name="Arc 103"/>
          <p:cNvSpPr/>
          <p:nvPr/>
        </p:nvSpPr>
        <p:spPr>
          <a:xfrm flipH="1">
            <a:off x="2133600" y="4267200"/>
            <a:ext cx="762000" cy="10668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106" name="Arc 105"/>
          <p:cNvSpPr/>
          <p:nvPr/>
        </p:nvSpPr>
        <p:spPr>
          <a:xfrm flipH="1">
            <a:off x="2209800" y="4495800"/>
            <a:ext cx="609600" cy="6096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107" name="TextBox 106"/>
          <p:cNvSpPr txBox="1"/>
          <p:nvPr/>
        </p:nvSpPr>
        <p:spPr>
          <a:xfrm>
            <a:off x="2514600" y="4343400"/>
            <a:ext cx="74161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Evacuate</a:t>
            </a:r>
            <a:endParaRPr lang="en-US" sz="1200" dirty="0"/>
          </a:p>
        </p:txBody>
      </p:sp>
      <p:sp>
        <p:nvSpPr>
          <p:cNvPr id="197" name="Arc 196"/>
          <p:cNvSpPr/>
          <p:nvPr/>
        </p:nvSpPr>
        <p:spPr>
          <a:xfrm flipH="1">
            <a:off x="1981200" y="4038600"/>
            <a:ext cx="762000" cy="15240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198" name="TextBox 197"/>
          <p:cNvSpPr txBox="1"/>
          <p:nvPr/>
        </p:nvSpPr>
        <p:spPr>
          <a:xfrm>
            <a:off x="2362200" y="3886200"/>
            <a:ext cx="74161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Evacuate</a:t>
            </a:r>
            <a:endParaRPr lang="en-US" sz="1200" dirty="0"/>
          </a:p>
        </p:txBody>
      </p:sp>
      <p:sp>
        <p:nvSpPr>
          <p:cNvPr id="199" name="TextBox 198"/>
          <p:cNvSpPr txBox="1"/>
          <p:nvPr/>
        </p:nvSpPr>
        <p:spPr>
          <a:xfrm>
            <a:off x="2286000" y="6096000"/>
            <a:ext cx="57509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Waste</a:t>
            </a:r>
            <a:endParaRPr lang="en-US" sz="1200" dirty="0"/>
          </a:p>
        </p:txBody>
      </p:sp>
      <p:sp>
        <p:nvSpPr>
          <p:cNvPr id="200" name="Arc 199"/>
          <p:cNvSpPr/>
          <p:nvPr/>
        </p:nvSpPr>
        <p:spPr>
          <a:xfrm rot="16200000" flipH="1">
            <a:off x="1562100" y="5143500"/>
            <a:ext cx="1524000" cy="6858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cxnSp>
        <p:nvCxnSpPr>
          <p:cNvPr id="203" name="Straight Arrow Connector 202"/>
          <p:cNvCxnSpPr/>
          <p:nvPr/>
        </p:nvCxnSpPr>
        <p:spPr>
          <a:xfrm flipH="1">
            <a:off x="2286000" y="5181600"/>
            <a:ext cx="304800" cy="1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4" name="TextBox 203"/>
          <p:cNvSpPr txBox="1"/>
          <p:nvPr/>
        </p:nvSpPr>
        <p:spPr>
          <a:xfrm>
            <a:off x="2590800" y="5029200"/>
            <a:ext cx="424347" cy="276999"/>
          </a:xfrm>
          <a:prstGeom prst="rect">
            <a:avLst/>
          </a:prstGeom>
          <a:noFill/>
          <a:ln w="12700">
            <a:solidFill>
              <a:schemeClr val="accent6">
                <a:lumMod val="50000"/>
              </a:schemeClr>
            </a:solidFill>
          </a:ln>
        </p:spPr>
        <p:txBody>
          <a:bodyPr wrap="none" lIns="45720" rIns="45720" rtlCol="0">
            <a:spAutoFit/>
          </a:bodyPr>
          <a:lstStyle/>
          <a:p>
            <a:r>
              <a:rPr lang="en-US" sz="1200" dirty="0" smtClean="0"/>
              <a:t>Heat </a:t>
            </a:r>
          </a:p>
        </p:txBody>
      </p:sp>
      <p:sp>
        <p:nvSpPr>
          <p:cNvPr id="114" name="Rectangle 113"/>
          <p:cNvSpPr/>
          <p:nvPr/>
        </p:nvSpPr>
        <p:spPr>
          <a:xfrm>
            <a:off x="304800" y="990600"/>
            <a:ext cx="4267200" cy="2819400"/>
          </a:xfrm>
          <a:prstGeom prst="rect">
            <a:avLst/>
          </a:prstGeom>
          <a:noFill/>
          <a:ln w="1270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8" name="Rectangle 127"/>
          <p:cNvSpPr/>
          <p:nvPr/>
        </p:nvSpPr>
        <p:spPr>
          <a:xfrm>
            <a:off x="4572000" y="990600"/>
            <a:ext cx="4267200" cy="2819400"/>
          </a:xfrm>
          <a:prstGeom prst="rect">
            <a:avLst/>
          </a:prstGeom>
          <a:noFill/>
          <a:ln w="1270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6" name="Rectangle 135"/>
          <p:cNvSpPr/>
          <p:nvPr/>
        </p:nvSpPr>
        <p:spPr>
          <a:xfrm>
            <a:off x="304800" y="3810000"/>
            <a:ext cx="4267200" cy="2819400"/>
          </a:xfrm>
          <a:prstGeom prst="rect">
            <a:avLst/>
          </a:prstGeom>
          <a:noFill/>
          <a:ln w="1270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7" name="Rectangle 136"/>
          <p:cNvSpPr/>
          <p:nvPr/>
        </p:nvSpPr>
        <p:spPr>
          <a:xfrm>
            <a:off x="4572000" y="3810000"/>
            <a:ext cx="4267200" cy="2819400"/>
          </a:xfrm>
          <a:prstGeom prst="rect">
            <a:avLst/>
          </a:prstGeom>
          <a:noFill/>
          <a:ln w="1270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`</a:t>
            </a:r>
            <a:endParaRPr lang="en-US" dirty="0"/>
          </a:p>
        </p:txBody>
      </p:sp>
      <p:sp>
        <p:nvSpPr>
          <p:cNvPr id="237" name="Isosceles Triangle 236"/>
          <p:cNvSpPr/>
          <p:nvPr/>
        </p:nvSpPr>
        <p:spPr>
          <a:xfrm rot="5400000">
            <a:off x="457200" y="5486400"/>
            <a:ext cx="609600" cy="914400"/>
          </a:xfrm>
          <a:prstGeom prst="triangle">
            <a:avLst/>
          </a:prstGeom>
          <a:noFill/>
          <a:ln w="1905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8" name="TextBox 247"/>
          <p:cNvSpPr txBox="1"/>
          <p:nvPr/>
        </p:nvSpPr>
        <p:spPr>
          <a:xfrm>
            <a:off x="4038600" y="5715000"/>
            <a:ext cx="5845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To AM</a:t>
            </a:r>
            <a:endParaRPr lang="en-US" sz="1200" dirty="0"/>
          </a:p>
        </p:txBody>
      </p:sp>
      <p:sp>
        <p:nvSpPr>
          <p:cNvPr id="249" name="Isosceles Triangle 248"/>
          <p:cNvSpPr/>
          <p:nvPr/>
        </p:nvSpPr>
        <p:spPr>
          <a:xfrm rot="16200000">
            <a:off x="3924300" y="5524500"/>
            <a:ext cx="609600" cy="685800"/>
          </a:xfrm>
          <a:prstGeom prst="triangle">
            <a:avLst/>
          </a:prstGeom>
          <a:noFill/>
          <a:ln w="1905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50" name="Curved Connector 249"/>
          <p:cNvCxnSpPr>
            <a:stCxn id="79" idx="4"/>
          </p:cNvCxnSpPr>
          <p:nvPr/>
        </p:nvCxnSpPr>
        <p:spPr>
          <a:xfrm rot="16200000" flipH="1">
            <a:off x="1295400" y="4267200"/>
            <a:ext cx="838200" cy="228600"/>
          </a:xfrm>
          <a:prstGeom prst="curvedConnector3">
            <a:avLst>
              <a:gd name="adj1" fmla="val 50000"/>
            </a:avLst>
          </a:prstGeom>
          <a:ln w="38100" cmpd="dbl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1" name="TextBox 360"/>
          <p:cNvSpPr txBox="1"/>
          <p:nvPr/>
        </p:nvSpPr>
        <p:spPr>
          <a:xfrm>
            <a:off x="2514600" y="4191000"/>
            <a:ext cx="790601" cy="18466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tIns="0" bIns="0" rtlCol="0">
            <a:spAutoFit/>
          </a:bodyPr>
          <a:lstStyle/>
          <a:p>
            <a:pPr lvl="1"/>
            <a:r>
              <a:rPr lang="en-US" sz="1200" dirty="0" err="1" smtClean="0"/>
              <a:t>uL</a:t>
            </a:r>
            <a:endParaRPr lang="en-US" sz="1200" dirty="0"/>
          </a:p>
        </p:txBody>
      </p:sp>
      <p:sp>
        <p:nvSpPr>
          <p:cNvPr id="365" name="TextBox 364"/>
          <p:cNvSpPr txBox="1"/>
          <p:nvPr/>
        </p:nvSpPr>
        <p:spPr>
          <a:xfrm>
            <a:off x="304800" y="3810000"/>
            <a:ext cx="1447800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smtClean="0"/>
              <a:t>CANON</a:t>
            </a:r>
            <a:endParaRPr lang="en-US" i="1" dirty="0"/>
          </a:p>
        </p:txBody>
      </p:sp>
      <p:sp>
        <p:nvSpPr>
          <p:cNvPr id="145" name="TextBox 144"/>
          <p:cNvSpPr txBox="1"/>
          <p:nvPr/>
        </p:nvSpPr>
        <p:spPr>
          <a:xfrm>
            <a:off x="304800" y="152400"/>
            <a:ext cx="8534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G3 CANON Module</a:t>
            </a:r>
          </a:p>
          <a:p>
            <a:pPr algn="ctr"/>
            <a:r>
              <a:rPr lang="en-US" dirty="0" err="1" smtClean="0"/>
              <a:t>Ver</a:t>
            </a:r>
            <a:r>
              <a:rPr lang="en-US" dirty="0" smtClean="0"/>
              <a:t>: 0.0</a:t>
            </a:r>
            <a:endParaRPr lang="en-US" dirty="0"/>
          </a:p>
        </p:txBody>
      </p:sp>
      <p:sp>
        <p:nvSpPr>
          <p:cNvPr id="66" name="TextBox 65"/>
          <p:cNvSpPr txBox="1"/>
          <p:nvPr/>
        </p:nvSpPr>
        <p:spPr>
          <a:xfrm>
            <a:off x="1219200" y="1524000"/>
            <a:ext cx="20574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i="1" dirty="0" smtClean="0"/>
              <a:t>From Options:</a:t>
            </a:r>
          </a:p>
          <a:p>
            <a:r>
              <a:rPr lang="en-US" sz="1600" i="1" dirty="0" smtClean="0"/>
              <a:t>Filter Module</a:t>
            </a:r>
          </a:p>
          <a:p>
            <a:r>
              <a:rPr lang="en-US" sz="1600" i="1" dirty="0" smtClean="0"/>
              <a:t>Ocean</a:t>
            </a:r>
            <a:endParaRPr lang="en-US" sz="1600" i="1" dirty="0"/>
          </a:p>
        </p:txBody>
      </p:sp>
      <p:sp>
        <p:nvSpPr>
          <p:cNvPr id="79" name="Oval 78"/>
          <p:cNvSpPr/>
          <p:nvPr/>
        </p:nvSpPr>
        <p:spPr>
          <a:xfrm>
            <a:off x="1447800" y="3657600"/>
            <a:ext cx="304800" cy="304800"/>
          </a:xfrm>
          <a:prstGeom prst="ellipse">
            <a:avLst/>
          </a:prstGeom>
          <a:noFill/>
          <a:ln w="2540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80" name="Straight Arrow Connector 79"/>
          <p:cNvCxnSpPr>
            <a:stCxn id="79" idx="0"/>
          </p:cNvCxnSpPr>
          <p:nvPr/>
        </p:nvCxnSpPr>
        <p:spPr>
          <a:xfrm>
            <a:off x="1600200" y="3657600"/>
            <a:ext cx="0" cy="304800"/>
          </a:xfrm>
          <a:prstGeom prst="straightConnector1">
            <a:avLst/>
          </a:prstGeom>
          <a:ln w="38100" cmpd="dbl">
            <a:solidFill>
              <a:schemeClr val="tx1"/>
            </a:solidFill>
            <a:prstDash val="sysDot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TextBox 114"/>
          <p:cNvSpPr txBox="1"/>
          <p:nvPr/>
        </p:nvSpPr>
        <p:spPr>
          <a:xfrm>
            <a:off x="304800" y="152400"/>
            <a:ext cx="8534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G3 Sequential Chemistry, Membrane Process</a:t>
            </a:r>
          </a:p>
          <a:p>
            <a:pPr algn="ctr"/>
            <a:r>
              <a:rPr lang="en-US" dirty="0" smtClean="0"/>
              <a:t>Modular Cartridge. </a:t>
            </a:r>
            <a:r>
              <a:rPr lang="en-US" dirty="0" err="1" smtClean="0"/>
              <a:t>Ver</a:t>
            </a:r>
            <a:r>
              <a:rPr lang="en-US" dirty="0" smtClean="0"/>
              <a:t>: 0.0</a:t>
            </a:r>
            <a:endParaRPr lang="en-US" dirty="0"/>
          </a:p>
        </p:txBody>
      </p:sp>
      <p:sp>
        <p:nvSpPr>
          <p:cNvPr id="174" name="Oval 173"/>
          <p:cNvSpPr/>
          <p:nvPr/>
        </p:nvSpPr>
        <p:spPr>
          <a:xfrm>
            <a:off x="1447800" y="3657600"/>
            <a:ext cx="304800" cy="304800"/>
          </a:xfrm>
          <a:prstGeom prst="ellipse">
            <a:avLst/>
          </a:prstGeom>
          <a:noFill/>
          <a:ln w="2540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77" name="Straight Arrow Connector 176"/>
          <p:cNvCxnSpPr>
            <a:stCxn id="174" idx="0"/>
          </p:cNvCxnSpPr>
          <p:nvPr/>
        </p:nvCxnSpPr>
        <p:spPr>
          <a:xfrm>
            <a:off x="1600200" y="3657600"/>
            <a:ext cx="0" cy="304800"/>
          </a:xfrm>
          <a:prstGeom prst="straightConnector1">
            <a:avLst/>
          </a:prstGeom>
          <a:ln w="12700">
            <a:solidFill>
              <a:schemeClr val="tx1"/>
            </a:solidFill>
            <a:prstDash val="sysDot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4" name="Flowchart: Magnetic Disk 183"/>
          <p:cNvSpPr/>
          <p:nvPr/>
        </p:nvSpPr>
        <p:spPr>
          <a:xfrm>
            <a:off x="1752600" y="4800600"/>
            <a:ext cx="533400" cy="685800"/>
          </a:xfrm>
          <a:prstGeom prst="flowChartMagneticDisk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5" name="TextBox 184"/>
          <p:cNvSpPr txBox="1"/>
          <p:nvPr/>
        </p:nvSpPr>
        <p:spPr>
          <a:xfrm>
            <a:off x="990600" y="4953000"/>
            <a:ext cx="76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i="1" dirty="0" smtClean="0"/>
              <a:t>Filtrate</a:t>
            </a:r>
          </a:p>
          <a:p>
            <a:r>
              <a:rPr lang="en-US" sz="1200" i="1" dirty="0" smtClean="0"/>
              <a:t>Collector</a:t>
            </a:r>
            <a:endParaRPr lang="en-US" sz="1200" i="1" dirty="0"/>
          </a:p>
        </p:txBody>
      </p:sp>
      <p:sp>
        <p:nvSpPr>
          <p:cNvPr id="187" name="TextBox 186"/>
          <p:cNvSpPr txBox="1"/>
          <p:nvPr/>
        </p:nvSpPr>
        <p:spPr>
          <a:xfrm>
            <a:off x="228600" y="5791200"/>
            <a:ext cx="74533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err="1" smtClean="0"/>
              <a:t>Offboard</a:t>
            </a:r>
            <a:endParaRPr lang="en-US" sz="1200" dirty="0"/>
          </a:p>
        </p:txBody>
      </p:sp>
      <p:sp>
        <p:nvSpPr>
          <p:cNvPr id="189" name="Arc 188"/>
          <p:cNvSpPr/>
          <p:nvPr/>
        </p:nvSpPr>
        <p:spPr>
          <a:xfrm rot="16200000" flipH="1" flipV="1">
            <a:off x="723900" y="4838700"/>
            <a:ext cx="990600" cy="12192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202" name="Arc 201"/>
          <p:cNvSpPr/>
          <p:nvPr/>
        </p:nvSpPr>
        <p:spPr>
          <a:xfrm flipH="1">
            <a:off x="2133600" y="4267200"/>
            <a:ext cx="762000" cy="10668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205" name="Arc 204"/>
          <p:cNvSpPr/>
          <p:nvPr/>
        </p:nvSpPr>
        <p:spPr>
          <a:xfrm flipH="1">
            <a:off x="2209800" y="4495800"/>
            <a:ext cx="609600" cy="6096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206" name="TextBox 205"/>
          <p:cNvSpPr txBox="1"/>
          <p:nvPr/>
        </p:nvSpPr>
        <p:spPr>
          <a:xfrm>
            <a:off x="2514600" y="4343400"/>
            <a:ext cx="74161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Evacuate</a:t>
            </a:r>
            <a:endParaRPr lang="en-US" sz="1200" dirty="0"/>
          </a:p>
        </p:txBody>
      </p:sp>
      <p:sp>
        <p:nvSpPr>
          <p:cNvPr id="207" name="Arc 206"/>
          <p:cNvSpPr/>
          <p:nvPr/>
        </p:nvSpPr>
        <p:spPr>
          <a:xfrm flipH="1">
            <a:off x="1981200" y="4038600"/>
            <a:ext cx="762000" cy="15240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208" name="TextBox 207"/>
          <p:cNvSpPr txBox="1"/>
          <p:nvPr/>
        </p:nvSpPr>
        <p:spPr>
          <a:xfrm>
            <a:off x="2362200" y="3886200"/>
            <a:ext cx="74161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Evacuate</a:t>
            </a:r>
            <a:endParaRPr lang="en-US" sz="1200" dirty="0"/>
          </a:p>
        </p:txBody>
      </p:sp>
      <p:sp>
        <p:nvSpPr>
          <p:cNvPr id="209" name="TextBox 208"/>
          <p:cNvSpPr txBox="1"/>
          <p:nvPr/>
        </p:nvSpPr>
        <p:spPr>
          <a:xfrm>
            <a:off x="2286000" y="6096000"/>
            <a:ext cx="57509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Waste</a:t>
            </a:r>
            <a:endParaRPr lang="en-US" sz="1200" dirty="0"/>
          </a:p>
        </p:txBody>
      </p:sp>
      <p:sp>
        <p:nvSpPr>
          <p:cNvPr id="220" name="Arc 219"/>
          <p:cNvSpPr/>
          <p:nvPr/>
        </p:nvSpPr>
        <p:spPr>
          <a:xfrm rot="16200000" flipH="1">
            <a:off x="1562100" y="5143500"/>
            <a:ext cx="1524000" cy="6858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cxnSp>
        <p:nvCxnSpPr>
          <p:cNvPr id="224" name="Straight Arrow Connector 223"/>
          <p:cNvCxnSpPr/>
          <p:nvPr/>
        </p:nvCxnSpPr>
        <p:spPr>
          <a:xfrm flipH="1">
            <a:off x="2286000" y="5181600"/>
            <a:ext cx="304800" cy="1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5" name="TextBox 224"/>
          <p:cNvSpPr txBox="1"/>
          <p:nvPr/>
        </p:nvSpPr>
        <p:spPr>
          <a:xfrm>
            <a:off x="2590800" y="5029200"/>
            <a:ext cx="424347" cy="276999"/>
          </a:xfrm>
          <a:prstGeom prst="rect">
            <a:avLst/>
          </a:prstGeom>
          <a:noFill/>
          <a:ln w="12700">
            <a:solidFill>
              <a:schemeClr val="accent6">
                <a:lumMod val="50000"/>
              </a:schemeClr>
            </a:solidFill>
          </a:ln>
        </p:spPr>
        <p:txBody>
          <a:bodyPr wrap="none" lIns="45720" rIns="45720" rtlCol="0">
            <a:spAutoFit/>
          </a:bodyPr>
          <a:lstStyle/>
          <a:p>
            <a:r>
              <a:rPr lang="en-US" sz="1200" dirty="0" smtClean="0"/>
              <a:t>Heat </a:t>
            </a:r>
          </a:p>
        </p:txBody>
      </p:sp>
      <p:sp>
        <p:nvSpPr>
          <p:cNvPr id="226" name="Rectangle 225"/>
          <p:cNvSpPr/>
          <p:nvPr/>
        </p:nvSpPr>
        <p:spPr>
          <a:xfrm>
            <a:off x="304800" y="3810000"/>
            <a:ext cx="4267200" cy="2819400"/>
          </a:xfrm>
          <a:prstGeom prst="rect">
            <a:avLst/>
          </a:prstGeom>
          <a:noFill/>
          <a:ln w="1270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7" name="Isosceles Triangle 226"/>
          <p:cNvSpPr/>
          <p:nvPr/>
        </p:nvSpPr>
        <p:spPr>
          <a:xfrm rot="5400000">
            <a:off x="457200" y="5486400"/>
            <a:ext cx="609600" cy="914400"/>
          </a:xfrm>
          <a:prstGeom prst="triangle">
            <a:avLst/>
          </a:prstGeom>
          <a:noFill/>
          <a:ln w="1905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28" name="Curved Connector 227"/>
          <p:cNvCxnSpPr>
            <a:stCxn id="231" idx="4"/>
          </p:cNvCxnSpPr>
          <p:nvPr/>
        </p:nvCxnSpPr>
        <p:spPr>
          <a:xfrm rot="16200000" flipH="1">
            <a:off x="1295400" y="4267200"/>
            <a:ext cx="838200" cy="228600"/>
          </a:xfrm>
          <a:prstGeom prst="curvedConnector3">
            <a:avLst>
              <a:gd name="adj1" fmla="val 50000"/>
            </a:avLst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9" name="TextBox 228"/>
          <p:cNvSpPr txBox="1"/>
          <p:nvPr/>
        </p:nvSpPr>
        <p:spPr>
          <a:xfrm>
            <a:off x="2514600" y="4191000"/>
            <a:ext cx="790601" cy="18466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tIns="0" bIns="0" rtlCol="0">
            <a:spAutoFit/>
          </a:bodyPr>
          <a:lstStyle/>
          <a:p>
            <a:pPr lvl="1"/>
            <a:r>
              <a:rPr lang="en-US" sz="1200" dirty="0" err="1" smtClean="0"/>
              <a:t>uL</a:t>
            </a:r>
            <a:endParaRPr lang="en-US" sz="1200" dirty="0"/>
          </a:p>
        </p:txBody>
      </p:sp>
      <p:sp>
        <p:nvSpPr>
          <p:cNvPr id="230" name="TextBox 229"/>
          <p:cNvSpPr txBox="1"/>
          <p:nvPr/>
        </p:nvSpPr>
        <p:spPr>
          <a:xfrm>
            <a:off x="304800" y="3810000"/>
            <a:ext cx="1447800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smtClean="0"/>
              <a:t>Filtrate</a:t>
            </a:r>
            <a:endParaRPr lang="en-US" i="1" dirty="0"/>
          </a:p>
        </p:txBody>
      </p:sp>
      <p:sp>
        <p:nvSpPr>
          <p:cNvPr id="231" name="Oval 230"/>
          <p:cNvSpPr/>
          <p:nvPr/>
        </p:nvSpPr>
        <p:spPr>
          <a:xfrm>
            <a:off x="1447800" y="3657600"/>
            <a:ext cx="304800" cy="304800"/>
          </a:xfrm>
          <a:prstGeom prst="ellipse">
            <a:avLst/>
          </a:prstGeom>
          <a:noFill/>
          <a:ln w="2540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33" name="Straight Arrow Connector 232"/>
          <p:cNvCxnSpPr>
            <a:stCxn id="231" idx="0"/>
          </p:cNvCxnSpPr>
          <p:nvPr/>
        </p:nvCxnSpPr>
        <p:spPr>
          <a:xfrm>
            <a:off x="1600200" y="3657600"/>
            <a:ext cx="0" cy="304800"/>
          </a:xfrm>
          <a:prstGeom prst="straightConnector1">
            <a:avLst/>
          </a:prstGeom>
          <a:ln w="12700">
            <a:solidFill>
              <a:schemeClr val="tx1"/>
            </a:solidFill>
            <a:prstDash val="sysDot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5" name="Arc 244"/>
          <p:cNvSpPr/>
          <p:nvPr/>
        </p:nvSpPr>
        <p:spPr>
          <a:xfrm flipH="1">
            <a:off x="7010400" y="1981200"/>
            <a:ext cx="1219200" cy="10668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246" name="Arc 245"/>
          <p:cNvSpPr/>
          <p:nvPr/>
        </p:nvSpPr>
        <p:spPr>
          <a:xfrm flipH="1">
            <a:off x="6858000" y="1752600"/>
            <a:ext cx="1371600" cy="15240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247" name="Arc 246"/>
          <p:cNvSpPr/>
          <p:nvPr/>
        </p:nvSpPr>
        <p:spPr>
          <a:xfrm flipH="1">
            <a:off x="6781800" y="1524000"/>
            <a:ext cx="1524000" cy="19812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251" name="Arc 250"/>
          <p:cNvSpPr/>
          <p:nvPr/>
        </p:nvSpPr>
        <p:spPr>
          <a:xfrm flipH="1">
            <a:off x="7086600" y="2209800"/>
            <a:ext cx="1066800" cy="6096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252" name="Arc 251"/>
          <p:cNvSpPr/>
          <p:nvPr/>
        </p:nvSpPr>
        <p:spPr>
          <a:xfrm>
            <a:off x="6019800" y="1371600"/>
            <a:ext cx="685800" cy="22860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253" name="Arc 252"/>
          <p:cNvSpPr/>
          <p:nvPr/>
        </p:nvSpPr>
        <p:spPr>
          <a:xfrm>
            <a:off x="5867400" y="1600200"/>
            <a:ext cx="762000" cy="18288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255" name="TextBox 254"/>
          <p:cNvSpPr txBox="1"/>
          <p:nvPr/>
        </p:nvSpPr>
        <p:spPr>
          <a:xfrm>
            <a:off x="5638800" y="1219200"/>
            <a:ext cx="74161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Evacuate</a:t>
            </a:r>
            <a:endParaRPr lang="en-US" sz="1200" dirty="0"/>
          </a:p>
        </p:txBody>
      </p:sp>
      <p:sp>
        <p:nvSpPr>
          <p:cNvPr id="256" name="TextBox 255"/>
          <p:cNvSpPr txBox="1"/>
          <p:nvPr/>
        </p:nvSpPr>
        <p:spPr>
          <a:xfrm>
            <a:off x="7543800" y="1600200"/>
            <a:ext cx="74161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Evacuate</a:t>
            </a:r>
            <a:endParaRPr lang="en-US" sz="1200" dirty="0"/>
          </a:p>
        </p:txBody>
      </p:sp>
      <p:sp>
        <p:nvSpPr>
          <p:cNvPr id="257" name="TextBox 256"/>
          <p:cNvSpPr txBox="1"/>
          <p:nvPr/>
        </p:nvSpPr>
        <p:spPr>
          <a:xfrm>
            <a:off x="7620000" y="2057400"/>
            <a:ext cx="74161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Evacuate</a:t>
            </a:r>
            <a:endParaRPr lang="en-US" sz="1200" dirty="0"/>
          </a:p>
        </p:txBody>
      </p:sp>
      <p:sp>
        <p:nvSpPr>
          <p:cNvPr id="258" name="Arc 257"/>
          <p:cNvSpPr/>
          <p:nvPr/>
        </p:nvSpPr>
        <p:spPr>
          <a:xfrm>
            <a:off x="5638800" y="1828800"/>
            <a:ext cx="838200" cy="13716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259" name="TextBox 258"/>
          <p:cNvSpPr txBox="1"/>
          <p:nvPr/>
        </p:nvSpPr>
        <p:spPr>
          <a:xfrm>
            <a:off x="5334000" y="1676400"/>
            <a:ext cx="74161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Evacuate</a:t>
            </a:r>
            <a:endParaRPr lang="en-US" sz="1200" dirty="0"/>
          </a:p>
        </p:txBody>
      </p:sp>
      <p:sp>
        <p:nvSpPr>
          <p:cNvPr id="260" name="TextBox 259"/>
          <p:cNvSpPr txBox="1"/>
          <p:nvPr/>
        </p:nvSpPr>
        <p:spPr>
          <a:xfrm>
            <a:off x="6248400" y="2667000"/>
            <a:ext cx="9906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i="1" dirty="0" smtClean="0"/>
              <a:t>DNA Column</a:t>
            </a:r>
            <a:endParaRPr lang="en-US" sz="1200" i="1" dirty="0"/>
          </a:p>
        </p:txBody>
      </p:sp>
      <p:sp>
        <p:nvSpPr>
          <p:cNvPr id="261" name="Flowchart: Magnetic Disk 260"/>
          <p:cNvSpPr/>
          <p:nvPr/>
        </p:nvSpPr>
        <p:spPr>
          <a:xfrm>
            <a:off x="6248400" y="2514600"/>
            <a:ext cx="990600" cy="533400"/>
          </a:xfrm>
          <a:prstGeom prst="flowChartMagneticDisk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62" name="Straight Arrow Connector 261"/>
          <p:cNvCxnSpPr/>
          <p:nvPr/>
        </p:nvCxnSpPr>
        <p:spPr>
          <a:xfrm flipH="1">
            <a:off x="7239000" y="2743200"/>
            <a:ext cx="304800" cy="1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5" name="TextBox 264"/>
          <p:cNvSpPr txBox="1"/>
          <p:nvPr/>
        </p:nvSpPr>
        <p:spPr>
          <a:xfrm>
            <a:off x="7543800" y="2590800"/>
            <a:ext cx="389081" cy="276999"/>
          </a:xfrm>
          <a:prstGeom prst="rect">
            <a:avLst/>
          </a:prstGeom>
          <a:noFill/>
          <a:ln w="12700">
            <a:solidFill>
              <a:schemeClr val="accent6">
                <a:lumMod val="50000"/>
              </a:schemeClr>
            </a:solidFill>
          </a:ln>
        </p:spPr>
        <p:txBody>
          <a:bodyPr wrap="none" lIns="45720" rIns="45720" rtlCol="0">
            <a:spAutoFit/>
          </a:bodyPr>
          <a:lstStyle/>
          <a:p>
            <a:r>
              <a:rPr lang="en-US" sz="1200" dirty="0" smtClean="0"/>
              <a:t>Heat</a:t>
            </a:r>
            <a:endParaRPr lang="en-US" sz="1200" dirty="0"/>
          </a:p>
        </p:txBody>
      </p:sp>
      <p:sp>
        <p:nvSpPr>
          <p:cNvPr id="266" name="Rectangle 265"/>
          <p:cNvSpPr/>
          <p:nvPr/>
        </p:nvSpPr>
        <p:spPr>
          <a:xfrm>
            <a:off x="4572000" y="990600"/>
            <a:ext cx="4267200" cy="2819400"/>
          </a:xfrm>
          <a:prstGeom prst="rect">
            <a:avLst/>
          </a:prstGeom>
          <a:noFill/>
          <a:ln w="1270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7" name="TextBox 266"/>
          <p:cNvSpPr txBox="1"/>
          <p:nvPr/>
        </p:nvSpPr>
        <p:spPr>
          <a:xfrm>
            <a:off x="8305800" y="3276600"/>
            <a:ext cx="5845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To AM</a:t>
            </a:r>
            <a:endParaRPr lang="en-US" sz="1200" dirty="0"/>
          </a:p>
        </p:txBody>
      </p:sp>
      <p:sp>
        <p:nvSpPr>
          <p:cNvPr id="268" name="Arc 267"/>
          <p:cNvSpPr/>
          <p:nvPr/>
        </p:nvSpPr>
        <p:spPr>
          <a:xfrm rot="16200000" flipH="1">
            <a:off x="6705600" y="2667000"/>
            <a:ext cx="914400" cy="9144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269" name="TextBox 268"/>
          <p:cNvSpPr txBox="1"/>
          <p:nvPr/>
        </p:nvSpPr>
        <p:spPr>
          <a:xfrm>
            <a:off x="7162800" y="3429000"/>
            <a:ext cx="57509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Waste</a:t>
            </a:r>
            <a:endParaRPr lang="en-US" sz="1200" dirty="0"/>
          </a:p>
        </p:txBody>
      </p:sp>
      <p:sp>
        <p:nvSpPr>
          <p:cNvPr id="270" name="TextBox 269"/>
          <p:cNvSpPr txBox="1"/>
          <p:nvPr/>
        </p:nvSpPr>
        <p:spPr>
          <a:xfrm>
            <a:off x="7543800" y="1447800"/>
            <a:ext cx="838199" cy="18466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tIns="0" bIns="0" rtlCol="0">
            <a:spAutoFit/>
          </a:bodyPr>
          <a:lstStyle/>
          <a:p>
            <a:pPr lvl="1"/>
            <a:r>
              <a:rPr lang="en-US" sz="1200" dirty="0" err="1" smtClean="0"/>
              <a:t>ul</a:t>
            </a:r>
            <a:endParaRPr lang="en-US" sz="1200" dirty="0"/>
          </a:p>
        </p:txBody>
      </p:sp>
      <p:sp>
        <p:nvSpPr>
          <p:cNvPr id="271" name="TextBox 270"/>
          <p:cNvSpPr txBox="1"/>
          <p:nvPr/>
        </p:nvSpPr>
        <p:spPr>
          <a:xfrm>
            <a:off x="7620000" y="1905000"/>
            <a:ext cx="838199" cy="18466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tIns="0" bIns="0" rtlCol="0">
            <a:spAutoFit/>
          </a:bodyPr>
          <a:lstStyle/>
          <a:p>
            <a:pPr lvl="1"/>
            <a:r>
              <a:rPr lang="en-US" sz="1200" dirty="0" err="1" smtClean="0"/>
              <a:t>ul</a:t>
            </a:r>
            <a:endParaRPr lang="en-US" sz="1200" dirty="0"/>
          </a:p>
        </p:txBody>
      </p:sp>
      <p:sp>
        <p:nvSpPr>
          <p:cNvPr id="272" name="TextBox 271"/>
          <p:cNvSpPr txBox="1"/>
          <p:nvPr/>
        </p:nvSpPr>
        <p:spPr>
          <a:xfrm>
            <a:off x="5410200" y="1524000"/>
            <a:ext cx="844759" cy="18466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tIns="0" bIns="0" rtlCol="0">
            <a:spAutoFit/>
          </a:bodyPr>
          <a:lstStyle/>
          <a:p>
            <a:pPr lvl="1"/>
            <a:r>
              <a:rPr lang="en-US" sz="1200" dirty="0" err="1" smtClean="0"/>
              <a:t>ul</a:t>
            </a:r>
            <a:endParaRPr lang="en-US" sz="1200" dirty="0"/>
          </a:p>
        </p:txBody>
      </p:sp>
      <p:cxnSp>
        <p:nvCxnSpPr>
          <p:cNvPr id="273" name="Straight Connector 272"/>
          <p:cNvCxnSpPr/>
          <p:nvPr/>
        </p:nvCxnSpPr>
        <p:spPr>
          <a:xfrm>
            <a:off x="6629400" y="3124200"/>
            <a:ext cx="3048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4" name="Isosceles Triangle 273"/>
          <p:cNvSpPr/>
          <p:nvPr/>
        </p:nvSpPr>
        <p:spPr>
          <a:xfrm rot="16200000">
            <a:off x="8191500" y="3086100"/>
            <a:ext cx="609600" cy="685800"/>
          </a:xfrm>
          <a:prstGeom prst="triangle">
            <a:avLst/>
          </a:prstGeom>
          <a:noFill/>
          <a:ln w="1905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5" name="Oval 274"/>
          <p:cNvSpPr/>
          <p:nvPr/>
        </p:nvSpPr>
        <p:spPr>
          <a:xfrm>
            <a:off x="5715000" y="3657600"/>
            <a:ext cx="304800" cy="304800"/>
          </a:xfrm>
          <a:prstGeom prst="ellipse">
            <a:avLst/>
          </a:prstGeom>
          <a:noFill/>
          <a:ln w="2540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6" name="Arc 275"/>
          <p:cNvSpPr/>
          <p:nvPr/>
        </p:nvSpPr>
        <p:spPr>
          <a:xfrm rot="10800000" flipH="1">
            <a:off x="6019800" y="2895600"/>
            <a:ext cx="457200" cy="304800"/>
          </a:xfrm>
          <a:prstGeom prst="arc">
            <a:avLst/>
          </a:prstGeom>
          <a:ln w="12700">
            <a:solidFill>
              <a:schemeClr val="tx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cxnSp>
        <p:nvCxnSpPr>
          <p:cNvPr id="277" name="Straight Arrow Connector 276"/>
          <p:cNvCxnSpPr/>
          <p:nvPr/>
        </p:nvCxnSpPr>
        <p:spPr>
          <a:xfrm>
            <a:off x="5867400" y="3657600"/>
            <a:ext cx="0" cy="304800"/>
          </a:xfrm>
          <a:prstGeom prst="straightConnector1">
            <a:avLst/>
          </a:prstGeom>
          <a:ln w="12700">
            <a:solidFill>
              <a:schemeClr val="tx1"/>
            </a:solidFill>
            <a:prstDash val="sysDot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8" name="TextBox 277"/>
          <p:cNvSpPr txBox="1"/>
          <p:nvPr/>
        </p:nvSpPr>
        <p:spPr>
          <a:xfrm>
            <a:off x="4572000" y="990600"/>
            <a:ext cx="1447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smtClean="0"/>
              <a:t>Membrane</a:t>
            </a:r>
          </a:p>
          <a:p>
            <a:r>
              <a:rPr lang="en-US" i="1" dirty="0" smtClean="0"/>
              <a:t>DNA</a:t>
            </a:r>
            <a:endParaRPr lang="en-US" i="1" dirty="0"/>
          </a:p>
        </p:txBody>
      </p:sp>
      <p:sp>
        <p:nvSpPr>
          <p:cNvPr id="281" name="Arc 280"/>
          <p:cNvSpPr/>
          <p:nvPr/>
        </p:nvSpPr>
        <p:spPr>
          <a:xfrm rot="16200000">
            <a:off x="6019800" y="2362200"/>
            <a:ext cx="457200" cy="304800"/>
          </a:xfrm>
          <a:prstGeom prst="arc">
            <a:avLst>
              <a:gd name="adj1" fmla="val 16200000"/>
              <a:gd name="adj2" fmla="val 5628673"/>
            </a:avLst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282" name="Arc 281"/>
          <p:cNvSpPr/>
          <p:nvPr/>
        </p:nvSpPr>
        <p:spPr>
          <a:xfrm flipH="1">
            <a:off x="7391400" y="4800600"/>
            <a:ext cx="1219200" cy="10668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283" name="Arc 282"/>
          <p:cNvSpPr/>
          <p:nvPr/>
        </p:nvSpPr>
        <p:spPr>
          <a:xfrm flipH="1">
            <a:off x="7239000" y="4572000"/>
            <a:ext cx="1371600" cy="15240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284" name="Arc 283"/>
          <p:cNvSpPr/>
          <p:nvPr/>
        </p:nvSpPr>
        <p:spPr>
          <a:xfrm flipH="1">
            <a:off x="7162800" y="4343400"/>
            <a:ext cx="1524000" cy="19812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285" name="Arc 284"/>
          <p:cNvSpPr/>
          <p:nvPr/>
        </p:nvSpPr>
        <p:spPr>
          <a:xfrm flipH="1">
            <a:off x="7467600" y="5029200"/>
            <a:ext cx="1066800" cy="6096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286" name="Arc 285"/>
          <p:cNvSpPr/>
          <p:nvPr/>
        </p:nvSpPr>
        <p:spPr>
          <a:xfrm flipH="1">
            <a:off x="7086600" y="4114800"/>
            <a:ext cx="1676400" cy="24384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287" name="TextBox 286"/>
          <p:cNvSpPr txBox="1"/>
          <p:nvPr/>
        </p:nvSpPr>
        <p:spPr>
          <a:xfrm>
            <a:off x="7924800" y="4419600"/>
            <a:ext cx="74161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Evacuate</a:t>
            </a:r>
            <a:endParaRPr lang="en-US" sz="1200" dirty="0"/>
          </a:p>
        </p:txBody>
      </p:sp>
      <p:sp>
        <p:nvSpPr>
          <p:cNvPr id="288" name="TextBox 287"/>
          <p:cNvSpPr txBox="1"/>
          <p:nvPr/>
        </p:nvSpPr>
        <p:spPr>
          <a:xfrm>
            <a:off x="8001000" y="4876800"/>
            <a:ext cx="74161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Evacuate</a:t>
            </a:r>
            <a:endParaRPr lang="en-US" sz="1200" dirty="0"/>
          </a:p>
        </p:txBody>
      </p:sp>
      <p:sp>
        <p:nvSpPr>
          <p:cNvPr id="289" name="Arc 288"/>
          <p:cNvSpPr/>
          <p:nvPr/>
        </p:nvSpPr>
        <p:spPr>
          <a:xfrm rot="16200000" flipH="1">
            <a:off x="7734300" y="5143500"/>
            <a:ext cx="838200" cy="13716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290" name="TextBox 289"/>
          <p:cNvSpPr txBox="1"/>
          <p:nvPr/>
        </p:nvSpPr>
        <p:spPr>
          <a:xfrm>
            <a:off x="6553200" y="5486400"/>
            <a:ext cx="9906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i="1" dirty="0" smtClean="0"/>
              <a:t>RNA Column</a:t>
            </a:r>
            <a:endParaRPr lang="en-US" sz="1200" i="1" dirty="0"/>
          </a:p>
        </p:txBody>
      </p:sp>
      <p:sp>
        <p:nvSpPr>
          <p:cNvPr id="291" name="Flowchart: Magnetic Disk 290"/>
          <p:cNvSpPr/>
          <p:nvPr/>
        </p:nvSpPr>
        <p:spPr>
          <a:xfrm>
            <a:off x="6553200" y="5334000"/>
            <a:ext cx="990600" cy="533400"/>
          </a:xfrm>
          <a:prstGeom prst="flowChartMagneticDisk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2" name="Flowchart: Magnetic Disk 291"/>
          <p:cNvSpPr/>
          <p:nvPr/>
        </p:nvSpPr>
        <p:spPr>
          <a:xfrm>
            <a:off x="4953000" y="5562600"/>
            <a:ext cx="457200" cy="457200"/>
          </a:xfrm>
          <a:prstGeom prst="flowChartMagneticDisk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3" name="TextBox 292"/>
          <p:cNvSpPr txBox="1"/>
          <p:nvPr/>
        </p:nvSpPr>
        <p:spPr>
          <a:xfrm>
            <a:off x="7391400" y="6324600"/>
            <a:ext cx="57509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Waste</a:t>
            </a:r>
            <a:endParaRPr lang="en-US" sz="1200" dirty="0"/>
          </a:p>
        </p:txBody>
      </p:sp>
      <p:sp>
        <p:nvSpPr>
          <p:cNvPr id="294" name="Arc 293"/>
          <p:cNvSpPr/>
          <p:nvPr/>
        </p:nvSpPr>
        <p:spPr>
          <a:xfrm rot="16200000" flipH="1">
            <a:off x="6896100" y="5524500"/>
            <a:ext cx="1066800" cy="8382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cxnSp>
        <p:nvCxnSpPr>
          <p:cNvPr id="295" name="Straight Connector 294"/>
          <p:cNvCxnSpPr/>
          <p:nvPr/>
        </p:nvCxnSpPr>
        <p:spPr>
          <a:xfrm>
            <a:off x="6629400" y="5943600"/>
            <a:ext cx="6858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6" name="Straight Arrow Connector 295"/>
          <p:cNvCxnSpPr/>
          <p:nvPr/>
        </p:nvCxnSpPr>
        <p:spPr>
          <a:xfrm flipH="1">
            <a:off x="7543800" y="5562600"/>
            <a:ext cx="304800" cy="1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7" name="TextBox 296"/>
          <p:cNvSpPr txBox="1"/>
          <p:nvPr/>
        </p:nvSpPr>
        <p:spPr>
          <a:xfrm>
            <a:off x="4953000" y="5715000"/>
            <a:ext cx="4572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i="1" dirty="0" smtClean="0"/>
              <a:t>Mix</a:t>
            </a:r>
            <a:endParaRPr lang="en-US" sz="1200" i="1" dirty="0"/>
          </a:p>
        </p:txBody>
      </p:sp>
      <p:sp>
        <p:nvSpPr>
          <p:cNvPr id="298" name="TextBox 297"/>
          <p:cNvSpPr txBox="1"/>
          <p:nvPr/>
        </p:nvSpPr>
        <p:spPr>
          <a:xfrm>
            <a:off x="7848600" y="5410200"/>
            <a:ext cx="389081" cy="276999"/>
          </a:xfrm>
          <a:prstGeom prst="rect">
            <a:avLst/>
          </a:prstGeom>
          <a:noFill/>
          <a:ln w="12700">
            <a:solidFill>
              <a:schemeClr val="accent6">
                <a:lumMod val="50000"/>
              </a:schemeClr>
            </a:solidFill>
          </a:ln>
        </p:spPr>
        <p:txBody>
          <a:bodyPr wrap="none" lIns="45720" rIns="45720" rtlCol="0">
            <a:spAutoFit/>
          </a:bodyPr>
          <a:lstStyle/>
          <a:p>
            <a:r>
              <a:rPr lang="en-US" sz="1200" dirty="0" smtClean="0"/>
              <a:t>Heat</a:t>
            </a:r>
            <a:endParaRPr lang="en-US" sz="1200" dirty="0"/>
          </a:p>
        </p:txBody>
      </p:sp>
      <p:sp>
        <p:nvSpPr>
          <p:cNvPr id="299" name="TextBox 298"/>
          <p:cNvSpPr txBox="1"/>
          <p:nvPr/>
        </p:nvSpPr>
        <p:spPr>
          <a:xfrm>
            <a:off x="8001000" y="4724400"/>
            <a:ext cx="838199" cy="18466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tIns="0" bIns="0" rtlCol="0">
            <a:spAutoFit/>
          </a:bodyPr>
          <a:lstStyle/>
          <a:p>
            <a:pPr lvl="1"/>
            <a:r>
              <a:rPr lang="en-US" sz="1200" dirty="0" err="1" smtClean="0"/>
              <a:t>ul</a:t>
            </a:r>
            <a:endParaRPr lang="en-US" sz="1200" dirty="0"/>
          </a:p>
        </p:txBody>
      </p:sp>
      <p:sp>
        <p:nvSpPr>
          <p:cNvPr id="300" name="Rectangle 299"/>
          <p:cNvSpPr/>
          <p:nvPr/>
        </p:nvSpPr>
        <p:spPr>
          <a:xfrm>
            <a:off x="4572000" y="3810000"/>
            <a:ext cx="4267200" cy="2819400"/>
          </a:xfrm>
          <a:prstGeom prst="rect">
            <a:avLst/>
          </a:prstGeom>
          <a:noFill/>
          <a:ln w="1270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`</a:t>
            </a:r>
            <a:endParaRPr lang="en-US" dirty="0"/>
          </a:p>
        </p:txBody>
      </p:sp>
      <p:sp>
        <p:nvSpPr>
          <p:cNvPr id="301" name="TextBox 300"/>
          <p:cNvSpPr txBox="1"/>
          <p:nvPr/>
        </p:nvSpPr>
        <p:spPr>
          <a:xfrm>
            <a:off x="7924800" y="4267200"/>
            <a:ext cx="838199" cy="18466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tIns="0" bIns="0" rtlCol="0">
            <a:spAutoFit/>
          </a:bodyPr>
          <a:lstStyle/>
          <a:p>
            <a:pPr lvl="1"/>
            <a:r>
              <a:rPr lang="en-US" sz="1200" dirty="0" err="1" smtClean="0"/>
              <a:t>ul</a:t>
            </a:r>
            <a:endParaRPr lang="en-US" sz="1200" dirty="0"/>
          </a:p>
        </p:txBody>
      </p:sp>
      <p:sp>
        <p:nvSpPr>
          <p:cNvPr id="302" name="TextBox 301"/>
          <p:cNvSpPr txBox="1"/>
          <p:nvPr/>
        </p:nvSpPr>
        <p:spPr>
          <a:xfrm>
            <a:off x="7924800" y="4038600"/>
            <a:ext cx="838199" cy="18466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tIns="0" bIns="0" rtlCol="0">
            <a:spAutoFit/>
          </a:bodyPr>
          <a:lstStyle/>
          <a:p>
            <a:pPr lvl="1"/>
            <a:r>
              <a:rPr lang="en-US" sz="1200" dirty="0" err="1" smtClean="0"/>
              <a:t>ul</a:t>
            </a:r>
            <a:endParaRPr lang="en-US" sz="1200" dirty="0"/>
          </a:p>
        </p:txBody>
      </p:sp>
      <p:sp>
        <p:nvSpPr>
          <p:cNvPr id="303" name="Arc 302"/>
          <p:cNvSpPr/>
          <p:nvPr/>
        </p:nvSpPr>
        <p:spPr>
          <a:xfrm flipH="1">
            <a:off x="5181600" y="4953000"/>
            <a:ext cx="609600" cy="12192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304" name="Arc 303"/>
          <p:cNvSpPr/>
          <p:nvPr/>
        </p:nvSpPr>
        <p:spPr>
          <a:xfrm flipH="1">
            <a:off x="5257800" y="5181600"/>
            <a:ext cx="533400" cy="7620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305" name="TextBox 304"/>
          <p:cNvSpPr txBox="1"/>
          <p:nvPr/>
        </p:nvSpPr>
        <p:spPr>
          <a:xfrm>
            <a:off x="5486400" y="5029200"/>
            <a:ext cx="74161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Evacuate</a:t>
            </a:r>
            <a:endParaRPr lang="en-US" sz="1200" dirty="0"/>
          </a:p>
        </p:txBody>
      </p:sp>
      <p:sp>
        <p:nvSpPr>
          <p:cNvPr id="306" name="TextBox 305"/>
          <p:cNvSpPr txBox="1"/>
          <p:nvPr/>
        </p:nvSpPr>
        <p:spPr>
          <a:xfrm>
            <a:off x="5486400" y="4876800"/>
            <a:ext cx="844759" cy="18466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tIns="0" bIns="0" rtlCol="0">
            <a:spAutoFit/>
          </a:bodyPr>
          <a:lstStyle/>
          <a:p>
            <a:pPr lvl="1"/>
            <a:r>
              <a:rPr lang="en-US" sz="1200" dirty="0" err="1" smtClean="0"/>
              <a:t>ul</a:t>
            </a:r>
            <a:endParaRPr lang="en-US" sz="1200" dirty="0"/>
          </a:p>
        </p:txBody>
      </p:sp>
      <p:sp>
        <p:nvSpPr>
          <p:cNvPr id="307" name="Arc 306"/>
          <p:cNvSpPr/>
          <p:nvPr/>
        </p:nvSpPr>
        <p:spPr>
          <a:xfrm>
            <a:off x="6324600" y="4191000"/>
            <a:ext cx="685800" cy="22860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308" name="Arc 307"/>
          <p:cNvSpPr/>
          <p:nvPr/>
        </p:nvSpPr>
        <p:spPr>
          <a:xfrm>
            <a:off x="6172200" y="4419600"/>
            <a:ext cx="762000" cy="18288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309" name="TextBox 308"/>
          <p:cNvSpPr txBox="1"/>
          <p:nvPr/>
        </p:nvSpPr>
        <p:spPr>
          <a:xfrm>
            <a:off x="5943600" y="4038600"/>
            <a:ext cx="74161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Evacuate</a:t>
            </a:r>
            <a:endParaRPr lang="en-US" sz="1200" dirty="0"/>
          </a:p>
        </p:txBody>
      </p:sp>
      <p:sp>
        <p:nvSpPr>
          <p:cNvPr id="310" name="Arc 309"/>
          <p:cNvSpPr/>
          <p:nvPr/>
        </p:nvSpPr>
        <p:spPr>
          <a:xfrm>
            <a:off x="5943600" y="4648200"/>
            <a:ext cx="838200" cy="13716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311" name="TextBox 310"/>
          <p:cNvSpPr txBox="1"/>
          <p:nvPr/>
        </p:nvSpPr>
        <p:spPr>
          <a:xfrm>
            <a:off x="5638800" y="4495800"/>
            <a:ext cx="74161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Evacuate</a:t>
            </a:r>
            <a:endParaRPr lang="en-US" sz="1200" dirty="0"/>
          </a:p>
        </p:txBody>
      </p:sp>
      <p:sp>
        <p:nvSpPr>
          <p:cNvPr id="312" name="TextBox 311"/>
          <p:cNvSpPr txBox="1"/>
          <p:nvPr/>
        </p:nvSpPr>
        <p:spPr>
          <a:xfrm>
            <a:off x="5715000" y="4343400"/>
            <a:ext cx="844759" cy="18466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tIns="0" bIns="0" rtlCol="0">
            <a:spAutoFit/>
          </a:bodyPr>
          <a:lstStyle/>
          <a:p>
            <a:pPr lvl="1"/>
            <a:r>
              <a:rPr lang="en-US" sz="1200" dirty="0" err="1" smtClean="0"/>
              <a:t>ul</a:t>
            </a:r>
            <a:endParaRPr lang="en-US" sz="1200" dirty="0"/>
          </a:p>
        </p:txBody>
      </p:sp>
      <p:sp>
        <p:nvSpPr>
          <p:cNvPr id="313" name="Arc 312"/>
          <p:cNvSpPr/>
          <p:nvPr/>
        </p:nvSpPr>
        <p:spPr>
          <a:xfrm rot="16200000" flipH="1">
            <a:off x="5410200" y="5486400"/>
            <a:ext cx="762000" cy="1066800"/>
          </a:xfrm>
          <a:prstGeom prst="arc">
            <a:avLst>
              <a:gd name="adj1" fmla="val 16200000"/>
              <a:gd name="adj2" fmla="val 5525280"/>
            </a:avLst>
          </a:prstGeom>
          <a:ln w="12700">
            <a:solidFill>
              <a:schemeClr val="tx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314" name="Arc 313"/>
          <p:cNvSpPr/>
          <p:nvPr/>
        </p:nvSpPr>
        <p:spPr>
          <a:xfrm rot="16200000">
            <a:off x="6172200" y="5181600"/>
            <a:ext cx="609600" cy="304800"/>
          </a:xfrm>
          <a:prstGeom prst="arc">
            <a:avLst>
              <a:gd name="adj1" fmla="val 16200000"/>
              <a:gd name="adj2" fmla="val 5628673"/>
            </a:avLst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cxnSp>
        <p:nvCxnSpPr>
          <p:cNvPr id="315" name="Straight Connector 314"/>
          <p:cNvCxnSpPr/>
          <p:nvPr/>
        </p:nvCxnSpPr>
        <p:spPr>
          <a:xfrm>
            <a:off x="6324600" y="5334000"/>
            <a:ext cx="1" cy="666378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6" name="TextBox 315"/>
          <p:cNvSpPr txBox="1"/>
          <p:nvPr/>
        </p:nvSpPr>
        <p:spPr>
          <a:xfrm>
            <a:off x="8305800" y="6096000"/>
            <a:ext cx="5845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To AM</a:t>
            </a:r>
            <a:endParaRPr lang="en-US" sz="1200" dirty="0"/>
          </a:p>
        </p:txBody>
      </p:sp>
      <p:sp>
        <p:nvSpPr>
          <p:cNvPr id="317" name="Isosceles Triangle 316"/>
          <p:cNvSpPr/>
          <p:nvPr/>
        </p:nvSpPr>
        <p:spPr>
          <a:xfrm rot="16200000">
            <a:off x="8191500" y="5905500"/>
            <a:ext cx="609600" cy="685800"/>
          </a:xfrm>
          <a:prstGeom prst="triangle">
            <a:avLst/>
          </a:prstGeom>
          <a:noFill/>
          <a:ln w="1905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18" name="Curved Connector 317"/>
          <p:cNvCxnSpPr>
            <a:stCxn id="321" idx="4"/>
          </p:cNvCxnSpPr>
          <p:nvPr/>
        </p:nvCxnSpPr>
        <p:spPr>
          <a:xfrm rot="5400000">
            <a:off x="4686300" y="4381500"/>
            <a:ext cx="1600200" cy="762000"/>
          </a:xfrm>
          <a:prstGeom prst="curvedConnector3">
            <a:avLst>
              <a:gd name="adj1" fmla="val 19614"/>
            </a:avLst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0" name="TextBox 319"/>
          <p:cNvSpPr txBox="1"/>
          <p:nvPr/>
        </p:nvSpPr>
        <p:spPr>
          <a:xfrm>
            <a:off x="4572000" y="3810000"/>
            <a:ext cx="1447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smtClean="0"/>
              <a:t>Membrane</a:t>
            </a:r>
          </a:p>
          <a:p>
            <a:r>
              <a:rPr lang="en-US" i="1" dirty="0" smtClean="0"/>
              <a:t>RNA</a:t>
            </a:r>
            <a:endParaRPr lang="en-US" i="1" dirty="0"/>
          </a:p>
        </p:txBody>
      </p:sp>
      <p:sp>
        <p:nvSpPr>
          <p:cNvPr id="321" name="Oval 320"/>
          <p:cNvSpPr/>
          <p:nvPr/>
        </p:nvSpPr>
        <p:spPr>
          <a:xfrm>
            <a:off x="5715000" y="3657600"/>
            <a:ext cx="304800" cy="304800"/>
          </a:xfrm>
          <a:prstGeom prst="ellipse">
            <a:avLst/>
          </a:prstGeom>
          <a:noFill/>
          <a:ln w="2540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22" name="Straight Arrow Connector 321"/>
          <p:cNvCxnSpPr/>
          <p:nvPr/>
        </p:nvCxnSpPr>
        <p:spPr>
          <a:xfrm>
            <a:off x="5867400" y="3657600"/>
            <a:ext cx="0" cy="304800"/>
          </a:xfrm>
          <a:prstGeom prst="straightConnector1">
            <a:avLst/>
          </a:prstGeom>
          <a:ln w="12700">
            <a:solidFill>
              <a:schemeClr val="tx1"/>
            </a:solidFill>
            <a:prstDash val="sysDot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4" name="Arc 323"/>
          <p:cNvSpPr/>
          <p:nvPr/>
        </p:nvSpPr>
        <p:spPr>
          <a:xfrm rot="5400000">
            <a:off x="4114800" y="1143000"/>
            <a:ext cx="1219200" cy="2743200"/>
          </a:xfrm>
          <a:prstGeom prst="arc">
            <a:avLst/>
          </a:prstGeom>
          <a:ln w="12700">
            <a:solidFill>
              <a:schemeClr val="tx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325" name="Arc 324"/>
          <p:cNvSpPr/>
          <p:nvPr/>
        </p:nvSpPr>
        <p:spPr>
          <a:xfrm flipH="1">
            <a:off x="5867400" y="3200400"/>
            <a:ext cx="762000" cy="9906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326" name="Arc 325"/>
          <p:cNvSpPr/>
          <p:nvPr/>
        </p:nvSpPr>
        <p:spPr>
          <a:xfrm rot="16200000" flipH="1">
            <a:off x="3467100" y="3771900"/>
            <a:ext cx="838200" cy="33528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327" name="TextBox 326"/>
          <p:cNvSpPr txBox="1"/>
          <p:nvPr/>
        </p:nvSpPr>
        <p:spPr>
          <a:xfrm>
            <a:off x="4038600" y="5715000"/>
            <a:ext cx="5845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To AM</a:t>
            </a:r>
            <a:endParaRPr lang="en-US" sz="1200" dirty="0"/>
          </a:p>
        </p:txBody>
      </p:sp>
      <p:sp>
        <p:nvSpPr>
          <p:cNvPr id="328" name="Isosceles Triangle 327"/>
          <p:cNvSpPr/>
          <p:nvPr/>
        </p:nvSpPr>
        <p:spPr>
          <a:xfrm rot="16200000">
            <a:off x="3924300" y="5524500"/>
            <a:ext cx="609600" cy="685800"/>
          </a:xfrm>
          <a:prstGeom prst="triangle">
            <a:avLst/>
          </a:prstGeom>
          <a:noFill/>
          <a:ln w="1905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9" name="Arc 328"/>
          <p:cNvSpPr/>
          <p:nvPr/>
        </p:nvSpPr>
        <p:spPr>
          <a:xfrm rot="16200000" flipH="1">
            <a:off x="7734300" y="2019300"/>
            <a:ext cx="838200" cy="19812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cxnSp>
        <p:nvCxnSpPr>
          <p:cNvPr id="129" name="Curved Connector 128"/>
          <p:cNvCxnSpPr/>
          <p:nvPr/>
        </p:nvCxnSpPr>
        <p:spPr>
          <a:xfrm rot="5400000">
            <a:off x="1143000" y="2895600"/>
            <a:ext cx="1219200" cy="304800"/>
          </a:xfrm>
          <a:prstGeom prst="curvedConnector3">
            <a:avLst>
              <a:gd name="adj1" fmla="val 50000"/>
            </a:avLst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0" name="Arc 129"/>
          <p:cNvSpPr/>
          <p:nvPr/>
        </p:nvSpPr>
        <p:spPr>
          <a:xfrm flipH="1">
            <a:off x="2895600" y="1905000"/>
            <a:ext cx="609600" cy="4572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131" name="Arc 130"/>
          <p:cNvSpPr/>
          <p:nvPr/>
        </p:nvSpPr>
        <p:spPr>
          <a:xfrm flipH="1">
            <a:off x="2743200" y="1676400"/>
            <a:ext cx="914400" cy="9144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132" name="Arc 131"/>
          <p:cNvSpPr/>
          <p:nvPr/>
        </p:nvSpPr>
        <p:spPr>
          <a:xfrm>
            <a:off x="533400" y="1828800"/>
            <a:ext cx="1371600" cy="6096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133" name="Arc 132"/>
          <p:cNvSpPr/>
          <p:nvPr/>
        </p:nvSpPr>
        <p:spPr>
          <a:xfrm>
            <a:off x="1295400" y="1524000"/>
            <a:ext cx="914400" cy="12192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134" name="TextBox 133"/>
          <p:cNvSpPr txBox="1"/>
          <p:nvPr/>
        </p:nvSpPr>
        <p:spPr>
          <a:xfrm>
            <a:off x="1066800" y="1371600"/>
            <a:ext cx="7416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/>
              <a:t>Evacuate</a:t>
            </a:r>
            <a:endParaRPr lang="en-US" sz="1200" dirty="0"/>
          </a:p>
        </p:txBody>
      </p:sp>
      <p:sp>
        <p:nvSpPr>
          <p:cNvPr id="135" name="TextBox 134"/>
          <p:cNvSpPr txBox="1"/>
          <p:nvPr/>
        </p:nvSpPr>
        <p:spPr>
          <a:xfrm>
            <a:off x="228600" y="1676400"/>
            <a:ext cx="78854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Seawater</a:t>
            </a:r>
            <a:endParaRPr lang="en-US" sz="1200" dirty="0"/>
          </a:p>
        </p:txBody>
      </p:sp>
      <p:sp>
        <p:nvSpPr>
          <p:cNvPr id="136" name="TextBox 135"/>
          <p:cNvSpPr txBox="1"/>
          <p:nvPr/>
        </p:nvSpPr>
        <p:spPr>
          <a:xfrm>
            <a:off x="3276600" y="3276600"/>
            <a:ext cx="609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i="1" dirty="0" err="1" smtClean="0"/>
              <a:t>Lysate</a:t>
            </a:r>
            <a:r>
              <a:rPr lang="en-US" sz="1200" i="1" dirty="0" smtClean="0"/>
              <a:t> filter</a:t>
            </a:r>
            <a:endParaRPr lang="en-US" sz="1200" i="1" dirty="0"/>
          </a:p>
        </p:txBody>
      </p:sp>
      <p:sp>
        <p:nvSpPr>
          <p:cNvPr id="137" name="Flowchart: Magnetic Disk 136"/>
          <p:cNvSpPr/>
          <p:nvPr/>
        </p:nvSpPr>
        <p:spPr>
          <a:xfrm>
            <a:off x="1524000" y="2133600"/>
            <a:ext cx="1752600" cy="304800"/>
          </a:xfrm>
          <a:prstGeom prst="flowChartMagneticDisk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2" name="Flowchart: Magnetic Disk 141"/>
          <p:cNvSpPr/>
          <p:nvPr/>
        </p:nvSpPr>
        <p:spPr>
          <a:xfrm rot="16200000">
            <a:off x="3429000" y="3048000"/>
            <a:ext cx="304800" cy="152400"/>
          </a:xfrm>
          <a:prstGeom prst="flowChartMagneticDisk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3" name="TextBox 142"/>
          <p:cNvSpPr txBox="1"/>
          <p:nvPr/>
        </p:nvSpPr>
        <p:spPr>
          <a:xfrm>
            <a:off x="2514600" y="3048000"/>
            <a:ext cx="57509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Waste</a:t>
            </a:r>
            <a:endParaRPr lang="en-US" sz="1200" dirty="0"/>
          </a:p>
        </p:txBody>
      </p:sp>
      <p:sp>
        <p:nvSpPr>
          <p:cNvPr id="146" name="Arc 145"/>
          <p:cNvSpPr/>
          <p:nvPr/>
        </p:nvSpPr>
        <p:spPr>
          <a:xfrm rot="16200000" flipH="1">
            <a:off x="1790700" y="2095500"/>
            <a:ext cx="1524000" cy="6858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148" name="TextBox 147"/>
          <p:cNvSpPr txBox="1"/>
          <p:nvPr/>
        </p:nvSpPr>
        <p:spPr>
          <a:xfrm>
            <a:off x="1905000" y="2209800"/>
            <a:ext cx="9906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i="1" dirty="0" smtClean="0"/>
              <a:t>25mm Filter</a:t>
            </a:r>
            <a:endParaRPr lang="en-US" sz="1200" i="1" dirty="0"/>
          </a:p>
        </p:txBody>
      </p:sp>
      <p:cxnSp>
        <p:nvCxnSpPr>
          <p:cNvPr id="149" name="Straight Arrow Connector 148"/>
          <p:cNvCxnSpPr/>
          <p:nvPr/>
        </p:nvCxnSpPr>
        <p:spPr>
          <a:xfrm flipH="1">
            <a:off x="3276600" y="2362200"/>
            <a:ext cx="990600" cy="0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2" name="TextBox 151"/>
          <p:cNvSpPr txBox="1"/>
          <p:nvPr/>
        </p:nvSpPr>
        <p:spPr>
          <a:xfrm>
            <a:off x="3429000" y="2057400"/>
            <a:ext cx="1143000" cy="276999"/>
          </a:xfrm>
          <a:prstGeom prst="rect">
            <a:avLst/>
          </a:prstGeom>
          <a:noFill/>
          <a:ln w="12700">
            <a:solidFill>
              <a:schemeClr val="accent6">
                <a:lumMod val="50000"/>
              </a:schemeClr>
            </a:solidFill>
          </a:ln>
        </p:spPr>
        <p:txBody>
          <a:bodyPr wrap="square" lIns="45720" rIns="45720" rtlCol="0">
            <a:spAutoFit/>
          </a:bodyPr>
          <a:lstStyle/>
          <a:p>
            <a:r>
              <a:rPr lang="en-US" sz="1200" dirty="0" smtClean="0"/>
              <a:t>Heat </a:t>
            </a:r>
            <a:r>
              <a:rPr lang="en-US" sz="1000" dirty="0" smtClean="0"/>
              <a:t>___C, __min</a:t>
            </a:r>
            <a:endParaRPr lang="en-US" sz="1000" dirty="0"/>
          </a:p>
        </p:txBody>
      </p:sp>
      <p:sp>
        <p:nvSpPr>
          <p:cNvPr id="165" name="TextBox 164"/>
          <p:cNvSpPr txBox="1"/>
          <p:nvPr/>
        </p:nvSpPr>
        <p:spPr>
          <a:xfrm>
            <a:off x="3429000" y="2362200"/>
            <a:ext cx="1143000" cy="276999"/>
          </a:xfrm>
          <a:prstGeom prst="rect">
            <a:avLst/>
          </a:prstGeom>
          <a:noFill/>
          <a:ln w="12700">
            <a:solidFill>
              <a:schemeClr val="accent6">
                <a:lumMod val="50000"/>
              </a:schemeClr>
            </a:solidFill>
          </a:ln>
        </p:spPr>
        <p:txBody>
          <a:bodyPr wrap="square" lIns="45720" rIns="45720" rtlCol="0">
            <a:spAutoFit/>
          </a:bodyPr>
          <a:lstStyle/>
          <a:p>
            <a:r>
              <a:rPr lang="en-US" sz="1200" dirty="0" smtClean="0"/>
              <a:t>Beat</a:t>
            </a:r>
            <a:endParaRPr lang="en-US" sz="1200" dirty="0"/>
          </a:p>
        </p:txBody>
      </p:sp>
      <p:sp>
        <p:nvSpPr>
          <p:cNvPr id="166" name="TextBox 165"/>
          <p:cNvSpPr txBox="1"/>
          <p:nvPr/>
        </p:nvSpPr>
        <p:spPr>
          <a:xfrm>
            <a:off x="3200400" y="1752600"/>
            <a:ext cx="74161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Evacuate</a:t>
            </a:r>
            <a:endParaRPr lang="en-US" sz="1200" dirty="0"/>
          </a:p>
        </p:txBody>
      </p:sp>
      <p:sp>
        <p:nvSpPr>
          <p:cNvPr id="167" name="Arc 166"/>
          <p:cNvSpPr/>
          <p:nvPr/>
        </p:nvSpPr>
        <p:spPr>
          <a:xfrm rot="16200000" flipH="1">
            <a:off x="2895600" y="1752600"/>
            <a:ext cx="1219200" cy="15240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168" name="TextBox 167"/>
          <p:cNvSpPr txBox="1"/>
          <p:nvPr/>
        </p:nvSpPr>
        <p:spPr>
          <a:xfrm>
            <a:off x="3124200" y="1143000"/>
            <a:ext cx="1219200" cy="18466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tIns="0" bIns="0" rtlCol="0">
            <a:spAutoFit/>
          </a:bodyPr>
          <a:lstStyle/>
          <a:p>
            <a:pPr lvl="1"/>
            <a:r>
              <a:rPr lang="en-US" sz="1200" dirty="0" err="1" smtClean="0"/>
              <a:t>uL</a:t>
            </a:r>
            <a:endParaRPr lang="en-US" sz="1200" dirty="0"/>
          </a:p>
        </p:txBody>
      </p:sp>
      <p:sp>
        <p:nvSpPr>
          <p:cNvPr id="169" name="TextBox 168"/>
          <p:cNvSpPr txBox="1"/>
          <p:nvPr/>
        </p:nvSpPr>
        <p:spPr>
          <a:xfrm>
            <a:off x="3200400" y="1600200"/>
            <a:ext cx="1219200" cy="18466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tIns="0" bIns="0" rtlCol="0">
            <a:spAutoFit/>
          </a:bodyPr>
          <a:lstStyle/>
          <a:p>
            <a:pPr lvl="1"/>
            <a:r>
              <a:rPr lang="en-US" sz="1200" dirty="0" err="1" smtClean="0"/>
              <a:t>uL</a:t>
            </a:r>
            <a:endParaRPr lang="en-US" sz="1200" dirty="0"/>
          </a:p>
        </p:txBody>
      </p:sp>
      <p:sp>
        <p:nvSpPr>
          <p:cNvPr id="171" name="Rectangle 170"/>
          <p:cNvSpPr/>
          <p:nvPr/>
        </p:nvSpPr>
        <p:spPr>
          <a:xfrm>
            <a:off x="304800" y="990600"/>
            <a:ext cx="4267200" cy="2819400"/>
          </a:xfrm>
          <a:prstGeom prst="rect">
            <a:avLst/>
          </a:prstGeom>
          <a:noFill/>
          <a:ln w="1270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2" name="Isosceles Triangle 171"/>
          <p:cNvSpPr/>
          <p:nvPr/>
        </p:nvSpPr>
        <p:spPr>
          <a:xfrm rot="5400000">
            <a:off x="457200" y="1371600"/>
            <a:ext cx="609600" cy="914400"/>
          </a:xfrm>
          <a:prstGeom prst="triangle">
            <a:avLst/>
          </a:prstGeom>
          <a:noFill/>
          <a:ln w="1905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78" name="Straight Arrow Connector 177"/>
          <p:cNvCxnSpPr>
            <a:stCxn id="142" idx="3"/>
          </p:cNvCxnSpPr>
          <p:nvPr/>
        </p:nvCxnSpPr>
        <p:spPr>
          <a:xfrm>
            <a:off x="3657600" y="3124200"/>
            <a:ext cx="762000" cy="0"/>
          </a:xfrm>
          <a:prstGeom prst="straightConnector1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0" name="TextBox 179"/>
          <p:cNvSpPr txBox="1"/>
          <p:nvPr/>
        </p:nvSpPr>
        <p:spPr>
          <a:xfrm>
            <a:off x="304800" y="990600"/>
            <a:ext cx="1447800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smtClean="0"/>
              <a:t>Filter</a:t>
            </a:r>
            <a:endParaRPr lang="en-US" i="1" dirty="0"/>
          </a:p>
        </p:txBody>
      </p:sp>
      <p:sp>
        <p:nvSpPr>
          <p:cNvPr id="181" name="Arc 180"/>
          <p:cNvSpPr/>
          <p:nvPr/>
        </p:nvSpPr>
        <p:spPr>
          <a:xfrm flipH="1">
            <a:off x="2438400" y="1219200"/>
            <a:ext cx="1371600" cy="18288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183" name="TextBox 182"/>
          <p:cNvSpPr txBox="1"/>
          <p:nvPr/>
        </p:nvSpPr>
        <p:spPr>
          <a:xfrm>
            <a:off x="3124200" y="1295400"/>
            <a:ext cx="74161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Evacuate</a:t>
            </a:r>
            <a:endParaRPr lang="en-US" sz="1200" dirty="0"/>
          </a:p>
        </p:txBody>
      </p:sp>
      <p:sp>
        <p:nvSpPr>
          <p:cNvPr id="186" name="Arc 185"/>
          <p:cNvSpPr/>
          <p:nvPr/>
        </p:nvSpPr>
        <p:spPr>
          <a:xfrm flipH="1">
            <a:off x="2590800" y="1447800"/>
            <a:ext cx="1066800" cy="13716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cxnSp>
        <p:nvCxnSpPr>
          <p:cNvPr id="188" name="Straight Arrow Connector 187"/>
          <p:cNvCxnSpPr/>
          <p:nvPr/>
        </p:nvCxnSpPr>
        <p:spPr>
          <a:xfrm>
            <a:off x="2438400" y="2514600"/>
            <a:ext cx="457200" cy="1"/>
          </a:xfrm>
          <a:prstGeom prst="straightConnector1">
            <a:avLst/>
          </a:prstGeom>
          <a:ln w="12700">
            <a:solidFill>
              <a:schemeClr val="tx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0" name="Oval 189"/>
          <p:cNvSpPr/>
          <p:nvPr/>
        </p:nvSpPr>
        <p:spPr>
          <a:xfrm>
            <a:off x="4419600" y="2971800"/>
            <a:ext cx="304800" cy="304800"/>
          </a:xfrm>
          <a:prstGeom prst="ellipse">
            <a:avLst/>
          </a:prstGeom>
          <a:noFill/>
          <a:ln w="2540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91" name="Straight Arrow Connector 190"/>
          <p:cNvCxnSpPr/>
          <p:nvPr/>
        </p:nvCxnSpPr>
        <p:spPr>
          <a:xfrm>
            <a:off x="4419600" y="3124200"/>
            <a:ext cx="304800" cy="0"/>
          </a:xfrm>
          <a:prstGeom prst="straightConnector1">
            <a:avLst/>
          </a:prstGeom>
          <a:ln w="12700">
            <a:solidFill>
              <a:schemeClr val="tx1"/>
            </a:solidFill>
            <a:prstDash val="sysDot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TextBox 150"/>
          <p:cNvSpPr txBox="1"/>
          <p:nvPr/>
        </p:nvSpPr>
        <p:spPr>
          <a:xfrm>
            <a:off x="304800" y="152400"/>
            <a:ext cx="8534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G3 Sequential Chemistry, </a:t>
            </a:r>
            <a:r>
              <a:rPr lang="en-US" dirty="0" err="1" smtClean="0"/>
              <a:t>iFAST</a:t>
            </a:r>
            <a:r>
              <a:rPr lang="en-US" dirty="0" smtClean="0"/>
              <a:t> Process</a:t>
            </a:r>
          </a:p>
          <a:p>
            <a:pPr algn="ctr"/>
            <a:r>
              <a:rPr lang="en-US" dirty="0" smtClean="0"/>
              <a:t>Modular Cartridge. </a:t>
            </a:r>
            <a:r>
              <a:rPr lang="en-US" dirty="0" err="1" smtClean="0"/>
              <a:t>Ver</a:t>
            </a:r>
            <a:r>
              <a:rPr lang="en-US" dirty="0" smtClean="0"/>
              <a:t>: 0.0</a:t>
            </a:r>
            <a:endParaRPr lang="en-US" dirty="0"/>
          </a:p>
        </p:txBody>
      </p:sp>
      <p:sp>
        <p:nvSpPr>
          <p:cNvPr id="212" name="Oval 211"/>
          <p:cNvSpPr/>
          <p:nvPr/>
        </p:nvSpPr>
        <p:spPr>
          <a:xfrm>
            <a:off x="1447800" y="3657600"/>
            <a:ext cx="304800" cy="304800"/>
          </a:xfrm>
          <a:prstGeom prst="ellipse">
            <a:avLst/>
          </a:prstGeom>
          <a:noFill/>
          <a:ln w="2540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3" name="Oval 212"/>
          <p:cNvSpPr/>
          <p:nvPr/>
        </p:nvSpPr>
        <p:spPr>
          <a:xfrm>
            <a:off x="4419600" y="2971800"/>
            <a:ext cx="304800" cy="304800"/>
          </a:xfrm>
          <a:prstGeom prst="ellipse">
            <a:avLst/>
          </a:prstGeom>
          <a:noFill/>
          <a:ln w="2540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15" name="Straight Arrow Connector 214"/>
          <p:cNvCxnSpPr>
            <a:stCxn id="212" idx="0"/>
          </p:cNvCxnSpPr>
          <p:nvPr/>
        </p:nvCxnSpPr>
        <p:spPr>
          <a:xfrm>
            <a:off x="1600200" y="3657600"/>
            <a:ext cx="0" cy="304800"/>
          </a:xfrm>
          <a:prstGeom prst="straightConnector1">
            <a:avLst/>
          </a:prstGeom>
          <a:ln w="12700">
            <a:solidFill>
              <a:schemeClr val="tx1"/>
            </a:solidFill>
            <a:prstDash val="sysDot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7" name="Straight Arrow Connector 216"/>
          <p:cNvCxnSpPr/>
          <p:nvPr/>
        </p:nvCxnSpPr>
        <p:spPr>
          <a:xfrm>
            <a:off x="4419600" y="3124200"/>
            <a:ext cx="304800" cy="0"/>
          </a:xfrm>
          <a:prstGeom prst="straightConnector1">
            <a:avLst/>
          </a:prstGeom>
          <a:ln w="12700">
            <a:solidFill>
              <a:schemeClr val="tx1"/>
            </a:solidFill>
            <a:prstDash val="sysDot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8" name="Flowchart: Magnetic Disk 217"/>
          <p:cNvSpPr/>
          <p:nvPr/>
        </p:nvSpPr>
        <p:spPr>
          <a:xfrm>
            <a:off x="1752600" y="4800600"/>
            <a:ext cx="533400" cy="685800"/>
          </a:xfrm>
          <a:prstGeom prst="flowChartMagneticDisk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9" name="TextBox 218"/>
          <p:cNvSpPr txBox="1"/>
          <p:nvPr/>
        </p:nvSpPr>
        <p:spPr>
          <a:xfrm>
            <a:off x="990600" y="4953000"/>
            <a:ext cx="76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i="1" dirty="0" smtClean="0"/>
              <a:t>Filtrate</a:t>
            </a:r>
          </a:p>
          <a:p>
            <a:r>
              <a:rPr lang="en-US" sz="1200" i="1" dirty="0" smtClean="0"/>
              <a:t>Collector</a:t>
            </a:r>
            <a:endParaRPr lang="en-US" sz="1200" i="1" dirty="0"/>
          </a:p>
        </p:txBody>
      </p:sp>
      <p:sp>
        <p:nvSpPr>
          <p:cNvPr id="221" name="TextBox 220"/>
          <p:cNvSpPr txBox="1"/>
          <p:nvPr/>
        </p:nvSpPr>
        <p:spPr>
          <a:xfrm>
            <a:off x="228600" y="5791200"/>
            <a:ext cx="74533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err="1" smtClean="0"/>
              <a:t>Offboard</a:t>
            </a:r>
            <a:endParaRPr lang="en-US" sz="1200" dirty="0"/>
          </a:p>
        </p:txBody>
      </p:sp>
      <p:sp>
        <p:nvSpPr>
          <p:cNvPr id="222" name="Arc 221"/>
          <p:cNvSpPr/>
          <p:nvPr/>
        </p:nvSpPr>
        <p:spPr>
          <a:xfrm rot="16200000" flipH="1" flipV="1">
            <a:off x="723900" y="4838700"/>
            <a:ext cx="990600" cy="12192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223" name="Arc 222"/>
          <p:cNvSpPr/>
          <p:nvPr/>
        </p:nvSpPr>
        <p:spPr>
          <a:xfrm flipH="1">
            <a:off x="2133600" y="4267200"/>
            <a:ext cx="762000" cy="10668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227" name="Arc 226"/>
          <p:cNvSpPr/>
          <p:nvPr/>
        </p:nvSpPr>
        <p:spPr>
          <a:xfrm flipH="1">
            <a:off x="2209800" y="4495800"/>
            <a:ext cx="609600" cy="6096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228" name="TextBox 227"/>
          <p:cNvSpPr txBox="1"/>
          <p:nvPr/>
        </p:nvSpPr>
        <p:spPr>
          <a:xfrm>
            <a:off x="2514600" y="4343400"/>
            <a:ext cx="74161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Evacuate</a:t>
            </a:r>
            <a:endParaRPr lang="en-US" sz="1200" dirty="0"/>
          </a:p>
        </p:txBody>
      </p:sp>
      <p:sp>
        <p:nvSpPr>
          <p:cNvPr id="229" name="Arc 228"/>
          <p:cNvSpPr/>
          <p:nvPr/>
        </p:nvSpPr>
        <p:spPr>
          <a:xfrm flipH="1">
            <a:off x="1981200" y="4038600"/>
            <a:ext cx="762000" cy="15240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230" name="TextBox 229"/>
          <p:cNvSpPr txBox="1"/>
          <p:nvPr/>
        </p:nvSpPr>
        <p:spPr>
          <a:xfrm>
            <a:off x="2362200" y="3886200"/>
            <a:ext cx="74161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Evacuate</a:t>
            </a:r>
            <a:endParaRPr lang="en-US" sz="1200" dirty="0"/>
          </a:p>
        </p:txBody>
      </p:sp>
      <p:sp>
        <p:nvSpPr>
          <p:cNvPr id="233" name="TextBox 232"/>
          <p:cNvSpPr txBox="1"/>
          <p:nvPr/>
        </p:nvSpPr>
        <p:spPr>
          <a:xfrm>
            <a:off x="2286000" y="6096000"/>
            <a:ext cx="57509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Waste</a:t>
            </a:r>
            <a:endParaRPr lang="en-US" sz="1200" dirty="0"/>
          </a:p>
        </p:txBody>
      </p:sp>
      <p:sp>
        <p:nvSpPr>
          <p:cNvPr id="241" name="Arc 240"/>
          <p:cNvSpPr/>
          <p:nvPr/>
        </p:nvSpPr>
        <p:spPr>
          <a:xfrm rot="16200000" flipH="1">
            <a:off x="1562100" y="5143500"/>
            <a:ext cx="1524000" cy="6858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cxnSp>
        <p:nvCxnSpPr>
          <p:cNvPr id="243" name="Straight Arrow Connector 242"/>
          <p:cNvCxnSpPr/>
          <p:nvPr/>
        </p:nvCxnSpPr>
        <p:spPr>
          <a:xfrm flipH="1">
            <a:off x="2286000" y="5181600"/>
            <a:ext cx="304800" cy="1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5" name="TextBox 244"/>
          <p:cNvSpPr txBox="1"/>
          <p:nvPr/>
        </p:nvSpPr>
        <p:spPr>
          <a:xfrm>
            <a:off x="2590800" y="5029200"/>
            <a:ext cx="424347" cy="276999"/>
          </a:xfrm>
          <a:prstGeom prst="rect">
            <a:avLst/>
          </a:prstGeom>
          <a:noFill/>
          <a:ln w="12700">
            <a:solidFill>
              <a:schemeClr val="accent6">
                <a:lumMod val="50000"/>
              </a:schemeClr>
            </a:solidFill>
          </a:ln>
        </p:spPr>
        <p:txBody>
          <a:bodyPr wrap="none" lIns="45720" rIns="45720" rtlCol="0">
            <a:spAutoFit/>
          </a:bodyPr>
          <a:lstStyle/>
          <a:p>
            <a:r>
              <a:rPr lang="en-US" sz="1200" dirty="0" smtClean="0"/>
              <a:t>Heat </a:t>
            </a:r>
          </a:p>
        </p:txBody>
      </p:sp>
      <p:sp>
        <p:nvSpPr>
          <p:cNvPr id="247" name="Rectangle 246"/>
          <p:cNvSpPr/>
          <p:nvPr/>
        </p:nvSpPr>
        <p:spPr>
          <a:xfrm>
            <a:off x="304800" y="3810000"/>
            <a:ext cx="4267200" cy="2819400"/>
          </a:xfrm>
          <a:prstGeom prst="rect">
            <a:avLst/>
          </a:prstGeom>
          <a:noFill/>
          <a:ln w="1270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6" name="Isosceles Triangle 255"/>
          <p:cNvSpPr/>
          <p:nvPr/>
        </p:nvSpPr>
        <p:spPr>
          <a:xfrm rot="5400000">
            <a:off x="457200" y="5486400"/>
            <a:ext cx="609600" cy="914400"/>
          </a:xfrm>
          <a:prstGeom prst="triangle">
            <a:avLst/>
          </a:prstGeom>
          <a:noFill/>
          <a:ln w="1905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57" name="Curved Connector 256"/>
          <p:cNvCxnSpPr>
            <a:stCxn id="260" idx="4"/>
          </p:cNvCxnSpPr>
          <p:nvPr/>
        </p:nvCxnSpPr>
        <p:spPr>
          <a:xfrm rot="16200000" flipH="1">
            <a:off x="1295400" y="4267200"/>
            <a:ext cx="838200" cy="228600"/>
          </a:xfrm>
          <a:prstGeom prst="curvedConnector3">
            <a:avLst>
              <a:gd name="adj1" fmla="val 50000"/>
            </a:avLst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8" name="TextBox 257"/>
          <p:cNvSpPr txBox="1"/>
          <p:nvPr/>
        </p:nvSpPr>
        <p:spPr>
          <a:xfrm>
            <a:off x="2514600" y="4191000"/>
            <a:ext cx="790601" cy="18466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tIns="0" bIns="0" rtlCol="0">
            <a:spAutoFit/>
          </a:bodyPr>
          <a:lstStyle/>
          <a:p>
            <a:pPr lvl="1"/>
            <a:r>
              <a:rPr lang="en-US" sz="1200" dirty="0" err="1" smtClean="0"/>
              <a:t>uL</a:t>
            </a:r>
            <a:endParaRPr lang="en-US" sz="1200" dirty="0"/>
          </a:p>
        </p:txBody>
      </p:sp>
      <p:sp>
        <p:nvSpPr>
          <p:cNvPr id="259" name="TextBox 258"/>
          <p:cNvSpPr txBox="1"/>
          <p:nvPr/>
        </p:nvSpPr>
        <p:spPr>
          <a:xfrm>
            <a:off x="304800" y="3810000"/>
            <a:ext cx="1447800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smtClean="0"/>
              <a:t>Filtrate</a:t>
            </a:r>
            <a:endParaRPr lang="en-US" i="1" dirty="0"/>
          </a:p>
        </p:txBody>
      </p:sp>
      <p:sp>
        <p:nvSpPr>
          <p:cNvPr id="260" name="Oval 259"/>
          <p:cNvSpPr/>
          <p:nvPr/>
        </p:nvSpPr>
        <p:spPr>
          <a:xfrm>
            <a:off x="1447800" y="3657600"/>
            <a:ext cx="304800" cy="304800"/>
          </a:xfrm>
          <a:prstGeom prst="ellipse">
            <a:avLst/>
          </a:prstGeom>
          <a:noFill/>
          <a:ln w="2540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63" name="Straight Arrow Connector 262"/>
          <p:cNvCxnSpPr>
            <a:stCxn id="260" idx="0"/>
          </p:cNvCxnSpPr>
          <p:nvPr/>
        </p:nvCxnSpPr>
        <p:spPr>
          <a:xfrm>
            <a:off x="1600200" y="3657600"/>
            <a:ext cx="0" cy="304800"/>
          </a:xfrm>
          <a:prstGeom prst="straightConnector1">
            <a:avLst/>
          </a:prstGeom>
          <a:ln w="12700">
            <a:solidFill>
              <a:schemeClr val="tx1"/>
            </a:solidFill>
            <a:prstDash val="sysDot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4" name="TextBox 263"/>
          <p:cNvSpPr txBox="1"/>
          <p:nvPr/>
        </p:nvSpPr>
        <p:spPr>
          <a:xfrm>
            <a:off x="4038600" y="5715000"/>
            <a:ext cx="5845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To AM</a:t>
            </a:r>
            <a:endParaRPr lang="en-US" sz="1200" dirty="0"/>
          </a:p>
        </p:txBody>
      </p:sp>
      <p:sp>
        <p:nvSpPr>
          <p:cNvPr id="280" name="Isosceles Triangle 279"/>
          <p:cNvSpPr/>
          <p:nvPr/>
        </p:nvSpPr>
        <p:spPr>
          <a:xfrm rot="16200000">
            <a:off x="3924300" y="5524500"/>
            <a:ext cx="609600" cy="685800"/>
          </a:xfrm>
          <a:prstGeom prst="triangle">
            <a:avLst/>
          </a:prstGeom>
          <a:noFill/>
          <a:ln w="1905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8" name="Arc 287"/>
          <p:cNvSpPr/>
          <p:nvPr/>
        </p:nvSpPr>
        <p:spPr>
          <a:xfrm rot="16200000" flipH="1">
            <a:off x="3467100" y="3771900"/>
            <a:ext cx="838200" cy="33528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289" name="Rectangle 288"/>
          <p:cNvSpPr/>
          <p:nvPr/>
        </p:nvSpPr>
        <p:spPr>
          <a:xfrm>
            <a:off x="4572000" y="990600"/>
            <a:ext cx="4267200" cy="2819400"/>
          </a:xfrm>
          <a:prstGeom prst="rect">
            <a:avLst/>
          </a:prstGeom>
          <a:noFill/>
          <a:ln w="1270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0" name="TextBox 289"/>
          <p:cNvSpPr txBox="1"/>
          <p:nvPr/>
        </p:nvSpPr>
        <p:spPr>
          <a:xfrm>
            <a:off x="8305800" y="3276600"/>
            <a:ext cx="5845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To AM</a:t>
            </a:r>
            <a:endParaRPr lang="en-US" sz="1200" dirty="0"/>
          </a:p>
        </p:txBody>
      </p:sp>
      <p:sp>
        <p:nvSpPr>
          <p:cNvPr id="294" name="Isosceles Triangle 293"/>
          <p:cNvSpPr/>
          <p:nvPr/>
        </p:nvSpPr>
        <p:spPr>
          <a:xfrm rot="16200000">
            <a:off x="8191500" y="3086100"/>
            <a:ext cx="609600" cy="685800"/>
          </a:xfrm>
          <a:prstGeom prst="triangle">
            <a:avLst/>
          </a:prstGeom>
          <a:noFill/>
          <a:ln w="1905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5" name="Arc 294"/>
          <p:cNvSpPr/>
          <p:nvPr/>
        </p:nvSpPr>
        <p:spPr>
          <a:xfrm rot="5400000">
            <a:off x="3810000" y="2057400"/>
            <a:ext cx="1828800" cy="304800"/>
          </a:xfrm>
          <a:prstGeom prst="arc">
            <a:avLst/>
          </a:prstGeom>
          <a:ln w="12700">
            <a:solidFill>
              <a:schemeClr val="tx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296" name="TextBox 295"/>
          <p:cNvSpPr txBox="1"/>
          <p:nvPr/>
        </p:nvSpPr>
        <p:spPr>
          <a:xfrm>
            <a:off x="4572000" y="990600"/>
            <a:ext cx="1447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err="1" smtClean="0"/>
              <a:t>iFast</a:t>
            </a:r>
            <a:endParaRPr lang="en-US" i="1" dirty="0" smtClean="0"/>
          </a:p>
          <a:p>
            <a:r>
              <a:rPr lang="en-US" i="1" dirty="0" smtClean="0"/>
              <a:t>DNA</a:t>
            </a:r>
            <a:endParaRPr lang="en-US" i="1" dirty="0"/>
          </a:p>
        </p:txBody>
      </p:sp>
      <p:sp>
        <p:nvSpPr>
          <p:cNvPr id="299" name="Arc 298"/>
          <p:cNvSpPr/>
          <p:nvPr/>
        </p:nvSpPr>
        <p:spPr>
          <a:xfrm flipH="1">
            <a:off x="5410200" y="1447800"/>
            <a:ext cx="914400" cy="15240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300" name="Arc 299"/>
          <p:cNvSpPr/>
          <p:nvPr/>
        </p:nvSpPr>
        <p:spPr>
          <a:xfrm flipH="1">
            <a:off x="5257800" y="1219200"/>
            <a:ext cx="990600" cy="19812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302" name="TextBox 301"/>
          <p:cNvSpPr txBox="1"/>
          <p:nvPr/>
        </p:nvSpPr>
        <p:spPr>
          <a:xfrm>
            <a:off x="5867400" y="1295400"/>
            <a:ext cx="74161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Evacuate</a:t>
            </a:r>
            <a:endParaRPr lang="en-US" sz="1200" dirty="0"/>
          </a:p>
        </p:txBody>
      </p:sp>
      <p:sp>
        <p:nvSpPr>
          <p:cNvPr id="303" name="Flowchart: Magnetic Disk 302"/>
          <p:cNvSpPr/>
          <p:nvPr/>
        </p:nvSpPr>
        <p:spPr>
          <a:xfrm>
            <a:off x="4953000" y="2209800"/>
            <a:ext cx="609600" cy="381000"/>
          </a:xfrm>
          <a:prstGeom prst="flowChartMagneticDisk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4" name="TextBox 303"/>
          <p:cNvSpPr txBox="1"/>
          <p:nvPr/>
        </p:nvSpPr>
        <p:spPr>
          <a:xfrm>
            <a:off x="5715000" y="1066800"/>
            <a:ext cx="87235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err="1" smtClean="0"/>
              <a:t>Mag</a:t>
            </a:r>
            <a:r>
              <a:rPr lang="en-US" sz="1200" dirty="0" smtClean="0"/>
              <a:t> Beads</a:t>
            </a:r>
            <a:endParaRPr lang="en-US" sz="1200" dirty="0"/>
          </a:p>
        </p:txBody>
      </p:sp>
      <p:sp>
        <p:nvSpPr>
          <p:cNvPr id="307" name="Flowchart: Magnetic Disk 306"/>
          <p:cNvSpPr/>
          <p:nvPr/>
        </p:nvSpPr>
        <p:spPr>
          <a:xfrm>
            <a:off x="5715000" y="2209800"/>
            <a:ext cx="609600" cy="381000"/>
          </a:xfrm>
          <a:prstGeom prst="flowChartMagneticDisk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8" name="Flowchart: Magnetic Disk 307"/>
          <p:cNvSpPr/>
          <p:nvPr/>
        </p:nvSpPr>
        <p:spPr>
          <a:xfrm>
            <a:off x="6477000" y="2209800"/>
            <a:ext cx="609600" cy="381000"/>
          </a:xfrm>
          <a:prstGeom prst="flowChartMagneticDisk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9" name="TextBox 308"/>
          <p:cNvSpPr txBox="1"/>
          <p:nvPr/>
        </p:nvSpPr>
        <p:spPr>
          <a:xfrm>
            <a:off x="5867400" y="2286000"/>
            <a:ext cx="35779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Oil</a:t>
            </a:r>
            <a:endParaRPr lang="en-US" sz="1200" dirty="0"/>
          </a:p>
        </p:txBody>
      </p:sp>
      <p:sp>
        <p:nvSpPr>
          <p:cNvPr id="310" name="TextBox 309"/>
          <p:cNvSpPr txBox="1"/>
          <p:nvPr/>
        </p:nvSpPr>
        <p:spPr>
          <a:xfrm>
            <a:off x="5638800" y="2667000"/>
            <a:ext cx="609600" cy="461665"/>
          </a:xfrm>
          <a:prstGeom prst="rect">
            <a:avLst/>
          </a:prstGeom>
          <a:noFill/>
          <a:ln w="12700">
            <a:solidFill>
              <a:schemeClr val="accent6">
                <a:lumMod val="50000"/>
              </a:schemeClr>
            </a:solidFill>
          </a:ln>
        </p:spPr>
        <p:txBody>
          <a:bodyPr wrap="square" lIns="45720" rIns="45720" rtlCol="0">
            <a:spAutoFit/>
          </a:bodyPr>
          <a:lstStyle/>
          <a:p>
            <a:r>
              <a:rPr lang="en-US" sz="1200" dirty="0" smtClean="0"/>
              <a:t>Magnet Motion</a:t>
            </a:r>
          </a:p>
        </p:txBody>
      </p:sp>
      <p:sp>
        <p:nvSpPr>
          <p:cNvPr id="311" name="TextBox 310"/>
          <p:cNvSpPr txBox="1"/>
          <p:nvPr/>
        </p:nvSpPr>
        <p:spPr>
          <a:xfrm>
            <a:off x="8229600" y="1524000"/>
            <a:ext cx="46256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err="1" smtClean="0"/>
              <a:t>Evac</a:t>
            </a:r>
            <a:endParaRPr lang="en-US" sz="1200" dirty="0"/>
          </a:p>
        </p:txBody>
      </p:sp>
      <p:cxnSp>
        <p:nvCxnSpPr>
          <p:cNvPr id="312" name="Straight Arrow Connector 311"/>
          <p:cNvCxnSpPr/>
          <p:nvPr/>
        </p:nvCxnSpPr>
        <p:spPr>
          <a:xfrm>
            <a:off x="5105400" y="2667000"/>
            <a:ext cx="1524000" cy="0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3" name="Straight Connector 312"/>
          <p:cNvCxnSpPr/>
          <p:nvPr/>
        </p:nvCxnSpPr>
        <p:spPr>
          <a:xfrm>
            <a:off x="5562600" y="2514600"/>
            <a:ext cx="1524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4" name="Straight Connector 313"/>
          <p:cNvCxnSpPr/>
          <p:nvPr/>
        </p:nvCxnSpPr>
        <p:spPr>
          <a:xfrm>
            <a:off x="6324600" y="2514600"/>
            <a:ext cx="1524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5" name="Straight Connector 314"/>
          <p:cNvCxnSpPr>
            <a:endCxn id="307" idx="2"/>
          </p:cNvCxnSpPr>
          <p:nvPr/>
        </p:nvCxnSpPr>
        <p:spPr>
          <a:xfrm>
            <a:off x="5562600" y="2362200"/>
            <a:ext cx="152400" cy="3810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6" name="Straight Connector 315"/>
          <p:cNvCxnSpPr/>
          <p:nvPr/>
        </p:nvCxnSpPr>
        <p:spPr>
          <a:xfrm>
            <a:off x="6324600" y="2362200"/>
            <a:ext cx="152400" cy="3810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7" name="Flowchart: Magnetic Disk 316"/>
          <p:cNvSpPr/>
          <p:nvPr/>
        </p:nvSpPr>
        <p:spPr>
          <a:xfrm>
            <a:off x="7239000" y="2209800"/>
            <a:ext cx="609600" cy="381000"/>
          </a:xfrm>
          <a:prstGeom prst="flowChartMagneticDisk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8" name="Flowchart: Magnetic Disk 317"/>
          <p:cNvSpPr/>
          <p:nvPr/>
        </p:nvSpPr>
        <p:spPr>
          <a:xfrm>
            <a:off x="8001000" y="2209800"/>
            <a:ext cx="609600" cy="381000"/>
          </a:xfrm>
          <a:prstGeom prst="flowChartMagneticDisk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20" name="Straight Connector 319"/>
          <p:cNvCxnSpPr/>
          <p:nvPr/>
        </p:nvCxnSpPr>
        <p:spPr>
          <a:xfrm>
            <a:off x="7086600" y="2514600"/>
            <a:ext cx="1524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1" name="Straight Connector 320"/>
          <p:cNvCxnSpPr/>
          <p:nvPr/>
        </p:nvCxnSpPr>
        <p:spPr>
          <a:xfrm>
            <a:off x="7848600" y="2514600"/>
            <a:ext cx="1524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2" name="Straight Connector 321"/>
          <p:cNvCxnSpPr>
            <a:endCxn id="317" idx="2"/>
          </p:cNvCxnSpPr>
          <p:nvPr/>
        </p:nvCxnSpPr>
        <p:spPr>
          <a:xfrm>
            <a:off x="7086600" y="2362200"/>
            <a:ext cx="152400" cy="3810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4" name="Straight Connector 323"/>
          <p:cNvCxnSpPr/>
          <p:nvPr/>
        </p:nvCxnSpPr>
        <p:spPr>
          <a:xfrm>
            <a:off x="7848600" y="2362200"/>
            <a:ext cx="152400" cy="3810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5" name="TextBox 324"/>
          <p:cNvSpPr txBox="1"/>
          <p:nvPr/>
        </p:nvSpPr>
        <p:spPr>
          <a:xfrm>
            <a:off x="7391400" y="2286000"/>
            <a:ext cx="35779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Oil</a:t>
            </a:r>
            <a:endParaRPr lang="en-US" sz="1200" dirty="0"/>
          </a:p>
        </p:txBody>
      </p:sp>
      <p:cxnSp>
        <p:nvCxnSpPr>
          <p:cNvPr id="326" name="Straight Arrow Connector 325"/>
          <p:cNvCxnSpPr/>
          <p:nvPr/>
        </p:nvCxnSpPr>
        <p:spPr>
          <a:xfrm>
            <a:off x="6781800" y="2667000"/>
            <a:ext cx="1371600" cy="0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7" name="Straight Arrow Connector 326"/>
          <p:cNvCxnSpPr/>
          <p:nvPr/>
        </p:nvCxnSpPr>
        <p:spPr>
          <a:xfrm>
            <a:off x="6629400" y="2667000"/>
            <a:ext cx="76200" cy="381000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8" name="Straight Arrow Connector 327"/>
          <p:cNvCxnSpPr/>
          <p:nvPr/>
        </p:nvCxnSpPr>
        <p:spPr>
          <a:xfrm flipV="1">
            <a:off x="6705600" y="2667000"/>
            <a:ext cx="76200" cy="381000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9" name="Straight Arrow Connector 328"/>
          <p:cNvCxnSpPr/>
          <p:nvPr/>
        </p:nvCxnSpPr>
        <p:spPr>
          <a:xfrm>
            <a:off x="8153400" y="2667000"/>
            <a:ext cx="76200" cy="381000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0" name="Straight Arrow Connector 329"/>
          <p:cNvCxnSpPr/>
          <p:nvPr/>
        </p:nvCxnSpPr>
        <p:spPr>
          <a:xfrm flipV="1">
            <a:off x="8229600" y="2667000"/>
            <a:ext cx="76200" cy="381000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1" name="Straight Arrow Connector 330"/>
          <p:cNvCxnSpPr/>
          <p:nvPr/>
        </p:nvCxnSpPr>
        <p:spPr>
          <a:xfrm>
            <a:off x="8153400" y="1905000"/>
            <a:ext cx="0" cy="304800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2" name="TextBox 331"/>
          <p:cNvSpPr txBox="1"/>
          <p:nvPr/>
        </p:nvSpPr>
        <p:spPr>
          <a:xfrm>
            <a:off x="7696200" y="1752600"/>
            <a:ext cx="457199" cy="276999"/>
          </a:xfrm>
          <a:prstGeom prst="rect">
            <a:avLst/>
          </a:prstGeom>
          <a:noFill/>
          <a:ln w="12700">
            <a:solidFill>
              <a:schemeClr val="accent6">
                <a:lumMod val="50000"/>
              </a:schemeClr>
            </a:solidFill>
          </a:ln>
        </p:spPr>
        <p:txBody>
          <a:bodyPr wrap="square" lIns="45720" rIns="45720" rtlCol="0">
            <a:spAutoFit/>
          </a:bodyPr>
          <a:lstStyle/>
          <a:p>
            <a:r>
              <a:rPr lang="en-US" sz="1200" dirty="0" smtClean="0"/>
              <a:t>Heat</a:t>
            </a:r>
            <a:endParaRPr lang="en-US" sz="1200" dirty="0"/>
          </a:p>
        </p:txBody>
      </p:sp>
      <p:cxnSp>
        <p:nvCxnSpPr>
          <p:cNvPr id="333" name="Curved Connector 332"/>
          <p:cNvCxnSpPr>
            <a:endCxn id="344" idx="0"/>
          </p:cNvCxnSpPr>
          <p:nvPr/>
        </p:nvCxnSpPr>
        <p:spPr>
          <a:xfrm rot="16200000" flipH="1">
            <a:off x="5105400" y="2895600"/>
            <a:ext cx="1066800" cy="457200"/>
          </a:xfrm>
          <a:prstGeom prst="curvedConnector3">
            <a:avLst>
              <a:gd name="adj1" fmla="val 71769"/>
            </a:avLst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4" name="Arc 333"/>
          <p:cNvSpPr/>
          <p:nvPr/>
        </p:nvSpPr>
        <p:spPr>
          <a:xfrm rot="16200000">
            <a:off x="4762500" y="2095500"/>
            <a:ext cx="457200" cy="228600"/>
          </a:xfrm>
          <a:prstGeom prst="arc">
            <a:avLst>
              <a:gd name="adj1" fmla="val 16200000"/>
              <a:gd name="adj2" fmla="val 5628673"/>
            </a:avLst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335" name="Arc 334"/>
          <p:cNvSpPr/>
          <p:nvPr/>
        </p:nvSpPr>
        <p:spPr>
          <a:xfrm rot="10800000" flipV="1">
            <a:off x="7924800" y="3200400"/>
            <a:ext cx="457200" cy="228600"/>
          </a:xfrm>
          <a:prstGeom prst="arc">
            <a:avLst>
              <a:gd name="adj1" fmla="val 16200000"/>
              <a:gd name="adj2" fmla="val 5628673"/>
            </a:avLst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337" name="Arc 336"/>
          <p:cNvSpPr/>
          <p:nvPr/>
        </p:nvSpPr>
        <p:spPr>
          <a:xfrm rot="16200000" flipH="1" flipV="1">
            <a:off x="7505700" y="2247900"/>
            <a:ext cx="1219200" cy="685800"/>
          </a:xfrm>
          <a:prstGeom prst="arc">
            <a:avLst/>
          </a:prstGeom>
          <a:ln w="12700">
            <a:solidFill>
              <a:schemeClr val="tx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cxnSp>
        <p:nvCxnSpPr>
          <p:cNvPr id="338" name="Straight Arrow Connector 337"/>
          <p:cNvCxnSpPr/>
          <p:nvPr/>
        </p:nvCxnSpPr>
        <p:spPr>
          <a:xfrm>
            <a:off x="8458200" y="1752600"/>
            <a:ext cx="0" cy="457200"/>
          </a:xfrm>
          <a:prstGeom prst="straightConnector1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1" name="Oval 340"/>
          <p:cNvSpPr/>
          <p:nvPr/>
        </p:nvSpPr>
        <p:spPr>
          <a:xfrm>
            <a:off x="4419600" y="2971800"/>
            <a:ext cx="304800" cy="304800"/>
          </a:xfrm>
          <a:prstGeom prst="ellipse">
            <a:avLst/>
          </a:prstGeom>
          <a:noFill/>
          <a:ln w="2540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42" name="Straight Arrow Connector 341"/>
          <p:cNvCxnSpPr/>
          <p:nvPr/>
        </p:nvCxnSpPr>
        <p:spPr>
          <a:xfrm>
            <a:off x="4419600" y="3124200"/>
            <a:ext cx="304800" cy="0"/>
          </a:xfrm>
          <a:prstGeom prst="straightConnector1">
            <a:avLst/>
          </a:prstGeom>
          <a:ln w="12700">
            <a:solidFill>
              <a:schemeClr val="tx1"/>
            </a:solidFill>
            <a:prstDash val="sysDot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4" name="Oval 343"/>
          <p:cNvSpPr/>
          <p:nvPr/>
        </p:nvSpPr>
        <p:spPr>
          <a:xfrm>
            <a:off x="5715000" y="3657600"/>
            <a:ext cx="304800" cy="304800"/>
          </a:xfrm>
          <a:prstGeom prst="ellipse">
            <a:avLst/>
          </a:prstGeom>
          <a:noFill/>
          <a:ln w="2540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45" name="Straight Arrow Connector 344"/>
          <p:cNvCxnSpPr/>
          <p:nvPr/>
        </p:nvCxnSpPr>
        <p:spPr>
          <a:xfrm>
            <a:off x="5867400" y="3657600"/>
            <a:ext cx="0" cy="304800"/>
          </a:xfrm>
          <a:prstGeom prst="straightConnector1">
            <a:avLst/>
          </a:prstGeom>
          <a:ln w="12700">
            <a:solidFill>
              <a:schemeClr val="tx1"/>
            </a:solidFill>
            <a:prstDash val="sysDot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6" name="Straight Arrow Connector 345"/>
          <p:cNvCxnSpPr/>
          <p:nvPr/>
        </p:nvCxnSpPr>
        <p:spPr>
          <a:xfrm flipV="1">
            <a:off x="5029200" y="2667000"/>
            <a:ext cx="76200" cy="381000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7" name="Rectangle 346"/>
          <p:cNvSpPr/>
          <p:nvPr/>
        </p:nvSpPr>
        <p:spPr>
          <a:xfrm>
            <a:off x="4572000" y="3810000"/>
            <a:ext cx="4267200" cy="2819400"/>
          </a:xfrm>
          <a:prstGeom prst="rect">
            <a:avLst/>
          </a:prstGeom>
          <a:noFill/>
          <a:ln w="1270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`</a:t>
            </a:r>
            <a:endParaRPr lang="en-US" dirty="0"/>
          </a:p>
        </p:txBody>
      </p:sp>
      <p:sp>
        <p:nvSpPr>
          <p:cNvPr id="348" name="TextBox 347"/>
          <p:cNvSpPr txBox="1"/>
          <p:nvPr/>
        </p:nvSpPr>
        <p:spPr>
          <a:xfrm>
            <a:off x="8305800" y="6096000"/>
            <a:ext cx="5845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To AM</a:t>
            </a:r>
            <a:endParaRPr lang="en-US" sz="1200" dirty="0"/>
          </a:p>
        </p:txBody>
      </p:sp>
      <p:sp>
        <p:nvSpPr>
          <p:cNvPr id="349" name="Isosceles Triangle 348"/>
          <p:cNvSpPr/>
          <p:nvPr/>
        </p:nvSpPr>
        <p:spPr>
          <a:xfrm rot="16200000">
            <a:off x="8191500" y="5905500"/>
            <a:ext cx="609600" cy="685800"/>
          </a:xfrm>
          <a:prstGeom prst="triangle">
            <a:avLst/>
          </a:prstGeom>
          <a:noFill/>
          <a:ln w="1905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50" name="Curved Connector 349"/>
          <p:cNvCxnSpPr>
            <a:stCxn id="395" idx="4"/>
          </p:cNvCxnSpPr>
          <p:nvPr/>
        </p:nvCxnSpPr>
        <p:spPr>
          <a:xfrm rot="5400000">
            <a:off x="4953000" y="4114800"/>
            <a:ext cx="1066800" cy="762000"/>
          </a:xfrm>
          <a:prstGeom prst="curvedConnector3">
            <a:avLst>
              <a:gd name="adj1" fmla="val 28231"/>
            </a:avLst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1" name="TextBox 350"/>
          <p:cNvSpPr txBox="1"/>
          <p:nvPr/>
        </p:nvSpPr>
        <p:spPr>
          <a:xfrm>
            <a:off x="4572000" y="3810000"/>
            <a:ext cx="1447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err="1" smtClean="0"/>
              <a:t>iFast</a:t>
            </a:r>
            <a:endParaRPr lang="en-US" i="1" dirty="0" smtClean="0"/>
          </a:p>
          <a:p>
            <a:r>
              <a:rPr lang="en-US" i="1" dirty="0" smtClean="0"/>
              <a:t>RNA</a:t>
            </a:r>
            <a:endParaRPr lang="en-US" i="1" dirty="0"/>
          </a:p>
        </p:txBody>
      </p:sp>
      <p:sp>
        <p:nvSpPr>
          <p:cNvPr id="352" name="Flowchart: Magnetic Disk 351"/>
          <p:cNvSpPr/>
          <p:nvPr/>
        </p:nvSpPr>
        <p:spPr>
          <a:xfrm>
            <a:off x="4953000" y="5029200"/>
            <a:ext cx="609600" cy="381000"/>
          </a:xfrm>
          <a:prstGeom prst="flowChartMagneticDisk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4" name="Flowchart: Magnetic Disk 353"/>
          <p:cNvSpPr/>
          <p:nvPr/>
        </p:nvSpPr>
        <p:spPr>
          <a:xfrm>
            <a:off x="5715000" y="5029200"/>
            <a:ext cx="609600" cy="381000"/>
          </a:xfrm>
          <a:prstGeom prst="flowChartMagneticDisk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5" name="Flowchart: Magnetic Disk 354"/>
          <p:cNvSpPr/>
          <p:nvPr/>
        </p:nvSpPr>
        <p:spPr>
          <a:xfrm>
            <a:off x="6477000" y="5029200"/>
            <a:ext cx="609600" cy="381000"/>
          </a:xfrm>
          <a:prstGeom prst="flowChartMagneticDisk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7" name="TextBox 356"/>
          <p:cNvSpPr txBox="1"/>
          <p:nvPr/>
        </p:nvSpPr>
        <p:spPr>
          <a:xfrm>
            <a:off x="5867400" y="5105400"/>
            <a:ext cx="35779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Oil</a:t>
            </a:r>
            <a:endParaRPr lang="en-US" sz="1200" dirty="0"/>
          </a:p>
        </p:txBody>
      </p:sp>
      <p:sp>
        <p:nvSpPr>
          <p:cNvPr id="359" name="TextBox 358"/>
          <p:cNvSpPr txBox="1"/>
          <p:nvPr/>
        </p:nvSpPr>
        <p:spPr>
          <a:xfrm>
            <a:off x="5638800" y="5486400"/>
            <a:ext cx="609600" cy="461665"/>
          </a:xfrm>
          <a:prstGeom prst="rect">
            <a:avLst/>
          </a:prstGeom>
          <a:noFill/>
          <a:ln w="12700">
            <a:solidFill>
              <a:schemeClr val="accent6">
                <a:lumMod val="50000"/>
              </a:schemeClr>
            </a:solidFill>
          </a:ln>
        </p:spPr>
        <p:txBody>
          <a:bodyPr wrap="square" lIns="45720" rIns="45720" rtlCol="0">
            <a:spAutoFit/>
          </a:bodyPr>
          <a:lstStyle/>
          <a:p>
            <a:r>
              <a:rPr lang="en-US" sz="1200" dirty="0" smtClean="0"/>
              <a:t>Magnet Motion</a:t>
            </a:r>
          </a:p>
        </p:txBody>
      </p:sp>
      <p:cxnSp>
        <p:nvCxnSpPr>
          <p:cNvPr id="366" name="Straight Arrow Connector 365"/>
          <p:cNvCxnSpPr/>
          <p:nvPr/>
        </p:nvCxnSpPr>
        <p:spPr>
          <a:xfrm>
            <a:off x="5105400" y="5486400"/>
            <a:ext cx="1524000" cy="0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7" name="Straight Connector 366"/>
          <p:cNvCxnSpPr/>
          <p:nvPr/>
        </p:nvCxnSpPr>
        <p:spPr>
          <a:xfrm>
            <a:off x="5562600" y="5334000"/>
            <a:ext cx="1524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8" name="Straight Connector 367"/>
          <p:cNvCxnSpPr/>
          <p:nvPr/>
        </p:nvCxnSpPr>
        <p:spPr>
          <a:xfrm>
            <a:off x="6324600" y="5334000"/>
            <a:ext cx="1524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9" name="Straight Connector 368"/>
          <p:cNvCxnSpPr>
            <a:endCxn id="354" idx="2"/>
          </p:cNvCxnSpPr>
          <p:nvPr/>
        </p:nvCxnSpPr>
        <p:spPr>
          <a:xfrm>
            <a:off x="5562600" y="5181600"/>
            <a:ext cx="152400" cy="3810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0" name="Straight Connector 369"/>
          <p:cNvCxnSpPr/>
          <p:nvPr/>
        </p:nvCxnSpPr>
        <p:spPr>
          <a:xfrm>
            <a:off x="6324600" y="5181600"/>
            <a:ext cx="152400" cy="3810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1" name="Flowchart: Magnetic Disk 370"/>
          <p:cNvSpPr/>
          <p:nvPr/>
        </p:nvSpPr>
        <p:spPr>
          <a:xfrm>
            <a:off x="7239000" y="5029200"/>
            <a:ext cx="609600" cy="381000"/>
          </a:xfrm>
          <a:prstGeom prst="flowChartMagneticDisk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2" name="Flowchart: Magnetic Disk 371"/>
          <p:cNvSpPr/>
          <p:nvPr/>
        </p:nvSpPr>
        <p:spPr>
          <a:xfrm>
            <a:off x="8001000" y="5029200"/>
            <a:ext cx="609600" cy="381000"/>
          </a:xfrm>
          <a:prstGeom prst="flowChartMagneticDisk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73" name="Straight Connector 372"/>
          <p:cNvCxnSpPr/>
          <p:nvPr/>
        </p:nvCxnSpPr>
        <p:spPr>
          <a:xfrm>
            <a:off x="7086600" y="5334000"/>
            <a:ext cx="1524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4" name="Straight Connector 373"/>
          <p:cNvCxnSpPr/>
          <p:nvPr/>
        </p:nvCxnSpPr>
        <p:spPr>
          <a:xfrm>
            <a:off x="7848600" y="5334000"/>
            <a:ext cx="1524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5" name="Straight Connector 374"/>
          <p:cNvCxnSpPr>
            <a:endCxn id="371" idx="2"/>
          </p:cNvCxnSpPr>
          <p:nvPr/>
        </p:nvCxnSpPr>
        <p:spPr>
          <a:xfrm>
            <a:off x="7086600" y="5181600"/>
            <a:ext cx="152400" cy="3810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6" name="Straight Connector 375"/>
          <p:cNvCxnSpPr/>
          <p:nvPr/>
        </p:nvCxnSpPr>
        <p:spPr>
          <a:xfrm>
            <a:off x="7848600" y="5181600"/>
            <a:ext cx="152400" cy="3810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7" name="TextBox 376"/>
          <p:cNvSpPr txBox="1"/>
          <p:nvPr/>
        </p:nvSpPr>
        <p:spPr>
          <a:xfrm>
            <a:off x="7391400" y="5105400"/>
            <a:ext cx="35779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Oil</a:t>
            </a:r>
            <a:endParaRPr lang="en-US" sz="1200" dirty="0"/>
          </a:p>
        </p:txBody>
      </p:sp>
      <p:cxnSp>
        <p:nvCxnSpPr>
          <p:cNvPr id="378" name="Straight Arrow Connector 377"/>
          <p:cNvCxnSpPr/>
          <p:nvPr/>
        </p:nvCxnSpPr>
        <p:spPr>
          <a:xfrm>
            <a:off x="6781800" y="5486400"/>
            <a:ext cx="1371600" cy="0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9" name="Straight Arrow Connector 378"/>
          <p:cNvCxnSpPr/>
          <p:nvPr/>
        </p:nvCxnSpPr>
        <p:spPr>
          <a:xfrm>
            <a:off x="6629400" y="5486400"/>
            <a:ext cx="76200" cy="381000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0" name="Straight Arrow Connector 379"/>
          <p:cNvCxnSpPr/>
          <p:nvPr/>
        </p:nvCxnSpPr>
        <p:spPr>
          <a:xfrm flipV="1">
            <a:off x="6705600" y="5486400"/>
            <a:ext cx="76200" cy="381000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1" name="Straight Arrow Connector 380"/>
          <p:cNvCxnSpPr/>
          <p:nvPr/>
        </p:nvCxnSpPr>
        <p:spPr>
          <a:xfrm>
            <a:off x="8153400" y="5486400"/>
            <a:ext cx="76200" cy="381000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2" name="Straight Arrow Connector 381"/>
          <p:cNvCxnSpPr/>
          <p:nvPr/>
        </p:nvCxnSpPr>
        <p:spPr>
          <a:xfrm flipV="1">
            <a:off x="8229600" y="5486400"/>
            <a:ext cx="76200" cy="381000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3" name="Straight Arrow Connector 382"/>
          <p:cNvCxnSpPr/>
          <p:nvPr/>
        </p:nvCxnSpPr>
        <p:spPr>
          <a:xfrm>
            <a:off x="8153400" y="4724400"/>
            <a:ext cx="0" cy="304800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4" name="TextBox 383"/>
          <p:cNvSpPr txBox="1"/>
          <p:nvPr/>
        </p:nvSpPr>
        <p:spPr>
          <a:xfrm>
            <a:off x="7696200" y="4572000"/>
            <a:ext cx="457199" cy="276999"/>
          </a:xfrm>
          <a:prstGeom prst="rect">
            <a:avLst/>
          </a:prstGeom>
          <a:noFill/>
          <a:ln w="12700">
            <a:solidFill>
              <a:schemeClr val="accent6">
                <a:lumMod val="50000"/>
              </a:schemeClr>
            </a:solidFill>
          </a:ln>
        </p:spPr>
        <p:txBody>
          <a:bodyPr wrap="square" lIns="45720" rIns="45720" rtlCol="0">
            <a:spAutoFit/>
          </a:bodyPr>
          <a:lstStyle/>
          <a:p>
            <a:r>
              <a:rPr lang="en-US" sz="1200" dirty="0" smtClean="0"/>
              <a:t>Heat</a:t>
            </a:r>
            <a:endParaRPr lang="en-US" sz="1200" dirty="0"/>
          </a:p>
        </p:txBody>
      </p:sp>
      <p:sp>
        <p:nvSpPr>
          <p:cNvPr id="385" name="Arc 384"/>
          <p:cNvSpPr/>
          <p:nvPr/>
        </p:nvSpPr>
        <p:spPr>
          <a:xfrm rot="10800000" flipV="1">
            <a:off x="7924800" y="6019800"/>
            <a:ext cx="457200" cy="228600"/>
          </a:xfrm>
          <a:prstGeom prst="arc">
            <a:avLst>
              <a:gd name="adj1" fmla="val 16200000"/>
              <a:gd name="adj2" fmla="val 5628673"/>
            </a:avLst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386" name="Arc 385"/>
          <p:cNvSpPr/>
          <p:nvPr/>
        </p:nvSpPr>
        <p:spPr>
          <a:xfrm rot="16200000" flipH="1" flipV="1">
            <a:off x="7505700" y="5067300"/>
            <a:ext cx="1219200" cy="685800"/>
          </a:xfrm>
          <a:prstGeom prst="arc">
            <a:avLst/>
          </a:prstGeom>
          <a:ln w="12700">
            <a:solidFill>
              <a:schemeClr val="tx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cxnSp>
        <p:nvCxnSpPr>
          <p:cNvPr id="387" name="Straight Arrow Connector 386"/>
          <p:cNvCxnSpPr/>
          <p:nvPr/>
        </p:nvCxnSpPr>
        <p:spPr>
          <a:xfrm>
            <a:off x="8458200" y="4572000"/>
            <a:ext cx="0" cy="457200"/>
          </a:xfrm>
          <a:prstGeom prst="straightConnector1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8" name="Arc 387"/>
          <p:cNvSpPr/>
          <p:nvPr/>
        </p:nvSpPr>
        <p:spPr>
          <a:xfrm flipH="1">
            <a:off x="5334000" y="4495800"/>
            <a:ext cx="990600" cy="10668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389" name="TextBox 388"/>
          <p:cNvSpPr txBox="1"/>
          <p:nvPr/>
        </p:nvSpPr>
        <p:spPr>
          <a:xfrm>
            <a:off x="5867400" y="4343400"/>
            <a:ext cx="87235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err="1" smtClean="0"/>
              <a:t>Mag</a:t>
            </a:r>
            <a:r>
              <a:rPr lang="en-US" sz="1200" dirty="0" smtClean="0"/>
              <a:t> Beads</a:t>
            </a:r>
            <a:endParaRPr lang="en-US" sz="1200" dirty="0"/>
          </a:p>
        </p:txBody>
      </p:sp>
      <p:sp>
        <p:nvSpPr>
          <p:cNvPr id="390" name="TextBox 389"/>
          <p:cNvSpPr txBox="1"/>
          <p:nvPr/>
        </p:nvSpPr>
        <p:spPr>
          <a:xfrm>
            <a:off x="8229600" y="4267200"/>
            <a:ext cx="46256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err="1" smtClean="0"/>
              <a:t>Evac</a:t>
            </a:r>
            <a:endParaRPr lang="en-US" sz="1200" dirty="0"/>
          </a:p>
        </p:txBody>
      </p:sp>
      <p:sp>
        <p:nvSpPr>
          <p:cNvPr id="391" name="TextBox 390"/>
          <p:cNvSpPr txBox="1"/>
          <p:nvPr/>
        </p:nvSpPr>
        <p:spPr>
          <a:xfrm>
            <a:off x="5715000" y="6019800"/>
            <a:ext cx="57509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Waste</a:t>
            </a:r>
            <a:endParaRPr lang="en-US" sz="1200" dirty="0"/>
          </a:p>
        </p:txBody>
      </p:sp>
      <p:sp>
        <p:nvSpPr>
          <p:cNvPr id="392" name="Arc 391"/>
          <p:cNvSpPr/>
          <p:nvPr/>
        </p:nvSpPr>
        <p:spPr>
          <a:xfrm rot="16200000" flipH="1">
            <a:off x="4991100" y="5067300"/>
            <a:ext cx="1524000" cy="6858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393" name="Arc 392"/>
          <p:cNvSpPr/>
          <p:nvPr/>
        </p:nvSpPr>
        <p:spPr>
          <a:xfrm flipH="1">
            <a:off x="5257800" y="4267200"/>
            <a:ext cx="1219200" cy="15240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394" name="TextBox 393"/>
          <p:cNvSpPr txBox="1"/>
          <p:nvPr/>
        </p:nvSpPr>
        <p:spPr>
          <a:xfrm>
            <a:off x="5867400" y="4191000"/>
            <a:ext cx="838199" cy="18466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tIns="0" bIns="0" rtlCol="0">
            <a:spAutoFit/>
          </a:bodyPr>
          <a:lstStyle/>
          <a:p>
            <a:pPr lvl="1"/>
            <a:r>
              <a:rPr lang="en-US" sz="1200" dirty="0" err="1" smtClean="0"/>
              <a:t>ul</a:t>
            </a:r>
            <a:endParaRPr lang="en-US" sz="1200" dirty="0"/>
          </a:p>
        </p:txBody>
      </p:sp>
      <p:sp>
        <p:nvSpPr>
          <p:cNvPr id="395" name="Oval 394"/>
          <p:cNvSpPr/>
          <p:nvPr/>
        </p:nvSpPr>
        <p:spPr>
          <a:xfrm>
            <a:off x="5715000" y="3657600"/>
            <a:ext cx="304800" cy="304800"/>
          </a:xfrm>
          <a:prstGeom prst="ellipse">
            <a:avLst/>
          </a:prstGeom>
          <a:noFill/>
          <a:ln w="2540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96" name="Straight Arrow Connector 395"/>
          <p:cNvCxnSpPr/>
          <p:nvPr/>
        </p:nvCxnSpPr>
        <p:spPr>
          <a:xfrm>
            <a:off x="5867400" y="3657600"/>
            <a:ext cx="0" cy="304800"/>
          </a:xfrm>
          <a:prstGeom prst="straightConnector1">
            <a:avLst/>
          </a:prstGeom>
          <a:ln w="12700">
            <a:solidFill>
              <a:schemeClr val="tx1"/>
            </a:solidFill>
            <a:prstDash val="sysDot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7" name="Straight Arrow Connector 396"/>
          <p:cNvCxnSpPr/>
          <p:nvPr/>
        </p:nvCxnSpPr>
        <p:spPr>
          <a:xfrm flipV="1">
            <a:off x="5029200" y="5486400"/>
            <a:ext cx="76200" cy="381000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1" name="Curved Connector 140"/>
          <p:cNvCxnSpPr/>
          <p:nvPr/>
        </p:nvCxnSpPr>
        <p:spPr>
          <a:xfrm rot="5400000">
            <a:off x="1143000" y="2895600"/>
            <a:ext cx="1219200" cy="304800"/>
          </a:xfrm>
          <a:prstGeom prst="curvedConnector3">
            <a:avLst>
              <a:gd name="adj1" fmla="val 50000"/>
            </a:avLst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2" name="Arc 141"/>
          <p:cNvSpPr/>
          <p:nvPr/>
        </p:nvSpPr>
        <p:spPr>
          <a:xfrm flipH="1">
            <a:off x="2895600" y="1905000"/>
            <a:ext cx="609600" cy="4572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143" name="Arc 142"/>
          <p:cNvSpPr/>
          <p:nvPr/>
        </p:nvSpPr>
        <p:spPr>
          <a:xfrm flipH="1">
            <a:off x="2743200" y="1676400"/>
            <a:ext cx="914400" cy="9144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144" name="Arc 143"/>
          <p:cNvSpPr/>
          <p:nvPr/>
        </p:nvSpPr>
        <p:spPr>
          <a:xfrm>
            <a:off x="533400" y="1828800"/>
            <a:ext cx="1371600" cy="6096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145" name="Arc 144"/>
          <p:cNvSpPr/>
          <p:nvPr/>
        </p:nvSpPr>
        <p:spPr>
          <a:xfrm>
            <a:off x="1295400" y="1524000"/>
            <a:ext cx="914400" cy="12192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146" name="TextBox 145"/>
          <p:cNvSpPr txBox="1"/>
          <p:nvPr/>
        </p:nvSpPr>
        <p:spPr>
          <a:xfrm>
            <a:off x="1066800" y="1371600"/>
            <a:ext cx="7416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/>
              <a:t>Evacuate</a:t>
            </a:r>
            <a:endParaRPr lang="en-US" sz="1200" dirty="0"/>
          </a:p>
        </p:txBody>
      </p:sp>
      <p:sp>
        <p:nvSpPr>
          <p:cNvPr id="147" name="TextBox 146"/>
          <p:cNvSpPr txBox="1"/>
          <p:nvPr/>
        </p:nvSpPr>
        <p:spPr>
          <a:xfrm>
            <a:off x="228600" y="1676400"/>
            <a:ext cx="78854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Seawater</a:t>
            </a:r>
            <a:endParaRPr lang="en-US" sz="1200" dirty="0"/>
          </a:p>
        </p:txBody>
      </p:sp>
      <p:sp>
        <p:nvSpPr>
          <p:cNvPr id="148" name="TextBox 147"/>
          <p:cNvSpPr txBox="1"/>
          <p:nvPr/>
        </p:nvSpPr>
        <p:spPr>
          <a:xfrm>
            <a:off x="3276600" y="3276600"/>
            <a:ext cx="609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i="1" dirty="0" err="1" smtClean="0"/>
              <a:t>Lysate</a:t>
            </a:r>
            <a:r>
              <a:rPr lang="en-US" sz="1200" i="1" dirty="0" smtClean="0"/>
              <a:t> filter</a:t>
            </a:r>
            <a:endParaRPr lang="en-US" sz="1200" i="1" dirty="0"/>
          </a:p>
        </p:txBody>
      </p:sp>
      <p:sp>
        <p:nvSpPr>
          <p:cNvPr id="149" name="Flowchart: Magnetic Disk 148"/>
          <p:cNvSpPr/>
          <p:nvPr/>
        </p:nvSpPr>
        <p:spPr>
          <a:xfrm>
            <a:off x="1524000" y="2133600"/>
            <a:ext cx="1752600" cy="304800"/>
          </a:xfrm>
          <a:prstGeom prst="flowChartMagneticDisk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0" name="Flowchart: Magnetic Disk 149"/>
          <p:cNvSpPr/>
          <p:nvPr/>
        </p:nvSpPr>
        <p:spPr>
          <a:xfrm rot="16200000">
            <a:off x="3429000" y="3048000"/>
            <a:ext cx="304800" cy="152400"/>
          </a:xfrm>
          <a:prstGeom prst="flowChartMagneticDisk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2" name="TextBox 151"/>
          <p:cNvSpPr txBox="1"/>
          <p:nvPr/>
        </p:nvSpPr>
        <p:spPr>
          <a:xfrm>
            <a:off x="2514600" y="3048000"/>
            <a:ext cx="57509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Waste</a:t>
            </a:r>
            <a:endParaRPr lang="en-US" sz="1200" dirty="0"/>
          </a:p>
        </p:txBody>
      </p:sp>
      <p:sp>
        <p:nvSpPr>
          <p:cNvPr id="153" name="Arc 152"/>
          <p:cNvSpPr/>
          <p:nvPr/>
        </p:nvSpPr>
        <p:spPr>
          <a:xfrm rot="16200000" flipH="1">
            <a:off x="1790700" y="2095500"/>
            <a:ext cx="1524000" cy="6858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154" name="TextBox 153"/>
          <p:cNvSpPr txBox="1"/>
          <p:nvPr/>
        </p:nvSpPr>
        <p:spPr>
          <a:xfrm>
            <a:off x="1905000" y="2209800"/>
            <a:ext cx="9906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i="1" dirty="0" smtClean="0"/>
              <a:t>25mm Filter</a:t>
            </a:r>
            <a:endParaRPr lang="en-US" sz="1200" i="1" dirty="0"/>
          </a:p>
        </p:txBody>
      </p:sp>
      <p:cxnSp>
        <p:nvCxnSpPr>
          <p:cNvPr id="155" name="Straight Arrow Connector 154"/>
          <p:cNvCxnSpPr/>
          <p:nvPr/>
        </p:nvCxnSpPr>
        <p:spPr>
          <a:xfrm flipH="1">
            <a:off x="3276600" y="2362200"/>
            <a:ext cx="990600" cy="0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6" name="TextBox 155"/>
          <p:cNvSpPr txBox="1"/>
          <p:nvPr/>
        </p:nvSpPr>
        <p:spPr>
          <a:xfrm>
            <a:off x="3429000" y="2057400"/>
            <a:ext cx="1143000" cy="276999"/>
          </a:xfrm>
          <a:prstGeom prst="rect">
            <a:avLst/>
          </a:prstGeom>
          <a:noFill/>
          <a:ln w="12700">
            <a:solidFill>
              <a:schemeClr val="accent6">
                <a:lumMod val="50000"/>
              </a:schemeClr>
            </a:solidFill>
          </a:ln>
        </p:spPr>
        <p:txBody>
          <a:bodyPr wrap="square" lIns="45720" rIns="45720" rtlCol="0">
            <a:spAutoFit/>
          </a:bodyPr>
          <a:lstStyle/>
          <a:p>
            <a:r>
              <a:rPr lang="en-US" sz="1200" dirty="0" smtClean="0"/>
              <a:t>Heat </a:t>
            </a:r>
            <a:r>
              <a:rPr lang="en-US" sz="1000" dirty="0" smtClean="0"/>
              <a:t>___C, __min</a:t>
            </a:r>
            <a:endParaRPr lang="en-US" sz="1000" dirty="0"/>
          </a:p>
        </p:txBody>
      </p:sp>
      <p:sp>
        <p:nvSpPr>
          <p:cNvPr id="157" name="TextBox 156"/>
          <p:cNvSpPr txBox="1"/>
          <p:nvPr/>
        </p:nvSpPr>
        <p:spPr>
          <a:xfrm>
            <a:off x="3429000" y="2362200"/>
            <a:ext cx="1143000" cy="276999"/>
          </a:xfrm>
          <a:prstGeom prst="rect">
            <a:avLst/>
          </a:prstGeom>
          <a:noFill/>
          <a:ln w="12700">
            <a:solidFill>
              <a:schemeClr val="accent6">
                <a:lumMod val="50000"/>
              </a:schemeClr>
            </a:solidFill>
          </a:ln>
        </p:spPr>
        <p:txBody>
          <a:bodyPr wrap="square" lIns="45720" rIns="45720" rtlCol="0">
            <a:spAutoFit/>
          </a:bodyPr>
          <a:lstStyle/>
          <a:p>
            <a:r>
              <a:rPr lang="en-US" sz="1200" dirty="0" smtClean="0"/>
              <a:t>Beat</a:t>
            </a:r>
            <a:endParaRPr lang="en-US" sz="1200" dirty="0"/>
          </a:p>
        </p:txBody>
      </p:sp>
      <p:sp>
        <p:nvSpPr>
          <p:cNvPr id="158" name="TextBox 157"/>
          <p:cNvSpPr txBox="1"/>
          <p:nvPr/>
        </p:nvSpPr>
        <p:spPr>
          <a:xfrm>
            <a:off x="3200400" y="1752600"/>
            <a:ext cx="74161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Evacuate</a:t>
            </a:r>
            <a:endParaRPr lang="en-US" sz="1200" dirty="0"/>
          </a:p>
        </p:txBody>
      </p:sp>
      <p:sp>
        <p:nvSpPr>
          <p:cNvPr id="159" name="Arc 158"/>
          <p:cNvSpPr/>
          <p:nvPr/>
        </p:nvSpPr>
        <p:spPr>
          <a:xfrm rot="16200000" flipH="1">
            <a:off x="2895600" y="1752600"/>
            <a:ext cx="1219200" cy="15240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160" name="TextBox 159"/>
          <p:cNvSpPr txBox="1"/>
          <p:nvPr/>
        </p:nvSpPr>
        <p:spPr>
          <a:xfrm>
            <a:off x="3124200" y="1143000"/>
            <a:ext cx="1219200" cy="18466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tIns="0" bIns="0" rtlCol="0">
            <a:spAutoFit/>
          </a:bodyPr>
          <a:lstStyle/>
          <a:p>
            <a:pPr lvl="1"/>
            <a:r>
              <a:rPr lang="en-US" sz="1200" dirty="0" err="1" smtClean="0"/>
              <a:t>uL</a:t>
            </a:r>
            <a:endParaRPr lang="en-US" sz="1200" dirty="0"/>
          </a:p>
        </p:txBody>
      </p:sp>
      <p:sp>
        <p:nvSpPr>
          <p:cNvPr id="161" name="TextBox 160"/>
          <p:cNvSpPr txBox="1"/>
          <p:nvPr/>
        </p:nvSpPr>
        <p:spPr>
          <a:xfrm>
            <a:off x="3200400" y="1600200"/>
            <a:ext cx="1219200" cy="18466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tIns="0" bIns="0" rtlCol="0">
            <a:spAutoFit/>
          </a:bodyPr>
          <a:lstStyle/>
          <a:p>
            <a:pPr lvl="1"/>
            <a:r>
              <a:rPr lang="en-US" sz="1200" dirty="0" err="1" smtClean="0"/>
              <a:t>uL</a:t>
            </a:r>
            <a:endParaRPr lang="en-US" sz="1200" dirty="0"/>
          </a:p>
        </p:txBody>
      </p:sp>
      <p:sp>
        <p:nvSpPr>
          <p:cNvPr id="163" name="Rectangle 162"/>
          <p:cNvSpPr/>
          <p:nvPr/>
        </p:nvSpPr>
        <p:spPr>
          <a:xfrm>
            <a:off x="304800" y="990600"/>
            <a:ext cx="4267200" cy="2819400"/>
          </a:xfrm>
          <a:prstGeom prst="rect">
            <a:avLst/>
          </a:prstGeom>
          <a:noFill/>
          <a:ln w="1270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4" name="Isosceles Triangle 163"/>
          <p:cNvSpPr/>
          <p:nvPr/>
        </p:nvSpPr>
        <p:spPr>
          <a:xfrm rot="5400000">
            <a:off x="457200" y="1371600"/>
            <a:ext cx="609600" cy="914400"/>
          </a:xfrm>
          <a:prstGeom prst="triangle">
            <a:avLst/>
          </a:prstGeom>
          <a:noFill/>
          <a:ln w="1905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66" name="Straight Arrow Connector 165"/>
          <p:cNvCxnSpPr>
            <a:stCxn id="150" idx="3"/>
          </p:cNvCxnSpPr>
          <p:nvPr/>
        </p:nvCxnSpPr>
        <p:spPr>
          <a:xfrm>
            <a:off x="3657600" y="3124200"/>
            <a:ext cx="762000" cy="0"/>
          </a:xfrm>
          <a:prstGeom prst="straightConnector1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8" name="TextBox 167"/>
          <p:cNvSpPr txBox="1"/>
          <p:nvPr/>
        </p:nvSpPr>
        <p:spPr>
          <a:xfrm>
            <a:off x="304800" y="990600"/>
            <a:ext cx="1447800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smtClean="0"/>
              <a:t>Filter</a:t>
            </a:r>
            <a:endParaRPr lang="en-US" i="1" dirty="0"/>
          </a:p>
        </p:txBody>
      </p:sp>
      <p:sp>
        <p:nvSpPr>
          <p:cNvPr id="170" name="Arc 169"/>
          <p:cNvSpPr/>
          <p:nvPr/>
        </p:nvSpPr>
        <p:spPr>
          <a:xfrm flipH="1">
            <a:off x="2438400" y="1219200"/>
            <a:ext cx="1371600" cy="18288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173" name="TextBox 172"/>
          <p:cNvSpPr txBox="1"/>
          <p:nvPr/>
        </p:nvSpPr>
        <p:spPr>
          <a:xfrm>
            <a:off x="3124200" y="1295400"/>
            <a:ext cx="74161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Evacuate</a:t>
            </a:r>
            <a:endParaRPr lang="en-US" sz="1200" dirty="0"/>
          </a:p>
        </p:txBody>
      </p:sp>
      <p:sp>
        <p:nvSpPr>
          <p:cNvPr id="179" name="Arc 178"/>
          <p:cNvSpPr/>
          <p:nvPr/>
        </p:nvSpPr>
        <p:spPr>
          <a:xfrm flipH="1">
            <a:off x="2590800" y="1447800"/>
            <a:ext cx="1066800" cy="13716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cxnSp>
        <p:nvCxnSpPr>
          <p:cNvPr id="180" name="Straight Arrow Connector 179"/>
          <p:cNvCxnSpPr/>
          <p:nvPr/>
        </p:nvCxnSpPr>
        <p:spPr>
          <a:xfrm>
            <a:off x="2438400" y="2514600"/>
            <a:ext cx="457200" cy="1"/>
          </a:xfrm>
          <a:prstGeom prst="straightConnector1">
            <a:avLst/>
          </a:prstGeom>
          <a:ln w="12700">
            <a:solidFill>
              <a:schemeClr val="tx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TextBox 144"/>
          <p:cNvSpPr txBox="1"/>
          <p:nvPr/>
        </p:nvSpPr>
        <p:spPr>
          <a:xfrm>
            <a:off x="304800" y="152400"/>
            <a:ext cx="8534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G3 Sequential Chemistry, Pipette Process</a:t>
            </a:r>
          </a:p>
          <a:p>
            <a:pPr algn="ctr"/>
            <a:r>
              <a:rPr lang="en-US" dirty="0" smtClean="0"/>
              <a:t>Modular Cartridge. </a:t>
            </a:r>
            <a:r>
              <a:rPr lang="en-US" dirty="0" err="1" smtClean="0"/>
              <a:t>Ver</a:t>
            </a:r>
            <a:r>
              <a:rPr lang="en-US" dirty="0" smtClean="0"/>
              <a:t>: 0.0</a:t>
            </a:r>
            <a:endParaRPr lang="en-US" dirty="0"/>
          </a:p>
        </p:txBody>
      </p:sp>
      <p:sp>
        <p:nvSpPr>
          <p:cNvPr id="478" name="Oval 477"/>
          <p:cNvSpPr/>
          <p:nvPr/>
        </p:nvSpPr>
        <p:spPr>
          <a:xfrm>
            <a:off x="1447800" y="3657600"/>
            <a:ext cx="304800" cy="304800"/>
          </a:xfrm>
          <a:prstGeom prst="ellipse">
            <a:avLst/>
          </a:prstGeom>
          <a:noFill/>
          <a:ln w="2540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9" name="Oval 478"/>
          <p:cNvSpPr/>
          <p:nvPr/>
        </p:nvSpPr>
        <p:spPr>
          <a:xfrm>
            <a:off x="4419600" y="2971800"/>
            <a:ext cx="304800" cy="304800"/>
          </a:xfrm>
          <a:prstGeom prst="ellipse">
            <a:avLst/>
          </a:prstGeom>
          <a:noFill/>
          <a:ln w="2540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481" name="Straight Arrow Connector 480"/>
          <p:cNvCxnSpPr>
            <a:stCxn id="478" idx="0"/>
          </p:cNvCxnSpPr>
          <p:nvPr/>
        </p:nvCxnSpPr>
        <p:spPr>
          <a:xfrm>
            <a:off x="1600200" y="3657600"/>
            <a:ext cx="0" cy="304800"/>
          </a:xfrm>
          <a:prstGeom prst="straightConnector1">
            <a:avLst/>
          </a:prstGeom>
          <a:ln w="12700">
            <a:solidFill>
              <a:schemeClr val="tx1"/>
            </a:solidFill>
            <a:prstDash val="sysDot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3" name="Straight Arrow Connector 482"/>
          <p:cNvCxnSpPr/>
          <p:nvPr/>
        </p:nvCxnSpPr>
        <p:spPr>
          <a:xfrm>
            <a:off x="4419600" y="3124200"/>
            <a:ext cx="304800" cy="0"/>
          </a:xfrm>
          <a:prstGeom prst="straightConnector1">
            <a:avLst/>
          </a:prstGeom>
          <a:ln w="12700">
            <a:solidFill>
              <a:schemeClr val="tx1"/>
            </a:solidFill>
            <a:prstDash val="sysDot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4" name="Rectangle 483"/>
          <p:cNvSpPr/>
          <p:nvPr/>
        </p:nvSpPr>
        <p:spPr>
          <a:xfrm>
            <a:off x="4572000" y="990600"/>
            <a:ext cx="4267200" cy="2819400"/>
          </a:xfrm>
          <a:prstGeom prst="rect">
            <a:avLst/>
          </a:prstGeom>
          <a:noFill/>
          <a:ln w="1270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5" name="TextBox 484"/>
          <p:cNvSpPr txBox="1"/>
          <p:nvPr/>
        </p:nvSpPr>
        <p:spPr>
          <a:xfrm>
            <a:off x="8305800" y="3048000"/>
            <a:ext cx="5845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To AM</a:t>
            </a:r>
            <a:endParaRPr lang="en-US" sz="1200" dirty="0"/>
          </a:p>
        </p:txBody>
      </p:sp>
      <p:sp>
        <p:nvSpPr>
          <p:cNvPr id="486" name="Isosceles Triangle 485"/>
          <p:cNvSpPr/>
          <p:nvPr/>
        </p:nvSpPr>
        <p:spPr>
          <a:xfrm rot="16200000">
            <a:off x="8191500" y="2857500"/>
            <a:ext cx="609600" cy="685800"/>
          </a:xfrm>
          <a:prstGeom prst="triangle">
            <a:avLst/>
          </a:prstGeom>
          <a:noFill/>
          <a:ln w="1905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9" name="TextBox 488"/>
          <p:cNvSpPr txBox="1"/>
          <p:nvPr/>
        </p:nvSpPr>
        <p:spPr>
          <a:xfrm>
            <a:off x="4572000" y="990600"/>
            <a:ext cx="1447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err="1" smtClean="0"/>
              <a:t>MagPip</a:t>
            </a:r>
            <a:endParaRPr lang="en-US" i="1" dirty="0" smtClean="0"/>
          </a:p>
          <a:p>
            <a:r>
              <a:rPr lang="en-US" i="1" dirty="0" smtClean="0"/>
              <a:t>DNA</a:t>
            </a:r>
            <a:endParaRPr lang="en-US" i="1" dirty="0"/>
          </a:p>
        </p:txBody>
      </p:sp>
      <p:sp>
        <p:nvSpPr>
          <p:cNvPr id="490" name="Arc 489"/>
          <p:cNvSpPr/>
          <p:nvPr/>
        </p:nvSpPr>
        <p:spPr>
          <a:xfrm flipH="1">
            <a:off x="5105400" y="1905000"/>
            <a:ext cx="762000" cy="609600"/>
          </a:xfrm>
          <a:prstGeom prst="arc">
            <a:avLst>
              <a:gd name="adj1" fmla="val 16200000"/>
              <a:gd name="adj2" fmla="val 5453339"/>
            </a:avLst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491" name="TextBox 490"/>
          <p:cNvSpPr txBox="1"/>
          <p:nvPr/>
        </p:nvSpPr>
        <p:spPr>
          <a:xfrm>
            <a:off x="5486400" y="1752600"/>
            <a:ext cx="87235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err="1" smtClean="0"/>
              <a:t>Mag</a:t>
            </a:r>
            <a:r>
              <a:rPr lang="en-US" sz="1200" dirty="0" smtClean="0"/>
              <a:t> Beads</a:t>
            </a:r>
            <a:endParaRPr lang="en-US" sz="1200" dirty="0"/>
          </a:p>
        </p:txBody>
      </p:sp>
      <p:sp>
        <p:nvSpPr>
          <p:cNvPr id="492" name="TextBox 491"/>
          <p:cNvSpPr txBox="1"/>
          <p:nvPr/>
        </p:nvSpPr>
        <p:spPr>
          <a:xfrm>
            <a:off x="5943600" y="2819400"/>
            <a:ext cx="609600" cy="276999"/>
          </a:xfrm>
          <a:prstGeom prst="rect">
            <a:avLst/>
          </a:prstGeom>
          <a:noFill/>
          <a:ln w="12700">
            <a:solidFill>
              <a:schemeClr val="accent6">
                <a:lumMod val="50000"/>
              </a:schemeClr>
            </a:solidFill>
          </a:ln>
        </p:spPr>
        <p:txBody>
          <a:bodyPr wrap="square" lIns="45720" rIns="45720" rtlCol="0">
            <a:spAutoFit/>
          </a:bodyPr>
          <a:lstStyle/>
          <a:p>
            <a:r>
              <a:rPr lang="en-US" sz="1200" dirty="0" smtClean="0"/>
              <a:t>Magnet</a:t>
            </a:r>
          </a:p>
        </p:txBody>
      </p:sp>
      <p:sp>
        <p:nvSpPr>
          <p:cNvPr id="493" name="TextBox 492"/>
          <p:cNvSpPr txBox="1"/>
          <p:nvPr/>
        </p:nvSpPr>
        <p:spPr>
          <a:xfrm>
            <a:off x="7848600" y="2438400"/>
            <a:ext cx="59663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In/Out</a:t>
            </a:r>
            <a:endParaRPr lang="en-US" sz="1200" dirty="0"/>
          </a:p>
        </p:txBody>
      </p:sp>
      <p:cxnSp>
        <p:nvCxnSpPr>
          <p:cNvPr id="494" name="Straight Arrow Connector 493"/>
          <p:cNvCxnSpPr/>
          <p:nvPr/>
        </p:nvCxnSpPr>
        <p:spPr>
          <a:xfrm>
            <a:off x="5867400" y="2667000"/>
            <a:ext cx="0" cy="381000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5" name="TextBox 494"/>
          <p:cNvSpPr txBox="1"/>
          <p:nvPr/>
        </p:nvSpPr>
        <p:spPr>
          <a:xfrm>
            <a:off x="6629400" y="2133600"/>
            <a:ext cx="457199" cy="276999"/>
          </a:xfrm>
          <a:prstGeom prst="rect">
            <a:avLst/>
          </a:prstGeom>
          <a:noFill/>
          <a:ln w="12700">
            <a:solidFill>
              <a:schemeClr val="accent6">
                <a:lumMod val="50000"/>
              </a:schemeClr>
            </a:solidFill>
          </a:ln>
        </p:spPr>
        <p:txBody>
          <a:bodyPr wrap="square" lIns="45720" rIns="45720" rtlCol="0">
            <a:spAutoFit/>
          </a:bodyPr>
          <a:lstStyle/>
          <a:p>
            <a:r>
              <a:rPr lang="en-US" sz="1200" dirty="0" smtClean="0"/>
              <a:t>Heat</a:t>
            </a:r>
            <a:endParaRPr lang="en-US" sz="1200" dirty="0"/>
          </a:p>
        </p:txBody>
      </p:sp>
      <p:sp>
        <p:nvSpPr>
          <p:cNvPr id="496" name="Arc 495"/>
          <p:cNvSpPr/>
          <p:nvPr/>
        </p:nvSpPr>
        <p:spPr>
          <a:xfrm rot="10800000" flipV="1">
            <a:off x="5029200" y="2667000"/>
            <a:ext cx="914400" cy="838200"/>
          </a:xfrm>
          <a:prstGeom prst="arc">
            <a:avLst>
              <a:gd name="adj1" fmla="val 16200000"/>
              <a:gd name="adj2" fmla="val 5394691"/>
            </a:avLst>
          </a:prstGeom>
          <a:ln w="12700">
            <a:solidFill>
              <a:schemeClr val="tx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cxnSp>
        <p:nvCxnSpPr>
          <p:cNvPr id="497" name="Straight Arrow Connector 496"/>
          <p:cNvCxnSpPr/>
          <p:nvPr/>
        </p:nvCxnSpPr>
        <p:spPr>
          <a:xfrm flipH="1">
            <a:off x="7467600" y="2590800"/>
            <a:ext cx="381000" cy="0"/>
          </a:xfrm>
          <a:prstGeom prst="straightConnector1">
            <a:avLst/>
          </a:prstGeom>
          <a:ln w="12700">
            <a:solidFill>
              <a:schemeClr val="tx1"/>
            </a:solidFill>
            <a:headEnd type="stealth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8" name="Straight Connector 497"/>
          <p:cNvCxnSpPr>
            <a:stCxn id="500" idx="0"/>
            <a:endCxn id="501" idx="0"/>
          </p:cNvCxnSpPr>
          <p:nvPr/>
        </p:nvCxnSpPr>
        <p:spPr>
          <a:xfrm>
            <a:off x="5638800" y="2514600"/>
            <a:ext cx="17907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9" name="Straight Connector 498"/>
          <p:cNvCxnSpPr/>
          <p:nvPr/>
        </p:nvCxnSpPr>
        <p:spPr>
          <a:xfrm>
            <a:off x="5638800" y="2667000"/>
            <a:ext cx="17907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0" name="Arc 499"/>
          <p:cNvSpPr/>
          <p:nvPr/>
        </p:nvSpPr>
        <p:spPr>
          <a:xfrm>
            <a:off x="5600700" y="2514600"/>
            <a:ext cx="76200" cy="152400"/>
          </a:xfrm>
          <a:prstGeom prst="arc">
            <a:avLst>
              <a:gd name="adj1" fmla="val 16200000"/>
              <a:gd name="adj2" fmla="val 5485917"/>
            </a:avLst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01" name="Arc 500"/>
          <p:cNvSpPr/>
          <p:nvPr/>
        </p:nvSpPr>
        <p:spPr>
          <a:xfrm>
            <a:off x="7391400" y="2514600"/>
            <a:ext cx="76200" cy="152400"/>
          </a:xfrm>
          <a:prstGeom prst="arc">
            <a:avLst>
              <a:gd name="adj1" fmla="val 16200000"/>
              <a:gd name="adj2" fmla="val 5485917"/>
            </a:avLst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02" name="Arc 501"/>
          <p:cNvSpPr/>
          <p:nvPr/>
        </p:nvSpPr>
        <p:spPr>
          <a:xfrm rot="10800000">
            <a:off x="5600700" y="2514600"/>
            <a:ext cx="76200" cy="152400"/>
          </a:xfrm>
          <a:prstGeom prst="arc">
            <a:avLst>
              <a:gd name="adj1" fmla="val 16200000"/>
              <a:gd name="adj2" fmla="val 5485917"/>
            </a:avLst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03" name="Arc 502"/>
          <p:cNvSpPr/>
          <p:nvPr/>
        </p:nvSpPr>
        <p:spPr>
          <a:xfrm>
            <a:off x="6057900" y="2514600"/>
            <a:ext cx="76200" cy="152400"/>
          </a:xfrm>
          <a:prstGeom prst="arc">
            <a:avLst>
              <a:gd name="adj1" fmla="val 16200000"/>
              <a:gd name="adj2" fmla="val 5485917"/>
            </a:avLst>
          </a:prstGeom>
          <a:ln w="6350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04" name="Arc 503"/>
          <p:cNvSpPr/>
          <p:nvPr/>
        </p:nvSpPr>
        <p:spPr>
          <a:xfrm>
            <a:off x="6210300" y="2514600"/>
            <a:ext cx="76200" cy="152400"/>
          </a:xfrm>
          <a:prstGeom prst="arc">
            <a:avLst>
              <a:gd name="adj1" fmla="val 16200000"/>
              <a:gd name="adj2" fmla="val 5485917"/>
            </a:avLst>
          </a:prstGeom>
          <a:ln w="6350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05" name="Arc 504"/>
          <p:cNvSpPr/>
          <p:nvPr/>
        </p:nvSpPr>
        <p:spPr>
          <a:xfrm>
            <a:off x="6286500" y="2514600"/>
            <a:ext cx="76200" cy="152400"/>
          </a:xfrm>
          <a:prstGeom prst="arc">
            <a:avLst>
              <a:gd name="adj1" fmla="val 16200000"/>
              <a:gd name="adj2" fmla="val 5485917"/>
            </a:avLst>
          </a:prstGeom>
          <a:ln w="6350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06" name="Arc 505"/>
          <p:cNvSpPr/>
          <p:nvPr/>
        </p:nvSpPr>
        <p:spPr>
          <a:xfrm>
            <a:off x="6591300" y="2514600"/>
            <a:ext cx="76200" cy="152400"/>
          </a:xfrm>
          <a:prstGeom prst="arc">
            <a:avLst>
              <a:gd name="adj1" fmla="val 16200000"/>
              <a:gd name="adj2" fmla="val 5485917"/>
            </a:avLst>
          </a:prstGeom>
          <a:ln w="6350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07" name="Arc 506"/>
          <p:cNvSpPr/>
          <p:nvPr/>
        </p:nvSpPr>
        <p:spPr>
          <a:xfrm>
            <a:off x="6743700" y="2514600"/>
            <a:ext cx="76200" cy="152400"/>
          </a:xfrm>
          <a:prstGeom prst="arc">
            <a:avLst>
              <a:gd name="adj1" fmla="val 16200000"/>
              <a:gd name="adj2" fmla="val 5485917"/>
            </a:avLst>
          </a:prstGeom>
          <a:ln w="6350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08" name="Arc 507"/>
          <p:cNvSpPr/>
          <p:nvPr/>
        </p:nvSpPr>
        <p:spPr>
          <a:xfrm>
            <a:off x="6819900" y="2514600"/>
            <a:ext cx="76200" cy="152400"/>
          </a:xfrm>
          <a:prstGeom prst="arc">
            <a:avLst>
              <a:gd name="adj1" fmla="val 16200000"/>
              <a:gd name="adj2" fmla="val 5485917"/>
            </a:avLst>
          </a:prstGeom>
          <a:ln w="6350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09" name="Arc 508"/>
          <p:cNvSpPr/>
          <p:nvPr/>
        </p:nvSpPr>
        <p:spPr>
          <a:xfrm>
            <a:off x="7124700" y="2514600"/>
            <a:ext cx="76200" cy="152400"/>
          </a:xfrm>
          <a:prstGeom prst="arc">
            <a:avLst>
              <a:gd name="adj1" fmla="val 16200000"/>
              <a:gd name="adj2" fmla="val 5485917"/>
            </a:avLst>
          </a:prstGeom>
          <a:ln w="6350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0" name="Arc 509"/>
          <p:cNvSpPr/>
          <p:nvPr/>
        </p:nvSpPr>
        <p:spPr>
          <a:xfrm rot="10800000" flipV="1">
            <a:off x="5181600" y="2743200"/>
            <a:ext cx="609600" cy="609600"/>
          </a:xfrm>
          <a:prstGeom prst="arc">
            <a:avLst>
              <a:gd name="adj1" fmla="val 16200000"/>
              <a:gd name="adj2" fmla="val 5338487"/>
            </a:avLst>
          </a:prstGeom>
          <a:ln w="12700">
            <a:solidFill>
              <a:schemeClr val="tx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cxnSp>
        <p:nvCxnSpPr>
          <p:cNvPr id="511" name="Straight Arrow Connector 510"/>
          <p:cNvCxnSpPr/>
          <p:nvPr/>
        </p:nvCxnSpPr>
        <p:spPr>
          <a:xfrm>
            <a:off x="5486400" y="3200400"/>
            <a:ext cx="2667000" cy="0"/>
          </a:xfrm>
          <a:prstGeom prst="straightConnector1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2" name="TextBox 511"/>
          <p:cNvSpPr txBox="1"/>
          <p:nvPr/>
        </p:nvSpPr>
        <p:spPr>
          <a:xfrm>
            <a:off x="6629400" y="3200400"/>
            <a:ext cx="57509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Waste</a:t>
            </a:r>
            <a:endParaRPr lang="en-US" sz="1200" dirty="0"/>
          </a:p>
        </p:txBody>
      </p:sp>
      <p:cxnSp>
        <p:nvCxnSpPr>
          <p:cNvPr id="513" name="Straight Arrow Connector 512"/>
          <p:cNvCxnSpPr/>
          <p:nvPr/>
        </p:nvCxnSpPr>
        <p:spPr>
          <a:xfrm>
            <a:off x="5486400" y="3352800"/>
            <a:ext cx="1120221" cy="959"/>
          </a:xfrm>
          <a:prstGeom prst="straightConnector1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4" name="Arc 513"/>
          <p:cNvSpPr/>
          <p:nvPr/>
        </p:nvSpPr>
        <p:spPr>
          <a:xfrm rot="10800000" flipV="1">
            <a:off x="5334000" y="2819400"/>
            <a:ext cx="304800" cy="381000"/>
          </a:xfrm>
          <a:prstGeom prst="arc">
            <a:avLst>
              <a:gd name="adj1" fmla="val 16200000"/>
              <a:gd name="adj2" fmla="val 5628673"/>
            </a:avLst>
          </a:prstGeom>
          <a:ln w="12700">
            <a:solidFill>
              <a:schemeClr val="tx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cxnSp>
        <p:nvCxnSpPr>
          <p:cNvPr id="515" name="Straight Arrow Connector 514"/>
          <p:cNvCxnSpPr/>
          <p:nvPr/>
        </p:nvCxnSpPr>
        <p:spPr>
          <a:xfrm flipH="1">
            <a:off x="5638800" y="2438400"/>
            <a:ext cx="1524000" cy="0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6" name="Arc 515"/>
          <p:cNvSpPr/>
          <p:nvPr/>
        </p:nvSpPr>
        <p:spPr>
          <a:xfrm flipH="1">
            <a:off x="5257800" y="2133600"/>
            <a:ext cx="457200" cy="304800"/>
          </a:xfrm>
          <a:prstGeom prst="arc">
            <a:avLst>
              <a:gd name="adj1" fmla="val 16200000"/>
              <a:gd name="adj2" fmla="val 5453339"/>
            </a:avLst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517" name="TextBox 516"/>
          <p:cNvSpPr txBox="1"/>
          <p:nvPr/>
        </p:nvSpPr>
        <p:spPr>
          <a:xfrm>
            <a:off x="5486400" y="2057400"/>
            <a:ext cx="838199" cy="18466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tIns="0" bIns="0" rtlCol="0">
            <a:spAutoFit/>
          </a:bodyPr>
          <a:lstStyle/>
          <a:p>
            <a:pPr lvl="1"/>
            <a:r>
              <a:rPr lang="en-US" sz="1200" dirty="0" err="1" smtClean="0"/>
              <a:t>ul</a:t>
            </a:r>
            <a:endParaRPr lang="en-US" sz="1200" dirty="0"/>
          </a:p>
        </p:txBody>
      </p:sp>
      <p:sp>
        <p:nvSpPr>
          <p:cNvPr id="518" name="Oval 517"/>
          <p:cNvSpPr/>
          <p:nvPr/>
        </p:nvSpPr>
        <p:spPr>
          <a:xfrm>
            <a:off x="4419600" y="2971800"/>
            <a:ext cx="304800" cy="304800"/>
          </a:xfrm>
          <a:prstGeom prst="ellipse">
            <a:avLst/>
          </a:prstGeom>
          <a:noFill/>
          <a:ln w="2540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519" name="Straight Arrow Connector 518"/>
          <p:cNvCxnSpPr/>
          <p:nvPr/>
        </p:nvCxnSpPr>
        <p:spPr>
          <a:xfrm>
            <a:off x="4419600" y="3124200"/>
            <a:ext cx="304800" cy="0"/>
          </a:xfrm>
          <a:prstGeom prst="straightConnector1">
            <a:avLst/>
          </a:prstGeom>
          <a:ln w="12700">
            <a:solidFill>
              <a:schemeClr val="tx1"/>
            </a:solidFill>
            <a:prstDash val="sysDot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0" name="Curved Connector 519"/>
          <p:cNvCxnSpPr>
            <a:stCxn id="518" idx="6"/>
          </p:cNvCxnSpPr>
          <p:nvPr/>
        </p:nvCxnSpPr>
        <p:spPr>
          <a:xfrm flipV="1">
            <a:off x="4724400" y="2590800"/>
            <a:ext cx="762000" cy="533400"/>
          </a:xfrm>
          <a:prstGeom prst="curvedConnector3">
            <a:avLst>
              <a:gd name="adj1" fmla="val 24286"/>
            </a:avLst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2" name="Rectangle 521"/>
          <p:cNvSpPr/>
          <p:nvPr/>
        </p:nvSpPr>
        <p:spPr>
          <a:xfrm>
            <a:off x="4572000" y="3810000"/>
            <a:ext cx="4267200" cy="2819400"/>
          </a:xfrm>
          <a:prstGeom prst="rect">
            <a:avLst/>
          </a:prstGeom>
          <a:noFill/>
          <a:ln w="1270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`</a:t>
            </a:r>
            <a:endParaRPr lang="en-US" dirty="0"/>
          </a:p>
        </p:txBody>
      </p:sp>
      <p:sp>
        <p:nvSpPr>
          <p:cNvPr id="523" name="TextBox 522"/>
          <p:cNvSpPr txBox="1"/>
          <p:nvPr/>
        </p:nvSpPr>
        <p:spPr>
          <a:xfrm>
            <a:off x="4572000" y="3810000"/>
            <a:ext cx="1447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err="1" smtClean="0"/>
              <a:t>MagPip</a:t>
            </a:r>
            <a:endParaRPr lang="en-US" i="1" dirty="0" smtClean="0"/>
          </a:p>
          <a:p>
            <a:r>
              <a:rPr lang="en-US" i="1" dirty="0" smtClean="0"/>
              <a:t>RNA</a:t>
            </a:r>
            <a:endParaRPr lang="en-US" i="1" dirty="0"/>
          </a:p>
        </p:txBody>
      </p:sp>
      <p:sp>
        <p:nvSpPr>
          <p:cNvPr id="524" name="TextBox 523"/>
          <p:cNvSpPr txBox="1"/>
          <p:nvPr/>
        </p:nvSpPr>
        <p:spPr>
          <a:xfrm>
            <a:off x="8305800" y="5867400"/>
            <a:ext cx="5845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To AM</a:t>
            </a:r>
            <a:endParaRPr lang="en-US" sz="1200" dirty="0"/>
          </a:p>
        </p:txBody>
      </p:sp>
      <p:sp>
        <p:nvSpPr>
          <p:cNvPr id="525" name="Isosceles Triangle 524"/>
          <p:cNvSpPr/>
          <p:nvPr/>
        </p:nvSpPr>
        <p:spPr>
          <a:xfrm rot="16200000">
            <a:off x="8191500" y="5676900"/>
            <a:ext cx="609600" cy="685800"/>
          </a:xfrm>
          <a:prstGeom prst="triangle">
            <a:avLst/>
          </a:prstGeom>
          <a:noFill/>
          <a:ln w="1905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6" name="Arc 525"/>
          <p:cNvSpPr/>
          <p:nvPr/>
        </p:nvSpPr>
        <p:spPr>
          <a:xfrm flipH="1">
            <a:off x="5105400" y="4724400"/>
            <a:ext cx="762000" cy="609600"/>
          </a:xfrm>
          <a:prstGeom prst="arc">
            <a:avLst>
              <a:gd name="adj1" fmla="val 16200000"/>
              <a:gd name="adj2" fmla="val 5453339"/>
            </a:avLst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527" name="TextBox 526"/>
          <p:cNvSpPr txBox="1"/>
          <p:nvPr/>
        </p:nvSpPr>
        <p:spPr>
          <a:xfrm>
            <a:off x="5486400" y="4572000"/>
            <a:ext cx="87235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err="1" smtClean="0"/>
              <a:t>Mag</a:t>
            </a:r>
            <a:r>
              <a:rPr lang="en-US" sz="1200" dirty="0" smtClean="0"/>
              <a:t> Beads</a:t>
            </a:r>
            <a:endParaRPr lang="en-US" sz="1200" dirty="0"/>
          </a:p>
        </p:txBody>
      </p:sp>
      <p:cxnSp>
        <p:nvCxnSpPr>
          <p:cNvPr id="528" name="Straight Arrow Connector 527"/>
          <p:cNvCxnSpPr/>
          <p:nvPr/>
        </p:nvCxnSpPr>
        <p:spPr>
          <a:xfrm>
            <a:off x="5486400" y="6019800"/>
            <a:ext cx="2667000" cy="0"/>
          </a:xfrm>
          <a:prstGeom prst="straightConnector1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9" name="Arc 528"/>
          <p:cNvSpPr/>
          <p:nvPr/>
        </p:nvSpPr>
        <p:spPr>
          <a:xfrm rot="10800000" flipV="1">
            <a:off x="5334000" y="5638800"/>
            <a:ext cx="304800" cy="381000"/>
          </a:xfrm>
          <a:prstGeom prst="arc">
            <a:avLst>
              <a:gd name="adj1" fmla="val 16200000"/>
              <a:gd name="adj2" fmla="val 5628673"/>
            </a:avLst>
          </a:prstGeom>
          <a:ln w="12700">
            <a:solidFill>
              <a:schemeClr val="tx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530" name="Arc 529"/>
          <p:cNvSpPr/>
          <p:nvPr/>
        </p:nvSpPr>
        <p:spPr>
          <a:xfrm flipH="1">
            <a:off x="5257800" y="4953000"/>
            <a:ext cx="457200" cy="304800"/>
          </a:xfrm>
          <a:prstGeom prst="arc">
            <a:avLst>
              <a:gd name="adj1" fmla="val 16200000"/>
              <a:gd name="adj2" fmla="val 5453339"/>
            </a:avLst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531" name="TextBox 530"/>
          <p:cNvSpPr txBox="1"/>
          <p:nvPr/>
        </p:nvSpPr>
        <p:spPr>
          <a:xfrm>
            <a:off x="5486400" y="4876800"/>
            <a:ext cx="838199" cy="18466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tIns="0" bIns="0" rtlCol="0">
            <a:spAutoFit/>
          </a:bodyPr>
          <a:lstStyle/>
          <a:p>
            <a:pPr lvl="1"/>
            <a:r>
              <a:rPr lang="en-US" sz="1200" dirty="0" err="1" smtClean="0"/>
              <a:t>ul</a:t>
            </a:r>
            <a:endParaRPr lang="en-US" sz="1200" dirty="0"/>
          </a:p>
        </p:txBody>
      </p:sp>
      <p:sp>
        <p:nvSpPr>
          <p:cNvPr id="532" name="TextBox 531"/>
          <p:cNvSpPr txBox="1"/>
          <p:nvPr/>
        </p:nvSpPr>
        <p:spPr>
          <a:xfrm>
            <a:off x="5943600" y="5638800"/>
            <a:ext cx="609600" cy="276999"/>
          </a:xfrm>
          <a:prstGeom prst="rect">
            <a:avLst/>
          </a:prstGeom>
          <a:noFill/>
          <a:ln w="12700">
            <a:solidFill>
              <a:schemeClr val="accent6">
                <a:lumMod val="50000"/>
              </a:schemeClr>
            </a:solidFill>
          </a:ln>
        </p:spPr>
        <p:txBody>
          <a:bodyPr wrap="square" lIns="45720" rIns="45720" rtlCol="0">
            <a:spAutoFit/>
          </a:bodyPr>
          <a:lstStyle/>
          <a:p>
            <a:r>
              <a:rPr lang="en-US" sz="1200" dirty="0" smtClean="0"/>
              <a:t>Magnet</a:t>
            </a:r>
          </a:p>
        </p:txBody>
      </p:sp>
      <p:sp>
        <p:nvSpPr>
          <p:cNvPr id="533" name="TextBox 532"/>
          <p:cNvSpPr txBox="1"/>
          <p:nvPr/>
        </p:nvSpPr>
        <p:spPr>
          <a:xfrm>
            <a:off x="7848600" y="5257800"/>
            <a:ext cx="59663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In/Out</a:t>
            </a:r>
            <a:endParaRPr lang="en-US" sz="1200" dirty="0"/>
          </a:p>
        </p:txBody>
      </p:sp>
      <p:cxnSp>
        <p:nvCxnSpPr>
          <p:cNvPr id="534" name="Straight Arrow Connector 533"/>
          <p:cNvCxnSpPr/>
          <p:nvPr/>
        </p:nvCxnSpPr>
        <p:spPr>
          <a:xfrm>
            <a:off x="5867400" y="5486400"/>
            <a:ext cx="0" cy="381000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5" name="TextBox 534"/>
          <p:cNvSpPr txBox="1"/>
          <p:nvPr/>
        </p:nvSpPr>
        <p:spPr>
          <a:xfrm>
            <a:off x="6629400" y="4953000"/>
            <a:ext cx="457199" cy="276999"/>
          </a:xfrm>
          <a:prstGeom prst="rect">
            <a:avLst/>
          </a:prstGeom>
          <a:noFill/>
          <a:ln w="12700">
            <a:solidFill>
              <a:schemeClr val="accent6">
                <a:lumMod val="50000"/>
              </a:schemeClr>
            </a:solidFill>
          </a:ln>
        </p:spPr>
        <p:txBody>
          <a:bodyPr wrap="square" lIns="45720" rIns="45720" rtlCol="0">
            <a:spAutoFit/>
          </a:bodyPr>
          <a:lstStyle/>
          <a:p>
            <a:r>
              <a:rPr lang="en-US" sz="1200" dirty="0" smtClean="0"/>
              <a:t>Heat</a:t>
            </a:r>
            <a:endParaRPr lang="en-US" sz="1200" dirty="0"/>
          </a:p>
        </p:txBody>
      </p:sp>
      <p:cxnSp>
        <p:nvCxnSpPr>
          <p:cNvPr id="536" name="Straight Arrow Connector 535"/>
          <p:cNvCxnSpPr/>
          <p:nvPr/>
        </p:nvCxnSpPr>
        <p:spPr>
          <a:xfrm flipH="1">
            <a:off x="7467600" y="5410200"/>
            <a:ext cx="381000" cy="0"/>
          </a:xfrm>
          <a:prstGeom prst="straightConnector1">
            <a:avLst/>
          </a:prstGeom>
          <a:ln w="12700">
            <a:solidFill>
              <a:schemeClr val="tx1"/>
            </a:solidFill>
            <a:headEnd type="stealth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7" name="Straight Connector 536"/>
          <p:cNvCxnSpPr>
            <a:stCxn id="539" idx="0"/>
            <a:endCxn id="540" idx="0"/>
          </p:cNvCxnSpPr>
          <p:nvPr/>
        </p:nvCxnSpPr>
        <p:spPr>
          <a:xfrm>
            <a:off x="5638800" y="5334000"/>
            <a:ext cx="17907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8" name="Straight Connector 537"/>
          <p:cNvCxnSpPr/>
          <p:nvPr/>
        </p:nvCxnSpPr>
        <p:spPr>
          <a:xfrm>
            <a:off x="5638800" y="5486400"/>
            <a:ext cx="17907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9" name="Arc 538"/>
          <p:cNvSpPr/>
          <p:nvPr/>
        </p:nvSpPr>
        <p:spPr>
          <a:xfrm>
            <a:off x="5600700" y="5334000"/>
            <a:ext cx="76200" cy="152400"/>
          </a:xfrm>
          <a:prstGeom prst="arc">
            <a:avLst>
              <a:gd name="adj1" fmla="val 16200000"/>
              <a:gd name="adj2" fmla="val 5485917"/>
            </a:avLst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40" name="Arc 539"/>
          <p:cNvSpPr/>
          <p:nvPr/>
        </p:nvSpPr>
        <p:spPr>
          <a:xfrm>
            <a:off x="7391400" y="5334000"/>
            <a:ext cx="76200" cy="152400"/>
          </a:xfrm>
          <a:prstGeom prst="arc">
            <a:avLst>
              <a:gd name="adj1" fmla="val 16200000"/>
              <a:gd name="adj2" fmla="val 5485917"/>
            </a:avLst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41" name="Arc 540"/>
          <p:cNvSpPr/>
          <p:nvPr/>
        </p:nvSpPr>
        <p:spPr>
          <a:xfrm rot="10800000">
            <a:off x="5600700" y="5334000"/>
            <a:ext cx="76200" cy="152400"/>
          </a:xfrm>
          <a:prstGeom prst="arc">
            <a:avLst>
              <a:gd name="adj1" fmla="val 16200000"/>
              <a:gd name="adj2" fmla="val 5485917"/>
            </a:avLst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42" name="Arc 541"/>
          <p:cNvSpPr/>
          <p:nvPr/>
        </p:nvSpPr>
        <p:spPr>
          <a:xfrm>
            <a:off x="6057900" y="5334000"/>
            <a:ext cx="76200" cy="152400"/>
          </a:xfrm>
          <a:prstGeom prst="arc">
            <a:avLst>
              <a:gd name="adj1" fmla="val 16200000"/>
              <a:gd name="adj2" fmla="val 5485917"/>
            </a:avLst>
          </a:prstGeom>
          <a:ln w="6350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43" name="Arc 542"/>
          <p:cNvSpPr/>
          <p:nvPr/>
        </p:nvSpPr>
        <p:spPr>
          <a:xfrm>
            <a:off x="6210300" y="5334000"/>
            <a:ext cx="76200" cy="152400"/>
          </a:xfrm>
          <a:prstGeom prst="arc">
            <a:avLst>
              <a:gd name="adj1" fmla="val 16200000"/>
              <a:gd name="adj2" fmla="val 5485917"/>
            </a:avLst>
          </a:prstGeom>
          <a:ln w="6350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44" name="Arc 543"/>
          <p:cNvSpPr/>
          <p:nvPr/>
        </p:nvSpPr>
        <p:spPr>
          <a:xfrm>
            <a:off x="6286500" y="5334000"/>
            <a:ext cx="76200" cy="152400"/>
          </a:xfrm>
          <a:prstGeom prst="arc">
            <a:avLst>
              <a:gd name="adj1" fmla="val 16200000"/>
              <a:gd name="adj2" fmla="val 5485917"/>
            </a:avLst>
          </a:prstGeom>
          <a:ln w="6350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45" name="Arc 544"/>
          <p:cNvSpPr/>
          <p:nvPr/>
        </p:nvSpPr>
        <p:spPr>
          <a:xfrm>
            <a:off x="6591300" y="5334000"/>
            <a:ext cx="76200" cy="152400"/>
          </a:xfrm>
          <a:prstGeom prst="arc">
            <a:avLst>
              <a:gd name="adj1" fmla="val 16200000"/>
              <a:gd name="adj2" fmla="val 5485917"/>
            </a:avLst>
          </a:prstGeom>
          <a:ln w="6350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46" name="Arc 545"/>
          <p:cNvSpPr/>
          <p:nvPr/>
        </p:nvSpPr>
        <p:spPr>
          <a:xfrm>
            <a:off x="6743700" y="5334000"/>
            <a:ext cx="76200" cy="152400"/>
          </a:xfrm>
          <a:prstGeom prst="arc">
            <a:avLst>
              <a:gd name="adj1" fmla="val 16200000"/>
              <a:gd name="adj2" fmla="val 5485917"/>
            </a:avLst>
          </a:prstGeom>
          <a:ln w="6350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47" name="Arc 546"/>
          <p:cNvSpPr/>
          <p:nvPr/>
        </p:nvSpPr>
        <p:spPr>
          <a:xfrm>
            <a:off x="6819900" y="5334000"/>
            <a:ext cx="76200" cy="152400"/>
          </a:xfrm>
          <a:prstGeom prst="arc">
            <a:avLst>
              <a:gd name="adj1" fmla="val 16200000"/>
              <a:gd name="adj2" fmla="val 5485917"/>
            </a:avLst>
          </a:prstGeom>
          <a:ln w="6350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48" name="Arc 547"/>
          <p:cNvSpPr/>
          <p:nvPr/>
        </p:nvSpPr>
        <p:spPr>
          <a:xfrm>
            <a:off x="7124700" y="5334000"/>
            <a:ext cx="76200" cy="152400"/>
          </a:xfrm>
          <a:prstGeom prst="arc">
            <a:avLst>
              <a:gd name="adj1" fmla="val 16200000"/>
              <a:gd name="adj2" fmla="val 5485917"/>
            </a:avLst>
          </a:prstGeom>
          <a:ln w="6350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549" name="Straight Arrow Connector 548"/>
          <p:cNvCxnSpPr/>
          <p:nvPr/>
        </p:nvCxnSpPr>
        <p:spPr>
          <a:xfrm flipH="1">
            <a:off x="5638800" y="5257800"/>
            <a:ext cx="1524000" cy="0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0" name="Arc 549"/>
          <p:cNvSpPr/>
          <p:nvPr/>
        </p:nvSpPr>
        <p:spPr>
          <a:xfrm flipH="1">
            <a:off x="4953000" y="4572000"/>
            <a:ext cx="1066800" cy="838200"/>
          </a:xfrm>
          <a:prstGeom prst="arc">
            <a:avLst>
              <a:gd name="adj1" fmla="val 16200000"/>
              <a:gd name="adj2" fmla="val 5453339"/>
            </a:avLst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554" name="Arc 553"/>
          <p:cNvSpPr/>
          <p:nvPr/>
        </p:nvSpPr>
        <p:spPr>
          <a:xfrm rot="10800000" flipV="1">
            <a:off x="5181600" y="5562600"/>
            <a:ext cx="609600" cy="609600"/>
          </a:xfrm>
          <a:prstGeom prst="arc">
            <a:avLst>
              <a:gd name="adj1" fmla="val 16200000"/>
              <a:gd name="adj2" fmla="val 5338487"/>
            </a:avLst>
          </a:prstGeom>
          <a:ln w="12700">
            <a:solidFill>
              <a:schemeClr val="tx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555" name="TextBox 554"/>
          <p:cNvSpPr txBox="1"/>
          <p:nvPr/>
        </p:nvSpPr>
        <p:spPr>
          <a:xfrm>
            <a:off x="6629400" y="6019800"/>
            <a:ext cx="57509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Waste</a:t>
            </a:r>
            <a:endParaRPr lang="en-US" sz="1200" dirty="0"/>
          </a:p>
        </p:txBody>
      </p:sp>
      <p:cxnSp>
        <p:nvCxnSpPr>
          <p:cNvPr id="556" name="Straight Arrow Connector 555"/>
          <p:cNvCxnSpPr/>
          <p:nvPr/>
        </p:nvCxnSpPr>
        <p:spPr>
          <a:xfrm>
            <a:off x="5486400" y="6172200"/>
            <a:ext cx="1120221" cy="959"/>
          </a:xfrm>
          <a:prstGeom prst="straightConnector1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7" name="Flowchart: Magnetic Disk 556"/>
          <p:cNvSpPr/>
          <p:nvPr/>
        </p:nvSpPr>
        <p:spPr>
          <a:xfrm>
            <a:off x="1752600" y="4800600"/>
            <a:ext cx="533400" cy="685800"/>
          </a:xfrm>
          <a:prstGeom prst="flowChartMagneticDisk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58" name="TextBox 557"/>
          <p:cNvSpPr txBox="1"/>
          <p:nvPr/>
        </p:nvSpPr>
        <p:spPr>
          <a:xfrm>
            <a:off x="990600" y="4953000"/>
            <a:ext cx="76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i="1" dirty="0" smtClean="0"/>
              <a:t>Filtrate</a:t>
            </a:r>
          </a:p>
          <a:p>
            <a:r>
              <a:rPr lang="en-US" sz="1200" i="1" dirty="0" smtClean="0"/>
              <a:t>Collector</a:t>
            </a:r>
            <a:endParaRPr lang="en-US" sz="1200" i="1" dirty="0"/>
          </a:p>
        </p:txBody>
      </p:sp>
      <p:sp>
        <p:nvSpPr>
          <p:cNvPr id="559" name="TextBox 558"/>
          <p:cNvSpPr txBox="1"/>
          <p:nvPr/>
        </p:nvSpPr>
        <p:spPr>
          <a:xfrm>
            <a:off x="228600" y="5791200"/>
            <a:ext cx="74533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err="1" smtClean="0"/>
              <a:t>Offboard</a:t>
            </a:r>
            <a:endParaRPr lang="en-US" sz="1200" dirty="0"/>
          </a:p>
        </p:txBody>
      </p:sp>
      <p:sp>
        <p:nvSpPr>
          <p:cNvPr id="560" name="Arc 559"/>
          <p:cNvSpPr/>
          <p:nvPr/>
        </p:nvSpPr>
        <p:spPr>
          <a:xfrm rot="16200000" flipH="1" flipV="1">
            <a:off x="723900" y="4838700"/>
            <a:ext cx="990600" cy="12192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561" name="Arc 560"/>
          <p:cNvSpPr/>
          <p:nvPr/>
        </p:nvSpPr>
        <p:spPr>
          <a:xfrm rot="16200000" flipH="1">
            <a:off x="3467100" y="3771900"/>
            <a:ext cx="838200" cy="33528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562" name="Arc 561"/>
          <p:cNvSpPr/>
          <p:nvPr/>
        </p:nvSpPr>
        <p:spPr>
          <a:xfrm flipH="1">
            <a:off x="2133600" y="4267200"/>
            <a:ext cx="762000" cy="10668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563" name="Arc 562"/>
          <p:cNvSpPr/>
          <p:nvPr/>
        </p:nvSpPr>
        <p:spPr>
          <a:xfrm flipH="1">
            <a:off x="2209800" y="4495800"/>
            <a:ext cx="609600" cy="6096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564" name="TextBox 563"/>
          <p:cNvSpPr txBox="1"/>
          <p:nvPr/>
        </p:nvSpPr>
        <p:spPr>
          <a:xfrm>
            <a:off x="2514600" y="4343400"/>
            <a:ext cx="74161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Evacuate</a:t>
            </a:r>
            <a:endParaRPr lang="en-US" sz="1200" dirty="0"/>
          </a:p>
        </p:txBody>
      </p:sp>
      <p:sp>
        <p:nvSpPr>
          <p:cNvPr id="565" name="Arc 564"/>
          <p:cNvSpPr/>
          <p:nvPr/>
        </p:nvSpPr>
        <p:spPr>
          <a:xfrm flipH="1">
            <a:off x="1981200" y="4038600"/>
            <a:ext cx="762000" cy="15240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566" name="TextBox 565"/>
          <p:cNvSpPr txBox="1"/>
          <p:nvPr/>
        </p:nvSpPr>
        <p:spPr>
          <a:xfrm>
            <a:off x="2362200" y="3886200"/>
            <a:ext cx="74161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Evacuate</a:t>
            </a:r>
            <a:endParaRPr lang="en-US" sz="1200" dirty="0"/>
          </a:p>
        </p:txBody>
      </p:sp>
      <p:sp>
        <p:nvSpPr>
          <p:cNvPr id="567" name="TextBox 566"/>
          <p:cNvSpPr txBox="1"/>
          <p:nvPr/>
        </p:nvSpPr>
        <p:spPr>
          <a:xfrm>
            <a:off x="2286000" y="6096000"/>
            <a:ext cx="57509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Waste</a:t>
            </a:r>
            <a:endParaRPr lang="en-US" sz="1200" dirty="0"/>
          </a:p>
        </p:txBody>
      </p:sp>
      <p:sp>
        <p:nvSpPr>
          <p:cNvPr id="568" name="Arc 567"/>
          <p:cNvSpPr/>
          <p:nvPr/>
        </p:nvSpPr>
        <p:spPr>
          <a:xfrm rot="16200000" flipH="1">
            <a:off x="1562100" y="5143500"/>
            <a:ext cx="1524000" cy="6858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cxnSp>
        <p:nvCxnSpPr>
          <p:cNvPr id="569" name="Straight Arrow Connector 568"/>
          <p:cNvCxnSpPr/>
          <p:nvPr/>
        </p:nvCxnSpPr>
        <p:spPr>
          <a:xfrm flipH="1">
            <a:off x="2286000" y="5181600"/>
            <a:ext cx="304800" cy="1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0" name="TextBox 569"/>
          <p:cNvSpPr txBox="1"/>
          <p:nvPr/>
        </p:nvSpPr>
        <p:spPr>
          <a:xfrm>
            <a:off x="2590800" y="5029200"/>
            <a:ext cx="424347" cy="276999"/>
          </a:xfrm>
          <a:prstGeom prst="rect">
            <a:avLst/>
          </a:prstGeom>
          <a:noFill/>
          <a:ln w="12700">
            <a:solidFill>
              <a:schemeClr val="accent6">
                <a:lumMod val="50000"/>
              </a:schemeClr>
            </a:solidFill>
          </a:ln>
        </p:spPr>
        <p:txBody>
          <a:bodyPr wrap="none" lIns="45720" rIns="45720" rtlCol="0">
            <a:spAutoFit/>
          </a:bodyPr>
          <a:lstStyle/>
          <a:p>
            <a:r>
              <a:rPr lang="en-US" sz="1200" dirty="0" smtClean="0"/>
              <a:t>Heat </a:t>
            </a:r>
          </a:p>
        </p:txBody>
      </p:sp>
      <p:sp>
        <p:nvSpPr>
          <p:cNvPr id="571" name="Rectangle 570"/>
          <p:cNvSpPr/>
          <p:nvPr/>
        </p:nvSpPr>
        <p:spPr>
          <a:xfrm>
            <a:off x="304800" y="3810000"/>
            <a:ext cx="4267200" cy="2819400"/>
          </a:xfrm>
          <a:prstGeom prst="rect">
            <a:avLst/>
          </a:prstGeom>
          <a:noFill/>
          <a:ln w="1270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2" name="Isosceles Triangle 571"/>
          <p:cNvSpPr/>
          <p:nvPr/>
        </p:nvSpPr>
        <p:spPr>
          <a:xfrm rot="5400000">
            <a:off x="457200" y="5486400"/>
            <a:ext cx="609600" cy="914400"/>
          </a:xfrm>
          <a:prstGeom prst="triangle">
            <a:avLst/>
          </a:prstGeom>
          <a:noFill/>
          <a:ln w="1905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573" name="Curved Connector 572"/>
          <p:cNvCxnSpPr>
            <a:stCxn id="576" idx="4"/>
          </p:cNvCxnSpPr>
          <p:nvPr/>
        </p:nvCxnSpPr>
        <p:spPr>
          <a:xfrm rot="16200000" flipH="1">
            <a:off x="1295400" y="4267200"/>
            <a:ext cx="838200" cy="228600"/>
          </a:xfrm>
          <a:prstGeom prst="curvedConnector3">
            <a:avLst>
              <a:gd name="adj1" fmla="val 50000"/>
            </a:avLst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4" name="TextBox 573"/>
          <p:cNvSpPr txBox="1"/>
          <p:nvPr/>
        </p:nvSpPr>
        <p:spPr>
          <a:xfrm>
            <a:off x="2514600" y="4191000"/>
            <a:ext cx="790601" cy="18466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tIns="0" bIns="0" rtlCol="0">
            <a:spAutoFit/>
          </a:bodyPr>
          <a:lstStyle/>
          <a:p>
            <a:pPr lvl="1"/>
            <a:r>
              <a:rPr lang="en-US" sz="1200" dirty="0" err="1" smtClean="0"/>
              <a:t>uL</a:t>
            </a:r>
            <a:endParaRPr lang="en-US" sz="1200" dirty="0"/>
          </a:p>
        </p:txBody>
      </p:sp>
      <p:sp>
        <p:nvSpPr>
          <p:cNvPr id="575" name="TextBox 574"/>
          <p:cNvSpPr txBox="1"/>
          <p:nvPr/>
        </p:nvSpPr>
        <p:spPr>
          <a:xfrm>
            <a:off x="304800" y="3810000"/>
            <a:ext cx="1447800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smtClean="0"/>
              <a:t>Filtrate</a:t>
            </a:r>
            <a:endParaRPr lang="en-US" i="1" dirty="0"/>
          </a:p>
        </p:txBody>
      </p:sp>
      <p:sp>
        <p:nvSpPr>
          <p:cNvPr id="576" name="Oval 575"/>
          <p:cNvSpPr/>
          <p:nvPr/>
        </p:nvSpPr>
        <p:spPr>
          <a:xfrm>
            <a:off x="1447800" y="3657600"/>
            <a:ext cx="304800" cy="304800"/>
          </a:xfrm>
          <a:prstGeom prst="ellipse">
            <a:avLst/>
          </a:prstGeom>
          <a:noFill/>
          <a:ln w="2540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577" name="Straight Arrow Connector 576"/>
          <p:cNvCxnSpPr>
            <a:stCxn id="576" idx="0"/>
          </p:cNvCxnSpPr>
          <p:nvPr/>
        </p:nvCxnSpPr>
        <p:spPr>
          <a:xfrm>
            <a:off x="1600200" y="3657600"/>
            <a:ext cx="0" cy="304800"/>
          </a:xfrm>
          <a:prstGeom prst="straightConnector1">
            <a:avLst/>
          </a:prstGeom>
          <a:ln w="12700">
            <a:solidFill>
              <a:schemeClr val="tx1"/>
            </a:solidFill>
            <a:prstDash val="sysDot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8" name="TextBox 577"/>
          <p:cNvSpPr txBox="1"/>
          <p:nvPr/>
        </p:nvSpPr>
        <p:spPr>
          <a:xfrm>
            <a:off x="4038600" y="5715000"/>
            <a:ext cx="5845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To AM</a:t>
            </a:r>
            <a:endParaRPr lang="en-US" sz="1200" dirty="0"/>
          </a:p>
        </p:txBody>
      </p:sp>
      <p:sp>
        <p:nvSpPr>
          <p:cNvPr id="579" name="Isosceles Triangle 578"/>
          <p:cNvSpPr/>
          <p:nvPr/>
        </p:nvSpPr>
        <p:spPr>
          <a:xfrm rot="16200000">
            <a:off x="3924300" y="5524500"/>
            <a:ext cx="609600" cy="685800"/>
          </a:xfrm>
          <a:prstGeom prst="triangle">
            <a:avLst/>
          </a:prstGeom>
          <a:noFill/>
          <a:ln w="1905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80" name="Arc 579"/>
          <p:cNvSpPr/>
          <p:nvPr/>
        </p:nvSpPr>
        <p:spPr>
          <a:xfrm rot="10800000" flipH="1">
            <a:off x="5105400" y="3352800"/>
            <a:ext cx="762000" cy="1219200"/>
          </a:xfrm>
          <a:prstGeom prst="arc">
            <a:avLst/>
          </a:prstGeom>
          <a:ln w="12700">
            <a:solidFill>
              <a:schemeClr val="tx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581" name="Oval 580"/>
          <p:cNvSpPr/>
          <p:nvPr/>
        </p:nvSpPr>
        <p:spPr>
          <a:xfrm>
            <a:off x="5715000" y="3657600"/>
            <a:ext cx="304800" cy="304800"/>
          </a:xfrm>
          <a:prstGeom prst="ellipse">
            <a:avLst/>
          </a:prstGeom>
          <a:noFill/>
          <a:ln w="2540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582" name="Straight Arrow Connector 581"/>
          <p:cNvCxnSpPr>
            <a:stCxn id="581" idx="0"/>
            <a:endCxn id="581" idx="4"/>
          </p:cNvCxnSpPr>
          <p:nvPr/>
        </p:nvCxnSpPr>
        <p:spPr>
          <a:xfrm>
            <a:off x="5867400" y="3657600"/>
            <a:ext cx="0" cy="304800"/>
          </a:xfrm>
          <a:prstGeom prst="straightConnector1">
            <a:avLst/>
          </a:prstGeom>
          <a:ln w="12700">
            <a:solidFill>
              <a:schemeClr val="tx1"/>
            </a:solidFill>
            <a:prstDash val="sysDot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3" name="Arc 582"/>
          <p:cNvSpPr/>
          <p:nvPr/>
        </p:nvSpPr>
        <p:spPr>
          <a:xfrm>
            <a:off x="5105400" y="3505200"/>
            <a:ext cx="762000" cy="3048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cxnSp>
        <p:nvCxnSpPr>
          <p:cNvPr id="126" name="Curved Connector 125"/>
          <p:cNvCxnSpPr/>
          <p:nvPr/>
        </p:nvCxnSpPr>
        <p:spPr>
          <a:xfrm rot="5400000">
            <a:off x="1143000" y="2895600"/>
            <a:ext cx="1219200" cy="304800"/>
          </a:xfrm>
          <a:prstGeom prst="curvedConnector3">
            <a:avLst>
              <a:gd name="adj1" fmla="val 50000"/>
            </a:avLst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7" name="Arc 126"/>
          <p:cNvSpPr/>
          <p:nvPr/>
        </p:nvSpPr>
        <p:spPr>
          <a:xfrm flipH="1">
            <a:off x="2895600" y="1905000"/>
            <a:ext cx="609600" cy="4572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128" name="Arc 127"/>
          <p:cNvSpPr/>
          <p:nvPr/>
        </p:nvSpPr>
        <p:spPr>
          <a:xfrm flipH="1">
            <a:off x="2743200" y="1676400"/>
            <a:ext cx="914400" cy="9144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129" name="Arc 128"/>
          <p:cNvSpPr/>
          <p:nvPr/>
        </p:nvSpPr>
        <p:spPr>
          <a:xfrm>
            <a:off x="533400" y="1828800"/>
            <a:ext cx="1371600" cy="6096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130" name="Arc 129"/>
          <p:cNvSpPr/>
          <p:nvPr/>
        </p:nvSpPr>
        <p:spPr>
          <a:xfrm>
            <a:off x="1295400" y="1524000"/>
            <a:ext cx="914400" cy="12192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131" name="TextBox 130"/>
          <p:cNvSpPr txBox="1"/>
          <p:nvPr/>
        </p:nvSpPr>
        <p:spPr>
          <a:xfrm>
            <a:off x="1066800" y="1371600"/>
            <a:ext cx="7416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/>
              <a:t>Evacuate</a:t>
            </a:r>
            <a:endParaRPr lang="en-US" sz="1200" dirty="0"/>
          </a:p>
        </p:txBody>
      </p:sp>
      <p:sp>
        <p:nvSpPr>
          <p:cNvPr id="132" name="TextBox 131"/>
          <p:cNvSpPr txBox="1"/>
          <p:nvPr/>
        </p:nvSpPr>
        <p:spPr>
          <a:xfrm>
            <a:off x="228600" y="1676400"/>
            <a:ext cx="78854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Seawater</a:t>
            </a:r>
            <a:endParaRPr lang="en-US" sz="1200" dirty="0"/>
          </a:p>
        </p:txBody>
      </p:sp>
      <p:sp>
        <p:nvSpPr>
          <p:cNvPr id="133" name="TextBox 132"/>
          <p:cNvSpPr txBox="1"/>
          <p:nvPr/>
        </p:nvSpPr>
        <p:spPr>
          <a:xfrm>
            <a:off x="3276600" y="3276600"/>
            <a:ext cx="609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i="1" dirty="0" err="1" smtClean="0"/>
              <a:t>Lysate</a:t>
            </a:r>
            <a:r>
              <a:rPr lang="en-US" sz="1200" i="1" dirty="0" smtClean="0"/>
              <a:t> filter</a:t>
            </a:r>
            <a:endParaRPr lang="en-US" sz="1200" i="1" dirty="0"/>
          </a:p>
        </p:txBody>
      </p:sp>
      <p:sp>
        <p:nvSpPr>
          <p:cNvPr id="134" name="Flowchart: Magnetic Disk 133"/>
          <p:cNvSpPr/>
          <p:nvPr/>
        </p:nvSpPr>
        <p:spPr>
          <a:xfrm>
            <a:off x="1524000" y="2133600"/>
            <a:ext cx="1752600" cy="304800"/>
          </a:xfrm>
          <a:prstGeom prst="flowChartMagneticDisk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5" name="Flowchart: Magnetic Disk 134"/>
          <p:cNvSpPr/>
          <p:nvPr/>
        </p:nvSpPr>
        <p:spPr>
          <a:xfrm rot="16200000">
            <a:off x="3429000" y="3048000"/>
            <a:ext cx="304800" cy="152400"/>
          </a:xfrm>
          <a:prstGeom prst="flowChartMagneticDisk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6" name="TextBox 135"/>
          <p:cNvSpPr txBox="1"/>
          <p:nvPr/>
        </p:nvSpPr>
        <p:spPr>
          <a:xfrm>
            <a:off x="2514600" y="3048000"/>
            <a:ext cx="57509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Waste</a:t>
            </a:r>
            <a:endParaRPr lang="en-US" sz="1200" dirty="0"/>
          </a:p>
        </p:txBody>
      </p:sp>
      <p:sp>
        <p:nvSpPr>
          <p:cNvPr id="137" name="Arc 136"/>
          <p:cNvSpPr/>
          <p:nvPr/>
        </p:nvSpPr>
        <p:spPr>
          <a:xfrm rot="16200000" flipH="1">
            <a:off x="1790700" y="2095500"/>
            <a:ext cx="1524000" cy="6858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138" name="TextBox 137"/>
          <p:cNvSpPr txBox="1"/>
          <p:nvPr/>
        </p:nvSpPr>
        <p:spPr>
          <a:xfrm>
            <a:off x="1905000" y="2209800"/>
            <a:ext cx="9906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i="1" dirty="0" smtClean="0"/>
              <a:t>25mm Filter</a:t>
            </a:r>
            <a:endParaRPr lang="en-US" sz="1200" i="1" dirty="0"/>
          </a:p>
        </p:txBody>
      </p:sp>
      <p:cxnSp>
        <p:nvCxnSpPr>
          <p:cNvPr id="139" name="Straight Arrow Connector 138"/>
          <p:cNvCxnSpPr/>
          <p:nvPr/>
        </p:nvCxnSpPr>
        <p:spPr>
          <a:xfrm flipH="1">
            <a:off x="3276600" y="2362200"/>
            <a:ext cx="990600" cy="0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0" name="TextBox 139"/>
          <p:cNvSpPr txBox="1"/>
          <p:nvPr/>
        </p:nvSpPr>
        <p:spPr>
          <a:xfrm>
            <a:off x="3429000" y="2057400"/>
            <a:ext cx="1143000" cy="276999"/>
          </a:xfrm>
          <a:prstGeom prst="rect">
            <a:avLst/>
          </a:prstGeom>
          <a:noFill/>
          <a:ln w="12700">
            <a:solidFill>
              <a:schemeClr val="accent6">
                <a:lumMod val="50000"/>
              </a:schemeClr>
            </a:solidFill>
          </a:ln>
        </p:spPr>
        <p:txBody>
          <a:bodyPr wrap="square" lIns="45720" rIns="45720" rtlCol="0">
            <a:spAutoFit/>
          </a:bodyPr>
          <a:lstStyle/>
          <a:p>
            <a:r>
              <a:rPr lang="en-US" sz="1200" dirty="0" smtClean="0"/>
              <a:t>Heat </a:t>
            </a:r>
            <a:r>
              <a:rPr lang="en-US" sz="1000" dirty="0" smtClean="0"/>
              <a:t>___C, __min</a:t>
            </a:r>
            <a:endParaRPr lang="en-US" sz="1000" dirty="0"/>
          </a:p>
        </p:txBody>
      </p:sp>
      <p:sp>
        <p:nvSpPr>
          <p:cNvPr id="141" name="TextBox 140"/>
          <p:cNvSpPr txBox="1"/>
          <p:nvPr/>
        </p:nvSpPr>
        <p:spPr>
          <a:xfrm>
            <a:off x="3429000" y="2362200"/>
            <a:ext cx="1143000" cy="276999"/>
          </a:xfrm>
          <a:prstGeom prst="rect">
            <a:avLst/>
          </a:prstGeom>
          <a:noFill/>
          <a:ln w="12700">
            <a:solidFill>
              <a:schemeClr val="accent6">
                <a:lumMod val="50000"/>
              </a:schemeClr>
            </a:solidFill>
          </a:ln>
        </p:spPr>
        <p:txBody>
          <a:bodyPr wrap="square" lIns="45720" rIns="45720" rtlCol="0">
            <a:spAutoFit/>
          </a:bodyPr>
          <a:lstStyle/>
          <a:p>
            <a:r>
              <a:rPr lang="en-US" sz="1200" dirty="0" smtClean="0"/>
              <a:t>Beat</a:t>
            </a:r>
            <a:endParaRPr lang="en-US" sz="1200" dirty="0"/>
          </a:p>
        </p:txBody>
      </p:sp>
      <p:sp>
        <p:nvSpPr>
          <p:cNvPr id="142" name="TextBox 141"/>
          <p:cNvSpPr txBox="1"/>
          <p:nvPr/>
        </p:nvSpPr>
        <p:spPr>
          <a:xfrm>
            <a:off x="3200400" y="1752600"/>
            <a:ext cx="74161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Evacuate</a:t>
            </a:r>
            <a:endParaRPr lang="en-US" sz="1200" dirty="0"/>
          </a:p>
        </p:txBody>
      </p:sp>
      <p:sp>
        <p:nvSpPr>
          <p:cNvPr id="143" name="Arc 142"/>
          <p:cNvSpPr/>
          <p:nvPr/>
        </p:nvSpPr>
        <p:spPr>
          <a:xfrm rot="16200000" flipH="1">
            <a:off x="2895600" y="1752600"/>
            <a:ext cx="1219200" cy="15240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144" name="TextBox 143"/>
          <p:cNvSpPr txBox="1"/>
          <p:nvPr/>
        </p:nvSpPr>
        <p:spPr>
          <a:xfrm>
            <a:off x="3124200" y="1143000"/>
            <a:ext cx="1219200" cy="18466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tIns="0" bIns="0" rtlCol="0">
            <a:spAutoFit/>
          </a:bodyPr>
          <a:lstStyle/>
          <a:p>
            <a:pPr lvl="1"/>
            <a:r>
              <a:rPr lang="en-US" sz="1200" dirty="0" err="1" smtClean="0"/>
              <a:t>uL</a:t>
            </a:r>
            <a:endParaRPr lang="en-US" sz="1200" dirty="0"/>
          </a:p>
        </p:txBody>
      </p:sp>
      <p:sp>
        <p:nvSpPr>
          <p:cNvPr id="146" name="TextBox 145"/>
          <p:cNvSpPr txBox="1"/>
          <p:nvPr/>
        </p:nvSpPr>
        <p:spPr>
          <a:xfrm>
            <a:off x="3200400" y="1600200"/>
            <a:ext cx="1219200" cy="18466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tIns="0" bIns="0" rtlCol="0">
            <a:spAutoFit/>
          </a:bodyPr>
          <a:lstStyle/>
          <a:p>
            <a:pPr lvl="1"/>
            <a:r>
              <a:rPr lang="en-US" sz="1200" dirty="0" err="1" smtClean="0"/>
              <a:t>uL</a:t>
            </a:r>
            <a:endParaRPr lang="en-US" sz="1200" dirty="0"/>
          </a:p>
        </p:txBody>
      </p:sp>
      <p:sp>
        <p:nvSpPr>
          <p:cNvPr id="147" name="Rectangle 146"/>
          <p:cNvSpPr/>
          <p:nvPr/>
        </p:nvSpPr>
        <p:spPr>
          <a:xfrm>
            <a:off x="304800" y="990600"/>
            <a:ext cx="4267200" cy="2819400"/>
          </a:xfrm>
          <a:prstGeom prst="rect">
            <a:avLst/>
          </a:prstGeom>
          <a:noFill/>
          <a:ln w="1270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8" name="Isosceles Triangle 147"/>
          <p:cNvSpPr/>
          <p:nvPr/>
        </p:nvSpPr>
        <p:spPr>
          <a:xfrm rot="5400000">
            <a:off x="457200" y="1371600"/>
            <a:ext cx="609600" cy="914400"/>
          </a:xfrm>
          <a:prstGeom prst="triangle">
            <a:avLst/>
          </a:prstGeom>
          <a:noFill/>
          <a:ln w="1905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49" name="Straight Arrow Connector 148"/>
          <p:cNvCxnSpPr>
            <a:stCxn id="135" idx="3"/>
          </p:cNvCxnSpPr>
          <p:nvPr/>
        </p:nvCxnSpPr>
        <p:spPr>
          <a:xfrm>
            <a:off x="3657600" y="3124200"/>
            <a:ext cx="762000" cy="0"/>
          </a:xfrm>
          <a:prstGeom prst="straightConnector1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0" name="TextBox 149"/>
          <p:cNvSpPr txBox="1"/>
          <p:nvPr/>
        </p:nvSpPr>
        <p:spPr>
          <a:xfrm>
            <a:off x="304800" y="990600"/>
            <a:ext cx="1447800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smtClean="0"/>
              <a:t>Filter</a:t>
            </a:r>
            <a:endParaRPr lang="en-US" i="1" dirty="0"/>
          </a:p>
        </p:txBody>
      </p:sp>
      <p:sp>
        <p:nvSpPr>
          <p:cNvPr id="151" name="Arc 150"/>
          <p:cNvSpPr/>
          <p:nvPr/>
        </p:nvSpPr>
        <p:spPr>
          <a:xfrm flipH="1">
            <a:off x="2438400" y="1219200"/>
            <a:ext cx="1371600" cy="18288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152" name="TextBox 151"/>
          <p:cNvSpPr txBox="1"/>
          <p:nvPr/>
        </p:nvSpPr>
        <p:spPr>
          <a:xfrm>
            <a:off x="3124200" y="1295400"/>
            <a:ext cx="74161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Evacuate</a:t>
            </a:r>
            <a:endParaRPr lang="en-US" sz="1200" dirty="0"/>
          </a:p>
        </p:txBody>
      </p:sp>
      <p:sp>
        <p:nvSpPr>
          <p:cNvPr id="153" name="Arc 152"/>
          <p:cNvSpPr/>
          <p:nvPr/>
        </p:nvSpPr>
        <p:spPr>
          <a:xfrm flipH="1">
            <a:off x="2590800" y="1447800"/>
            <a:ext cx="1066800" cy="13716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cxnSp>
        <p:nvCxnSpPr>
          <p:cNvPr id="154" name="Straight Arrow Connector 153"/>
          <p:cNvCxnSpPr/>
          <p:nvPr/>
        </p:nvCxnSpPr>
        <p:spPr>
          <a:xfrm>
            <a:off x="2438400" y="2514600"/>
            <a:ext cx="457200" cy="1"/>
          </a:xfrm>
          <a:prstGeom prst="straightConnector1">
            <a:avLst/>
          </a:prstGeom>
          <a:ln w="12700">
            <a:solidFill>
              <a:schemeClr val="tx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TextBox 144"/>
          <p:cNvSpPr txBox="1"/>
          <p:nvPr/>
        </p:nvSpPr>
        <p:spPr>
          <a:xfrm>
            <a:off x="304800" y="152400"/>
            <a:ext cx="8534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G3 HAB, </a:t>
            </a:r>
            <a:r>
              <a:rPr lang="en-US" dirty="0" err="1" smtClean="0"/>
              <a:t>Domoic</a:t>
            </a:r>
            <a:r>
              <a:rPr lang="en-US" dirty="0" smtClean="0"/>
              <a:t> Acid</a:t>
            </a:r>
          </a:p>
          <a:p>
            <a:pPr algn="ctr"/>
            <a:r>
              <a:rPr lang="en-US" dirty="0" smtClean="0"/>
              <a:t>Modular Cartridge. </a:t>
            </a:r>
            <a:r>
              <a:rPr lang="en-US" dirty="0" err="1" smtClean="0"/>
              <a:t>Ver</a:t>
            </a:r>
            <a:r>
              <a:rPr lang="en-US" dirty="0" smtClean="0"/>
              <a:t>: 0.0</a:t>
            </a:r>
            <a:endParaRPr lang="en-US" dirty="0"/>
          </a:p>
        </p:txBody>
      </p:sp>
      <p:sp>
        <p:nvSpPr>
          <p:cNvPr id="201" name="Oval 200"/>
          <p:cNvSpPr/>
          <p:nvPr/>
        </p:nvSpPr>
        <p:spPr>
          <a:xfrm>
            <a:off x="1447800" y="3657600"/>
            <a:ext cx="304800" cy="304800"/>
          </a:xfrm>
          <a:prstGeom prst="ellipse">
            <a:avLst/>
          </a:prstGeom>
          <a:noFill/>
          <a:ln w="2540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11" name="Straight Arrow Connector 210"/>
          <p:cNvCxnSpPr>
            <a:stCxn id="201" idx="0"/>
          </p:cNvCxnSpPr>
          <p:nvPr/>
        </p:nvCxnSpPr>
        <p:spPr>
          <a:xfrm>
            <a:off x="1600200" y="3657600"/>
            <a:ext cx="0" cy="304800"/>
          </a:xfrm>
          <a:prstGeom prst="straightConnector1">
            <a:avLst/>
          </a:prstGeom>
          <a:ln w="12700">
            <a:solidFill>
              <a:schemeClr val="tx1"/>
            </a:solidFill>
            <a:prstDash val="sysDot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7" name="Oval 256"/>
          <p:cNvSpPr/>
          <p:nvPr/>
        </p:nvSpPr>
        <p:spPr>
          <a:xfrm>
            <a:off x="1447800" y="3657600"/>
            <a:ext cx="304800" cy="304800"/>
          </a:xfrm>
          <a:prstGeom prst="ellipse">
            <a:avLst/>
          </a:prstGeom>
          <a:noFill/>
          <a:ln w="2540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58" name="Straight Arrow Connector 257"/>
          <p:cNvCxnSpPr>
            <a:stCxn id="257" idx="0"/>
          </p:cNvCxnSpPr>
          <p:nvPr/>
        </p:nvCxnSpPr>
        <p:spPr>
          <a:xfrm>
            <a:off x="1600200" y="3657600"/>
            <a:ext cx="0" cy="304800"/>
          </a:xfrm>
          <a:prstGeom prst="straightConnector1">
            <a:avLst/>
          </a:prstGeom>
          <a:ln w="38100" cmpd="dbl">
            <a:solidFill>
              <a:schemeClr val="tx1"/>
            </a:solidFill>
            <a:prstDash val="sysDot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Curved Connector 56"/>
          <p:cNvCxnSpPr/>
          <p:nvPr/>
        </p:nvCxnSpPr>
        <p:spPr>
          <a:xfrm rot="5400000">
            <a:off x="1143000" y="2895600"/>
            <a:ext cx="1219200" cy="304800"/>
          </a:xfrm>
          <a:prstGeom prst="curvedConnector3">
            <a:avLst>
              <a:gd name="adj1" fmla="val 50000"/>
            </a:avLst>
          </a:prstGeom>
          <a:ln w="38100" cmpd="dbl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Arc 57"/>
          <p:cNvSpPr/>
          <p:nvPr/>
        </p:nvSpPr>
        <p:spPr>
          <a:xfrm flipH="1">
            <a:off x="2895600" y="1905000"/>
            <a:ext cx="609600" cy="4572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59" name="Arc 58"/>
          <p:cNvSpPr/>
          <p:nvPr/>
        </p:nvSpPr>
        <p:spPr>
          <a:xfrm flipH="1">
            <a:off x="2743200" y="1676400"/>
            <a:ext cx="914400" cy="9144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60" name="Arc 59"/>
          <p:cNvSpPr/>
          <p:nvPr/>
        </p:nvSpPr>
        <p:spPr>
          <a:xfrm>
            <a:off x="533400" y="1828800"/>
            <a:ext cx="1371600" cy="609600"/>
          </a:xfrm>
          <a:prstGeom prst="arc">
            <a:avLst/>
          </a:prstGeom>
          <a:ln w="38100" cmpd="dbl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61" name="Arc 60"/>
          <p:cNvSpPr/>
          <p:nvPr/>
        </p:nvSpPr>
        <p:spPr>
          <a:xfrm>
            <a:off x="1295400" y="1524000"/>
            <a:ext cx="914400" cy="12192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62" name="TextBox 61"/>
          <p:cNvSpPr txBox="1"/>
          <p:nvPr/>
        </p:nvSpPr>
        <p:spPr>
          <a:xfrm>
            <a:off x="1066800" y="1371600"/>
            <a:ext cx="7416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/>
              <a:t>Evacuate</a:t>
            </a:r>
            <a:endParaRPr lang="en-US" sz="1200" dirty="0"/>
          </a:p>
        </p:txBody>
      </p:sp>
      <p:sp>
        <p:nvSpPr>
          <p:cNvPr id="63" name="TextBox 62"/>
          <p:cNvSpPr txBox="1"/>
          <p:nvPr/>
        </p:nvSpPr>
        <p:spPr>
          <a:xfrm>
            <a:off x="228600" y="1676400"/>
            <a:ext cx="78854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Seawater</a:t>
            </a:r>
            <a:endParaRPr lang="en-US" sz="1200" dirty="0"/>
          </a:p>
        </p:txBody>
      </p:sp>
      <p:sp>
        <p:nvSpPr>
          <p:cNvPr id="64" name="TextBox 63"/>
          <p:cNvSpPr txBox="1"/>
          <p:nvPr/>
        </p:nvSpPr>
        <p:spPr>
          <a:xfrm>
            <a:off x="3276600" y="3276600"/>
            <a:ext cx="609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i="1" dirty="0" err="1" smtClean="0"/>
              <a:t>Lysate</a:t>
            </a:r>
            <a:r>
              <a:rPr lang="en-US" sz="1200" i="1" dirty="0" smtClean="0"/>
              <a:t> filter</a:t>
            </a:r>
            <a:endParaRPr lang="en-US" sz="1200" i="1" dirty="0"/>
          </a:p>
        </p:txBody>
      </p:sp>
      <p:sp>
        <p:nvSpPr>
          <p:cNvPr id="65" name="Flowchart: Magnetic Disk 64"/>
          <p:cNvSpPr/>
          <p:nvPr/>
        </p:nvSpPr>
        <p:spPr>
          <a:xfrm>
            <a:off x="1524000" y="2133600"/>
            <a:ext cx="1752600" cy="304800"/>
          </a:xfrm>
          <a:prstGeom prst="flowChartMagneticDisk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6" name="Flowchart: Magnetic Disk 65"/>
          <p:cNvSpPr/>
          <p:nvPr/>
        </p:nvSpPr>
        <p:spPr>
          <a:xfrm rot="16200000">
            <a:off x="3429000" y="3048000"/>
            <a:ext cx="304800" cy="152400"/>
          </a:xfrm>
          <a:prstGeom prst="flowChartMagneticDisk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7" name="TextBox 66"/>
          <p:cNvSpPr txBox="1"/>
          <p:nvPr/>
        </p:nvSpPr>
        <p:spPr>
          <a:xfrm>
            <a:off x="2514600" y="3048000"/>
            <a:ext cx="57509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Waste</a:t>
            </a:r>
            <a:endParaRPr lang="en-US" sz="1200" dirty="0"/>
          </a:p>
        </p:txBody>
      </p:sp>
      <p:sp>
        <p:nvSpPr>
          <p:cNvPr id="68" name="Arc 67"/>
          <p:cNvSpPr/>
          <p:nvPr/>
        </p:nvSpPr>
        <p:spPr>
          <a:xfrm rot="16200000" flipH="1">
            <a:off x="1790700" y="2095500"/>
            <a:ext cx="1524000" cy="6858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69" name="TextBox 68"/>
          <p:cNvSpPr txBox="1"/>
          <p:nvPr/>
        </p:nvSpPr>
        <p:spPr>
          <a:xfrm>
            <a:off x="1905000" y="2209800"/>
            <a:ext cx="9906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i="1" dirty="0" smtClean="0"/>
              <a:t>25mm Filter</a:t>
            </a:r>
            <a:endParaRPr lang="en-US" sz="1200" i="1" dirty="0"/>
          </a:p>
        </p:txBody>
      </p:sp>
      <p:cxnSp>
        <p:nvCxnSpPr>
          <p:cNvPr id="70" name="Straight Arrow Connector 69"/>
          <p:cNvCxnSpPr/>
          <p:nvPr/>
        </p:nvCxnSpPr>
        <p:spPr>
          <a:xfrm flipH="1">
            <a:off x="3276600" y="2362200"/>
            <a:ext cx="990600" cy="0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" name="TextBox 70"/>
          <p:cNvSpPr txBox="1"/>
          <p:nvPr/>
        </p:nvSpPr>
        <p:spPr>
          <a:xfrm>
            <a:off x="3429000" y="2057400"/>
            <a:ext cx="1143000" cy="276999"/>
          </a:xfrm>
          <a:prstGeom prst="rect">
            <a:avLst/>
          </a:prstGeom>
          <a:noFill/>
          <a:ln w="12700">
            <a:solidFill>
              <a:schemeClr val="accent6">
                <a:lumMod val="50000"/>
              </a:schemeClr>
            </a:solidFill>
          </a:ln>
        </p:spPr>
        <p:txBody>
          <a:bodyPr wrap="square" lIns="45720" rIns="45720" rtlCol="0">
            <a:spAutoFit/>
          </a:bodyPr>
          <a:lstStyle/>
          <a:p>
            <a:r>
              <a:rPr lang="en-US" sz="1200" dirty="0" smtClean="0"/>
              <a:t>Heat </a:t>
            </a:r>
            <a:r>
              <a:rPr lang="en-US" sz="1000" dirty="0" smtClean="0"/>
              <a:t>70C, 10min</a:t>
            </a:r>
            <a:endParaRPr lang="en-US" sz="1000" dirty="0"/>
          </a:p>
        </p:txBody>
      </p:sp>
      <p:sp>
        <p:nvSpPr>
          <p:cNvPr id="73" name="TextBox 72"/>
          <p:cNvSpPr txBox="1"/>
          <p:nvPr/>
        </p:nvSpPr>
        <p:spPr>
          <a:xfrm>
            <a:off x="3200400" y="1752600"/>
            <a:ext cx="74161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Evacuate</a:t>
            </a:r>
            <a:endParaRPr lang="en-US" sz="1200" dirty="0"/>
          </a:p>
        </p:txBody>
      </p:sp>
      <p:sp>
        <p:nvSpPr>
          <p:cNvPr id="74" name="Arc 73"/>
          <p:cNvSpPr/>
          <p:nvPr/>
        </p:nvSpPr>
        <p:spPr>
          <a:xfrm rot="16200000" flipH="1">
            <a:off x="2895600" y="1752600"/>
            <a:ext cx="1219200" cy="15240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75" name="TextBox 74"/>
          <p:cNvSpPr txBox="1"/>
          <p:nvPr/>
        </p:nvSpPr>
        <p:spPr>
          <a:xfrm>
            <a:off x="3124200" y="1143000"/>
            <a:ext cx="1219200" cy="18466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tIns="0" bIns="0" rtlCol="0">
            <a:spAutoFit/>
          </a:bodyPr>
          <a:lstStyle/>
          <a:p>
            <a:r>
              <a:rPr lang="en-US" sz="1200" dirty="0" smtClean="0"/>
              <a:t>1000 </a:t>
            </a:r>
            <a:r>
              <a:rPr lang="en-US" sz="1200" dirty="0" err="1" smtClean="0"/>
              <a:t>uL</a:t>
            </a:r>
            <a:r>
              <a:rPr lang="en-US" sz="1200" dirty="0" smtClean="0"/>
              <a:t> </a:t>
            </a:r>
            <a:r>
              <a:rPr lang="en-US" sz="1200" dirty="0" err="1" smtClean="0"/>
              <a:t>AqMeth</a:t>
            </a:r>
            <a:endParaRPr lang="en-US" sz="1200" dirty="0"/>
          </a:p>
        </p:txBody>
      </p:sp>
      <p:sp>
        <p:nvSpPr>
          <p:cNvPr id="76" name="TextBox 75"/>
          <p:cNvSpPr txBox="1"/>
          <p:nvPr/>
        </p:nvSpPr>
        <p:spPr>
          <a:xfrm>
            <a:off x="3200400" y="1600200"/>
            <a:ext cx="1219200" cy="18466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tIns="0" bIns="0" rtlCol="0">
            <a:spAutoFit/>
          </a:bodyPr>
          <a:lstStyle/>
          <a:p>
            <a:r>
              <a:rPr lang="en-US" sz="1200" dirty="0" smtClean="0"/>
              <a:t>500 </a:t>
            </a:r>
            <a:r>
              <a:rPr lang="en-US" sz="1200" dirty="0" err="1" smtClean="0"/>
              <a:t>uL</a:t>
            </a:r>
            <a:r>
              <a:rPr lang="en-US" sz="1200" dirty="0" smtClean="0"/>
              <a:t> Guan.</a:t>
            </a:r>
            <a:endParaRPr lang="en-US" sz="1200" dirty="0"/>
          </a:p>
        </p:txBody>
      </p:sp>
      <p:sp>
        <p:nvSpPr>
          <p:cNvPr id="77" name="Rectangle 76"/>
          <p:cNvSpPr/>
          <p:nvPr/>
        </p:nvSpPr>
        <p:spPr>
          <a:xfrm>
            <a:off x="304800" y="990600"/>
            <a:ext cx="4267200" cy="2819400"/>
          </a:xfrm>
          <a:prstGeom prst="rect">
            <a:avLst/>
          </a:prstGeom>
          <a:noFill/>
          <a:ln w="1270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8" name="Isosceles Triangle 77"/>
          <p:cNvSpPr/>
          <p:nvPr/>
        </p:nvSpPr>
        <p:spPr>
          <a:xfrm rot="5400000">
            <a:off x="457200" y="1371600"/>
            <a:ext cx="609600" cy="914400"/>
          </a:xfrm>
          <a:prstGeom prst="triangle">
            <a:avLst/>
          </a:prstGeom>
          <a:noFill/>
          <a:ln w="1905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79" name="Straight Arrow Connector 78"/>
          <p:cNvCxnSpPr>
            <a:stCxn id="66" idx="3"/>
          </p:cNvCxnSpPr>
          <p:nvPr/>
        </p:nvCxnSpPr>
        <p:spPr>
          <a:xfrm>
            <a:off x="3657600" y="3124200"/>
            <a:ext cx="762000" cy="0"/>
          </a:xfrm>
          <a:prstGeom prst="straightConnector1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0" name="TextBox 79"/>
          <p:cNvSpPr txBox="1"/>
          <p:nvPr/>
        </p:nvSpPr>
        <p:spPr>
          <a:xfrm>
            <a:off x="304800" y="990600"/>
            <a:ext cx="1447800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smtClean="0"/>
              <a:t>Filter</a:t>
            </a:r>
            <a:endParaRPr lang="en-US" i="1" dirty="0"/>
          </a:p>
        </p:txBody>
      </p:sp>
      <p:sp>
        <p:nvSpPr>
          <p:cNvPr id="81" name="Arc 80"/>
          <p:cNvSpPr/>
          <p:nvPr/>
        </p:nvSpPr>
        <p:spPr>
          <a:xfrm flipH="1">
            <a:off x="2438400" y="1219200"/>
            <a:ext cx="1371600" cy="18288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82" name="TextBox 81"/>
          <p:cNvSpPr txBox="1"/>
          <p:nvPr/>
        </p:nvSpPr>
        <p:spPr>
          <a:xfrm>
            <a:off x="3124200" y="1295400"/>
            <a:ext cx="74161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Evacuate</a:t>
            </a:r>
            <a:endParaRPr lang="en-US" sz="1200" dirty="0"/>
          </a:p>
        </p:txBody>
      </p:sp>
      <p:sp>
        <p:nvSpPr>
          <p:cNvPr id="83" name="Arc 82"/>
          <p:cNvSpPr/>
          <p:nvPr/>
        </p:nvSpPr>
        <p:spPr>
          <a:xfrm flipH="1">
            <a:off x="2590800" y="1447800"/>
            <a:ext cx="1066800" cy="13716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cxnSp>
        <p:nvCxnSpPr>
          <p:cNvPr id="84" name="Straight Arrow Connector 83"/>
          <p:cNvCxnSpPr/>
          <p:nvPr/>
        </p:nvCxnSpPr>
        <p:spPr>
          <a:xfrm>
            <a:off x="2438400" y="2514600"/>
            <a:ext cx="457200" cy="1"/>
          </a:xfrm>
          <a:prstGeom prst="straightConnector1">
            <a:avLst/>
          </a:prstGeom>
          <a:ln w="12700">
            <a:solidFill>
              <a:schemeClr val="tx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5" name="Oval 84"/>
          <p:cNvSpPr/>
          <p:nvPr/>
        </p:nvSpPr>
        <p:spPr>
          <a:xfrm>
            <a:off x="4419600" y="2971800"/>
            <a:ext cx="304800" cy="304800"/>
          </a:xfrm>
          <a:prstGeom prst="ellipse">
            <a:avLst/>
          </a:prstGeom>
          <a:noFill/>
          <a:ln w="2540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86" name="Straight Arrow Connector 85"/>
          <p:cNvCxnSpPr/>
          <p:nvPr/>
        </p:nvCxnSpPr>
        <p:spPr>
          <a:xfrm>
            <a:off x="4419600" y="3124200"/>
            <a:ext cx="304800" cy="0"/>
          </a:xfrm>
          <a:prstGeom prst="straightConnector1">
            <a:avLst/>
          </a:prstGeom>
          <a:ln w="12700">
            <a:solidFill>
              <a:schemeClr val="tx1"/>
            </a:solidFill>
            <a:prstDash val="sysDot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7" name="Flowchart: Magnetic Disk 86"/>
          <p:cNvSpPr/>
          <p:nvPr/>
        </p:nvSpPr>
        <p:spPr>
          <a:xfrm>
            <a:off x="5715000" y="4800600"/>
            <a:ext cx="457200" cy="685800"/>
          </a:xfrm>
          <a:prstGeom prst="flowChartMagneticDisk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8" name="Arc 87"/>
          <p:cNvSpPr/>
          <p:nvPr/>
        </p:nvSpPr>
        <p:spPr>
          <a:xfrm flipH="1">
            <a:off x="5943600" y="4267200"/>
            <a:ext cx="762000" cy="10668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89" name="Arc 88"/>
          <p:cNvSpPr/>
          <p:nvPr/>
        </p:nvSpPr>
        <p:spPr>
          <a:xfrm flipH="1">
            <a:off x="6096000" y="4495800"/>
            <a:ext cx="609600" cy="6096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90" name="TextBox 89"/>
          <p:cNvSpPr txBox="1"/>
          <p:nvPr/>
        </p:nvSpPr>
        <p:spPr>
          <a:xfrm>
            <a:off x="6400800" y="4343400"/>
            <a:ext cx="74161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Evacuate</a:t>
            </a:r>
            <a:endParaRPr lang="en-US" sz="1200" dirty="0"/>
          </a:p>
        </p:txBody>
      </p:sp>
      <p:sp>
        <p:nvSpPr>
          <p:cNvPr id="91" name="Arc 90"/>
          <p:cNvSpPr/>
          <p:nvPr/>
        </p:nvSpPr>
        <p:spPr>
          <a:xfrm rot="16200000" flipH="1">
            <a:off x="7543800" y="3276600"/>
            <a:ext cx="1219200" cy="44196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cxnSp>
        <p:nvCxnSpPr>
          <p:cNvPr id="92" name="Straight Arrow Connector 91"/>
          <p:cNvCxnSpPr/>
          <p:nvPr/>
        </p:nvCxnSpPr>
        <p:spPr>
          <a:xfrm flipH="1">
            <a:off x="6172200" y="5181600"/>
            <a:ext cx="304800" cy="1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3" name="Rectangle 92"/>
          <p:cNvSpPr/>
          <p:nvPr/>
        </p:nvSpPr>
        <p:spPr>
          <a:xfrm>
            <a:off x="4572000" y="3810000"/>
            <a:ext cx="4267200" cy="2819400"/>
          </a:xfrm>
          <a:prstGeom prst="rect">
            <a:avLst/>
          </a:prstGeom>
          <a:noFill/>
          <a:ln w="1270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4" name="TextBox 93"/>
          <p:cNvSpPr txBox="1"/>
          <p:nvPr/>
        </p:nvSpPr>
        <p:spPr>
          <a:xfrm>
            <a:off x="6324600" y="4191000"/>
            <a:ext cx="1219200" cy="18466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tIns="0" bIns="0" rtlCol="0">
            <a:spAutoFit/>
          </a:bodyPr>
          <a:lstStyle/>
          <a:p>
            <a:pPr lvl="1"/>
            <a:r>
              <a:rPr lang="en-US" sz="1200" dirty="0" err="1" smtClean="0"/>
              <a:t>uL</a:t>
            </a:r>
            <a:endParaRPr lang="en-US" sz="1200" dirty="0"/>
          </a:p>
        </p:txBody>
      </p:sp>
      <p:sp>
        <p:nvSpPr>
          <p:cNvPr id="95" name="TextBox 94"/>
          <p:cNvSpPr txBox="1"/>
          <p:nvPr/>
        </p:nvSpPr>
        <p:spPr>
          <a:xfrm>
            <a:off x="4572000" y="3810000"/>
            <a:ext cx="1447800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smtClean="0"/>
              <a:t>HAB </a:t>
            </a:r>
            <a:r>
              <a:rPr lang="en-US" i="1" dirty="0" err="1" smtClean="0"/>
              <a:t>Ab</a:t>
            </a:r>
            <a:endParaRPr lang="en-US" i="1" dirty="0"/>
          </a:p>
        </p:txBody>
      </p:sp>
      <p:sp>
        <p:nvSpPr>
          <p:cNvPr id="96" name="TextBox 95"/>
          <p:cNvSpPr txBox="1"/>
          <p:nvPr/>
        </p:nvSpPr>
        <p:spPr>
          <a:xfrm>
            <a:off x="6477000" y="5029200"/>
            <a:ext cx="1143000" cy="276999"/>
          </a:xfrm>
          <a:prstGeom prst="rect">
            <a:avLst/>
          </a:prstGeom>
          <a:noFill/>
          <a:ln w="12700">
            <a:solidFill>
              <a:schemeClr val="accent6">
                <a:lumMod val="50000"/>
              </a:schemeClr>
            </a:solidFill>
          </a:ln>
        </p:spPr>
        <p:txBody>
          <a:bodyPr wrap="square" lIns="45720" rIns="45720" rtlCol="0">
            <a:spAutoFit/>
          </a:bodyPr>
          <a:lstStyle/>
          <a:p>
            <a:r>
              <a:rPr lang="en-US" sz="1200" dirty="0" smtClean="0"/>
              <a:t>Heat </a:t>
            </a:r>
            <a:r>
              <a:rPr lang="en-US" sz="1000" dirty="0" smtClean="0"/>
              <a:t>___C, __min</a:t>
            </a:r>
            <a:endParaRPr lang="en-US" sz="1000" dirty="0"/>
          </a:p>
        </p:txBody>
      </p:sp>
      <p:sp>
        <p:nvSpPr>
          <p:cNvPr id="97" name="Arc 96"/>
          <p:cNvSpPr/>
          <p:nvPr/>
        </p:nvSpPr>
        <p:spPr>
          <a:xfrm rot="16200000">
            <a:off x="5219700" y="4610100"/>
            <a:ext cx="762000" cy="381000"/>
          </a:xfrm>
          <a:prstGeom prst="arc">
            <a:avLst>
              <a:gd name="adj1" fmla="val 16200000"/>
              <a:gd name="adj2" fmla="val 5628673"/>
            </a:avLst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98" name="TextBox 97"/>
          <p:cNvSpPr txBox="1"/>
          <p:nvPr/>
        </p:nvSpPr>
        <p:spPr>
          <a:xfrm>
            <a:off x="8305800" y="5943600"/>
            <a:ext cx="5845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To AM</a:t>
            </a:r>
            <a:endParaRPr lang="en-US" sz="1200" dirty="0"/>
          </a:p>
        </p:txBody>
      </p:sp>
      <p:sp>
        <p:nvSpPr>
          <p:cNvPr id="99" name="Isosceles Triangle 98"/>
          <p:cNvSpPr/>
          <p:nvPr/>
        </p:nvSpPr>
        <p:spPr>
          <a:xfrm rot="16200000">
            <a:off x="8191500" y="5753100"/>
            <a:ext cx="609600" cy="685800"/>
          </a:xfrm>
          <a:prstGeom prst="triangle">
            <a:avLst/>
          </a:prstGeom>
          <a:noFill/>
          <a:ln w="1905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0" name="Flowchart: Magnetic Disk 99"/>
          <p:cNvSpPr/>
          <p:nvPr/>
        </p:nvSpPr>
        <p:spPr>
          <a:xfrm>
            <a:off x="5715000" y="1981200"/>
            <a:ext cx="457200" cy="685800"/>
          </a:xfrm>
          <a:prstGeom prst="flowChartMagneticDisk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Arc 100"/>
          <p:cNvSpPr/>
          <p:nvPr/>
        </p:nvSpPr>
        <p:spPr>
          <a:xfrm flipH="1">
            <a:off x="5943600" y="1447800"/>
            <a:ext cx="762000" cy="10668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102" name="Arc 101"/>
          <p:cNvSpPr/>
          <p:nvPr/>
        </p:nvSpPr>
        <p:spPr>
          <a:xfrm flipH="1">
            <a:off x="6096000" y="1676400"/>
            <a:ext cx="609600" cy="6096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103" name="TextBox 102"/>
          <p:cNvSpPr txBox="1"/>
          <p:nvPr/>
        </p:nvSpPr>
        <p:spPr>
          <a:xfrm>
            <a:off x="6400800" y="1524000"/>
            <a:ext cx="74161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Evacuate</a:t>
            </a:r>
            <a:endParaRPr lang="en-US" sz="1200" dirty="0"/>
          </a:p>
        </p:txBody>
      </p:sp>
      <p:sp>
        <p:nvSpPr>
          <p:cNvPr id="104" name="Arc 103"/>
          <p:cNvSpPr/>
          <p:nvPr/>
        </p:nvSpPr>
        <p:spPr>
          <a:xfrm rot="16200000" flipH="1">
            <a:off x="7543800" y="457200"/>
            <a:ext cx="1219200" cy="44196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cxnSp>
        <p:nvCxnSpPr>
          <p:cNvPr id="105" name="Straight Arrow Connector 104"/>
          <p:cNvCxnSpPr/>
          <p:nvPr/>
        </p:nvCxnSpPr>
        <p:spPr>
          <a:xfrm flipH="1">
            <a:off x="6172200" y="2362200"/>
            <a:ext cx="304800" cy="1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6" name="Rectangle 105"/>
          <p:cNvSpPr/>
          <p:nvPr/>
        </p:nvSpPr>
        <p:spPr>
          <a:xfrm>
            <a:off x="4572000" y="990600"/>
            <a:ext cx="4267200" cy="2819400"/>
          </a:xfrm>
          <a:prstGeom prst="rect">
            <a:avLst/>
          </a:prstGeom>
          <a:noFill/>
          <a:ln w="1270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7" name="TextBox 106"/>
          <p:cNvSpPr txBox="1"/>
          <p:nvPr/>
        </p:nvSpPr>
        <p:spPr>
          <a:xfrm>
            <a:off x="6324600" y="1371600"/>
            <a:ext cx="1219200" cy="18466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tIns="0" bIns="0" rtlCol="0">
            <a:spAutoFit/>
          </a:bodyPr>
          <a:lstStyle/>
          <a:p>
            <a:pPr lvl="1"/>
            <a:r>
              <a:rPr lang="en-US" sz="1200" dirty="0" err="1" smtClean="0"/>
              <a:t>uL</a:t>
            </a:r>
            <a:endParaRPr lang="en-US" sz="1200" dirty="0"/>
          </a:p>
        </p:txBody>
      </p:sp>
      <p:sp>
        <p:nvSpPr>
          <p:cNvPr id="108" name="TextBox 107"/>
          <p:cNvSpPr txBox="1"/>
          <p:nvPr/>
        </p:nvSpPr>
        <p:spPr>
          <a:xfrm>
            <a:off x="4572000" y="990600"/>
            <a:ext cx="1447800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smtClean="0"/>
              <a:t>HAB </a:t>
            </a:r>
            <a:r>
              <a:rPr lang="en-US" i="1" dirty="0" err="1" smtClean="0"/>
              <a:t>Ab</a:t>
            </a:r>
            <a:endParaRPr lang="en-US" i="1" dirty="0"/>
          </a:p>
        </p:txBody>
      </p:sp>
      <p:sp>
        <p:nvSpPr>
          <p:cNvPr id="109" name="TextBox 108"/>
          <p:cNvSpPr txBox="1"/>
          <p:nvPr/>
        </p:nvSpPr>
        <p:spPr>
          <a:xfrm>
            <a:off x="6477000" y="2209800"/>
            <a:ext cx="1143000" cy="276999"/>
          </a:xfrm>
          <a:prstGeom prst="rect">
            <a:avLst/>
          </a:prstGeom>
          <a:noFill/>
          <a:ln w="12700">
            <a:solidFill>
              <a:schemeClr val="accent6">
                <a:lumMod val="50000"/>
              </a:schemeClr>
            </a:solidFill>
          </a:ln>
        </p:spPr>
        <p:txBody>
          <a:bodyPr wrap="square" lIns="45720" rIns="45720" rtlCol="0">
            <a:spAutoFit/>
          </a:bodyPr>
          <a:lstStyle/>
          <a:p>
            <a:r>
              <a:rPr lang="en-US" sz="1200" dirty="0" smtClean="0"/>
              <a:t>Heat </a:t>
            </a:r>
            <a:r>
              <a:rPr lang="en-US" sz="1000" dirty="0" smtClean="0"/>
              <a:t>___C, __min</a:t>
            </a:r>
            <a:endParaRPr lang="en-US" sz="1000" dirty="0"/>
          </a:p>
        </p:txBody>
      </p:sp>
      <p:sp>
        <p:nvSpPr>
          <p:cNvPr id="110" name="Arc 109"/>
          <p:cNvSpPr/>
          <p:nvPr/>
        </p:nvSpPr>
        <p:spPr>
          <a:xfrm rot="16200000">
            <a:off x="5219700" y="1790700"/>
            <a:ext cx="762000" cy="381000"/>
          </a:xfrm>
          <a:prstGeom prst="arc">
            <a:avLst>
              <a:gd name="adj1" fmla="val 16200000"/>
              <a:gd name="adj2" fmla="val 5628673"/>
            </a:avLst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111" name="TextBox 110"/>
          <p:cNvSpPr txBox="1"/>
          <p:nvPr/>
        </p:nvSpPr>
        <p:spPr>
          <a:xfrm>
            <a:off x="8305800" y="3124200"/>
            <a:ext cx="5845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To AM</a:t>
            </a:r>
            <a:endParaRPr lang="en-US" sz="1200" dirty="0"/>
          </a:p>
        </p:txBody>
      </p:sp>
      <p:sp>
        <p:nvSpPr>
          <p:cNvPr id="112" name="Isosceles Triangle 111"/>
          <p:cNvSpPr/>
          <p:nvPr/>
        </p:nvSpPr>
        <p:spPr>
          <a:xfrm rot="16200000">
            <a:off x="8191500" y="2933700"/>
            <a:ext cx="609600" cy="685800"/>
          </a:xfrm>
          <a:prstGeom prst="triangle">
            <a:avLst/>
          </a:prstGeom>
          <a:noFill/>
          <a:ln w="1905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Arc 112"/>
          <p:cNvSpPr/>
          <p:nvPr/>
        </p:nvSpPr>
        <p:spPr>
          <a:xfrm rot="5400000">
            <a:off x="3581400" y="4114800"/>
            <a:ext cx="2286000" cy="1371600"/>
          </a:xfrm>
          <a:prstGeom prst="arc">
            <a:avLst/>
          </a:prstGeom>
          <a:ln w="12700">
            <a:solidFill>
              <a:schemeClr val="tx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114" name="Arc 113"/>
          <p:cNvSpPr/>
          <p:nvPr/>
        </p:nvSpPr>
        <p:spPr>
          <a:xfrm rot="5400000">
            <a:off x="3581400" y="1295400"/>
            <a:ext cx="2286000" cy="1371600"/>
          </a:xfrm>
          <a:prstGeom prst="arc">
            <a:avLst/>
          </a:prstGeom>
          <a:ln w="12700">
            <a:solidFill>
              <a:schemeClr val="tx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115" name="Flowchart: Magnetic Disk 114"/>
          <p:cNvSpPr/>
          <p:nvPr/>
        </p:nvSpPr>
        <p:spPr>
          <a:xfrm>
            <a:off x="1752600" y="4800600"/>
            <a:ext cx="533400" cy="685800"/>
          </a:xfrm>
          <a:prstGeom prst="flowChartMagneticDisk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" name="TextBox 115"/>
          <p:cNvSpPr txBox="1"/>
          <p:nvPr/>
        </p:nvSpPr>
        <p:spPr>
          <a:xfrm>
            <a:off x="990600" y="4953000"/>
            <a:ext cx="76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i="1" dirty="0" smtClean="0"/>
              <a:t>Filtrate</a:t>
            </a:r>
          </a:p>
          <a:p>
            <a:r>
              <a:rPr lang="en-US" sz="1200" i="1" dirty="0" smtClean="0"/>
              <a:t>Collector</a:t>
            </a:r>
            <a:endParaRPr lang="en-US" sz="1200" i="1" dirty="0"/>
          </a:p>
        </p:txBody>
      </p:sp>
      <p:sp>
        <p:nvSpPr>
          <p:cNvPr id="117" name="TextBox 116"/>
          <p:cNvSpPr txBox="1"/>
          <p:nvPr/>
        </p:nvSpPr>
        <p:spPr>
          <a:xfrm>
            <a:off x="228600" y="5791200"/>
            <a:ext cx="74533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err="1" smtClean="0"/>
              <a:t>Offboard</a:t>
            </a:r>
            <a:endParaRPr lang="en-US" sz="1200" dirty="0"/>
          </a:p>
        </p:txBody>
      </p:sp>
      <p:sp>
        <p:nvSpPr>
          <p:cNvPr id="118" name="Arc 117"/>
          <p:cNvSpPr/>
          <p:nvPr/>
        </p:nvSpPr>
        <p:spPr>
          <a:xfrm rot="16200000" flipH="1" flipV="1">
            <a:off x="723900" y="4838700"/>
            <a:ext cx="990600" cy="1219200"/>
          </a:xfrm>
          <a:prstGeom prst="arc">
            <a:avLst/>
          </a:prstGeom>
          <a:ln w="38100" cmpd="dbl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119" name="Arc 118"/>
          <p:cNvSpPr/>
          <p:nvPr/>
        </p:nvSpPr>
        <p:spPr>
          <a:xfrm rot="16200000" flipH="1">
            <a:off x="3924300" y="3238500"/>
            <a:ext cx="990600" cy="44196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120" name="Arc 119"/>
          <p:cNvSpPr/>
          <p:nvPr/>
        </p:nvSpPr>
        <p:spPr>
          <a:xfrm flipH="1">
            <a:off x="2133600" y="4267200"/>
            <a:ext cx="762000" cy="10668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121" name="Arc 120"/>
          <p:cNvSpPr/>
          <p:nvPr/>
        </p:nvSpPr>
        <p:spPr>
          <a:xfrm flipH="1">
            <a:off x="2209800" y="4495800"/>
            <a:ext cx="609600" cy="6096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122" name="TextBox 121"/>
          <p:cNvSpPr txBox="1"/>
          <p:nvPr/>
        </p:nvSpPr>
        <p:spPr>
          <a:xfrm>
            <a:off x="2514600" y="4343400"/>
            <a:ext cx="74161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Evacuate</a:t>
            </a:r>
            <a:endParaRPr lang="en-US" sz="1200" dirty="0"/>
          </a:p>
        </p:txBody>
      </p:sp>
      <p:sp>
        <p:nvSpPr>
          <p:cNvPr id="123" name="Arc 122"/>
          <p:cNvSpPr/>
          <p:nvPr/>
        </p:nvSpPr>
        <p:spPr>
          <a:xfrm flipH="1">
            <a:off x="1981200" y="4038600"/>
            <a:ext cx="762000" cy="15240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124" name="TextBox 123"/>
          <p:cNvSpPr txBox="1"/>
          <p:nvPr/>
        </p:nvSpPr>
        <p:spPr>
          <a:xfrm>
            <a:off x="2362200" y="3886200"/>
            <a:ext cx="74161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Evacuate</a:t>
            </a:r>
            <a:endParaRPr lang="en-US" sz="1200" dirty="0"/>
          </a:p>
        </p:txBody>
      </p:sp>
      <p:sp>
        <p:nvSpPr>
          <p:cNvPr id="125" name="TextBox 124"/>
          <p:cNvSpPr txBox="1"/>
          <p:nvPr/>
        </p:nvSpPr>
        <p:spPr>
          <a:xfrm>
            <a:off x="2286000" y="6096000"/>
            <a:ext cx="57509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Waste</a:t>
            </a:r>
            <a:endParaRPr lang="en-US" sz="1200" dirty="0"/>
          </a:p>
        </p:txBody>
      </p:sp>
      <p:sp>
        <p:nvSpPr>
          <p:cNvPr id="126" name="Arc 125"/>
          <p:cNvSpPr/>
          <p:nvPr/>
        </p:nvSpPr>
        <p:spPr>
          <a:xfrm rot="16200000" flipH="1">
            <a:off x="1562100" y="5143500"/>
            <a:ext cx="1524000" cy="6858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cxnSp>
        <p:nvCxnSpPr>
          <p:cNvPr id="127" name="Straight Arrow Connector 126"/>
          <p:cNvCxnSpPr/>
          <p:nvPr/>
        </p:nvCxnSpPr>
        <p:spPr>
          <a:xfrm flipH="1">
            <a:off x="2286000" y="5181600"/>
            <a:ext cx="304800" cy="1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8" name="Rectangle 127"/>
          <p:cNvSpPr/>
          <p:nvPr/>
        </p:nvSpPr>
        <p:spPr>
          <a:xfrm>
            <a:off x="304800" y="3810000"/>
            <a:ext cx="4267200" cy="2819400"/>
          </a:xfrm>
          <a:prstGeom prst="rect">
            <a:avLst/>
          </a:prstGeom>
          <a:noFill/>
          <a:ln w="1270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9" name="Isosceles Triangle 128"/>
          <p:cNvSpPr/>
          <p:nvPr/>
        </p:nvSpPr>
        <p:spPr>
          <a:xfrm rot="5400000">
            <a:off x="457200" y="5486400"/>
            <a:ext cx="609600" cy="914400"/>
          </a:xfrm>
          <a:prstGeom prst="triangle">
            <a:avLst/>
          </a:prstGeom>
          <a:noFill/>
          <a:ln w="1905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30" name="Curved Connector 129"/>
          <p:cNvCxnSpPr/>
          <p:nvPr/>
        </p:nvCxnSpPr>
        <p:spPr>
          <a:xfrm rot="16200000" flipH="1">
            <a:off x="1295400" y="4267200"/>
            <a:ext cx="838200" cy="228600"/>
          </a:xfrm>
          <a:prstGeom prst="curvedConnector3">
            <a:avLst>
              <a:gd name="adj1" fmla="val 50000"/>
            </a:avLst>
          </a:prstGeom>
          <a:ln w="38100" cmpd="dbl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1" name="TextBox 130"/>
          <p:cNvSpPr txBox="1"/>
          <p:nvPr/>
        </p:nvSpPr>
        <p:spPr>
          <a:xfrm>
            <a:off x="2514600" y="4191000"/>
            <a:ext cx="790601" cy="18466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tIns="0" bIns="0" rtlCol="0">
            <a:spAutoFit/>
          </a:bodyPr>
          <a:lstStyle/>
          <a:p>
            <a:pPr lvl="1"/>
            <a:r>
              <a:rPr lang="en-US" sz="1200" dirty="0" err="1" smtClean="0"/>
              <a:t>uL</a:t>
            </a:r>
            <a:endParaRPr lang="en-US" sz="1200" dirty="0"/>
          </a:p>
        </p:txBody>
      </p:sp>
      <p:sp>
        <p:nvSpPr>
          <p:cNvPr id="132" name="TextBox 131"/>
          <p:cNvSpPr txBox="1"/>
          <p:nvPr/>
        </p:nvSpPr>
        <p:spPr>
          <a:xfrm>
            <a:off x="304800" y="3810000"/>
            <a:ext cx="1447800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smtClean="0"/>
              <a:t>Filtrate</a:t>
            </a:r>
            <a:endParaRPr lang="en-US" i="1" dirty="0"/>
          </a:p>
        </p:txBody>
      </p:sp>
      <p:sp>
        <p:nvSpPr>
          <p:cNvPr id="133" name="TextBox 132"/>
          <p:cNvSpPr txBox="1"/>
          <p:nvPr/>
        </p:nvSpPr>
        <p:spPr>
          <a:xfrm>
            <a:off x="2590800" y="5029200"/>
            <a:ext cx="1143000" cy="276999"/>
          </a:xfrm>
          <a:prstGeom prst="rect">
            <a:avLst/>
          </a:prstGeom>
          <a:noFill/>
          <a:ln w="12700">
            <a:solidFill>
              <a:schemeClr val="accent6">
                <a:lumMod val="50000"/>
              </a:schemeClr>
            </a:solidFill>
          </a:ln>
        </p:spPr>
        <p:txBody>
          <a:bodyPr wrap="square" lIns="45720" rIns="45720" rtlCol="0">
            <a:spAutoFit/>
          </a:bodyPr>
          <a:lstStyle/>
          <a:p>
            <a:r>
              <a:rPr lang="en-US" sz="1200" dirty="0" smtClean="0"/>
              <a:t>Heat </a:t>
            </a:r>
            <a:r>
              <a:rPr lang="en-US" sz="1000" dirty="0" smtClean="0"/>
              <a:t>30C, x-min</a:t>
            </a:r>
            <a:endParaRPr lang="en-US" sz="1000" dirty="0"/>
          </a:p>
        </p:txBody>
      </p:sp>
      <p:sp>
        <p:nvSpPr>
          <p:cNvPr id="134" name="Oval 133"/>
          <p:cNvSpPr/>
          <p:nvPr/>
        </p:nvSpPr>
        <p:spPr>
          <a:xfrm>
            <a:off x="4419600" y="5791200"/>
            <a:ext cx="304800" cy="304800"/>
          </a:xfrm>
          <a:prstGeom prst="ellipse">
            <a:avLst/>
          </a:prstGeom>
          <a:noFill/>
          <a:ln w="2540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35" name="Straight Arrow Connector 134"/>
          <p:cNvCxnSpPr/>
          <p:nvPr/>
        </p:nvCxnSpPr>
        <p:spPr>
          <a:xfrm>
            <a:off x="4419600" y="5943600"/>
            <a:ext cx="304800" cy="0"/>
          </a:xfrm>
          <a:prstGeom prst="straightConnector1">
            <a:avLst/>
          </a:prstGeom>
          <a:ln w="12700">
            <a:solidFill>
              <a:schemeClr val="tx1"/>
            </a:solidFill>
            <a:prstDash val="sysDot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8" name="TextBox 137"/>
          <p:cNvSpPr txBox="1"/>
          <p:nvPr/>
        </p:nvSpPr>
        <p:spPr>
          <a:xfrm>
            <a:off x="3429000" y="2514600"/>
            <a:ext cx="1143000" cy="276999"/>
          </a:xfrm>
          <a:prstGeom prst="rect">
            <a:avLst/>
          </a:prstGeom>
          <a:noFill/>
          <a:ln w="12700">
            <a:solidFill>
              <a:schemeClr val="accent6">
                <a:lumMod val="50000"/>
              </a:schemeClr>
            </a:solidFill>
          </a:ln>
        </p:spPr>
        <p:txBody>
          <a:bodyPr wrap="square" lIns="45720" rIns="45720" rtlCol="0">
            <a:spAutoFit/>
          </a:bodyPr>
          <a:lstStyle/>
          <a:p>
            <a:r>
              <a:rPr lang="en-US" sz="1200" dirty="0" smtClean="0"/>
              <a:t>Heat </a:t>
            </a:r>
            <a:r>
              <a:rPr lang="en-US" sz="1000" dirty="0" smtClean="0"/>
              <a:t>85C, 5min</a:t>
            </a:r>
            <a:endParaRPr lang="en-US" sz="10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TextBox 144"/>
          <p:cNvSpPr txBox="1"/>
          <p:nvPr/>
        </p:nvSpPr>
        <p:spPr>
          <a:xfrm>
            <a:off x="304800" y="152400"/>
            <a:ext cx="8534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G3 Whole Cell Archive</a:t>
            </a:r>
          </a:p>
          <a:p>
            <a:pPr algn="ctr"/>
            <a:r>
              <a:rPr lang="en-US" dirty="0" smtClean="0"/>
              <a:t>Modular Cartridge. </a:t>
            </a:r>
            <a:r>
              <a:rPr lang="en-US" dirty="0" err="1" smtClean="0"/>
              <a:t>Ver</a:t>
            </a:r>
            <a:r>
              <a:rPr lang="en-US" dirty="0" smtClean="0"/>
              <a:t>: 0.0</a:t>
            </a:r>
            <a:endParaRPr lang="en-US" dirty="0"/>
          </a:p>
        </p:txBody>
      </p:sp>
      <p:cxnSp>
        <p:nvCxnSpPr>
          <p:cNvPr id="32" name="Curved Connector 31"/>
          <p:cNvCxnSpPr/>
          <p:nvPr/>
        </p:nvCxnSpPr>
        <p:spPr>
          <a:xfrm rot="5400000">
            <a:off x="1143000" y="2895600"/>
            <a:ext cx="1219200" cy="304800"/>
          </a:xfrm>
          <a:prstGeom prst="curvedConnector3">
            <a:avLst>
              <a:gd name="adj1" fmla="val 50000"/>
            </a:avLst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Arc 34"/>
          <p:cNvSpPr/>
          <p:nvPr/>
        </p:nvSpPr>
        <p:spPr>
          <a:xfrm>
            <a:off x="533400" y="1828800"/>
            <a:ext cx="1371600" cy="6096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36" name="Arc 35"/>
          <p:cNvSpPr/>
          <p:nvPr/>
        </p:nvSpPr>
        <p:spPr>
          <a:xfrm>
            <a:off x="1295400" y="1524000"/>
            <a:ext cx="914400" cy="12192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37" name="TextBox 36"/>
          <p:cNvSpPr txBox="1"/>
          <p:nvPr/>
        </p:nvSpPr>
        <p:spPr>
          <a:xfrm>
            <a:off x="1066800" y="1371600"/>
            <a:ext cx="7416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/>
              <a:t>Evacuate</a:t>
            </a:r>
            <a:endParaRPr lang="en-US" sz="1200" dirty="0"/>
          </a:p>
        </p:txBody>
      </p:sp>
      <p:sp>
        <p:nvSpPr>
          <p:cNvPr id="38" name="TextBox 37"/>
          <p:cNvSpPr txBox="1"/>
          <p:nvPr/>
        </p:nvSpPr>
        <p:spPr>
          <a:xfrm>
            <a:off x="228600" y="1676400"/>
            <a:ext cx="78854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Seawater</a:t>
            </a:r>
            <a:endParaRPr lang="en-US" sz="1200" dirty="0"/>
          </a:p>
        </p:txBody>
      </p:sp>
      <p:sp>
        <p:nvSpPr>
          <p:cNvPr id="40" name="Flowchart: Magnetic Disk 39"/>
          <p:cNvSpPr/>
          <p:nvPr/>
        </p:nvSpPr>
        <p:spPr>
          <a:xfrm>
            <a:off x="1524000" y="2133600"/>
            <a:ext cx="1752600" cy="304800"/>
          </a:xfrm>
          <a:prstGeom prst="flowChartMagneticDisk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TextBox 41"/>
          <p:cNvSpPr txBox="1"/>
          <p:nvPr/>
        </p:nvSpPr>
        <p:spPr>
          <a:xfrm>
            <a:off x="2514600" y="3048000"/>
            <a:ext cx="57509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Waste</a:t>
            </a:r>
            <a:endParaRPr lang="en-US" sz="1200" dirty="0"/>
          </a:p>
        </p:txBody>
      </p:sp>
      <p:sp>
        <p:nvSpPr>
          <p:cNvPr id="43" name="Arc 42"/>
          <p:cNvSpPr/>
          <p:nvPr/>
        </p:nvSpPr>
        <p:spPr>
          <a:xfrm rot="16200000" flipH="1">
            <a:off x="1790700" y="2095500"/>
            <a:ext cx="1524000" cy="6858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44" name="TextBox 43"/>
          <p:cNvSpPr txBox="1"/>
          <p:nvPr/>
        </p:nvSpPr>
        <p:spPr>
          <a:xfrm>
            <a:off x="1905000" y="2209800"/>
            <a:ext cx="9906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i="1" dirty="0" smtClean="0"/>
              <a:t>25mm Filter</a:t>
            </a:r>
            <a:endParaRPr lang="en-US" sz="1200" i="1" dirty="0"/>
          </a:p>
        </p:txBody>
      </p:sp>
      <p:cxnSp>
        <p:nvCxnSpPr>
          <p:cNvPr id="45" name="Straight Arrow Connector 44"/>
          <p:cNvCxnSpPr/>
          <p:nvPr/>
        </p:nvCxnSpPr>
        <p:spPr>
          <a:xfrm flipH="1">
            <a:off x="3276600" y="2362200"/>
            <a:ext cx="990600" cy="0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TextBox 45"/>
          <p:cNvSpPr txBox="1"/>
          <p:nvPr/>
        </p:nvSpPr>
        <p:spPr>
          <a:xfrm>
            <a:off x="3429000" y="2057400"/>
            <a:ext cx="1143000" cy="276999"/>
          </a:xfrm>
          <a:prstGeom prst="rect">
            <a:avLst/>
          </a:prstGeom>
          <a:noFill/>
          <a:ln w="12700">
            <a:solidFill>
              <a:schemeClr val="accent6">
                <a:lumMod val="50000"/>
              </a:schemeClr>
            </a:solidFill>
          </a:ln>
        </p:spPr>
        <p:txBody>
          <a:bodyPr wrap="square" lIns="45720" rIns="45720" rtlCol="0">
            <a:spAutoFit/>
          </a:bodyPr>
          <a:lstStyle/>
          <a:p>
            <a:r>
              <a:rPr lang="en-US" sz="1200" dirty="0" smtClean="0"/>
              <a:t>Heat </a:t>
            </a:r>
            <a:r>
              <a:rPr lang="en-US" sz="1000" dirty="0" smtClean="0"/>
              <a:t>___C, __min</a:t>
            </a:r>
            <a:endParaRPr lang="en-US" sz="1000" dirty="0"/>
          </a:p>
        </p:txBody>
      </p:sp>
      <p:sp>
        <p:nvSpPr>
          <p:cNvPr id="50" name="TextBox 49"/>
          <p:cNvSpPr txBox="1"/>
          <p:nvPr/>
        </p:nvSpPr>
        <p:spPr>
          <a:xfrm>
            <a:off x="3124200" y="1143000"/>
            <a:ext cx="1219200" cy="18466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tIns="0" bIns="0" rtlCol="0">
            <a:spAutoFit/>
          </a:bodyPr>
          <a:lstStyle/>
          <a:p>
            <a:pPr lvl="1"/>
            <a:r>
              <a:rPr lang="en-US" sz="1200" dirty="0" err="1" smtClean="0"/>
              <a:t>uL</a:t>
            </a:r>
            <a:endParaRPr lang="en-US" sz="1200" dirty="0"/>
          </a:p>
        </p:txBody>
      </p:sp>
      <p:sp>
        <p:nvSpPr>
          <p:cNvPr id="52" name="Rectangle 51"/>
          <p:cNvSpPr/>
          <p:nvPr/>
        </p:nvSpPr>
        <p:spPr>
          <a:xfrm>
            <a:off x="304800" y="990600"/>
            <a:ext cx="4267200" cy="2819400"/>
          </a:xfrm>
          <a:prstGeom prst="rect">
            <a:avLst/>
          </a:prstGeom>
          <a:noFill/>
          <a:ln w="1270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Isosceles Triangle 52"/>
          <p:cNvSpPr/>
          <p:nvPr/>
        </p:nvSpPr>
        <p:spPr>
          <a:xfrm rot="5400000">
            <a:off x="457200" y="1371600"/>
            <a:ext cx="609600" cy="914400"/>
          </a:xfrm>
          <a:prstGeom prst="triangle">
            <a:avLst/>
          </a:prstGeom>
          <a:noFill/>
          <a:ln w="1905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5" name="TextBox 54"/>
          <p:cNvSpPr txBox="1"/>
          <p:nvPr/>
        </p:nvSpPr>
        <p:spPr>
          <a:xfrm>
            <a:off x="304800" y="990600"/>
            <a:ext cx="1447800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smtClean="0"/>
              <a:t>Filter</a:t>
            </a:r>
            <a:endParaRPr lang="en-US" i="1" dirty="0"/>
          </a:p>
        </p:txBody>
      </p:sp>
      <p:sp>
        <p:nvSpPr>
          <p:cNvPr id="56" name="Arc 55"/>
          <p:cNvSpPr/>
          <p:nvPr/>
        </p:nvSpPr>
        <p:spPr>
          <a:xfrm flipH="1">
            <a:off x="2438400" y="1219200"/>
            <a:ext cx="1371600" cy="18288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57" name="TextBox 56"/>
          <p:cNvSpPr txBox="1"/>
          <p:nvPr/>
        </p:nvSpPr>
        <p:spPr>
          <a:xfrm>
            <a:off x="3124200" y="1295400"/>
            <a:ext cx="74161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Evacuate</a:t>
            </a:r>
            <a:endParaRPr lang="en-US" sz="1200" dirty="0"/>
          </a:p>
        </p:txBody>
      </p:sp>
      <p:sp>
        <p:nvSpPr>
          <p:cNvPr id="58" name="Arc 57"/>
          <p:cNvSpPr/>
          <p:nvPr/>
        </p:nvSpPr>
        <p:spPr>
          <a:xfrm flipH="1">
            <a:off x="2590800" y="1447800"/>
            <a:ext cx="1066800" cy="13716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62" name="Oval 61"/>
          <p:cNvSpPr/>
          <p:nvPr/>
        </p:nvSpPr>
        <p:spPr>
          <a:xfrm>
            <a:off x="1447800" y="3657600"/>
            <a:ext cx="304800" cy="304800"/>
          </a:xfrm>
          <a:prstGeom prst="ellipse">
            <a:avLst/>
          </a:prstGeom>
          <a:noFill/>
          <a:ln w="2540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63" name="Straight Arrow Connector 62"/>
          <p:cNvCxnSpPr>
            <a:stCxn id="62" idx="0"/>
          </p:cNvCxnSpPr>
          <p:nvPr/>
        </p:nvCxnSpPr>
        <p:spPr>
          <a:xfrm>
            <a:off x="1600200" y="3657600"/>
            <a:ext cx="0" cy="304800"/>
          </a:xfrm>
          <a:prstGeom prst="straightConnector1">
            <a:avLst/>
          </a:prstGeom>
          <a:ln w="12700">
            <a:solidFill>
              <a:schemeClr val="tx1"/>
            </a:solidFill>
            <a:prstDash val="sysDot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Oval 63"/>
          <p:cNvSpPr/>
          <p:nvPr/>
        </p:nvSpPr>
        <p:spPr>
          <a:xfrm>
            <a:off x="1447800" y="3657600"/>
            <a:ext cx="304800" cy="304800"/>
          </a:xfrm>
          <a:prstGeom prst="ellipse">
            <a:avLst/>
          </a:prstGeom>
          <a:noFill/>
          <a:ln w="2540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65" name="Straight Arrow Connector 64"/>
          <p:cNvCxnSpPr>
            <a:stCxn id="64" idx="0"/>
          </p:cNvCxnSpPr>
          <p:nvPr/>
        </p:nvCxnSpPr>
        <p:spPr>
          <a:xfrm>
            <a:off x="1600200" y="3657600"/>
            <a:ext cx="0" cy="304800"/>
          </a:xfrm>
          <a:prstGeom prst="straightConnector1">
            <a:avLst/>
          </a:prstGeom>
          <a:ln w="12700">
            <a:solidFill>
              <a:schemeClr val="tx1"/>
            </a:solidFill>
            <a:prstDash val="sysDot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TextBox 65"/>
          <p:cNvSpPr txBox="1"/>
          <p:nvPr/>
        </p:nvSpPr>
        <p:spPr>
          <a:xfrm>
            <a:off x="1219200" y="4267200"/>
            <a:ext cx="74533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err="1" smtClean="0"/>
              <a:t>Offboard</a:t>
            </a:r>
            <a:endParaRPr lang="en-US" sz="1200" dirty="0"/>
          </a:p>
        </p:txBody>
      </p:sp>
      <p:sp>
        <p:nvSpPr>
          <p:cNvPr id="67" name="Isosceles Triangle 66"/>
          <p:cNvSpPr/>
          <p:nvPr/>
        </p:nvSpPr>
        <p:spPr>
          <a:xfrm>
            <a:off x="1066800" y="3962400"/>
            <a:ext cx="1066800" cy="685800"/>
          </a:xfrm>
          <a:prstGeom prst="triangle">
            <a:avLst/>
          </a:prstGeom>
          <a:noFill/>
          <a:ln w="1905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TextBox 144"/>
          <p:cNvSpPr txBox="1"/>
          <p:nvPr/>
        </p:nvSpPr>
        <p:spPr>
          <a:xfrm>
            <a:off x="304800" y="152400"/>
            <a:ext cx="8534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G3 CANON</a:t>
            </a:r>
          </a:p>
          <a:p>
            <a:pPr algn="ctr"/>
            <a:r>
              <a:rPr lang="en-US" dirty="0" smtClean="0"/>
              <a:t>Modular Cartridge. </a:t>
            </a:r>
            <a:r>
              <a:rPr lang="en-US" dirty="0" err="1" smtClean="0"/>
              <a:t>Ver</a:t>
            </a:r>
            <a:r>
              <a:rPr lang="en-US" dirty="0" smtClean="0"/>
              <a:t>: 0.0</a:t>
            </a:r>
            <a:endParaRPr lang="en-US" dirty="0"/>
          </a:p>
        </p:txBody>
      </p:sp>
      <p:sp>
        <p:nvSpPr>
          <p:cNvPr id="260" name="Oval 259"/>
          <p:cNvSpPr/>
          <p:nvPr/>
        </p:nvSpPr>
        <p:spPr>
          <a:xfrm>
            <a:off x="1447800" y="3657600"/>
            <a:ext cx="304800" cy="304800"/>
          </a:xfrm>
          <a:prstGeom prst="ellipse">
            <a:avLst/>
          </a:prstGeom>
          <a:noFill/>
          <a:ln w="2540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80" name="Straight Arrow Connector 279"/>
          <p:cNvCxnSpPr>
            <a:stCxn id="260" idx="0"/>
          </p:cNvCxnSpPr>
          <p:nvPr/>
        </p:nvCxnSpPr>
        <p:spPr>
          <a:xfrm>
            <a:off x="1600200" y="3657600"/>
            <a:ext cx="0" cy="304800"/>
          </a:xfrm>
          <a:prstGeom prst="straightConnector1">
            <a:avLst/>
          </a:prstGeom>
          <a:ln w="12700">
            <a:solidFill>
              <a:schemeClr val="tx1"/>
            </a:solidFill>
            <a:prstDash val="sysDot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0" name="Flowchart: Magnetic Disk 289"/>
          <p:cNvSpPr/>
          <p:nvPr/>
        </p:nvSpPr>
        <p:spPr>
          <a:xfrm>
            <a:off x="1752600" y="4800600"/>
            <a:ext cx="533400" cy="685800"/>
          </a:xfrm>
          <a:prstGeom prst="flowChartMagneticDisk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4" name="TextBox 293"/>
          <p:cNvSpPr txBox="1"/>
          <p:nvPr/>
        </p:nvSpPr>
        <p:spPr>
          <a:xfrm>
            <a:off x="990600" y="4953000"/>
            <a:ext cx="76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i="1" dirty="0" smtClean="0"/>
              <a:t>CANON</a:t>
            </a:r>
          </a:p>
          <a:p>
            <a:r>
              <a:rPr lang="en-US" sz="1200" i="1" dirty="0" smtClean="0"/>
              <a:t>Collector</a:t>
            </a:r>
            <a:endParaRPr lang="en-US" sz="1200" i="1" dirty="0"/>
          </a:p>
        </p:txBody>
      </p:sp>
      <p:sp>
        <p:nvSpPr>
          <p:cNvPr id="295" name="TextBox 294"/>
          <p:cNvSpPr txBox="1"/>
          <p:nvPr/>
        </p:nvSpPr>
        <p:spPr>
          <a:xfrm>
            <a:off x="228600" y="5791200"/>
            <a:ext cx="74533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err="1" smtClean="0"/>
              <a:t>Offboard</a:t>
            </a:r>
            <a:endParaRPr lang="en-US" sz="1200" dirty="0"/>
          </a:p>
        </p:txBody>
      </p:sp>
      <p:sp>
        <p:nvSpPr>
          <p:cNvPr id="296" name="Arc 295"/>
          <p:cNvSpPr/>
          <p:nvPr/>
        </p:nvSpPr>
        <p:spPr>
          <a:xfrm rot="16200000" flipH="1" flipV="1">
            <a:off x="723900" y="4838700"/>
            <a:ext cx="990600" cy="12192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299" name="Arc 298"/>
          <p:cNvSpPr/>
          <p:nvPr/>
        </p:nvSpPr>
        <p:spPr>
          <a:xfrm rot="16200000" flipH="1">
            <a:off x="3467100" y="3771900"/>
            <a:ext cx="838200" cy="33528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300" name="Arc 299"/>
          <p:cNvSpPr/>
          <p:nvPr/>
        </p:nvSpPr>
        <p:spPr>
          <a:xfrm flipH="1">
            <a:off x="2133600" y="4267200"/>
            <a:ext cx="762000" cy="10668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302" name="Arc 301"/>
          <p:cNvSpPr/>
          <p:nvPr/>
        </p:nvSpPr>
        <p:spPr>
          <a:xfrm flipH="1">
            <a:off x="2209800" y="4495800"/>
            <a:ext cx="609600" cy="6096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303" name="TextBox 302"/>
          <p:cNvSpPr txBox="1"/>
          <p:nvPr/>
        </p:nvSpPr>
        <p:spPr>
          <a:xfrm>
            <a:off x="2514600" y="4343400"/>
            <a:ext cx="74161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Evacuate</a:t>
            </a:r>
            <a:endParaRPr lang="en-US" sz="1200" dirty="0"/>
          </a:p>
        </p:txBody>
      </p:sp>
      <p:sp>
        <p:nvSpPr>
          <p:cNvPr id="304" name="Arc 303"/>
          <p:cNvSpPr/>
          <p:nvPr/>
        </p:nvSpPr>
        <p:spPr>
          <a:xfrm flipH="1">
            <a:off x="1981200" y="4038600"/>
            <a:ext cx="762000" cy="15240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307" name="TextBox 306"/>
          <p:cNvSpPr txBox="1"/>
          <p:nvPr/>
        </p:nvSpPr>
        <p:spPr>
          <a:xfrm>
            <a:off x="2362200" y="3886200"/>
            <a:ext cx="74161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Evacuate</a:t>
            </a:r>
            <a:endParaRPr lang="en-US" sz="1200" dirty="0"/>
          </a:p>
        </p:txBody>
      </p:sp>
      <p:sp>
        <p:nvSpPr>
          <p:cNvPr id="308" name="TextBox 307"/>
          <p:cNvSpPr txBox="1"/>
          <p:nvPr/>
        </p:nvSpPr>
        <p:spPr>
          <a:xfrm>
            <a:off x="2286000" y="6096000"/>
            <a:ext cx="57509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Waste</a:t>
            </a:r>
            <a:endParaRPr lang="en-US" sz="1200" dirty="0"/>
          </a:p>
        </p:txBody>
      </p:sp>
      <p:sp>
        <p:nvSpPr>
          <p:cNvPr id="309" name="Arc 308"/>
          <p:cNvSpPr/>
          <p:nvPr/>
        </p:nvSpPr>
        <p:spPr>
          <a:xfrm rot="16200000" flipH="1">
            <a:off x="1562100" y="5143500"/>
            <a:ext cx="1524000" cy="6858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cxnSp>
        <p:nvCxnSpPr>
          <p:cNvPr id="310" name="Straight Arrow Connector 309"/>
          <p:cNvCxnSpPr/>
          <p:nvPr/>
        </p:nvCxnSpPr>
        <p:spPr>
          <a:xfrm flipH="1">
            <a:off x="2286000" y="5181600"/>
            <a:ext cx="304800" cy="1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1" name="TextBox 310"/>
          <p:cNvSpPr txBox="1"/>
          <p:nvPr/>
        </p:nvSpPr>
        <p:spPr>
          <a:xfrm>
            <a:off x="2590800" y="5029200"/>
            <a:ext cx="424347" cy="276999"/>
          </a:xfrm>
          <a:prstGeom prst="rect">
            <a:avLst/>
          </a:prstGeom>
          <a:noFill/>
          <a:ln w="12700">
            <a:solidFill>
              <a:schemeClr val="accent6">
                <a:lumMod val="50000"/>
              </a:schemeClr>
            </a:solidFill>
          </a:ln>
        </p:spPr>
        <p:txBody>
          <a:bodyPr wrap="none" lIns="45720" rIns="45720" rtlCol="0">
            <a:spAutoFit/>
          </a:bodyPr>
          <a:lstStyle/>
          <a:p>
            <a:r>
              <a:rPr lang="en-US" sz="1200" dirty="0" smtClean="0"/>
              <a:t>Heat </a:t>
            </a:r>
          </a:p>
        </p:txBody>
      </p:sp>
      <p:sp>
        <p:nvSpPr>
          <p:cNvPr id="312" name="Rectangle 311"/>
          <p:cNvSpPr/>
          <p:nvPr/>
        </p:nvSpPr>
        <p:spPr>
          <a:xfrm>
            <a:off x="304800" y="3810000"/>
            <a:ext cx="4267200" cy="2819400"/>
          </a:xfrm>
          <a:prstGeom prst="rect">
            <a:avLst/>
          </a:prstGeom>
          <a:noFill/>
          <a:ln w="1270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3" name="Isosceles Triangle 312"/>
          <p:cNvSpPr/>
          <p:nvPr/>
        </p:nvSpPr>
        <p:spPr>
          <a:xfrm rot="5400000">
            <a:off x="457200" y="5486400"/>
            <a:ext cx="609600" cy="914400"/>
          </a:xfrm>
          <a:prstGeom prst="triangle">
            <a:avLst/>
          </a:prstGeom>
          <a:noFill/>
          <a:ln w="1905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4" name="TextBox 313"/>
          <p:cNvSpPr txBox="1"/>
          <p:nvPr/>
        </p:nvSpPr>
        <p:spPr>
          <a:xfrm>
            <a:off x="4038600" y="5715000"/>
            <a:ext cx="5845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To AM</a:t>
            </a:r>
            <a:endParaRPr lang="en-US" sz="1200" dirty="0"/>
          </a:p>
        </p:txBody>
      </p:sp>
      <p:sp>
        <p:nvSpPr>
          <p:cNvPr id="315" name="Isosceles Triangle 314"/>
          <p:cNvSpPr/>
          <p:nvPr/>
        </p:nvSpPr>
        <p:spPr>
          <a:xfrm rot="16200000">
            <a:off x="3924300" y="5524500"/>
            <a:ext cx="609600" cy="685800"/>
          </a:xfrm>
          <a:prstGeom prst="triangle">
            <a:avLst/>
          </a:prstGeom>
          <a:noFill/>
          <a:ln w="1905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16" name="Curved Connector 315"/>
          <p:cNvCxnSpPr>
            <a:stCxn id="320" idx="4"/>
          </p:cNvCxnSpPr>
          <p:nvPr/>
        </p:nvCxnSpPr>
        <p:spPr>
          <a:xfrm rot="16200000" flipH="1">
            <a:off x="1295400" y="4267200"/>
            <a:ext cx="838200" cy="228600"/>
          </a:xfrm>
          <a:prstGeom prst="curvedConnector3">
            <a:avLst>
              <a:gd name="adj1" fmla="val 50000"/>
            </a:avLst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7" name="TextBox 316"/>
          <p:cNvSpPr txBox="1"/>
          <p:nvPr/>
        </p:nvSpPr>
        <p:spPr>
          <a:xfrm>
            <a:off x="2514600" y="4191000"/>
            <a:ext cx="790601" cy="18466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tIns="0" bIns="0" rtlCol="0">
            <a:spAutoFit/>
          </a:bodyPr>
          <a:lstStyle/>
          <a:p>
            <a:pPr lvl="1"/>
            <a:r>
              <a:rPr lang="en-US" sz="1200" dirty="0" err="1" smtClean="0"/>
              <a:t>uL</a:t>
            </a:r>
            <a:endParaRPr lang="en-US" sz="1200" dirty="0"/>
          </a:p>
        </p:txBody>
      </p:sp>
      <p:sp>
        <p:nvSpPr>
          <p:cNvPr id="318" name="TextBox 317"/>
          <p:cNvSpPr txBox="1"/>
          <p:nvPr/>
        </p:nvSpPr>
        <p:spPr>
          <a:xfrm>
            <a:off x="304800" y="3810000"/>
            <a:ext cx="1447800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smtClean="0"/>
              <a:t>CANON</a:t>
            </a:r>
            <a:endParaRPr lang="en-US" i="1" dirty="0"/>
          </a:p>
        </p:txBody>
      </p:sp>
      <p:sp>
        <p:nvSpPr>
          <p:cNvPr id="320" name="Oval 319"/>
          <p:cNvSpPr/>
          <p:nvPr/>
        </p:nvSpPr>
        <p:spPr>
          <a:xfrm>
            <a:off x="1447800" y="3657600"/>
            <a:ext cx="304800" cy="304800"/>
          </a:xfrm>
          <a:prstGeom prst="ellipse">
            <a:avLst/>
          </a:prstGeom>
          <a:noFill/>
          <a:ln w="2540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21" name="Straight Arrow Connector 320"/>
          <p:cNvCxnSpPr>
            <a:stCxn id="320" idx="0"/>
          </p:cNvCxnSpPr>
          <p:nvPr/>
        </p:nvCxnSpPr>
        <p:spPr>
          <a:xfrm>
            <a:off x="1600200" y="3657600"/>
            <a:ext cx="0" cy="304800"/>
          </a:xfrm>
          <a:prstGeom prst="straightConnector1">
            <a:avLst/>
          </a:prstGeom>
          <a:ln w="12700">
            <a:solidFill>
              <a:schemeClr val="tx1"/>
            </a:solidFill>
            <a:prstDash val="sysDot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Curved Connector 56"/>
          <p:cNvCxnSpPr/>
          <p:nvPr/>
        </p:nvCxnSpPr>
        <p:spPr>
          <a:xfrm rot="5400000">
            <a:off x="1143000" y="2895600"/>
            <a:ext cx="1219200" cy="304800"/>
          </a:xfrm>
          <a:prstGeom prst="curvedConnector3">
            <a:avLst>
              <a:gd name="adj1" fmla="val 50000"/>
            </a:avLst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Arc 57"/>
          <p:cNvSpPr/>
          <p:nvPr/>
        </p:nvSpPr>
        <p:spPr>
          <a:xfrm flipH="1">
            <a:off x="2895600" y="1905000"/>
            <a:ext cx="609600" cy="4572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59" name="Arc 58"/>
          <p:cNvSpPr/>
          <p:nvPr/>
        </p:nvSpPr>
        <p:spPr>
          <a:xfrm flipH="1">
            <a:off x="2743200" y="1676400"/>
            <a:ext cx="914400" cy="9144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60" name="Arc 59"/>
          <p:cNvSpPr/>
          <p:nvPr/>
        </p:nvSpPr>
        <p:spPr>
          <a:xfrm>
            <a:off x="533400" y="1828800"/>
            <a:ext cx="1371600" cy="6096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61" name="Arc 60"/>
          <p:cNvSpPr/>
          <p:nvPr/>
        </p:nvSpPr>
        <p:spPr>
          <a:xfrm>
            <a:off x="1295400" y="1524000"/>
            <a:ext cx="914400" cy="12192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62" name="TextBox 61"/>
          <p:cNvSpPr txBox="1"/>
          <p:nvPr/>
        </p:nvSpPr>
        <p:spPr>
          <a:xfrm>
            <a:off x="1066800" y="1371600"/>
            <a:ext cx="7416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/>
              <a:t>Evacuate</a:t>
            </a:r>
            <a:endParaRPr lang="en-US" sz="1200" dirty="0"/>
          </a:p>
        </p:txBody>
      </p:sp>
      <p:sp>
        <p:nvSpPr>
          <p:cNvPr id="63" name="TextBox 62"/>
          <p:cNvSpPr txBox="1"/>
          <p:nvPr/>
        </p:nvSpPr>
        <p:spPr>
          <a:xfrm>
            <a:off x="228600" y="1676400"/>
            <a:ext cx="78854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Seawater</a:t>
            </a:r>
            <a:endParaRPr lang="en-US" sz="1200" dirty="0"/>
          </a:p>
        </p:txBody>
      </p:sp>
      <p:sp>
        <p:nvSpPr>
          <p:cNvPr id="64" name="TextBox 63"/>
          <p:cNvSpPr txBox="1"/>
          <p:nvPr/>
        </p:nvSpPr>
        <p:spPr>
          <a:xfrm>
            <a:off x="3276600" y="3276600"/>
            <a:ext cx="609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i="1" dirty="0" err="1" smtClean="0"/>
              <a:t>Lysate</a:t>
            </a:r>
            <a:r>
              <a:rPr lang="en-US" sz="1200" i="1" dirty="0" smtClean="0"/>
              <a:t> filter</a:t>
            </a:r>
            <a:endParaRPr lang="en-US" sz="1200" i="1" dirty="0"/>
          </a:p>
        </p:txBody>
      </p:sp>
      <p:sp>
        <p:nvSpPr>
          <p:cNvPr id="65" name="Flowchart: Magnetic Disk 64"/>
          <p:cNvSpPr/>
          <p:nvPr/>
        </p:nvSpPr>
        <p:spPr>
          <a:xfrm>
            <a:off x="1524000" y="2133600"/>
            <a:ext cx="1752600" cy="304800"/>
          </a:xfrm>
          <a:prstGeom prst="flowChartMagneticDisk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6" name="Flowchart: Magnetic Disk 65"/>
          <p:cNvSpPr/>
          <p:nvPr/>
        </p:nvSpPr>
        <p:spPr>
          <a:xfrm rot="16200000">
            <a:off x="3429000" y="3048000"/>
            <a:ext cx="304800" cy="152400"/>
          </a:xfrm>
          <a:prstGeom prst="flowChartMagneticDisk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7" name="TextBox 66"/>
          <p:cNvSpPr txBox="1"/>
          <p:nvPr/>
        </p:nvSpPr>
        <p:spPr>
          <a:xfrm>
            <a:off x="2514600" y="3048000"/>
            <a:ext cx="57509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Waste</a:t>
            </a:r>
            <a:endParaRPr lang="en-US" sz="1200" dirty="0"/>
          </a:p>
        </p:txBody>
      </p:sp>
      <p:sp>
        <p:nvSpPr>
          <p:cNvPr id="68" name="Arc 67"/>
          <p:cNvSpPr/>
          <p:nvPr/>
        </p:nvSpPr>
        <p:spPr>
          <a:xfrm rot="16200000" flipH="1">
            <a:off x="1790700" y="2095500"/>
            <a:ext cx="1524000" cy="6858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69" name="TextBox 68"/>
          <p:cNvSpPr txBox="1"/>
          <p:nvPr/>
        </p:nvSpPr>
        <p:spPr>
          <a:xfrm>
            <a:off x="1905000" y="2209800"/>
            <a:ext cx="9906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i="1" dirty="0" smtClean="0"/>
              <a:t>25mm Filter</a:t>
            </a:r>
            <a:endParaRPr lang="en-US" sz="1200" i="1" dirty="0"/>
          </a:p>
        </p:txBody>
      </p:sp>
      <p:cxnSp>
        <p:nvCxnSpPr>
          <p:cNvPr id="70" name="Straight Arrow Connector 69"/>
          <p:cNvCxnSpPr/>
          <p:nvPr/>
        </p:nvCxnSpPr>
        <p:spPr>
          <a:xfrm flipH="1">
            <a:off x="3276600" y="2362200"/>
            <a:ext cx="990600" cy="0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" name="TextBox 70"/>
          <p:cNvSpPr txBox="1"/>
          <p:nvPr/>
        </p:nvSpPr>
        <p:spPr>
          <a:xfrm>
            <a:off x="3429000" y="2057400"/>
            <a:ext cx="1143000" cy="276999"/>
          </a:xfrm>
          <a:prstGeom prst="rect">
            <a:avLst/>
          </a:prstGeom>
          <a:noFill/>
          <a:ln w="12700">
            <a:solidFill>
              <a:schemeClr val="accent6">
                <a:lumMod val="50000"/>
              </a:schemeClr>
            </a:solidFill>
          </a:ln>
        </p:spPr>
        <p:txBody>
          <a:bodyPr wrap="square" lIns="45720" rIns="45720" rtlCol="0">
            <a:spAutoFit/>
          </a:bodyPr>
          <a:lstStyle/>
          <a:p>
            <a:r>
              <a:rPr lang="en-US" sz="1200" dirty="0" smtClean="0"/>
              <a:t>Heat </a:t>
            </a:r>
            <a:r>
              <a:rPr lang="en-US" sz="1000" dirty="0" smtClean="0"/>
              <a:t>___C, __min</a:t>
            </a:r>
            <a:endParaRPr lang="en-US" sz="1000" dirty="0"/>
          </a:p>
        </p:txBody>
      </p:sp>
      <p:sp>
        <p:nvSpPr>
          <p:cNvPr id="72" name="TextBox 71"/>
          <p:cNvSpPr txBox="1"/>
          <p:nvPr/>
        </p:nvSpPr>
        <p:spPr>
          <a:xfrm>
            <a:off x="3429000" y="2362200"/>
            <a:ext cx="1143000" cy="276999"/>
          </a:xfrm>
          <a:prstGeom prst="rect">
            <a:avLst/>
          </a:prstGeom>
          <a:noFill/>
          <a:ln w="12700">
            <a:solidFill>
              <a:schemeClr val="accent6">
                <a:lumMod val="50000"/>
              </a:schemeClr>
            </a:solidFill>
          </a:ln>
        </p:spPr>
        <p:txBody>
          <a:bodyPr wrap="square" lIns="45720" rIns="45720" rtlCol="0">
            <a:spAutoFit/>
          </a:bodyPr>
          <a:lstStyle/>
          <a:p>
            <a:r>
              <a:rPr lang="en-US" sz="1200" dirty="0" smtClean="0"/>
              <a:t>Beat</a:t>
            </a:r>
            <a:endParaRPr lang="en-US" sz="1200" dirty="0"/>
          </a:p>
        </p:txBody>
      </p:sp>
      <p:sp>
        <p:nvSpPr>
          <p:cNvPr id="73" name="TextBox 72"/>
          <p:cNvSpPr txBox="1"/>
          <p:nvPr/>
        </p:nvSpPr>
        <p:spPr>
          <a:xfrm>
            <a:off x="3200400" y="1752600"/>
            <a:ext cx="74161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Evacuate</a:t>
            </a:r>
            <a:endParaRPr lang="en-US" sz="1200" dirty="0"/>
          </a:p>
        </p:txBody>
      </p:sp>
      <p:sp>
        <p:nvSpPr>
          <p:cNvPr id="74" name="Arc 73"/>
          <p:cNvSpPr/>
          <p:nvPr/>
        </p:nvSpPr>
        <p:spPr>
          <a:xfrm rot="16200000" flipH="1">
            <a:off x="2895600" y="1752600"/>
            <a:ext cx="1219200" cy="15240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75" name="TextBox 74"/>
          <p:cNvSpPr txBox="1"/>
          <p:nvPr/>
        </p:nvSpPr>
        <p:spPr>
          <a:xfrm>
            <a:off x="3124200" y="1143000"/>
            <a:ext cx="1219200" cy="18466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tIns="0" bIns="0" rtlCol="0">
            <a:spAutoFit/>
          </a:bodyPr>
          <a:lstStyle/>
          <a:p>
            <a:pPr lvl="1"/>
            <a:r>
              <a:rPr lang="en-US" sz="1200" dirty="0" err="1" smtClean="0"/>
              <a:t>uL</a:t>
            </a:r>
            <a:endParaRPr lang="en-US" sz="1200" dirty="0"/>
          </a:p>
        </p:txBody>
      </p:sp>
      <p:sp>
        <p:nvSpPr>
          <p:cNvPr id="76" name="TextBox 75"/>
          <p:cNvSpPr txBox="1"/>
          <p:nvPr/>
        </p:nvSpPr>
        <p:spPr>
          <a:xfrm>
            <a:off x="3200400" y="1600200"/>
            <a:ext cx="1219200" cy="18466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tIns="0" bIns="0" rtlCol="0">
            <a:spAutoFit/>
          </a:bodyPr>
          <a:lstStyle/>
          <a:p>
            <a:pPr lvl="1"/>
            <a:r>
              <a:rPr lang="en-US" sz="1200" dirty="0" err="1" smtClean="0"/>
              <a:t>uL</a:t>
            </a:r>
            <a:endParaRPr lang="en-US" sz="1200" dirty="0"/>
          </a:p>
        </p:txBody>
      </p:sp>
      <p:sp>
        <p:nvSpPr>
          <p:cNvPr id="77" name="Rectangle 76"/>
          <p:cNvSpPr/>
          <p:nvPr/>
        </p:nvSpPr>
        <p:spPr>
          <a:xfrm>
            <a:off x="304800" y="990600"/>
            <a:ext cx="4267200" cy="2819400"/>
          </a:xfrm>
          <a:prstGeom prst="rect">
            <a:avLst/>
          </a:prstGeom>
          <a:noFill/>
          <a:ln w="1270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8" name="Isosceles Triangle 77"/>
          <p:cNvSpPr/>
          <p:nvPr/>
        </p:nvSpPr>
        <p:spPr>
          <a:xfrm rot="5400000">
            <a:off x="457200" y="1371600"/>
            <a:ext cx="609600" cy="914400"/>
          </a:xfrm>
          <a:prstGeom prst="triangle">
            <a:avLst/>
          </a:prstGeom>
          <a:noFill/>
          <a:ln w="1905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79" name="Straight Arrow Connector 78"/>
          <p:cNvCxnSpPr>
            <a:stCxn id="66" idx="3"/>
          </p:cNvCxnSpPr>
          <p:nvPr/>
        </p:nvCxnSpPr>
        <p:spPr>
          <a:xfrm>
            <a:off x="3657600" y="3124200"/>
            <a:ext cx="762000" cy="0"/>
          </a:xfrm>
          <a:prstGeom prst="straightConnector1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0" name="TextBox 79"/>
          <p:cNvSpPr txBox="1"/>
          <p:nvPr/>
        </p:nvSpPr>
        <p:spPr>
          <a:xfrm>
            <a:off x="304800" y="990600"/>
            <a:ext cx="1447800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smtClean="0"/>
              <a:t>Filter</a:t>
            </a:r>
            <a:endParaRPr lang="en-US" i="1" dirty="0"/>
          </a:p>
        </p:txBody>
      </p:sp>
      <p:sp>
        <p:nvSpPr>
          <p:cNvPr id="81" name="Arc 80"/>
          <p:cNvSpPr/>
          <p:nvPr/>
        </p:nvSpPr>
        <p:spPr>
          <a:xfrm flipH="1">
            <a:off x="2438400" y="1219200"/>
            <a:ext cx="1371600" cy="18288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82" name="TextBox 81"/>
          <p:cNvSpPr txBox="1"/>
          <p:nvPr/>
        </p:nvSpPr>
        <p:spPr>
          <a:xfrm>
            <a:off x="3124200" y="1295400"/>
            <a:ext cx="74161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Evacuate</a:t>
            </a:r>
            <a:endParaRPr lang="en-US" sz="1200" dirty="0"/>
          </a:p>
        </p:txBody>
      </p:sp>
      <p:sp>
        <p:nvSpPr>
          <p:cNvPr id="83" name="Arc 82"/>
          <p:cNvSpPr/>
          <p:nvPr/>
        </p:nvSpPr>
        <p:spPr>
          <a:xfrm flipH="1">
            <a:off x="2590800" y="1447800"/>
            <a:ext cx="1066800" cy="13716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cxnSp>
        <p:nvCxnSpPr>
          <p:cNvPr id="84" name="Straight Arrow Connector 83"/>
          <p:cNvCxnSpPr/>
          <p:nvPr/>
        </p:nvCxnSpPr>
        <p:spPr>
          <a:xfrm>
            <a:off x="2438400" y="2514600"/>
            <a:ext cx="457200" cy="1"/>
          </a:xfrm>
          <a:prstGeom prst="straightConnector1">
            <a:avLst/>
          </a:prstGeom>
          <a:ln w="12700">
            <a:solidFill>
              <a:schemeClr val="tx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5" name="Oval 84"/>
          <p:cNvSpPr/>
          <p:nvPr/>
        </p:nvSpPr>
        <p:spPr>
          <a:xfrm>
            <a:off x="4419600" y="2971800"/>
            <a:ext cx="304800" cy="304800"/>
          </a:xfrm>
          <a:prstGeom prst="ellipse">
            <a:avLst/>
          </a:prstGeom>
          <a:noFill/>
          <a:ln w="2540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86" name="Straight Arrow Connector 85"/>
          <p:cNvCxnSpPr/>
          <p:nvPr/>
        </p:nvCxnSpPr>
        <p:spPr>
          <a:xfrm>
            <a:off x="4419600" y="3124200"/>
            <a:ext cx="304800" cy="0"/>
          </a:xfrm>
          <a:prstGeom prst="straightConnector1">
            <a:avLst/>
          </a:prstGeom>
          <a:ln w="12700">
            <a:solidFill>
              <a:schemeClr val="tx1"/>
            </a:solidFill>
            <a:prstDash val="sysDot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7" name="TextBox 86"/>
          <p:cNvSpPr txBox="1"/>
          <p:nvPr/>
        </p:nvSpPr>
        <p:spPr>
          <a:xfrm>
            <a:off x="4876800" y="2971800"/>
            <a:ext cx="5845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To AM</a:t>
            </a:r>
            <a:endParaRPr lang="en-US" sz="1200" dirty="0"/>
          </a:p>
        </p:txBody>
      </p:sp>
      <p:sp>
        <p:nvSpPr>
          <p:cNvPr id="88" name="Isosceles Triangle 87"/>
          <p:cNvSpPr/>
          <p:nvPr/>
        </p:nvSpPr>
        <p:spPr>
          <a:xfrm rot="16200000">
            <a:off x="4762500" y="2781300"/>
            <a:ext cx="609600" cy="685800"/>
          </a:xfrm>
          <a:prstGeom prst="triangle">
            <a:avLst/>
          </a:prstGeom>
          <a:noFill/>
          <a:ln w="1905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1904</TotalTime>
  <Words>892</Words>
  <Application>Microsoft Office PowerPoint</Application>
  <PresentationFormat>On-screen Show (4:3)</PresentationFormat>
  <Paragraphs>612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Pargett, Douglas</dc:creator>
  <cp:lastModifiedBy>pargett</cp:lastModifiedBy>
  <cp:revision>205</cp:revision>
  <dcterms:created xsi:type="dcterms:W3CDTF">2006-08-16T00:00:00Z</dcterms:created>
  <dcterms:modified xsi:type="dcterms:W3CDTF">2012-05-10T17:51:21Z</dcterms:modified>
</cp:coreProperties>
</file>