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6"/>
  </p:sldMasterIdLst>
  <p:notesMasterIdLst>
    <p:notesMasterId r:id="rId45"/>
  </p:notesMasterIdLst>
  <p:sldIdLst>
    <p:sldId id="256" r:id="rId7"/>
    <p:sldId id="257" r:id="rId8"/>
    <p:sldId id="417" r:id="rId9"/>
    <p:sldId id="406" r:id="rId10"/>
    <p:sldId id="586" r:id="rId11"/>
    <p:sldId id="409" r:id="rId12"/>
    <p:sldId id="456" r:id="rId13"/>
    <p:sldId id="462" r:id="rId14"/>
    <p:sldId id="457" r:id="rId15"/>
    <p:sldId id="458" r:id="rId16"/>
    <p:sldId id="459" r:id="rId17"/>
    <p:sldId id="565" r:id="rId18"/>
    <p:sldId id="562" r:id="rId19"/>
    <p:sldId id="578" r:id="rId20"/>
    <p:sldId id="579" r:id="rId21"/>
    <p:sldId id="593" r:id="rId22"/>
    <p:sldId id="590" r:id="rId23"/>
    <p:sldId id="591" r:id="rId24"/>
    <p:sldId id="507" r:id="rId25"/>
    <p:sldId id="514" r:id="rId26"/>
    <p:sldId id="572" r:id="rId27"/>
    <p:sldId id="580" r:id="rId28"/>
    <p:sldId id="588" r:id="rId29"/>
    <p:sldId id="589" r:id="rId30"/>
    <p:sldId id="581" r:id="rId31"/>
    <p:sldId id="587" r:id="rId32"/>
    <p:sldId id="577" r:id="rId33"/>
    <p:sldId id="585" r:id="rId34"/>
    <p:sldId id="584" r:id="rId35"/>
    <p:sldId id="541" r:id="rId36"/>
    <p:sldId id="547" r:id="rId37"/>
    <p:sldId id="478" r:id="rId38"/>
    <p:sldId id="567" r:id="rId39"/>
    <p:sldId id="575" r:id="rId40"/>
    <p:sldId id="592" r:id="rId41"/>
    <p:sldId id="594" r:id="rId42"/>
    <p:sldId id="596" r:id="rId43"/>
    <p:sldId id="296" r:id="rId4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rodney" initials="r" lastIdx="3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477" autoAdjust="0"/>
    <p:restoredTop sz="98113" autoAdjust="0"/>
  </p:normalViewPr>
  <p:slideViewPr>
    <p:cSldViewPr>
      <p:cViewPr>
        <p:scale>
          <a:sx n="100" d="100"/>
          <a:sy n="100" d="100"/>
        </p:scale>
        <p:origin x="-360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openxmlformats.org/officeDocument/2006/relationships/slide" Target="slides/slide33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34" Type="http://schemas.openxmlformats.org/officeDocument/2006/relationships/slide" Target="slides/slide28.xml"/><Relationship Id="rId42" Type="http://schemas.openxmlformats.org/officeDocument/2006/relationships/slide" Target="slides/slide36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slide" Target="slides/slide32.xml"/><Relationship Id="rId46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41" Type="http://schemas.openxmlformats.org/officeDocument/2006/relationships/slide" Target="slides/slide35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1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slide" Target="slides/slide31.xml"/><Relationship Id="rId40" Type="http://schemas.openxmlformats.org/officeDocument/2006/relationships/slide" Target="slides/slide34.xml"/><Relationship Id="rId45" Type="http://schemas.openxmlformats.org/officeDocument/2006/relationships/notesMaster" Target="notesMasters/notesMaster1.xml"/><Relationship Id="rId5" Type="http://schemas.openxmlformats.org/officeDocument/2006/relationships/customXml" Target="../customXml/item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slide" Target="slides/slide30.xml"/><Relationship Id="rId49" Type="http://schemas.openxmlformats.org/officeDocument/2006/relationships/theme" Target="theme/theme1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4" Type="http://schemas.openxmlformats.org/officeDocument/2006/relationships/slide" Target="slides/slide38.xml"/><Relationship Id="rId4" Type="http://schemas.openxmlformats.org/officeDocument/2006/relationships/customXml" Target="../customXml/item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slide" Target="slides/slide29.xml"/><Relationship Id="rId43" Type="http://schemas.openxmlformats.org/officeDocument/2006/relationships/slide" Target="slides/slide37.xml"/><Relationship Id="rId48" Type="http://schemas.openxmlformats.org/officeDocument/2006/relationships/viewProps" Target="viewProps.xml"/><Relationship Id="rId8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Documents%20and%20Settings\davidc\Desktop\PanelSize\Solar%20Panel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n-US"/>
  <c:chart>
    <c:plotArea>
      <c:layout>
        <c:manualLayout>
          <c:layoutTarget val="inner"/>
          <c:xMode val="edge"/>
          <c:yMode val="edge"/>
          <c:x val="5.6951539594136111E-2"/>
          <c:y val="5.5432328034467529E-2"/>
          <c:w val="0.90175052813520251"/>
          <c:h val="0.69241098400435652"/>
        </c:manualLayout>
      </c:layout>
      <c:lineChart>
        <c:grouping val="standard"/>
        <c:ser>
          <c:idx val="0"/>
          <c:order val="0"/>
          <c:tx>
            <c:strRef>
              <c:f>Sheet5!$C$6</c:f>
              <c:strCache>
                <c:ptCount val="1"/>
                <c:pt idx="0">
                  <c:v>20 Watts 5.4 Ah/day</c:v>
                </c:pt>
              </c:strCache>
            </c:strRef>
          </c:tx>
          <c:marker>
            <c:symbol val="none"/>
          </c:marker>
          <c:cat>
            <c:strRef>
              <c:f>Sheet5!$B$7:$B$18</c:f>
              <c:strCache>
                <c:ptCount val="12"/>
                <c:pt idx="0">
                  <c:v>Kodiak, AK</c:v>
                </c:pt>
                <c:pt idx="1">
                  <c:v>Nome, AK</c:v>
                </c:pt>
                <c:pt idx="2">
                  <c:v>St. Paul Is., AK</c:v>
                </c:pt>
                <c:pt idx="3">
                  <c:v>Portland, OR</c:v>
                </c:pt>
                <c:pt idx="4">
                  <c:v>San Fran, CA</c:v>
                </c:pt>
                <c:pt idx="5">
                  <c:v>San Diego, CA</c:v>
                </c:pt>
                <c:pt idx="6">
                  <c:v>Brownsville, TX </c:v>
                </c:pt>
                <c:pt idx="7">
                  <c:v>Mobile, AL</c:v>
                </c:pt>
                <c:pt idx="8">
                  <c:v>Key West, FL</c:v>
                </c:pt>
                <c:pt idx="9">
                  <c:v>Charleston, SC </c:v>
                </c:pt>
                <c:pt idx="10">
                  <c:v>Newark, NJ</c:v>
                </c:pt>
                <c:pt idx="11">
                  <c:v>Portland, ME</c:v>
                </c:pt>
              </c:strCache>
            </c:strRef>
          </c:cat>
          <c:val>
            <c:numRef>
              <c:f>Sheet5!$C$7:$C$18</c:f>
              <c:numCache>
                <c:formatCode>General</c:formatCode>
                <c:ptCount val="12"/>
                <c:pt idx="0">
                  <c:v>56.925907407407394</c:v>
                </c:pt>
                <c:pt idx="1">
                  <c:v>68.284995370370396</c:v>
                </c:pt>
                <c:pt idx="2">
                  <c:v>83.905363425925927</c:v>
                </c:pt>
                <c:pt idx="3">
                  <c:v>44.343081790123144</c:v>
                </c:pt>
                <c:pt idx="4">
                  <c:v>8.6158904320987642</c:v>
                </c:pt>
                <c:pt idx="5">
                  <c:v>1.4086427469135805</c:v>
                </c:pt>
                <c:pt idx="6">
                  <c:v>7.8141049382715231</c:v>
                </c:pt>
                <c:pt idx="7">
                  <c:v>5.8896273148149003</c:v>
                </c:pt>
                <c:pt idx="8">
                  <c:v>1.3984691358024692</c:v>
                </c:pt>
                <c:pt idx="9">
                  <c:v>4.2564421296296837</c:v>
                </c:pt>
                <c:pt idx="10">
                  <c:v>16.268739197530518</c:v>
                </c:pt>
                <c:pt idx="11">
                  <c:v>11.342366512345789</c:v>
                </c:pt>
              </c:numCache>
            </c:numRef>
          </c:val>
          <c:smooth val="1"/>
        </c:ser>
        <c:ser>
          <c:idx val="1"/>
          <c:order val="1"/>
          <c:tx>
            <c:strRef>
              <c:f>Sheet5!$D$6</c:f>
              <c:strCache>
                <c:ptCount val="1"/>
                <c:pt idx="0">
                  <c:v>30 Watts 5.4 Ah/day</c:v>
                </c:pt>
              </c:strCache>
            </c:strRef>
          </c:tx>
          <c:marker>
            <c:symbol val="none"/>
          </c:marker>
          <c:cat>
            <c:strRef>
              <c:f>Sheet5!$B$7:$B$18</c:f>
              <c:strCache>
                <c:ptCount val="12"/>
                <c:pt idx="0">
                  <c:v>Kodiak, AK</c:v>
                </c:pt>
                <c:pt idx="1">
                  <c:v>Nome, AK</c:v>
                </c:pt>
                <c:pt idx="2">
                  <c:v>St. Paul Is., AK</c:v>
                </c:pt>
                <c:pt idx="3">
                  <c:v>Portland, OR</c:v>
                </c:pt>
                <c:pt idx="4">
                  <c:v>San Fran, CA</c:v>
                </c:pt>
                <c:pt idx="5">
                  <c:v>San Diego, CA</c:v>
                </c:pt>
                <c:pt idx="6">
                  <c:v>Brownsville, TX </c:v>
                </c:pt>
                <c:pt idx="7">
                  <c:v>Mobile, AL</c:v>
                </c:pt>
                <c:pt idx="8">
                  <c:v>Key West, FL</c:v>
                </c:pt>
                <c:pt idx="9">
                  <c:v>Charleston, SC </c:v>
                </c:pt>
                <c:pt idx="10">
                  <c:v>Newark, NJ</c:v>
                </c:pt>
                <c:pt idx="11">
                  <c:v>Portland, ME</c:v>
                </c:pt>
              </c:strCache>
            </c:strRef>
          </c:cat>
          <c:val>
            <c:numRef>
              <c:f>Sheet5!$D$7:$D$18</c:f>
              <c:numCache>
                <c:formatCode>General</c:formatCode>
                <c:ptCount val="12"/>
                <c:pt idx="0">
                  <c:v>32.243331018518511</c:v>
                </c:pt>
                <c:pt idx="1">
                  <c:v>52.253462962962978</c:v>
                </c:pt>
                <c:pt idx="2">
                  <c:v>53.565428240741063</c:v>
                </c:pt>
                <c:pt idx="3">
                  <c:v>31.536688657407431</c:v>
                </c:pt>
                <c:pt idx="4">
                  <c:v>2.7997002314814816</c:v>
                </c:pt>
                <c:pt idx="5">
                  <c:v>0.66432175925925963</c:v>
                </c:pt>
                <c:pt idx="6">
                  <c:v>1.97717708333334</c:v>
                </c:pt>
                <c:pt idx="7">
                  <c:v>2.8344409722222177</c:v>
                </c:pt>
                <c:pt idx="8">
                  <c:v>0.41795486111111457</c:v>
                </c:pt>
                <c:pt idx="9">
                  <c:v>1.9808067129629567</c:v>
                </c:pt>
                <c:pt idx="10">
                  <c:v>5.3581874999999846</c:v>
                </c:pt>
                <c:pt idx="11">
                  <c:v>2.335722222222222</c:v>
                </c:pt>
              </c:numCache>
            </c:numRef>
          </c:val>
          <c:smooth val="1"/>
        </c:ser>
        <c:ser>
          <c:idx val="2"/>
          <c:order val="2"/>
          <c:tx>
            <c:strRef>
              <c:f>Sheet5!$E$6</c:f>
              <c:strCache>
                <c:ptCount val="1"/>
                <c:pt idx="0">
                  <c:v>40 Watts 5.4 Ah/day</c:v>
                </c:pt>
              </c:strCache>
            </c:strRef>
          </c:tx>
          <c:marker>
            <c:symbol val="none"/>
          </c:marker>
          <c:cat>
            <c:strRef>
              <c:f>Sheet5!$B$7:$B$18</c:f>
              <c:strCache>
                <c:ptCount val="12"/>
                <c:pt idx="0">
                  <c:v>Kodiak, AK</c:v>
                </c:pt>
                <c:pt idx="1">
                  <c:v>Nome, AK</c:v>
                </c:pt>
                <c:pt idx="2">
                  <c:v>St. Paul Is., AK</c:v>
                </c:pt>
                <c:pt idx="3">
                  <c:v>Portland, OR</c:v>
                </c:pt>
                <c:pt idx="4">
                  <c:v>San Fran, CA</c:v>
                </c:pt>
                <c:pt idx="5">
                  <c:v>San Diego, CA</c:v>
                </c:pt>
                <c:pt idx="6">
                  <c:v>Brownsville, TX </c:v>
                </c:pt>
                <c:pt idx="7">
                  <c:v>Mobile, AL</c:v>
                </c:pt>
                <c:pt idx="8">
                  <c:v>Key West, FL</c:v>
                </c:pt>
                <c:pt idx="9">
                  <c:v>Charleston, SC </c:v>
                </c:pt>
                <c:pt idx="10">
                  <c:v>Newark, NJ</c:v>
                </c:pt>
                <c:pt idx="11">
                  <c:v>Portland, ME</c:v>
                </c:pt>
              </c:strCache>
            </c:strRef>
          </c:cat>
          <c:val>
            <c:numRef>
              <c:f>Sheet5!$E$7:$E$18</c:f>
              <c:numCache>
                <c:formatCode>General</c:formatCode>
                <c:ptCount val="12"/>
                <c:pt idx="0">
                  <c:v>19.542018518518518</c:v>
                </c:pt>
                <c:pt idx="1">
                  <c:v>40.337950617283944</c:v>
                </c:pt>
                <c:pt idx="2">
                  <c:v>42.721871913580237</c:v>
                </c:pt>
                <c:pt idx="3">
                  <c:v>23.286211419753087</c:v>
                </c:pt>
                <c:pt idx="4">
                  <c:v>1.8461404320987773</c:v>
                </c:pt>
                <c:pt idx="5">
                  <c:v>0.55242901234568886</c:v>
                </c:pt>
                <c:pt idx="6">
                  <c:v>1.1725756172839508</c:v>
                </c:pt>
                <c:pt idx="7">
                  <c:v>1.2048256172839313</c:v>
                </c:pt>
                <c:pt idx="8">
                  <c:v>0.22393981481481545</c:v>
                </c:pt>
                <c:pt idx="9">
                  <c:v>1.6410756172839498</c:v>
                </c:pt>
                <c:pt idx="10">
                  <c:v>2.8035447530864412</c:v>
                </c:pt>
                <c:pt idx="11">
                  <c:v>2.1142962962962972</c:v>
                </c:pt>
              </c:numCache>
            </c:numRef>
          </c:val>
          <c:smooth val="1"/>
        </c:ser>
        <c:ser>
          <c:idx val="3"/>
          <c:order val="3"/>
          <c:tx>
            <c:strRef>
              <c:f>Sheet5!$F$6</c:f>
              <c:strCache>
                <c:ptCount val="1"/>
                <c:pt idx="0">
                  <c:v>20 Watts 4.0 Ah/day</c:v>
                </c:pt>
              </c:strCache>
            </c:strRef>
          </c:tx>
          <c:marker>
            <c:symbol val="none"/>
          </c:marker>
          <c:cat>
            <c:strRef>
              <c:f>Sheet5!$B$7:$B$18</c:f>
              <c:strCache>
                <c:ptCount val="12"/>
                <c:pt idx="0">
                  <c:v>Kodiak, AK</c:v>
                </c:pt>
                <c:pt idx="1">
                  <c:v>Nome, AK</c:v>
                </c:pt>
                <c:pt idx="2">
                  <c:v>St. Paul Is., AK</c:v>
                </c:pt>
                <c:pt idx="3">
                  <c:v>Portland, OR</c:v>
                </c:pt>
                <c:pt idx="4">
                  <c:v>San Fran, CA</c:v>
                </c:pt>
                <c:pt idx="5">
                  <c:v>San Diego, CA</c:v>
                </c:pt>
                <c:pt idx="6">
                  <c:v>Brownsville, TX </c:v>
                </c:pt>
                <c:pt idx="7">
                  <c:v>Mobile, AL</c:v>
                </c:pt>
                <c:pt idx="8">
                  <c:v>Key West, FL</c:v>
                </c:pt>
                <c:pt idx="9">
                  <c:v>Charleston, SC </c:v>
                </c:pt>
                <c:pt idx="10">
                  <c:v>Newark, NJ</c:v>
                </c:pt>
                <c:pt idx="11">
                  <c:v>Portland, ME</c:v>
                </c:pt>
              </c:strCache>
            </c:strRef>
          </c:cat>
          <c:val>
            <c:numRef>
              <c:f>Sheet5!$F$7:$F$18</c:f>
              <c:numCache>
                <c:formatCode>General</c:formatCode>
                <c:ptCount val="12"/>
                <c:pt idx="0">
                  <c:v>38.718997916666645</c:v>
                </c:pt>
                <c:pt idx="1">
                  <c:v>55.828116666666645</c:v>
                </c:pt>
                <c:pt idx="2">
                  <c:v>59.962121875000001</c:v>
                </c:pt>
                <c:pt idx="3">
                  <c:v>34.91154166666584</c:v>
                </c:pt>
                <c:pt idx="4">
                  <c:v>3.3172885416666666</c:v>
                </c:pt>
                <c:pt idx="5">
                  <c:v>0.71994062500000555</c:v>
                </c:pt>
                <c:pt idx="6">
                  <c:v>2.5080781249999977</c:v>
                </c:pt>
                <c:pt idx="7">
                  <c:v>3.7509968750000002</c:v>
                </c:pt>
                <c:pt idx="8">
                  <c:v>0.47615937500000038</c:v>
                </c:pt>
                <c:pt idx="9">
                  <c:v>2.0827260416666911</c:v>
                </c:pt>
                <c:pt idx="10">
                  <c:v>6.4223687499999995</c:v>
                </c:pt>
                <c:pt idx="11">
                  <c:v>2.9325791666666663</c:v>
                </c:pt>
              </c:numCache>
            </c:numRef>
          </c:val>
          <c:smooth val="1"/>
        </c:ser>
        <c:ser>
          <c:idx val="4"/>
          <c:order val="4"/>
          <c:tx>
            <c:strRef>
              <c:f>Sheet5!$G$6</c:f>
              <c:strCache>
                <c:ptCount val="1"/>
                <c:pt idx="0">
                  <c:v>30 Watt 4.0 Ah/day</c:v>
                </c:pt>
              </c:strCache>
            </c:strRef>
          </c:tx>
          <c:marker>
            <c:symbol val="none"/>
          </c:marker>
          <c:cat>
            <c:strRef>
              <c:f>Sheet5!$B$7:$B$18</c:f>
              <c:strCache>
                <c:ptCount val="12"/>
                <c:pt idx="0">
                  <c:v>Kodiak, AK</c:v>
                </c:pt>
                <c:pt idx="1">
                  <c:v>Nome, AK</c:v>
                </c:pt>
                <c:pt idx="2">
                  <c:v>St. Paul Is., AK</c:v>
                </c:pt>
                <c:pt idx="3">
                  <c:v>Portland, OR</c:v>
                </c:pt>
                <c:pt idx="4">
                  <c:v>San Fran, CA</c:v>
                </c:pt>
                <c:pt idx="5">
                  <c:v>San Diego, CA</c:v>
                </c:pt>
                <c:pt idx="6">
                  <c:v>Brownsville, TX </c:v>
                </c:pt>
                <c:pt idx="7">
                  <c:v>Mobile, AL</c:v>
                </c:pt>
                <c:pt idx="8">
                  <c:v>Key West, FL</c:v>
                </c:pt>
                <c:pt idx="9">
                  <c:v>Charleston, SC </c:v>
                </c:pt>
                <c:pt idx="10">
                  <c:v>Newark, NJ</c:v>
                </c:pt>
                <c:pt idx="11">
                  <c:v>Portland, ME</c:v>
                </c:pt>
              </c:strCache>
            </c:strRef>
          </c:cat>
          <c:val>
            <c:numRef>
              <c:f>Sheet5!$G$7:$G$18</c:f>
              <c:numCache>
                <c:formatCode>General</c:formatCode>
                <c:ptCount val="12"/>
                <c:pt idx="0">
                  <c:v>19.023793749999989</c:v>
                </c:pt>
                <c:pt idx="1">
                  <c:v>39.742175000000437</c:v>
                </c:pt>
                <c:pt idx="2">
                  <c:v>42.205895312500495</c:v>
                </c:pt>
                <c:pt idx="3">
                  <c:v>22.952289062499986</c:v>
                </c:pt>
                <c:pt idx="4">
                  <c:v>1.8408437499999999</c:v>
                </c:pt>
                <c:pt idx="5">
                  <c:v>0.54683437499999998</c:v>
                </c:pt>
                <c:pt idx="6">
                  <c:v>1.1372328125000002</c:v>
                </c:pt>
                <c:pt idx="7">
                  <c:v>1.194885937500014</c:v>
                </c:pt>
                <c:pt idx="8">
                  <c:v>0.21423906250000224</c:v>
                </c:pt>
                <c:pt idx="9">
                  <c:v>1.6240890624999997</c:v>
                </c:pt>
                <c:pt idx="10">
                  <c:v>2.8010890625</c:v>
                </c:pt>
                <c:pt idx="11">
                  <c:v>2.1032250000000001</c:v>
                </c:pt>
              </c:numCache>
            </c:numRef>
          </c:val>
          <c:smooth val="1"/>
        </c:ser>
        <c:marker val="1"/>
        <c:axId val="73237632"/>
        <c:axId val="73239168"/>
      </c:lineChart>
      <c:catAx>
        <c:axId val="73237632"/>
        <c:scaling>
          <c:orientation val="minMax"/>
        </c:scaling>
        <c:axPos val="b"/>
        <c:majorTickMark val="none"/>
        <c:tickLblPos val="nextTo"/>
        <c:txPr>
          <a:bodyPr rot="5400000" vert="horz" anchor="ctr" anchorCtr="0"/>
          <a:lstStyle/>
          <a:p>
            <a:pPr>
              <a:defRPr/>
            </a:pPr>
            <a:endParaRPr lang="en-US"/>
          </a:p>
        </c:txPr>
        <c:crossAx val="73239168"/>
        <c:crosses val="autoZero"/>
        <c:auto val="1"/>
        <c:lblAlgn val="ctr"/>
        <c:lblOffset val="100"/>
      </c:catAx>
      <c:valAx>
        <c:axId val="73239168"/>
        <c:scaling>
          <c:orientation val="minMax"/>
          <c:min val="0"/>
        </c:scaling>
        <c:axPos val="l"/>
        <c:title>
          <c:tx>
            <c:rich>
              <a:bodyPr rot="-5400000" vert="horz" anchor="t" anchorCtr="1"/>
              <a:lstStyle/>
              <a:p>
                <a:pPr>
                  <a:defRPr/>
                </a:pPr>
                <a:r>
                  <a:rPr lang="en-US" dirty="0"/>
                  <a:t>Required</a:t>
                </a:r>
                <a:r>
                  <a:rPr lang="en-US" baseline="0" dirty="0"/>
                  <a:t> Days of Battery </a:t>
                </a:r>
                <a:r>
                  <a:rPr lang="en-US" baseline="0" dirty="0" smtClean="0"/>
                  <a:t>Reserve</a:t>
                </a:r>
                <a:endParaRPr lang="en-US" baseline="0" dirty="0"/>
              </a:p>
              <a:p>
                <a:pPr>
                  <a:defRPr/>
                </a:pPr>
                <a:endParaRPr lang="en-US" baseline="0" dirty="0" smtClean="0"/>
              </a:p>
              <a:p>
                <a:pPr>
                  <a:defRPr/>
                </a:pPr>
                <a:endParaRPr lang="en-US" baseline="0" dirty="0"/>
              </a:p>
            </c:rich>
          </c:tx>
          <c:layout>
            <c:manualLayout>
              <c:xMode val="edge"/>
              <c:yMode val="edge"/>
              <c:x val="0"/>
              <c:y val="0.16241098400435858"/>
            </c:manualLayout>
          </c:layout>
        </c:title>
        <c:numFmt formatCode="General" sourceLinked="1"/>
        <c:tickLblPos val="low"/>
        <c:crossAx val="7323763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3423989036769188"/>
          <c:y val="8.6352822918412786E-2"/>
          <c:w val="0.21168373864771328"/>
          <c:h val="0.42360920310493366"/>
        </c:manualLayout>
      </c:layout>
      <c:overlay val="1"/>
    </c:legend>
    <c:plotVisOnly val="1"/>
  </c:chart>
  <c:externalData r:id="rId1"/>
  <c:userShapes r:id="rId2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0.38211</cdr:x>
      <cdr:y>0.58491</cdr:y>
    </cdr:from>
    <cdr:to>
      <cdr:x>0.95733</cdr:x>
      <cdr:y>0.74177</cdr:y>
    </cdr:to>
    <cdr:sp macro="" textlink="">
      <cdr:nvSpPr>
        <cdr:cNvPr id="3" name="Rounded Rectangle 2"/>
        <cdr:cNvSpPr/>
      </cdr:nvSpPr>
      <cdr:spPr>
        <a:xfrm xmlns:a="http://schemas.openxmlformats.org/drawingml/2006/main">
          <a:off x="3581400" y="2362200"/>
          <a:ext cx="5391307" cy="633495"/>
        </a:xfrm>
        <a:prstGeom xmlns:a="http://schemas.openxmlformats.org/drawingml/2006/main" prst="roundRect">
          <a:avLst/>
        </a:prstGeom>
        <a:solidFill xmlns:a="http://schemas.openxmlformats.org/drawingml/2006/main">
          <a:schemeClr val="accent1">
            <a:lumMod val="75000"/>
            <a:alpha val="10000"/>
          </a:schemeClr>
        </a:solidFill>
        <a:ln xmlns:a="http://schemas.openxmlformats.org/drawingml/2006/main">
          <a:noFill/>
        </a:ln>
      </cdr:spPr>
      <cdr:style>
        <a:lnRef xmlns:a="http://schemas.openxmlformats.org/drawingml/2006/main" idx="1">
          <a:schemeClr val="accent2"/>
        </a:lnRef>
        <a:fillRef xmlns:a="http://schemas.openxmlformats.org/drawingml/2006/main" idx="2">
          <a:schemeClr val="accent2"/>
        </a:fillRef>
        <a:effectRef xmlns:a="http://schemas.openxmlformats.org/drawingml/2006/main" idx="1">
          <a:schemeClr val="accent2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0.07317</cdr:x>
      <cdr:y>0.03774</cdr:y>
    </cdr:from>
    <cdr:to>
      <cdr:x>0.37899</cdr:x>
      <cdr:y>0.74214</cdr:y>
    </cdr:to>
    <cdr:sp macro="" textlink="">
      <cdr:nvSpPr>
        <cdr:cNvPr id="4" name="Rounded Rectangle 3"/>
        <cdr:cNvSpPr/>
      </cdr:nvSpPr>
      <cdr:spPr>
        <a:xfrm xmlns:a="http://schemas.openxmlformats.org/drawingml/2006/main">
          <a:off x="685800" y="152400"/>
          <a:ext cx="2866328" cy="2844790"/>
        </a:xfrm>
        <a:prstGeom xmlns:a="http://schemas.openxmlformats.org/drawingml/2006/main" prst="roundRect">
          <a:avLst/>
        </a:prstGeom>
        <a:solidFill xmlns:a="http://schemas.openxmlformats.org/drawingml/2006/main">
          <a:schemeClr val="accent2">
            <a:lumMod val="75000"/>
            <a:alpha val="15000"/>
          </a:schemeClr>
        </a:solidFill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16F9B2-F418-4429-94C2-6A22B5ADEB51}" type="datetimeFigureOut">
              <a:rPr lang="en-US" smtClean="0"/>
              <a:pPr/>
              <a:t>12/3/2013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04FF4B-0B6E-4E4C-A465-9700118C132F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Power Requirements for each payload/module: Camera/AIS, MET, Waves/Heat.</a:t>
            </a:r>
          </a:p>
          <a:p>
            <a:pPr defTabSz="914350"/>
            <a:r>
              <a:rPr lang="en-US" dirty="0" smtClean="0"/>
              <a:t>Power Requirements for total SCOOPS system.</a:t>
            </a:r>
            <a:r>
              <a:rPr lang="en-US" baseline="0" dirty="0" smtClean="0"/>
              <a:t> </a:t>
            </a:r>
            <a:endParaRPr lang="en-US" dirty="0" smtClean="0"/>
          </a:p>
          <a:p>
            <a:r>
              <a:rPr lang="en-US" i="0" dirty="0" smtClean="0"/>
              <a:t>Comparison to 3M buoy.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896020-302D-4868-BA6B-3BA00B6B85CE}" type="slidenum">
              <a:rPr lang="en-US" smtClean="0">
                <a:solidFill>
                  <a:prstClr val="black"/>
                </a:solidFill>
              </a:rPr>
              <a:pPr/>
              <a:t>29</a:t>
            </a:fld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12/3/2013</a:t>
            </a:fld>
            <a:endParaRPr lang="en-US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12/3/2013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12/3/2013</a:t>
            </a:fld>
            <a:endParaRPr lang="en-US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 dirty="0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1524000"/>
            <a:ext cx="8077200" cy="36576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sz="6700" dirty="0" smtClean="0"/>
              <a:t>Preliminary</a:t>
            </a:r>
            <a:br>
              <a:rPr lang="en-US" sz="6700" dirty="0" smtClean="0"/>
            </a:br>
            <a:r>
              <a:rPr lang="en-US" sz="6700" dirty="0" smtClean="0"/>
              <a:t>Design Review</a:t>
            </a:r>
            <a:br>
              <a:rPr lang="en-US" sz="6700" dirty="0" smtClean="0"/>
            </a:br>
            <a:r>
              <a:rPr lang="en-US" sz="6700" dirty="0" smtClean="0"/>
              <a:t>System Overview</a:t>
            </a:r>
            <a:endParaRPr lang="en-US" sz="67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228600"/>
            <a:ext cx="8077200" cy="990600"/>
          </a:xfrm>
        </p:spPr>
        <p:txBody>
          <a:bodyPr>
            <a:normAutofit/>
          </a:bodyPr>
          <a:lstStyle/>
          <a:p>
            <a:r>
              <a:rPr lang="it-IT" dirty="0" smtClean="0"/>
              <a:t>SANDY/SCOOP </a:t>
            </a:r>
          </a:p>
          <a:p>
            <a:r>
              <a:rPr lang="it-IT" dirty="0" smtClean="0"/>
              <a:t>Meteorological Ocean Buoy</a:t>
            </a:r>
            <a:endParaRPr lang="en-US" dirty="0" smtClean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Agenda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2800" dirty="0" smtClean="0"/>
              <a:t>Scope Review/Requirements Review</a:t>
            </a:r>
          </a:p>
          <a:p>
            <a:r>
              <a:rPr lang="en-US" sz="2800" dirty="0" smtClean="0"/>
              <a:t>New Features</a:t>
            </a:r>
          </a:p>
          <a:p>
            <a:r>
              <a:rPr lang="en-US" sz="2800" dirty="0" smtClean="0"/>
              <a:t>Concept of  Operations</a:t>
            </a:r>
          </a:p>
          <a:p>
            <a:r>
              <a:rPr lang="en-US" sz="2800" dirty="0" smtClean="0"/>
              <a:t>Risks to SANDY/SCOOP</a:t>
            </a:r>
          </a:p>
          <a:p>
            <a:r>
              <a:rPr lang="en-US" sz="2800" dirty="0" smtClean="0"/>
              <a:t>SANDY/SCOOP 3m Mounting, Assembly and Payloads</a:t>
            </a:r>
          </a:p>
          <a:p>
            <a:r>
              <a:rPr lang="en-US" sz="2800" dirty="0" smtClean="0"/>
              <a:t>Overview Camera/AIS, MET sensors</a:t>
            </a:r>
          </a:p>
          <a:p>
            <a:r>
              <a:rPr lang="en-US" sz="2800" dirty="0" smtClean="0"/>
              <a:t>Processing, HUB Controller &amp; Power Requirements</a:t>
            </a:r>
          </a:p>
          <a:p>
            <a:r>
              <a:rPr lang="en-US" sz="2800" dirty="0" smtClean="0"/>
              <a:t>SANDY/SCOOP Costs Estimates</a:t>
            </a:r>
          </a:p>
          <a:p>
            <a:r>
              <a:rPr lang="en-US" sz="2800" dirty="0" smtClean="0"/>
              <a:t>Test Plan for Project</a:t>
            </a:r>
          </a:p>
          <a:p>
            <a:r>
              <a:rPr lang="en-US" sz="2800" dirty="0" smtClean="0"/>
              <a:t>Q </a:t>
            </a:r>
            <a:r>
              <a:rPr lang="en-US" sz="2800" dirty="0" smtClean="0"/>
              <a:t>&amp; A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Scope Review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Recapitalize NDBC's offshore buoys in Atlantic, Caribbean and Gulf of Mexico</a:t>
            </a:r>
          </a:p>
          <a:p>
            <a:r>
              <a:rPr lang="en-US" dirty="0" smtClean="0"/>
              <a:t>Improved ocean observations for hurricane forecasting</a:t>
            </a:r>
          </a:p>
          <a:p>
            <a:r>
              <a:rPr lang="en-US" dirty="0" smtClean="0"/>
              <a:t>Improved reliability of observations and communications</a:t>
            </a:r>
          </a:p>
          <a:p>
            <a:r>
              <a:rPr lang="en-US" dirty="0" smtClean="0"/>
              <a:t>Decrease costs of O&amp;M</a:t>
            </a:r>
          </a:p>
          <a:p>
            <a:r>
              <a:rPr lang="en-US" dirty="0" smtClean="0"/>
              <a:t>Will meet the current observing capabilities of NDBC’s hurricane buoy network</a:t>
            </a:r>
          </a:p>
          <a:p>
            <a:r>
              <a:rPr lang="en-US" dirty="0" smtClean="0"/>
              <a:t>Add real time reporting cameras and subsurface temperature profile capability on each buoy to measure ocean heat content.  </a:t>
            </a:r>
          </a:p>
          <a:p>
            <a:r>
              <a:rPr lang="en-US" dirty="0" smtClean="0"/>
              <a:t>This project is the development, complete documentation and transition to operations, and the production of new systems for deployment at the 20 buoy stations in the summer of 2015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9131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Requirements Review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24000"/>
            <a:ext cx="9144000" cy="5334000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Products will be based around self-contained ocean observations “payloads” that can be deployed in a number of ways:</a:t>
            </a:r>
          </a:p>
          <a:p>
            <a:r>
              <a:rPr lang="en-US" dirty="0" smtClean="0"/>
              <a:t>	-   mounted on, rather than integrated into existing NDBC legacy buoy platforms</a:t>
            </a:r>
          </a:p>
          <a:p>
            <a:r>
              <a:rPr lang="en-US" dirty="0" smtClean="0"/>
              <a:t>	-   mounted in new standard families of “host” buoy floats </a:t>
            </a:r>
          </a:p>
          <a:p>
            <a:r>
              <a:rPr lang="en-US" dirty="0" smtClean="0"/>
              <a:t>	-   mounted on towers or structures at C-MAN sites</a:t>
            </a:r>
          </a:p>
          <a:p>
            <a:r>
              <a:rPr lang="en-US" dirty="0" smtClean="0"/>
              <a:t>	-   mounted on ships of opportunity </a:t>
            </a:r>
          </a:p>
          <a:p>
            <a:r>
              <a:rPr lang="en-US" dirty="0" smtClean="0"/>
              <a:t>Fully complete drawings &amp; documentation</a:t>
            </a:r>
          </a:p>
          <a:p>
            <a:r>
              <a:rPr lang="en-US" dirty="0" smtClean="0"/>
              <a:t>New operational payload for the entire weather buoy network</a:t>
            </a:r>
          </a:p>
          <a:p>
            <a:r>
              <a:rPr lang="en-US" dirty="0" smtClean="0"/>
              <a:t>Same form factor will be developed for TAO and DART applications</a:t>
            </a:r>
          </a:p>
          <a:p>
            <a:r>
              <a:rPr lang="en-US" dirty="0" smtClean="0"/>
              <a:t>One person should be able to lift and carry a payload.</a:t>
            </a:r>
          </a:p>
          <a:p>
            <a:r>
              <a:rPr lang="en-US" dirty="0" smtClean="0"/>
              <a:t>Interconnection between payloads and special “remote” sensors should be wireless (although MET sensor unit can be mounted on a mast extending from payload housing, for example).</a:t>
            </a:r>
          </a:p>
          <a:p>
            <a:r>
              <a:rPr lang="en-US" dirty="0" smtClean="0"/>
              <a:t>An auxiliary power payload that can be connected via waterproof cables &amp; connectors to extend the life of an OBS payload is allowed – goal should be minimum 1 svc year life. </a:t>
            </a:r>
          </a:p>
          <a:p>
            <a:r>
              <a:rPr lang="en-US" dirty="0" smtClean="0"/>
              <a:t>Initial mounting of payloads on legacy buoys through FY 14 can include buoy “hopping” and even pulling buoys on-deck, if necessary, or attaching to existing buoys that can be deployed as “host” surrogate floats. 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0"/>
            <a:ext cx="7851648" cy="609600"/>
          </a:xfrm>
        </p:spPr>
        <p:txBody>
          <a:bodyPr>
            <a:normAutofit/>
          </a:bodyPr>
          <a:lstStyle/>
          <a:p>
            <a:pPr algn="ctr"/>
            <a:r>
              <a:rPr lang="en-US" sz="3600" dirty="0" smtClean="0">
                <a:solidFill>
                  <a:srgbClr val="0070C0"/>
                </a:solidFill>
              </a:rPr>
              <a:t>Requirements Review page 2 (PDR)</a:t>
            </a:r>
            <a:endParaRPr lang="en-US" sz="3600" dirty="0">
              <a:solidFill>
                <a:srgbClr val="0070C0"/>
              </a:solidFill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609600" y="609600"/>
            <a:ext cx="8001000" cy="6019800"/>
          </a:xfrm>
          <a:prstGeom prst="rect">
            <a:avLst/>
          </a:prstGeom>
        </p:spPr>
        <p:txBody>
          <a:bodyPr vert="horz" lIns="0" rIns="18288" numCol="1">
            <a:normAutofit fontScale="62500" lnSpcReduction="20000"/>
          </a:bodyPr>
          <a:lstStyle/>
          <a:p>
            <a:pPr marL="0" marR="4572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None/>
              <a:tabLst/>
              <a:defRPr/>
            </a:pPr>
            <a:r>
              <a:rPr lang="en-US" sz="2600" b="1" dirty="0" smtClean="0"/>
              <a:t>MET</a:t>
            </a:r>
            <a:endParaRPr kumimoji="0" lang="en-US" sz="2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R="45720" lvl="1" indent="-228600">
              <a:spcBef>
                <a:spcPct val="20000"/>
              </a:spcBef>
              <a:buClr>
                <a:schemeClr val="tx1"/>
              </a:buClr>
              <a:buSzPct val="95000"/>
              <a:buFont typeface="Arial" pitchFamily="34" charset="0"/>
              <a:buChar char="•"/>
            </a:pPr>
            <a:r>
              <a:rPr lang="en-US" sz="2600" dirty="0" smtClean="0"/>
              <a:t>WSPD, WDIR, BARO, ATMP, WTMP, RH</a:t>
            </a:r>
          </a:p>
          <a:p>
            <a:pPr marR="45720" lvl="1" indent="-228600">
              <a:spcBef>
                <a:spcPct val="20000"/>
              </a:spcBef>
              <a:buClr>
                <a:schemeClr val="tx1"/>
              </a:buClr>
              <a:buSzPct val="95000"/>
              <a:buFont typeface="Arial" pitchFamily="34" charset="0"/>
              <a:buChar char="•"/>
            </a:pPr>
            <a:r>
              <a:rPr lang="en-US" sz="2600" dirty="0" smtClean="0">
                <a:cs typeface="Arial" pitchFamily="34" charset="0"/>
              </a:rPr>
              <a:t>Sampling rate, range, resolution, and accuracy in accordance with current NDBC capabilities </a:t>
            </a:r>
          </a:p>
          <a:p>
            <a:pPr marR="45720" lvl="1" indent="-228600">
              <a:spcBef>
                <a:spcPct val="20000"/>
              </a:spcBef>
              <a:buClr>
                <a:schemeClr val="tx1"/>
              </a:buClr>
              <a:buSzPct val="95000"/>
              <a:buFont typeface="Arial" pitchFamily="34" charset="0"/>
              <a:buChar char="•"/>
            </a:pPr>
            <a:r>
              <a:rPr lang="en-US" sz="2600" dirty="0" smtClean="0">
                <a:cs typeface="Arial" pitchFamily="34" charset="0"/>
              </a:rPr>
              <a:t>Sensor height may be lower than current standards</a:t>
            </a:r>
          </a:p>
          <a:p>
            <a:pPr marL="457200" marR="45720" indent="-457200">
              <a:spcBef>
                <a:spcPct val="20000"/>
              </a:spcBef>
              <a:buClr>
                <a:schemeClr val="tx1"/>
              </a:buClr>
              <a:buSzPct val="95000"/>
            </a:pPr>
            <a:r>
              <a:rPr lang="en-US" sz="2600" b="1" dirty="0" smtClean="0">
                <a:cs typeface="Arial" pitchFamily="34" charset="0"/>
              </a:rPr>
              <a:t>WAVES</a:t>
            </a:r>
          </a:p>
          <a:p>
            <a:pPr lvl="1" indent="-228600">
              <a:buFont typeface="Arial" pitchFamily="34" charset="0"/>
              <a:buChar char="•"/>
            </a:pPr>
            <a:r>
              <a:rPr lang="en-US" sz="2600" dirty="0" smtClean="0">
                <a:cs typeface="Arial" pitchFamily="34" charset="0"/>
              </a:rPr>
              <a:t>3-Axis Angular Rate, Accelerometer and Magnetometer Inputs</a:t>
            </a:r>
          </a:p>
          <a:p>
            <a:pPr lvl="1" indent="-228600">
              <a:buFont typeface="Arial" pitchFamily="34" charset="0"/>
              <a:buChar char="•"/>
            </a:pPr>
            <a:r>
              <a:rPr lang="en-US" sz="2600" dirty="0" smtClean="0">
                <a:cs typeface="Arial" pitchFamily="34" charset="0"/>
              </a:rPr>
              <a:t>Sampling rate, range, resolution, and accuracy in accordance with current NDBC capabilities</a:t>
            </a:r>
          </a:p>
          <a:p>
            <a:pPr marL="457200" indent="-457200"/>
            <a:r>
              <a:rPr lang="en-US" sz="2600" dirty="0" smtClean="0">
                <a:cs typeface="Arial" pitchFamily="34" charset="0"/>
              </a:rPr>
              <a:t> </a:t>
            </a:r>
            <a:r>
              <a:rPr lang="en-US" sz="2600" b="1" dirty="0" smtClean="0">
                <a:cs typeface="Arial" pitchFamily="34" charset="0"/>
              </a:rPr>
              <a:t>OCEAN</a:t>
            </a:r>
            <a:r>
              <a:rPr lang="en-US" sz="2600" dirty="0" smtClean="0">
                <a:cs typeface="Arial" pitchFamily="34" charset="0"/>
              </a:rPr>
              <a:t> </a:t>
            </a:r>
          </a:p>
          <a:p>
            <a:pPr lvl="1" indent="-228600">
              <a:buFont typeface="Arial" pitchFamily="34" charset="0"/>
              <a:buChar char="•"/>
            </a:pPr>
            <a:r>
              <a:rPr lang="en-US" sz="2600" dirty="0" smtClean="0">
                <a:cs typeface="Arial" pitchFamily="34" charset="0"/>
              </a:rPr>
              <a:t>Ocean Temperature, Conductivity, Pressure</a:t>
            </a:r>
          </a:p>
          <a:p>
            <a:pPr lvl="1" indent="-228600">
              <a:buFont typeface="Arial" pitchFamily="34" charset="0"/>
              <a:buChar char="•"/>
            </a:pPr>
            <a:r>
              <a:rPr lang="en-US" sz="2600" dirty="0" smtClean="0">
                <a:cs typeface="Arial" pitchFamily="34" charset="0"/>
              </a:rPr>
              <a:t>Number of depths (up to 10) should be configurable</a:t>
            </a:r>
          </a:p>
          <a:p>
            <a:pPr lvl="1" indent="-228600">
              <a:buFont typeface="Arial" pitchFamily="34" charset="0"/>
              <a:buChar char="•"/>
            </a:pPr>
            <a:r>
              <a:rPr lang="en-US" sz="2600" dirty="0" smtClean="0">
                <a:cs typeface="Arial" pitchFamily="34" charset="0"/>
              </a:rPr>
              <a:t>Data collected from each depth should contain all of the measurements for the highest resolution and accuracy</a:t>
            </a:r>
          </a:p>
          <a:p>
            <a:pPr marL="457200" indent="-457200"/>
            <a:r>
              <a:rPr lang="en-US" sz="2600" b="1" dirty="0" smtClean="0">
                <a:cs typeface="Arial" pitchFamily="34" charset="0"/>
              </a:rPr>
              <a:t>CAMERA / AIS</a:t>
            </a:r>
          </a:p>
          <a:p>
            <a:pPr marL="457200" indent="-457200"/>
            <a:r>
              <a:rPr lang="en-US" sz="2600" dirty="0" smtClean="0">
                <a:cs typeface="Arial" pitchFamily="34" charset="0"/>
              </a:rPr>
              <a:t>	Images and health measurements</a:t>
            </a:r>
          </a:p>
          <a:p>
            <a:pPr marL="457200" indent="-457200"/>
            <a:r>
              <a:rPr lang="en-US" sz="2600" dirty="0" smtClean="0">
                <a:cs typeface="Arial" pitchFamily="34" charset="0"/>
              </a:rPr>
              <a:t>	Vessel data</a:t>
            </a:r>
          </a:p>
          <a:p>
            <a:pPr marL="457200" indent="-457200"/>
            <a:r>
              <a:rPr lang="en-US" sz="2600" b="1" dirty="0" smtClean="0">
                <a:cs typeface="Arial" pitchFamily="34" charset="0"/>
              </a:rPr>
              <a:t>HOUSEKEEPING</a:t>
            </a:r>
          </a:p>
          <a:p>
            <a:pPr lvl="1" indent="-228600">
              <a:buFont typeface="Arial" pitchFamily="34" charset="0"/>
              <a:buChar char="•"/>
            </a:pPr>
            <a:r>
              <a:rPr lang="en-US" sz="2600" dirty="0" smtClean="0">
                <a:cs typeface="Arial" pitchFamily="34" charset="0"/>
              </a:rPr>
              <a:t>System health and errors</a:t>
            </a:r>
          </a:p>
          <a:p>
            <a:pPr lvl="1" indent="-228600">
              <a:buFont typeface="Arial" pitchFamily="34" charset="0"/>
              <a:buChar char="•"/>
            </a:pPr>
            <a:r>
              <a:rPr lang="en-US" sz="2600" dirty="0" smtClean="0">
                <a:cs typeface="Arial" pitchFamily="34" charset="0"/>
              </a:rPr>
              <a:t>Property/serial number</a:t>
            </a:r>
          </a:p>
          <a:p>
            <a:pPr lvl="1" indent="-228600">
              <a:buFont typeface="Arial" pitchFamily="34" charset="0"/>
              <a:buChar char="•"/>
            </a:pPr>
            <a:r>
              <a:rPr lang="en-US" sz="2600" dirty="0" smtClean="0">
                <a:cs typeface="Arial" pitchFamily="34" charset="0"/>
              </a:rPr>
              <a:t>Engineering data and archived data messages</a:t>
            </a:r>
          </a:p>
          <a:p>
            <a:pPr lvl="1" indent="-457200"/>
            <a:r>
              <a:rPr lang="en-US" sz="2600" b="1" dirty="0" smtClean="0">
                <a:cs typeface="Arial" pitchFamily="34" charset="0"/>
              </a:rPr>
              <a:t>FUCTIONALITY</a:t>
            </a:r>
          </a:p>
          <a:p>
            <a:pPr lvl="1" indent="-228600">
              <a:buFont typeface="Arial" pitchFamily="34" charset="0"/>
              <a:buChar char="•"/>
            </a:pPr>
            <a:r>
              <a:rPr lang="en-US" sz="2600" dirty="0" smtClean="0">
                <a:cs typeface="Arial" pitchFamily="34" charset="0"/>
              </a:rPr>
              <a:t>Each individual payload can be carried by one person</a:t>
            </a:r>
          </a:p>
          <a:p>
            <a:pPr lvl="1" indent="-228600">
              <a:buFont typeface="Arial" pitchFamily="34" charset="0"/>
              <a:buChar char="•"/>
            </a:pPr>
            <a:r>
              <a:rPr lang="en-US" sz="2600" dirty="0" smtClean="0"/>
              <a:t>Payloads leave the NDBC site as sealed, tested units that are not opened in the field</a:t>
            </a:r>
          </a:p>
          <a:p>
            <a:pPr lvl="1" indent="-228600">
              <a:buFont typeface="Arial" pitchFamily="34" charset="0"/>
              <a:buChar char="•"/>
            </a:pPr>
            <a:r>
              <a:rPr lang="en-US" sz="2600" dirty="0" smtClean="0"/>
              <a:t>Payloads hosted on legacy buoys must be completely independent and not electrically connected in any way to the buoy systems /components</a:t>
            </a:r>
          </a:p>
          <a:p>
            <a:pPr indent="-228600"/>
            <a:endParaRPr lang="en-US" sz="2600" dirty="0" smtClean="0">
              <a:cs typeface="Arial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6751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New Features SANDY/SCOOP 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24000"/>
            <a:ext cx="9144000" cy="5334000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Gen-II Camera System</a:t>
            </a:r>
          </a:p>
          <a:p>
            <a:r>
              <a:rPr lang="en-US" dirty="0" smtClean="0"/>
              <a:t>AIS Receiver</a:t>
            </a:r>
          </a:p>
          <a:p>
            <a:r>
              <a:rPr lang="en-US" dirty="0" smtClean="0"/>
              <a:t>XML formatted message</a:t>
            </a:r>
          </a:p>
          <a:p>
            <a:r>
              <a:rPr lang="en-US" dirty="0" smtClean="0"/>
              <a:t>10 minute MET packages</a:t>
            </a:r>
          </a:p>
          <a:p>
            <a:r>
              <a:rPr lang="en-US" dirty="0" smtClean="0"/>
              <a:t>Distributed Processing</a:t>
            </a:r>
          </a:p>
          <a:p>
            <a:r>
              <a:rPr lang="en-US" dirty="0" smtClean="0"/>
              <a:t>Eliminates parameter tables</a:t>
            </a:r>
          </a:p>
          <a:p>
            <a:r>
              <a:rPr lang="en-US" dirty="0" smtClean="0"/>
              <a:t>Wireless Communication</a:t>
            </a:r>
          </a:p>
          <a:p>
            <a:r>
              <a:rPr lang="en-US" dirty="0" smtClean="0"/>
              <a:t>Rechargeable Lithium-ion battery technology</a:t>
            </a:r>
          </a:p>
          <a:p>
            <a:r>
              <a:rPr lang="en-US" dirty="0" smtClean="0"/>
              <a:t>Lighter weight and modular</a:t>
            </a:r>
          </a:p>
          <a:p>
            <a:r>
              <a:rPr lang="en-US" dirty="0" smtClean="0"/>
              <a:t>Ocean Temperature to 150 meters</a:t>
            </a:r>
          </a:p>
          <a:p>
            <a:pPr lvl="1"/>
            <a:r>
              <a:rPr lang="en-US" dirty="0" smtClean="0"/>
              <a:t>Thermistor String: Temperature</a:t>
            </a:r>
          </a:p>
          <a:p>
            <a:pPr lvl="1"/>
            <a:r>
              <a:rPr lang="en-US" dirty="0" smtClean="0"/>
              <a:t>Seabird SBE37IM sensor (CTD)</a:t>
            </a:r>
          </a:p>
          <a:p>
            <a:r>
              <a:rPr lang="en-US" dirty="0" smtClean="0"/>
              <a:t>Auxiliary Equipment Payload- Allows reimbursable customers to directly interface with limited NDBC engineering development time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91312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CONCEPT of OPERATIONS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24000"/>
            <a:ext cx="9144000" cy="5334000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Lab will build and fully test each payload at SSC</a:t>
            </a:r>
          </a:p>
          <a:p>
            <a:r>
              <a:rPr lang="en-US" dirty="0" smtClean="0"/>
              <a:t>Complete Buoy Package shipped together</a:t>
            </a:r>
          </a:p>
          <a:p>
            <a:pPr lvl="1"/>
            <a:r>
              <a:rPr lang="en-US" dirty="0" smtClean="0"/>
              <a:t>Payloads: Camera/AIS/MET, Power, Waves/Ocean, and Auxiliary Payload (undefined equipment)</a:t>
            </a:r>
          </a:p>
          <a:p>
            <a:pPr lvl="1"/>
            <a:r>
              <a:rPr lang="en-US" dirty="0" smtClean="0"/>
              <a:t>Each container will contain all tools, instruction, and PPE for assembly</a:t>
            </a:r>
          </a:p>
          <a:p>
            <a:pPr lvl="1"/>
            <a:r>
              <a:rPr lang="en-US" dirty="0" smtClean="0"/>
              <a:t>Container designed to house the Payload or Payloads</a:t>
            </a:r>
          </a:p>
          <a:p>
            <a:r>
              <a:rPr lang="en-US" dirty="0" smtClean="0"/>
              <a:t>No station will be hopped for repair or sensor replacement, the entire buoy will be replaced</a:t>
            </a:r>
          </a:p>
          <a:p>
            <a:r>
              <a:rPr lang="en-US" dirty="0" smtClean="0"/>
              <a:t>Start of Leap Frog Service</a:t>
            </a:r>
          </a:p>
          <a:p>
            <a:pPr lvl="1"/>
            <a:r>
              <a:rPr lang="en-US" dirty="0" smtClean="0"/>
              <a:t>Assemble stations on spare 3m hull</a:t>
            </a:r>
          </a:p>
          <a:p>
            <a:pPr lvl="1"/>
            <a:r>
              <a:rPr lang="en-US" dirty="0" smtClean="0"/>
              <a:t>At Power up:</a:t>
            </a:r>
          </a:p>
          <a:p>
            <a:pPr lvl="2"/>
            <a:r>
              <a:rPr lang="en-US" dirty="0" smtClean="0"/>
              <a:t>Hub coordinator audits end devices and reports a system configuration message</a:t>
            </a:r>
          </a:p>
          <a:p>
            <a:pPr lvl="2"/>
            <a:r>
              <a:rPr lang="en-US" dirty="0" smtClean="0"/>
              <a:t>Enter deployment mode</a:t>
            </a:r>
          </a:p>
          <a:p>
            <a:pPr lvl="1"/>
            <a:r>
              <a:rPr lang="en-US" dirty="0" smtClean="0"/>
              <a:t>Deploy at mooring site</a:t>
            </a:r>
          </a:p>
          <a:p>
            <a:r>
              <a:rPr lang="en-US" dirty="0" smtClean="0"/>
              <a:t>MCC </a:t>
            </a:r>
          </a:p>
          <a:p>
            <a:pPr lvl="1"/>
            <a:r>
              <a:rPr lang="en-US" dirty="0" smtClean="0"/>
              <a:t>Assign station ID based on IMEI #</a:t>
            </a:r>
          </a:p>
          <a:p>
            <a:pPr lvl="1"/>
            <a:r>
              <a:rPr lang="en-US" dirty="0" smtClean="0"/>
              <a:t>Configures MCC data base for the station</a:t>
            </a:r>
          </a:p>
          <a:p>
            <a:pPr lvl="1"/>
            <a:r>
              <a:rPr lang="en-US" dirty="0" smtClean="0"/>
              <a:t>All site specific parameters are configured remotely</a:t>
            </a:r>
          </a:p>
          <a:p>
            <a:r>
              <a:rPr lang="en-US" dirty="0" smtClean="0"/>
              <a:t>Recovered Hulls are cleaned, and next SANDY system installed</a:t>
            </a:r>
          </a:p>
          <a:p>
            <a:endParaRPr lang="en-US" dirty="0" smtClean="0"/>
          </a:p>
          <a:p>
            <a:pPr lvl="1"/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3m Installation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Bridge frame is attached to existing 3m mast after top portion of mast is removed</a:t>
            </a:r>
          </a:p>
          <a:p>
            <a:r>
              <a:rPr lang="en-US" dirty="0" smtClean="0"/>
              <a:t>Waves module suspended approx 4” above attach to get close to center of buoyancy and still allow for heat content and surface temperature cables to exit</a:t>
            </a:r>
          </a:p>
          <a:p>
            <a:r>
              <a:rPr lang="en-US" dirty="0" smtClean="0"/>
              <a:t>Wind sensor is approx 3m from water line</a:t>
            </a:r>
            <a:endParaRPr lang="en-US" dirty="0"/>
          </a:p>
        </p:txBody>
      </p:sp>
      <p:pic>
        <p:nvPicPr>
          <p:cNvPr id="6146" name="Picture 2" descr="H:\VaultWorkspace\Designs\Projects\Hurricane Sandy\Hurricane Sandy PDR Assembly 3m.bmp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l="24528" r="11321"/>
          <a:stretch>
            <a:fillRect/>
          </a:stretch>
        </p:blipFill>
        <p:spPr bwMode="auto">
          <a:xfrm>
            <a:off x="533400" y="2057400"/>
            <a:ext cx="3952850" cy="471792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:\VaultWorkspace\Designs\Projects\Hurricane Sandy\Hurricane Sandy PDR Assembly Extra 2.bmp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l="39622" t="-29" r="39623"/>
          <a:stretch>
            <a:fillRect/>
          </a:stretch>
        </p:blipFill>
        <p:spPr bwMode="auto">
          <a:xfrm>
            <a:off x="838200" y="2057400"/>
            <a:ext cx="1259598" cy="464820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Hurricane Sandy Assembly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Stacked design that can easily be broken down into individual payloads for shipping</a:t>
            </a:r>
          </a:p>
          <a:p>
            <a:r>
              <a:rPr lang="en-US" dirty="0" smtClean="0"/>
              <a:t>Layout carries over nicely to Phase 2</a:t>
            </a:r>
          </a:p>
          <a:p>
            <a:r>
              <a:rPr lang="en-US" dirty="0" smtClean="0"/>
              <a:t>Total Length: 10 ft (approx)</a:t>
            </a:r>
          </a:p>
          <a:p>
            <a:r>
              <a:rPr lang="en-US" dirty="0" smtClean="0"/>
              <a:t>Total Weight: 120 lbs (approx)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438400" y="4191000"/>
            <a:ext cx="1676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Power Payload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362200" y="2971800"/>
            <a:ext cx="21336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MET/Camera/AIS Payload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438400" y="5791200"/>
            <a:ext cx="1905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Waves/Ocean Payload</a:t>
            </a:r>
            <a:endParaRPr lang="en-US" sz="1400" dirty="0"/>
          </a:p>
        </p:txBody>
      </p:sp>
      <p:sp>
        <p:nvSpPr>
          <p:cNvPr id="11" name="TextBox 10"/>
          <p:cNvSpPr txBox="1"/>
          <p:nvPr/>
        </p:nvSpPr>
        <p:spPr>
          <a:xfrm>
            <a:off x="2438400" y="5181600"/>
            <a:ext cx="137941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Standoff Frame</a:t>
            </a:r>
            <a:endParaRPr lang="en-US" sz="1400" dirty="0"/>
          </a:p>
        </p:txBody>
      </p:sp>
      <p:cxnSp>
        <p:nvCxnSpPr>
          <p:cNvPr id="13" name="Straight Arrow Connector 12"/>
          <p:cNvCxnSpPr>
            <a:stCxn id="8" idx="1"/>
          </p:cNvCxnSpPr>
          <p:nvPr/>
        </p:nvCxnSpPr>
        <p:spPr>
          <a:xfrm flipH="1">
            <a:off x="1828800" y="4344889"/>
            <a:ext cx="609600" cy="194101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>
            <a:off x="1752600" y="3233410"/>
            <a:ext cx="609600" cy="19559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10" idx="1"/>
          </p:cNvCxnSpPr>
          <p:nvPr/>
        </p:nvCxnSpPr>
        <p:spPr>
          <a:xfrm flipH="1">
            <a:off x="1600200" y="5945089"/>
            <a:ext cx="838200" cy="227111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>
            <a:off x="1676400" y="5410200"/>
            <a:ext cx="838200" cy="22860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2438400" y="4800600"/>
            <a:ext cx="149592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Auxiliary Payload</a:t>
            </a:r>
          </a:p>
        </p:txBody>
      </p:sp>
      <p:cxnSp>
        <p:nvCxnSpPr>
          <p:cNvPr id="22" name="Straight Arrow Connector 21"/>
          <p:cNvCxnSpPr/>
          <p:nvPr/>
        </p:nvCxnSpPr>
        <p:spPr>
          <a:xfrm flipH="1">
            <a:off x="1600200" y="4953000"/>
            <a:ext cx="838200" cy="30480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Camera/AIS/MET Payload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/>
              <a:t>Split tube design with camera/AIS portion separable to make independent unit</a:t>
            </a:r>
          </a:p>
          <a:p>
            <a:r>
              <a:rPr lang="en-US" dirty="0" smtClean="0"/>
              <a:t>Tube Material: Clear Acrylic with either paint or a “skin” applied with cutouts to allow internal inspection without opening</a:t>
            </a:r>
          </a:p>
          <a:p>
            <a:r>
              <a:rPr lang="en-US" dirty="0" smtClean="0"/>
              <a:t>Length: 4’-6” (approx)</a:t>
            </a:r>
          </a:p>
          <a:p>
            <a:r>
              <a:rPr lang="en-US" dirty="0" smtClean="0"/>
              <a:t>Weight: 30 lbs (approx)</a:t>
            </a:r>
          </a:p>
          <a:p>
            <a:pPr>
              <a:buNone/>
            </a:pPr>
            <a:endParaRPr lang="en-US" dirty="0"/>
          </a:p>
        </p:txBody>
      </p:sp>
      <p:pic>
        <p:nvPicPr>
          <p:cNvPr id="2050" name="Picture 2" descr="H:\VaultWorkspace\Designs\Projects\Hurricane Sandy\WX-Camera.bmp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l="33962" t="2435" r="33962"/>
          <a:stretch>
            <a:fillRect/>
          </a:stretch>
        </p:blipFill>
        <p:spPr bwMode="auto">
          <a:xfrm>
            <a:off x="304800" y="1828800"/>
            <a:ext cx="2100882" cy="4892885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514600" y="2895600"/>
            <a:ext cx="161076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RMY Wind Sensor</a:t>
            </a:r>
            <a:endParaRPr lang="en-US" sz="1400" dirty="0"/>
          </a:p>
        </p:txBody>
      </p:sp>
      <p:sp>
        <p:nvSpPr>
          <p:cNvPr id="7" name="TextBox 6"/>
          <p:cNvSpPr txBox="1"/>
          <p:nvPr/>
        </p:nvSpPr>
        <p:spPr>
          <a:xfrm>
            <a:off x="2514600" y="6248400"/>
            <a:ext cx="2362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/>
              <a:t>Power/External Sensor Connectors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14600" y="3810000"/>
            <a:ext cx="129073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All-N-1 Sensor</a:t>
            </a:r>
            <a:endParaRPr lang="en-US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2514600" y="4495800"/>
            <a:ext cx="21719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Camera/AIS Components</a:t>
            </a:r>
            <a:endParaRPr lang="en-US" sz="1400" dirty="0"/>
          </a:p>
        </p:txBody>
      </p:sp>
      <p:sp>
        <p:nvSpPr>
          <p:cNvPr id="10" name="TextBox 9"/>
          <p:cNvSpPr txBox="1"/>
          <p:nvPr/>
        </p:nvSpPr>
        <p:spPr>
          <a:xfrm>
            <a:off x="2514600" y="5562600"/>
            <a:ext cx="160082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MET Components</a:t>
            </a:r>
            <a:endParaRPr lang="en-US" sz="1400" dirty="0"/>
          </a:p>
        </p:txBody>
      </p:sp>
      <p:cxnSp>
        <p:nvCxnSpPr>
          <p:cNvPr id="12" name="Straight Arrow Connector 11"/>
          <p:cNvCxnSpPr>
            <a:stCxn id="6" idx="1"/>
          </p:cNvCxnSpPr>
          <p:nvPr/>
        </p:nvCxnSpPr>
        <p:spPr>
          <a:xfrm flipH="1" flipV="1">
            <a:off x="1828800" y="2590800"/>
            <a:ext cx="685800" cy="458689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8" idx="1"/>
          </p:cNvCxnSpPr>
          <p:nvPr/>
        </p:nvCxnSpPr>
        <p:spPr>
          <a:xfrm flipH="1" flipV="1">
            <a:off x="914400" y="3810000"/>
            <a:ext cx="1600200" cy="153889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>
            <a:stCxn id="9" idx="1"/>
          </p:cNvCxnSpPr>
          <p:nvPr/>
        </p:nvCxnSpPr>
        <p:spPr>
          <a:xfrm flipH="1" flipV="1">
            <a:off x="1295400" y="4648200"/>
            <a:ext cx="1219200" cy="1489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10" idx="1"/>
          </p:cNvCxnSpPr>
          <p:nvPr/>
        </p:nvCxnSpPr>
        <p:spPr>
          <a:xfrm flipH="1" flipV="1">
            <a:off x="1371600" y="5562601"/>
            <a:ext cx="1143000" cy="15388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7" idx="1"/>
          </p:cNvCxnSpPr>
          <p:nvPr/>
        </p:nvCxnSpPr>
        <p:spPr>
          <a:xfrm flipH="1" flipV="1">
            <a:off x="1295400" y="6400800"/>
            <a:ext cx="1219200" cy="109210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:\VaultWorkspace\Designs\Projects\Hurricane Sandy\WX-Camera Section.bmp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l="30189" t="2435" r="30189"/>
          <a:stretch>
            <a:fillRect/>
          </a:stretch>
        </p:blipFill>
        <p:spPr bwMode="auto">
          <a:xfrm>
            <a:off x="1066800" y="1805016"/>
            <a:ext cx="2667000" cy="5028240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Camera/AIS/MET Payload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O-ring seals at interfaces</a:t>
            </a:r>
          </a:p>
          <a:p>
            <a:r>
              <a:rPr lang="en-US" dirty="0" smtClean="0"/>
              <a:t>Camera Chassis will mount from the top down</a:t>
            </a:r>
          </a:p>
          <a:p>
            <a:r>
              <a:rPr lang="en-US" dirty="0" smtClean="0"/>
              <a:t>MET Chassis will mount from the bottom up</a:t>
            </a:r>
          </a:p>
          <a:p>
            <a:r>
              <a:rPr lang="en-US" dirty="0" smtClean="0"/>
              <a:t>MET Chassis will be equipped with a location for an antenna to be used if it is stand-alone weather</a:t>
            </a:r>
          </a:p>
          <a:p>
            <a:r>
              <a:rPr lang="en-US" dirty="0" smtClean="0"/>
              <a:t>Tube: 7” diameter x 24” long (approx)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981200" y="1981200"/>
            <a:ext cx="393056" cy="215444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none" rtlCol="0">
            <a:spAutoFit/>
          </a:bodyPr>
          <a:lstStyle/>
          <a:p>
            <a:r>
              <a:rPr lang="en-US" sz="800" dirty="0" smtClean="0">
                <a:solidFill>
                  <a:srgbClr val="FFFF00"/>
                </a:solidFill>
              </a:rPr>
              <a:t>ANT</a:t>
            </a:r>
            <a:endParaRPr lang="en-US" sz="800" dirty="0">
              <a:solidFill>
                <a:srgbClr val="FFFF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438400" y="1981200"/>
            <a:ext cx="393056" cy="215444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none" rtlCol="0">
            <a:spAutoFit/>
          </a:bodyPr>
          <a:lstStyle/>
          <a:p>
            <a:r>
              <a:rPr lang="en-US" sz="800" dirty="0" smtClean="0">
                <a:solidFill>
                  <a:srgbClr val="FFFF00"/>
                </a:solidFill>
              </a:rPr>
              <a:t>ANT</a:t>
            </a:r>
            <a:endParaRPr lang="en-US" sz="800" dirty="0">
              <a:solidFill>
                <a:srgbClr val="FFFF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905000" y="2743200"/>
            <a:ext cx="609600" cy="215444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>
                <a:solidFill>
                  <a:srgbClr val="FFFF00"/>
                </a:solidFill>
              </a:rPr>
              <a:t>SM</a:t>
            </a:r>
            <a:endParaRPr lang="en-US" sz="800" dirty="0">
              <a:solidFill>
                <a:srgbClr val="FFFF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90800" y="2514600"/>
            <a:ext cx="307777" cy="60960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vert="vert" wrap="square" rtlCol="0">
            <a:spAutoFit/>
          </a:bodyPr>
          <a:lstStyle/>
          <a:p>
            <a:pPr algn="ctr"/>
            <a:r>
              <a:rPr lang="en-US" sz="800" b="1" dirty="0" smtClean="0">
                <a:solidFill>
                  <a:srgbClr val="FFFF00"/>
                </a:solidFill>
              </a:rPr>
              <a:t>AIS  ANT</a:t>
            </a:r>
            <a:endParaRPr lang="en-US" sz="800" b="1" dirty="0">
              <a:solidFill>
                <a:srgbClr val="FFFF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133600" y="2286000"/>
            <a:ext cx="609600" cy="215444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r>
              <a:rPr lang="en-US" sz="800" dirty="0" smtClean="0">
                <a:solidFill>
                  <a:srgbClr val="FFFF00"/>
                </a:solidFill>
              </a:rPr>
              <a:t>Cameras</a:t>
            </a:r>
            <a:endParaRPr lang="en-US" sz="800" dirty="0">
              <a:solidFill>
                <a:srgbClr val="FFFF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905000" y="2514600"/>
            <a:ext cx="609600" cy="215444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>
                <a:solidFill>
                  <a:srgbClr val="FFFF00"/>
                </a:solidFill>
              </a:rPr>
              <a:t>Modem</a:t>
            </a:r>
            <a:endParaRPr lang="en-US" sz="800" dirty="0">
              <a:solidFill>
                <a:srgbClr val="FFFF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905000" y="3276600"/>
            <a:ext cx="990600" cy="215444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>
                <a:solidFill>
                  <a:srgbClr val="FFFF00"/>
                </a:solidFill>
              </a:rPr>
              <a:t>Tube Junction</a:t>
            </a:r>
            <a:endParaRPr lang="en-US" sz="800" dirty="0">
              <a:solidFill>
                <a:srgbClr val="FFFF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209800" y="3581400"/>
            <a:ext cx="393056" cy="21544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US" sz="800" dirty="0" smtClean="0">
                <a:solidFill>
                  <a:srgbClr val="FF0000"/>
                </a:solidFill>
              </a:rPr>
              <a:t>ANT</a:t>
            </a:r>
            <a:endParaRPr lang="en-US" sz="800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905000" y="5181600"/>
            <a:ext cx="457200" cy="215444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>
                <a:solidFill>
                  <a:srgbClr val="FFFF00"/>
                </a:solidFill>
              </a:rPr>
              <a:t>SM</a:t>
            </a:r>
            <a:endParaRPr lang="en-US" sz="800" dirty="0">
              <a:solidFill>
                <a:srgbClr val="FFFF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905000" y="2971800"/>
            <a:ext cx="609600" cy="215444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>
                <a:solidFill>
                  <a:srgbClr val="FFFF00"/>
                </a:solidFill>
              </a:rPr>
              <a:t>SM</a:t>
            </a:r>
            <a:endParaRPr lang="en-US" sz="800" dirty="0">
              <a:solidFill>
                <a:srgbClr val="FFFF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905000" y="4876800"/>
            <a:ext cx="457200" cy="215444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>
                <a:solidFill>
                  <a:srgbClr val="FFFF00"/>
                </a:solidFill>
              </a:rPr>
              <a:t>Comp</a:t>
            </a:r>
            <a:endParaRPr lang="en-US" sz="800" dirty="0">
              <a:solidFill>
                <a:srgbClr val="FFFF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981200" y="4114800"/>
            <a:ext cx="307777" cy="68580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vert="vert" wrap="square" rtlCol="0">
            <a:spAutoFit/>
          </a:bodyPr>
          <a:lstStyle/>
          <a:p>
            <a:pPr algn="ctr"/>
            <a:r>
              <a:rPr lang="en-US" sz="800" dirty="0" smtClean="0">
                <a:solidFill>
                  <a:srgbClr val="FFFF00"/>
                </a:solidFill>
              </a:rPr>
              <a:t>Barometer</a:t>
            </a:r>
            <a:endParaRPr lang="en-US" sz="800" dirty="0">
              <a:solidFill>
                <a:srgbClr val="FFFF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514600" y="4114800"/>
            <a:ext cx="307777" cy="68580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vert="vert" wrap="square" rtlCol="0">
            <a:spAutoFit/>
          </a:bodyPr>
          <a:lstStyle/>
          <a:p>
            <a:pPr algn="ctr"/>
            <a:r>
              <a:rPr lang="en-US" sz="800" dirty="0" smtClean="0">
                <a:solidFill>
                  <a:srgbClr val="FFFF00"/>
                </a:solidFill>
              </a:rPr>
              <a:t>Modem</a:t>
            </a:r>
            <a:endParaRPr lang="en-US" sz="800" dirty="0">
              <a:solidFill>
                <a:srgbClr val="FFFF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438400" y="4876800"/>
            <a:ext cx="457200" cy="215444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>
                <a:solidFill>
                  <a:srgbClr val="FFFF00"/>
                </a:solidFill>
              </a:rPr>
              <a:t>Comp</a:t>
            </a:r>
            <a:endParaRPr lang="en-US" sz="800" dirty="0">
              <a:solidFill>
                <a:srgbClr val="FFFF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438400" y="5181600"/>
            <a:ext cx="457200" cy="215444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>
                <a:solidFill>
                  <a:srgbClr val="FFFF00"/>
                </a:solidFill>
              </a:rPr>
              <a:t>SM</a:t>
            </a:r>
            <a:endParaRPr lang="en-US" sz="800" dirty="0">
              <a:solidFill>
                <a:srgbClr val="FFFF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905000" y="5562600"/>
            <a:ext cx="990600" cy="338554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>
                <a:solidFill>
                  <a:srgbClr val="FFFF00"/>
                </a:solidFill>
              </a:rPr>
              <a:t>Connector Interface</a:t>
            </a:r>
            <a:endParaRPr lang="en-US" sz="800" dirty="0">
              <a:solidFill>
                <a:srgbClr val="FFFF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438400" y="3886200"/>
            <a:ext cx="457200" cy="215444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>
                <a:solidFill>
                  <a:srgbClr val="FFFF00"/>
                </a:solidFill>
              </a:rPr>
              <a:t>SM</a:t>
            </a:r>
            <a:endParaRPr lang="en-US" sz="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Power Payload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>
                <a:latin typeface="Arial" pitchFamily="34" charset="0"/>
                <a:cs typeface="Arial" pitchFamily="34" charset="0"/>
              </a:rPr>
              <a:t>Four 30W solar panels</a:t>
            </a:r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Aluminum Space Frame</a:t>
            </a:r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Panels will ship flat but can be adjusted to an angle prior to deployment</a:t>
            </a:r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Battery housing and controller housed internal to space frame</a:t>
            </a:r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Dimensions: 14.5” SQ x 27” long (approx)</a:t>
            </a:r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Weight: 60 lbs (approx)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" descr="H:\VaultWorkspace\Designs\Projects\Hurricane Sandy\Power Module.bmp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l="28302" t="-29" r="26415"/>
          <a:stretch>
            <a:fillRect/>
          </a:stretch>
        </p:blipFill>
        <p:spPr bwMode="auto">
          <a:xfrm>
            <a:off x="1165749" y="1920875"/>
            <a:ext cx="2621501" cy="4433888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2133600" y="4343400"/>
            <a:ext cx="457200" cy="215444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>
                <a:solidFill>
                  <a:srgbClr val="FFFF00"/>
                </a:solidFill>
              </a:rPr>
              <a:t>SM</a:t>
            </a:r>
            <a:endParaRPr lang="en-US" sz="800" dirty="0">
              <a:solidFill>
                <a:srgbClr val="FFFF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905000" y="2743200"/>
            <a:ext cx="1066800" cy="215444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>
                <a:solidFill>
                  <a:srgbClr val="FFFF00"/>
                </a:solidFill>
              </a:rPr>
              <a:t>Connector Interface</a:t>
            </a:r>
            <a:endParaRPr lang="en-US" sz="800" dirty="0">
              <a:solidFill>
                <a:srgbClr val="FFFF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828800" y="5181600"/>
            <a:ext cx="1143000" cy="215444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>
                <a:solidFill>
                  <a:srgbClr val="FFFF00"/>
                </a:solidFill>
              </a:rPr>
              <a:t>Connector Interface</a:t>
            </a:r>
            <a:endParaRPr lang="en-US" sz="800" dirty="0">
              <a:solidFill>
                <a:srgbClr val="FFFF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828800" y="4648200"/>
            <a:ext cx="1143000" cy="461665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en-US" sz="800" dirty="0" smtClean="0">
              <a:solidFill>
                <a:srgbClr val="FFFF00"/>
              </a:solidFill>
            </a:endParaRPr>
          </a:p>
          <a:p>
            <a:pPr algn="ctr"/>
            <a:r>
              <a:rPr lang="en-US" sz="800" dirty="0" smtClean="0">
                <a:solidFill>
                  <a:srgbClr val="FFFF00"/>
                </a:solidFill>
              </a:rPr>
              <a:t>Batteries</a:t>
            </a:r>
          </a:p>
          <a:p>
            <a:pPr algn="ctr"/>
            <a:endParaRPr lang="en-US" sz="800" dirty="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:\VaultWorkspace\Designs\Projects\Hurricane Sandy\Waves Tube Assembly.bmp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l="26415" t="2435" r="24528"/>
          <a:stretch>
            <a:fillRect/>
          </a:stretch>
        </p:blipFill>
        <p:spPr bwMode="auto">
          <a:xfrm>
            <a:off x="853088" y="1970782"/>
            <a:ext cx="3109312" cy="473481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Waves/Ocean Payload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Tube Material: Clear Acrylic with either paint or a “skin” applied with cutouts to allow internal inspection without opening</a:t>
            </a:r>
          </a:p>
          <a:p>
            <a:r>
              <a:rPr lang="en-US" dirty="0" smtClean="0"/>
              <a:t>Tube: 7” diameter x 16” long (approx)</a:t>
            </a:r>
          </a:p>
          <a:p>
            <a:r>
              <a:rPr lang="en-US" dirty="0" smtClean="0"/>
              <a:t>Weight: 15 lbs (approx)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828800" y="4572000"/>
            <a:ext cx="457200" cy="215444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>
                <a:solidFill>
                  <a:srgbClr val="FFFF00"/>
                </a:solidFill>
              </a:rPr>
              <a:t>SM</a:t>
            </a:r>
            <a:endParaRPr lang="en-US" sz="800" dirty="0">
              <a:solidFill>
                <a:srgbClr val="FFFF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28800" y="3276600"/>
            <a:ext cx="990600" cy="338554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>
                <a:solidFill>
                  <a:srgbClr val="FFFF00"/>
                </a:solidFill>
              </a:rPr>
              <a:t>Connector Interface</a:t>
            </a:r>
            <a:endParaRPr lang="en-US" sz="800" dirty="0">
              <a:solidFill>
                <a:srgbClr val="FFFF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28800" y="5257800"/>
            <a:ext cx="990600" cy="338554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>
                <a:solidFill>
                  <a:srgbClr val="FFFF00"/>
                </a:solidFill>
              </a:rPr>
              <a:t>Connector Interface</a:t>
            </a:r>
            <a:endParaRPr lang="en-US" sz="800" dirty="0">
              <a:solidFill>
                <a:srgbClr val="FFFF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28800" y="5029200"/>
            <a:ext cx="990600" cy="215444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>
                <a:solidFill>
                  <a:srgbClr val="FFFF00"/>
                </a:solidFill>
              </a:rPr>
              <a:t>Waves Sensor</a:t>
            </a:r>
            <a:endParaRPr lang="en-US" sz="800" dirty="0">
              <a:solidFill>
                <a:srgbClr val="FFFF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828800" y="4800600"/>
            <a:ext cx="990600" cy="215444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>
                <a:solidFill>
                  <a:srgbClr val="FFFF00"/>
                </a:solidFill>
              </a:rPr>
              <a:t>Waves Processor</a:t>
            </a:r>
            <a:endParaRPr lang="en-US" sz="800" dirty="0">
              <a:solidFill>
                <a:srgbClr val="FFFF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362200" y="4572000"/>
            <a:ext cx="457200" cy="215444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>
                <a:solidFill>
                  <a:srgbClr val="FFFF00"/>
                </a:solidFill>
              </a:rPr>
              <a:t>SM</a:t>
            </a:r>
            <a:endParaRPr lang="en-US" sz="800" dirty="0">
              <a:solidFill>
                <a:srgbClr val="FFFF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905000" y="3657600"/>
            <a:ext cx="307777" cy="68580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vert="vert" wrap="square" rtlCol="0">
            <a:spAutoFit/>
          </a:bodyPr>
          <a:lstStyle/>
          <a:p>
            <a:pPr algn="ctr"/>
            <a:r>
              <a:rPr lang="en-US" sz="800" dirty="0" smtClean="0">
                <a:solidFill>
                  <a:srgbClr val="FFFF00"/>
                </a:solidFill>
              </a:rPr>
              <a:t>IM Modem</a:t>
            </a:r>
            <a:endParaRPr lang="en-US" sz="800" dirty="0">
              <a:solidFill>
                <a:srgbClr val="FFFF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362200" y="3657600"/>
            <a:ext cx="430887" cy="68580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vert="vert" wrap="square" rtlCol="0">
            <a:spAutoFit/>
          </a:bodyPr>
          <a:lstStyle/>
          <a:p>
            <a:pPr algn="ctr"/>
            <a:r>
              <a:rPr lang="en-US" sz="800" dirty="0" err="1" smtClean="0">
                <a:solidFill>
                  <a:srgbClr val="FFFF00"/>
                </a:solidFill>
              </a:rPr>
              <a:t>Thermister</a:t>
            </a:r>
            <a:r>
              <a:rPr lang="en-US" sz="800" dirty="0" smtClean="0">
                <a:solidFill>
                  <a:srgbClr val="FFFF00"/>
                </a:solidFill>
              </a:rPr>
              <a:t> Interface</a:t>
            </a:r>
            <a:endParaRPr lang="en-US" sz="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:\VaultWorkspace\Designs\Projects\Hurricane Sandy\Waves Tube Assembly.bmp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 l="26415" t="2435" r="24528"/>
          <a:stretch>
            <a:fillRect/>
          </a:stretch>
        </p:blipFill>
        <p:spPr bwMode="auto">
          <a:xfrm>
            <a:off x="853088" y="1970782"/>
            <a:ext cx="3109312" cy="473481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Auxiliary Payload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dirty="0" smtClean="0"/>
              <a:t>Tube Material: Clear Acrylic with either paint or a “skin” applied with cutouts to allow internal inspection without opening</a:t>
            </a:r>
          </a:p>
          <a:p>
            <a:r>
              <a:rPr lang="en-US" dirty="0" smtClean="0"/>
              <a:t>Tube: 7” diameter x 16” long (approx)</a:t>
            </a:r>
          </a:p>
          <a:p>
            <a:r>
              <a:rPr lang="en-US" dirty="0" smtClean="0"/>
              <a:t>Weight: 15 lbs (approx)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828800" y="4572000"/>
            <a:ext cx="457200" cy="215444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>
                <a:solidFill>
                  <a:srgbClr val="FFFF00"/>
                </a:solidFill>
              </a:rPr>
              <a:t>SM</a:t>
            </a:r>
            <a:endParaRPr lang="en-US" sz="800" dirty="0">
              <a:solidFill>
                <a:srgbClr val="FFFF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828800" y="3276600"/>
            <a:ext cx="990600" cy="338554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>
                <a:solidFill>
                  <a:srgbClr val="FFFF00"/>
                </a:solidFill>
              </a:rPr>
              <a:t>Connector Interface</a:t>
            </a:r>
            <a:endParaRPr lang="en-US" sz="800" dirty="0">
              <a:solidFill>
                <a:srgbClr val="FFFF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828800" y="5257800"/>
            <a:ext cx="990600" cy="338554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800" dirty="0" smtClean="0">
                <a:solidFill>
                  <a:srgbClr val="FFFF00"/>
                </a:solidFill>
              </a:rPr>
              <a:t>Connector Interface</a:t>
            </a:r>
            <a:endParaRPr lang="en-US" sz="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Camera / AIS System Overview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828800"/>
            <a:ext cx="8686800" cy="4876800"/>
          </a:xfrm>
        </p:spPr>
        <p:txBody>
          <a:bodyPr>
            <a:normAutofit/>
          </a:bodyPr>
          <a:lstStyle/>
          <a:p>
            <a:r>
              <a:rPr lang="en-US" dirty="0" smtClean="0"/>
              <a:t>Camera</a:t>
            </a:r>
          </a:p>
          <a:p>
            <a:pPr lvl="1"/>
            <a:r>
              <a:rPr lang="en-US" dirty="0" smtClean="0"/>
              <a:t>360 degree image capture and storage every 5 minutes</a:t>
            </a:r>
          </a:p>
          <a:p>
            <a:pPr lvl="1"/>
            <a:r>
              <a:rPr lang="en-US" dirty="0" smtClean="0"/>
              <a:t>Transmit one image every hour</a:t>
            </a:r>
          </a:p>
          <a:p>
            <a:pPr lvl="1"/>
            <a:r>
              <a:rPr lang="en-US" dirty="0" smtClean="0"/>
              <a:t>Camera will have a new mode to transmit images as they are taken.</a:t>
            </a:r>
          </a:p>
          <a:p>
            <a:r>
              <a:rPr lang="en-US" dirty="0" smtClean="0"/>
              <a:t>AIS</a:t>
            </a:r>
          </a:p>
          <a:p>
            <a:pPr lvl="1"/>
            <a:r>
              <a:rPr lang="en-US" dirty="0" smtClean="0"/>
              <a:t>Range is 17 miles assuming 100 ft ship antenna height. </a:t>
            </a:r>
          </a:p>
          <a:p>
            <a:pPr lvl="1"/>
            <a:r>
              <a:rPr lang="en-US" dirty="0" smtClean="0"/>
              <a:t>AIS receiver on for 1 minute every 30 minutes. </a:t>
            </a:r>
          </a:p>
          <a:p>
            <a:pPr lvl="1"/>
            <a:r>
              <a:rPr lang="en-US" dirty="0" smtClean="0"/>
              <a:t>Transmits raw NMEA messages </a:t>
            </a:r>
          </a:p>
          <a:p>
            <a:pPr lvl="1"/>
            <a:r>
              <a:rPr lang="en-US" dirty="0" smtClean="0"/>
              <a:t>NMEA decoded for a vandalism event</a:t>
            </a:r>
          </a:p>
          <a:p>
            <a:r>
              <a:rPr lang="en-US" dirty="0" smtClean="0"/>
              <a:t>Details in Day 2 PDR Presentation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MET System Overview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828800"/>
            <a:ext cx="8686800" cy="4876800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MET</a:t>
            </a:r>
          </a:p>
          <a:p>
            <a:pPr lvl="1"/>
            <a:r>
              <a:rPr lang="en-US" dirty="0" smtClean="0"/>
              <a:t>All-in-One MET – </a:t>
            </a:r>
            <a:r>
              <a:rPr lang="en-US" dirty="0" err="1" smtClean="0"/>
              <a:t>Vaisala</a:t>
            </a:r>
            <a:r>
              <a:rPr lang="en-US" dirty="0" smtClean="0"/>
              <a:t> WXT520/Gill Instruments </a:t>
            </a:r>
            <a:r>
              <a:rPr lang="en-US" dirty="0" err="1" smtClean="0"/>
              <a:t>MetPak</a:t>
            </a:r>
            <a:r>
              <a:rPr lang="en-US" dirty="0" smtClean="0"/>
              <a:t>/Other</a:t>
            </a:r>
          </a:p>
          <a:p>
            <a:pPr lvl="2"/>
            <a:r>
              <a:rPr lang="en-US" dirty="0" smtClean="0"/>
              <a:t>Wind speed &amp; direction</a:t>
            </a:r>
          </a:p>
          <a:p>
            <a:pPr lvl="2"/>
            <a:r>
              <a:rPr lang="en-US" dirty="0" smtClean="0"/>
              <a:t>Barometric Pressure</a:t>
            </a:r>
          </a:p>
          <a:p>
            <a:pPr lvl="2"/>
            <a:r>
              <a:rPr lang="en-US" dirty="0" smtClean="0"/>
              <a:t>Air Temperature</a:t>
            </a:r>
          </a:p>
          <a:p>
            <a:pPr lvl="2"/>
            <a:r>
              <a:rPr lang="en-US" dirty="0" smtClean="0"/>
              <a:t>Relative Humidity</a:t>
            </a:r>
          </a:p>
          <a:p>
            <a:pPr lvl="2"/>
            <a:r>
              <a:rPr lang="en-US" dirty="0" smtClean="0"/>
              <a:t>Rain (</a:t>
            </a:r>
            <a:r>
              <a:rPr lang="en-US" dirty="0" err="1" smtClean="0"/>
              <a:t>Vaisala</a:t>
            </a:r>
            <a:r>
              <a:rPr lang="en-US" dirty="0" smtClean="0"/>
              <a:t> WXT520 only)</a:t>
            </a:r>
            <a:endParaRPr lang="en-US" sz="2000" dirty="0" smtClean="0"/>
          </a:p>
          <a:p>
            <a:pPr lvl="1"/>
            <a:r>
              <a:rPr lang="en-US" dirty="0" smtClean="0"/>
              <a:t>Onboard Compass Chip – </a:t>
            </a:r>
            <a:r>
              <a:rPr lang="en-US" dirty="0" err="1" smtClean="0"/>
              <a:t>Invensense</a:t>
            </a:r>
            <a:r>
              <a:rPr lang="en-US" dirty="0" smtClean="0"/>
              <a:t> MPU-9150 or </a:t>
            </a:r>
            <a:r>
              <a:rPr lang="en-US" dirty="0" err="1" smtClean="0"/>
              <a:t>STMicroElectronics</a:t>
            </a:r>
            <a:r>
              <a:rPr lang="en-US" dirty="0" smtClean="0"/>
              <a:t> LSM303DLHC (3 axis magnetometer)</a:t>
            </a:r>
          </a:p>
          <a:p>
            <a:r>
              <a:rPr lang="en-US" dirty="0" smtClean="0"/>
              <a:t>Extended MET</a:t>
            </a:r>
          </a:p>
          <a:p>
            <a:pPr lvl="1"/>
            <a:r>
              <a:rPr lang="en-US" dirty="0" smtClean="0"/>
              <a:t>Wind speed &amp; direction – RMY 05103 or 05108 </a:t>
            </a:r>
          </a:p>
          <a:p>
            <a:pPr lvl="1"/>
            <a:r>
              <a:rPr lang="en-US" dirty="0" smtClean="0"/>
              <a:t>Barometer – </a:t>
            </a:r>
            <a:r>
              <a:rPr lang="en-US" dirty="0" err="1" smtClean="0"/>
              <a:t>Setra</a:t>
            </a:r>
            <a:r>
              <a:rPr lang="en-US" dirty="0" smtClean="0"/>
              <a:t> Model 270 or RM Young 61302V</a:t>
            </a:r>
          </a:p>
          <a:p>
            <a:pPr lvl="1"/>
            <a:r>
              <a:rPr lang="en-US" dirty="0" smtClean="0"/>
              <a:t>Onboard Compass Chip – </a:t>
            </a:r>
            <a:r>
              <a:rPr lang="en-US" dirty="0" err="1" smtClean="0"/>
              <a:t>Invensense</a:t>
            </a:r>
            <a:r>
              <a:rPr lang="en-US" dirty="0" smtClean="0"/>
              <a:t> MPU-9150 or </a:t>
            </a:r>
            <a:r>
              <a:rPr lang="en-US" dirty="0" err="1" smtClean="0"/>
              <a:t>STMicroElectronics</a:t>
            </a:r>
            <a:r>
              <a:rPr lang="en-US" dirty="0" smtClean="0"/>
              <a:t> LSM303DLHC (3 axis magnetometer)</a:t>
            </a:r>
          </a:p>
          <a:p>
            <a:r>
              <a:rPr lang="en-US" dirty="0" smtClean="0"/>
              <a:t>Hub Coordinator</a:t>
            </a:r>
          </a:p>
          <a:p>
            <a:pPr lvl="1"/>
            <a:r>
              <a:rPr lang="en-US" dirty="0" smtClean="0"/>
              <a:t>Iridium Modem – Model 9602</a:t>
            </a:r>
          </a:p>
          <a:p>
            <a:pPr lvl="1"/>
            <a:r>
              <a:rPr lang="en-US" dirty="0" smtClean="0"/>
              <a:t>Iridium/GPS Antenna</a:t>
            </a:r>
          </a:p>
          <a:p>
            <a:r>
              <a:rPr lang="en-US" dirty="0" smtClean="0"/>
              <a:t>Details in Day 2 PDR presentation</a:t>
            </a:r>
          </a:p>
          <a:p>
            <a:pPr lvl="1">
              <a:buNone/>
            </a:pP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81000"/>
            <a:ext cx="8229600" cy="7620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MET Sensor Pros &amp; Cons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28600" y="1216851"/>
          <a:ext cx="8763001" cy="5017572"/>
        </p:xfrm>
        <a:graphic>
          <a:graphicData uri="http://schemas.openxmlformats.org/drawingml/2006/table">
            <a:tbl>
              <a:tblPr/>
              <a:tblGrid>
                <a:gridCol w="1828800"/>
                <a:gridCol w="3413353"/>
                <a:gridCol w="3520848"/>
              </a:tblGrid>
              <a:tr h="250989"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400" b="1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All-In-One</a:t>
                      </a:r>
                      <a:r>
                        <a:rPr lang="en-US" sz="1400" b="1" baseline="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 MET</a:t>
                      </a:r>
                      <a:endParaRPr lang="en-US" sz="1400" b="1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00" marR="4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1143000" marR="0" indent="-68580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endParaRPr lang="en-US" sz="14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00" marR="4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2423"/>
                    </a:solidFill>
                  </a:tcPr>
                </a:tc>
              </a:tr>
              <a:tr h="25098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Device</a:t>
                      </a:r>
                    </a:p>
                  </a:txBody>
                  <a:tcPr marL="48100" marR="4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kumimoji="0" lang="en-US" sz="1400" b="1" kern="1200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PROs</a:t>
                      </a:r>
                    </a:p>
                  </a:txBody>
                  <a:tcPr marL="48100" marR="4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143000" marR="0" indent="-68580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CONs</a:t>
                      </a:r>
                    </a:p>
                  </a:txBody>
                  <a:tcPr marL="48100" marR="4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1081901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400" b="0" dirty="0" err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Vaisala</a:t>
                      </a:r>
                      <a:r>
                        <a:rPr lang="en-US" sz="14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4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WXT520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Symbol"/>
                        <a:buChar char=""/>
                      </a:pPr>
                      <a:r>
                        <a:rPr lang="en-US" sz="1400" b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Lower </a:t>
                      </a:r>
                      <a:r>
                        <a:rPr lang="en-US" sz="14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power than Gill 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Symbol"/>
                        <a:buChar char=""/>
                      </a:pPr>
                      <a:r>
                        <a:rPr lang="en-US" sz="14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Relatively small and light weight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Symbol"/>
                        <a:buChar char=""/>
                      </a:pPr>
                      <a:r>
                        <a:rPr lang="en-US" sz="14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Has rain measurement (possibly extra capability)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Symbol"/>
                        <a:buChar char=""/>
                      </a:pPr>
                      <a:r>
                        <a:rPr lang="en-US" sz="14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Meets NDBC accuracy, but not as </a:t>
                      </a:r>
                      <a:r>
                        <a:rPr lang="en-US" sz="1400" b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well </a:t>
                      </a:r>
                      <a:r>
                        <a:rPr lang="en-US" sz="14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as </a:t>
                      </a:r>
                      <a:r>
                        <a:rPr lang="en-US" sz="1400" b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Gill </a:t>
                      </a:r>
                      <a:r>
                        <a:rPr lang="en-US" sz="1400" b="0" dirty="0" err="1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MetPak</a:t>
                      </a:r>
                      <a:endParaRPr lang="en-US" sz="1400" b="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371863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4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Gill Instruments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400" b="0" dirty="0" err="1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MetPak</a:t>
                      </a:r>
                      <a:endParaRPr lang="en-US" sz="1400" b="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Symbol"/>
                        <a:buChar char=""/>
                      </a:pPr>
                      <a:r>
                        <a:rPr lang="en-US" sz="14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Accuracy is better than </a:t>
                      </a:r>
                      <a:r>
                        <a:rPr lang="en-US" sz="1400" b="0" dirty="0" err="1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Vaisala</a:t>
                      </a:r>
                      <a:r>
                        <a:rPr lang="en-US" sz="1400" b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. Specifically; barometer </a:t>
                      </a:r>
                      <a:r>
                        <a:rPr lang="en-US" sz="14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is 0.5 </a:t>
                      </a:r>
                      <a:r>
                        <a:rPr lang="en-US" sz="1400" b="0" dirty="0" err="1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hPa</a:t>
                      </a:r>
                      <a:r>
                        <a:rPr lang="en-US" sz="1400" b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14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better, </a:t>
                      </a:r>
                      <a:r>
                        <a:rPr lang="en-US" sz="1400" b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air</a:t>
                      </a:r>
                      <a:r>
                        <a:rPr lang="en-US" sz="1400" b="0" baseline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temperature</a:t>
                      </a:r>
                      <a:r>
                        <a:rPr lang="en-US" sz="1400" b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14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is </a:t>
                      </a:r>
                      <a:r>
                        <a:rPr lang="en-US" sz="1400" b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0.6°C </a:t>
                      </a:r>
                      <a:r>
                        <a:rPr lang="en-US" sz="14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better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Symbol"/>
                        <a:buChar char=""/>
                      </a:pPr>
                      <a:r>
                        <a:rPr lang="en-US" sz="14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Higher power than </a:t>
                      </a:r>
                      <a:r>
                        <a:rPr lang="en-US" sz="1400" b="0" dirty="0" err="1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Vaisala</a:t>
                      </a:r>
                      <a:r>
                        <a:rPr lang="en-US" sz="1400" b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WXT520</a:t>
                      </a:r>
                      <a:endParaRPr lang="en-US" sz="1400" b="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Symbol"/>
                        <a:buChar char=""/>
                      </a:pPr>
                      <a:r>
                        <a:rPr lang="en-US" sz="14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Higher cost than </a:t>
                      </a:r>
                      <a:r>
                        <a:rPr lang="en-US" sz="1400" b="0" dirty="0" err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Vaisala</a:t>
                      </a:r>
                      <a:r>
                        <a:rPr lang="en-US" sz="14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1400" b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WXT520 (by </a:t>
                      </a:r>
                      <a:r>
                        <a:rPr lang="en-US" sz="14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$450)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Symbol"/>
                        <a:buChar char=""/>
                      </a:pPr>
                      <a:r>
                        <a:rPr lang="en-US" sz="1400" b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Consists </a:t>
                      </a:r>
                      <a:r>
                        <a:rPr lang="en-US" sz="14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of two separate components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Symbol"/>
                        <a:buChar char=""/>
                      </a:pPr>
                      <a:r>
                        <a:rPr lang="en-US" sz="14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Low Air Temp range -35°C instead of -40°C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3329"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400" b="1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3-Axis</a:t>
                      </a:r>
                      <a:r>
                        <a:rPr lang="en-US" sz="1400" b="1" baseline="0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 MEMS Magnetometer (Compass)</a:t>
                      </a:r>
                      <a:endParaRPr lang="en-US" sz="1400" b="1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00" marR="4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1143000" marR="0" indent="-68580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endParaRPr lang="en-US" sz="14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00" marR="4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098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Device</a:t>
                      </a:r>
                    </a:p>
                  </a:txBody>
                  <a:tcPr marL="48100" marR="4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PROs</a:t>
                      </a:r>
                    </a:p>
                  </a:txBody>
                  <a:tcPr marL="48100" marR="4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143000" marR="0" indent="-68580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CONs</a:t>
                      </a:r>
                    </a:p>
                  </a:txBody>
                  <a:tcPr marL="48100" marR="4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540951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400" b="0" dirty="0" err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Invensense</a:t>
                      </a:r>
                      <a:endParaRPr lang="en-US" sz="1400" b="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4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MPU-9150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Symbol"/>
                        <a:buChar char=""/>
                      </a:pPr>
                      <a:r>
                        <a:rPr lang="en-US" sz="14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Might serve as wave sensor AND compass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Symbol"/>
                        <a:buChar char=""/>
                      </a:pPr>
                      <a:r>
                        <a:rPr lang="en-US" sz="14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Appears to be a few milliamps higher power than LSM303 chip.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79194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400" b="0" dirty="0" err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STMicroElectronics</a:t>
                      </a:r>
                      <a:endParaRPr lang="en-US" sz="1400" b="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4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LSM303DLHC 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Symbol"/>
                        <a:buChar char=""/>
                      </a:pPr>
                      <a:r>
                        <a:rPr lang="en-US" sz="14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Lowest  power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Symbol"/>
                        <a:buChar char=""/>
                      </a:pPr>
                      <a:r>
                        <a:rPr lang="en-US" sz="14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Compass only function (e.g., not waves)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28600"/>
            <a:ext cx="8229600" cy="914400"/>
          </a:xfrm>
        </p:spPr>
        <p:txBody>
          <a:bodyPr>
            <a:normAutofit/>
          </a:bodyPr>
          <a:lstStyle/>
          <a:p>
            <a:pPr algn="ctr"/>
            <a:r>
              <a:rPr lang="en-US" sz="4000" dirty="0" smtClean="0"/>
              <a:t>Extended MET Sensor Pros &amp; Cons</a:t>
            </a:r>
            <a:endParaRPr lang="en-US" sz="40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28600" y="1216850"/>
          <a:ext cx="8763001" cy="3890962"/>
        </p:xfrm>
        <a:graphic>
          <a:graphicData uri="http://schemas.openxmlformats.org/drawingml/2006/table">
            <a:tbl>
              <a:tblPr/>
              <a:tblGrid>
                <a:gridCol w="1676400"/>
                <a:gridCol w="3565753"/>
                <a:gridCol w="3520848"/>
              </a:tblGrid>
              <a:tr h="150081"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400" b="1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Anemometer</a:t>
                      </a:r>
                      <a:endParaRPr lang="en-US" sz="1400" b="1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00" marR="4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1143000" marR="0" indent="-68580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endParaRPr lang="en-US" sz="14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00" marR="4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32423"/>
                    </a:solidFill>
                  </a:tcPr>
                </a:tc>
              </a:tr>
              <a:tr h="15008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Device</a:t>
                      </a:r>
                    </a:p>
                  </a:txBody>
                  <a:tcPr marL="48100" marR="4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PROs</a:t>
                      </a:r>
                    </a:p>
                  </a:txBody>
                  <a:tcPr marL="48100" marR="4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143000" marR="0" indent="-68580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CONs</a:t>
                      </a:r>
                    </a:p>
                  </a:txBody>
                  <a:tcPr marL="48100" marR="4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34982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2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RM Young 05103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Symbol"/>
                        <a:buChar char=""/>
                      </a:pPr>
                      <a:r>
                        <a:rPr lang="en-US" sz="12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Many in existing NDBC inventory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  <a:buFont typeface="Symbol"/>
                        <a:buChar char=""/>
                      </a:pPr>
                      <a:r>
                        <a:rPr lang="en-US" sz="12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Known to fail in extreme conditions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2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RM Young 05108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Symbol"/>
                        <a:buChar char=""/>
                      </a:pPr>
                      <a:r>
                        <a:rPr lang="en-US" sz="12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Tougher design than 05103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Symbol"/>
                        <a:buChar char=""/>
                      </a:pPr>
                      <a:r>
                        <a:rPr lang="en-US" sz="1200" b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Not as accurate at low wind speeds</a:t>
                      </a:r>
                      <a:endParaRPr lang="en-US" sz="1200" b="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428"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400" b="1" dirty="0" smtClean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Barometer</a:t>
                      </a:r>
                      <a:endParaRPr lang="en-US" sz="1400" b="1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00" marR="4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1143000" marR="0" indent="-68580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endParaRPr lang="en-US" sz="14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8100" marR="4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Device</a:t>
                      </a:r>
                    </a:p>
                  </a:txBody>
                  <a:tcPr marL="48100" marR="4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PROs</a:t>
                      </a:r>
                    </a:p>
                  </a:txBody>
                  <a:tcPr marL="48100" marR="4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143000" marR="0" indent="-68580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CONs</a:t>
                      </a:r>
                    </a:p>
                  </a:txBody>
                  <a:tcPr marL="48100" marR="4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 err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Setra</a:t>
                      </a:r>
                      <a:r>
                        <a:rPr lang="en-US" sz="12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1200" b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Model 270 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</a:pPr>
                      <a:endParaRPr lang="en-US" sz="1200" b="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Font typeface="Symbol"/>
                        <a:buChar char=""/>
                      </a:pPr>
                      <a:r>
                        <a:rPr lang="en-US" sz="12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Many in existing NDBC inventory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  <a:buFont typeface="Symbol"/>
                        <a:buChar char=""/>
                      </a:pPr>
                      <a:r>
                        <a:rPr lang="en-US" sz="12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Would require a DC/DC converter or other special power supply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  <a:buFont typeface="Symbol"/>
                        <a:buChar char=""/>
                      </a:pPr>
                      <a:r>
                        <a:rPr lang="en-US" sz="12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May require small </a:t>
                      </a:r>
                      <a:r>
                        <a:rPr lang="en-US" sz="1200" b="0" dirty="0" err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mods</a:t>
                      </a:r>
                      <a:r>
                        <a:rPr lang="en-US" sz="12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to SM analog circuit.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</a:pPr>
                      <a:r>
                        <a:rPr lang="en-US" sz="12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RM Young </a:t>
                      </a:r>
                      <a:r>
                        <a:rPr lang="en-US" sz="1200" b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61302V</a:t>
                      </a:r>
                      <a:endParaRPr lang="en-US" sz="1200" b="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Font typeface="Symbol"/>
                        <a:buChar char=""/>
                      </a:pPr>
                      <a:r>
                        <a:rPr lang="en-US" sz="12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About $350 less then </a:t>
                      </a:r>
                      <a:r>
                        <a:rPr lang="en-US" sz="1200" b="0" dirty="0" err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Setra</a:t>
                      </a:r>
                      <a:endParaRPr lang="en-US" sz="1200" b="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Font typeface="Symbol"/>
                        <a:buChar char=""/>
                      </a:pPr>
                      <a:r>
                        <a:rPr lang="en-US" sz="12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Less power in analog mode. But would require </a:t>
                      </a:r>
                      <a:r>
                        <a:rPr lang="en-US" sz="1200" b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SM </a:t>
                      </a:r>
                      <a:r>
                        <a:rPr lang="en-US" sz="12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input resistor </a:t>
                      </a:r>
                      <a:r>
                        <a:rPr lang="en-US" sz="1200" b="0" dirty="0" err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mods</a:t>
                      </a:r>
                      <a:r>
                        <a:rPr lang="en-US" sz="12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to use in analog mode.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Font typeface="Symbol"/>
                        <a:buChar char=""/>
                      </a:pPr>
                      <a:r>
                        <a:rPr lang="en-US" sz="12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Can be configured for analog or serial outputs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200"/>
                        </a:spcAft>
                        <a:buFont typeface="Symbol"/>
                        <a:buChar char=""/>
                      </a:pPr>
                      <a:r>
                        <a:rPr lang="en-US" sz="12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Could potentially be used in legacy weather systems if </a:t>
                      </a:r>
                      <a:r>
                        <a:rPr lang="en-US" sz="1200" b="0" dirty="0" err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Setra</a:t>
                      </a:r>
                      <a:r>
                        <a:rPr lang="en-US" sz="12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inventory depletes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Symbol"/>
                        <a:buChar char=""/>
                      </a:pPr>
                      <a:r>
                        <a:rPr lang="en-US" sz="12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New MEMS type sensor. Long term performance not known, but expected to be good.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229600" cy="819912"/>
          </a:xfrm>
        </p:spPr>
        <p:txBody>
          <a:bodyPr/>
          <a:lstStyle/>
          <a:p>
            <a:pPr algn="ctr"/>
            <a:r>
              <a:rPr lang="en-US" dirty="0" smtClean="0"/>
              <a:t>MET Processing</a:t>
            </a:r>
            <a:endParaRPr lang="en-US" dirty="0"/>
          </a:p>
        </p:txBody>
      </p:sp>
      <p:graphicFrame>
        <p:nvGraphicFramePr>
          <p:cNvPr id="5" name="Content Placeholder 3"/>
          <p:cNvGraphicFramePr>
            <a:graphicFrameLocks/>
          </p:cNvGraphicFramePr>
          <p:nvPr/>
        </p:nvGraphicFramePr>
        <p:xfrm>
          <a:off x="304800" y="1447801"/>
          <a:ext cx="8610600" cy="4754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0400"/>
                <a:gridCol w="1435100"/>
                <a:gridCol w="1435100"/>
              </a:tblGrid>
              <a:tr h="51468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Measurement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Top of Hour </a:t>
                      </a:r>
                      <a:r>
                        <a:rPr lang="en-US" baseline="0" dirty="0" smtClean="0"/>
                        <a:t>MET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Additional METs</a:t>
                      </a:r>
                      <a:endParaRPr lang="en-US" dirty="0"/>
                    </a:p>
                  </a:txBody>
                  <a:tcPr/>
                </a:tc>
              </a:tr>
              <a:tr h="294105">
                <a:tc>
                  <a:txBody>
                    <a:bodyPr/>
                    <a:lstStyle/>
                    <a:p>
                      <a:r>
                        <a:rPr lang="en-US" dirty="0" smtClean="0"/>
                        <a:t>Wind Speed Average</a:t>
                      </a:r>
                    </a:p>
                    <a:p>
                      <a:r>
                        <a:rPr lang="en-US" baseline="0" dirty="0" smtClean="0"/>
                        <a:t>Maximum Three (3) Second Gust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aseline="0" dirty="0" smtClean="0"/>
                        <a:t>Minute of Maximum Three (3) Second Gust</a:t>
                      </a:r>
                    </a:p>
                    <a:p>
                      <a:r>
                        <a:rPr lang="en-US" baseline="0" dirty="0" smtClean="0"/>
                        <a:t>Maximum One (1) Minute Gust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aseline="0" dirty="0" smtClean="0"/>
                        <a:t>Minute of Maximum Three (3) Second Gust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/>
                        <a:t>10 min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(5x) 10 min</a:t>
                      </a:r>
                    </a:p>
                  </a:txBody>
                  <a:tcPr/>
                </a:tc>
              </a:tr>
              <a:tr h="294105">
                <a:tc>
                  <a:txBody>
                    <a:bodyPr/>
                    <a:lstStyle/>
                    <a:p>
                      <a:r>
                        <a:rPr lang="en-US" dirty="0" smtClean="0"/>
                        <a:t>Wind Direction Average</a:t>
                      </a:r>
                    </a:p>
                    <a:p>
                      <a:r>
                        <a:rPr lang="en-US" dirty="0" smtClean="0"/>
                        <a:t>Wind Vane</a:t>
                      </a:r>
                      <a:r>
                        <a:rPr lang="en-US" baseline="0" dirty="0" smtClean="0"/>
                        <a:t> Average</a:t>
                      </a:r>
                    </a:p>
                    <a:p>
                      <a:r>
                        <a:rPr lang="en-US" baseline="0" dirty="0" smtClean="0"/>
                        <a:t>Raw Compass Average</a:t>
                      </a:r>
                    </a:p>
                    <a:p>
                      <a:r>
                        <a:rPr lang="en-US" baseline="0" dirty="0" smtClean="0"/>
                        <a:t>Corrected Compass Average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/>
                        <a:t>10 min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(5x)</a:t>
                      </a:r>
                      <a:r>
                        <a:rPr lang="en-US" baseline="0" dirty="0" smtClean="0"/>
                        <a:t> 1 min</a:t>
                      </a:r>
                      <a:endParaRPr lang="en-US" dirty="0" smtClean="0"/>
                    </a:p>
                  </a:txBody>
                  <a:tcPr/>
                </a:tc>
              </a:tr>
              <a:tr h="294105">
                <a:tc>
                  <a:txBody>
                    <a:bodyPr/>
                    <a:lstStyle/>
                    <a:p>
                      <a:r>
                        <a:rPr lang="en-US" dirty="0" smtClean="0"/>
                        <a:t>Air</a:t>
                      </a:r>
                      <a:r>
                        <a:rPr lang="en-US" baseline="0" dirty="0" smtClean="0"/>
                        <a:t> Temperature Average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/>
                        <a:t>10 min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(5x) 10 min</a:t>
                      </a:r>
                    </a:p>
                  </a:txBody>
                  <a:tcPr/>
                </a:tc>
              </a:tr>
              <a:tr h="294105">
                <a:tc>
                  <a:txBody>
                    <a:bodyPr/>
                    <a:lstStyle/>
                    <a:p>
                      <a:r>
                        <a:rPr lang="en-US" dirty="0" smtClean="0"/>
                        <a:t>Relative Humidity Average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10 min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(5x) 10 min</a:t>
                      </a:r>
                    </a:p>
                  </a:txBody>
                  <a:tcPr/>
                </a:tc>
              </a:tr>
              <a:tr h="294105">
                <a:tc>
                  <a:txBody>
                    <a:bodyPr/>
                    <a:lstStyle/>
                    <a:p>
                      <a:r>
                        <a:rPr lang="en-US" dirty="0" smtClean="0"/>
                        <a:t>Station Barometric Pressure Average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/>
                        <a:t>1 min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/>
                        <a:t>(5x) 1 min</a:t>
                      </a:r>
                      <a:endParaRPr lang="en-US" dirty="0"/>
                    </a:p>
                  </a:txBody>
                  <a:tcPr/>
                </a:tc>
              </a:tr>
              <a:tr h="294105">
                <a:tc>
                  <a:txBody>
                    <a:bodyPr/>
                    <a:lstStyle/>
                    <a:p>
                      <a:r>
                        <a:rPr lang="en-US" dirty="0" smtClean="0"/>
                        <a:t>XML Message Size</a:t>
                      </a:r>
                      <a:r>
                        <a:rPr lang="en-US" baseline="0" dirty="0" smtClean="0"/>
                        <a:t> in Bytes (Approximate)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/>
                        <a:t>407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/>
                        <a:t>(5x) 407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229600" cy="819912"/>
          </a:xfrm>
        </p:spPr>
        <p:txBody>
          <a:bodyPr/>
          <a:lstStyle/>
          <a:p>
            <a:pPr algn="ctr"/>
            <a:r>
              <a:rPr lang="en-US" dirty="0" smtClean="0"/>
              <a:t>Extended MET Processing</a:t>
            </a:r>
            <a:endParaRPr lang="en-US" dirty="0"/>
          </a:p>
        </p:txBody>
      </p:sp>
      <p:graphicFrame>
        <p:nvGraphicFramePr>
          <p:cNvPr id="5" name="Content Placeholder 3"/>
          <p:cNvGraphicFramePr>
            <a:graphicFrameLocks/>
          </p:cNvGraphicFramePr>
          <p:nvPr/>
        </p:nvGraphicFramePr>
        <p:xfrm>
          <a:off x="304800" y="1447801"/>
          <a:ext cx="8610600" cy="402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0400"/>
                <a:gridCol w="1435100"/>
                <a:gridCol w="1435100"/>
              </a:tblGrid>
              <a:tr h="51468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Measurement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Top of Hour </a:t>
                      </a:r>
                      <a:r>
                        <a:rPr lang="en-US" baseline="0" dirty="0" smtClean="0"/>
                        <a:t>MET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Additional METs</a:t>
                      </a:r>
                      <a:endParaRPr lang="en-US" dirty="0"/>
                    </a:p>
                  </a:txBody>
                  <a:tcPr/>
                </a:tc>
              </a:tr>
              <a:tr h="294105">
                <a:tc>
                  <a:txBody>
                    <a:bodyPr/>
                    <a:lstStyle/>
                    <a:p>
                      <a:r>
                        <a:rPr lang="en-US" dirty="0" smtClean="0"/>
                        <a:t>Wind Speed Average</a:t>
                      </a:r>
                    </a:p>
                    <a:p>
                      <a:r>
                        <a:rPr lang="en-US" baseline="0" dirty="0" smtClean="0"/>
                        <a:t>Maximum Three (3) Second Gust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aseline="0" dirty="0" smtClean="0"/>
                        <a:t>Minute of Maximum Three (3) Second Gust</a:t>
                      </a:r>
                    </a:p>
                    <a:p>
                      <a:r>
                        <a:rPr lang="en-US" baseline="0" dirty="0" smtClean="0"/>
                        <a:t>Maximum One (1) Minute Gust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aseline="0" dirty="0" smtClean="0"/>
                        <a:t>Minute of Maximum Three (3) Second Gust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 min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(5x) 10 min</a:t>
                      </a:r>
                    </a:p>
                  </a:txBody>
                  <a:tcPr/>
                </a:tc>
              </a:tr>
              <a:tr h="294105">
                <a:tc>
                  <a:txBody>
                    <a:bodyPr/>
                    <a:lstStyle/>
                    <a:p>
                      <a:r>
                        <a:rPr lang="en-US" dirty="0" smtClean="0"/>
                        <a:t>Wind Direction Average</a:t>
                      </a:r>
                    </a:p>
                    <a:p>
                      <a:r>
                        <a:rPr lang="en-US" dirty="0" smtClean="0"/>
                        <a:t>Wind Vane</a:t>
                      </a:r>
                      <a:r>
                        <a:rPr lang="en-US" baseline="0" dirty="0" smtClean="0"/>
                        <a:t> Average</a:t>
                      </a:r>
                    </a:p>
                    <a:p>
                      <a:r>
                        <a:rPr lang="en-US" baseline="0" dirty="0" smtClean="0"/>
                        <a:t>Raw Compass Average</a:t>
                      </a:r>
                    </a:p>
                    <a:p>
                      <a:r>
                        <a:rPr lang="en-US" baseline="0" dirty="0" smtClean="0"/>
                        <a:t>Corrected Compass Average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 min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(5x)</a:t>
                      </a:r>
                      <a:r>
                        <a:rPr lang="en-US" baseline="0" dirty="0" smtClean="0"/>
                        <a:t> 1 min</a:t>
                      </a:r>
                      <a:endParaRPr lang="en-US" dirty="0" smtClean="0"/>
                    </a:p>
                  </a:txBody>
                  <a:tcPr/>
                </a:tc>
              </a:tr>
              <a:tr h="294105">
                <a:tc>
                  <a:txBody>
                    <a:bodyPr/>
                    <a:lstStyle/>
                    <a:p>
                      <a:r>
                        <a:rPr lang="en-US" dirty="0" smtClean="0"/>
                        <a:t>Station Barometric Pressure Average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 min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(5x) 1 min</a:t>
                      </a:r>
                      <a:endParaRPr lang="en-US" dirty="0"/>
                    </a:p>
                  </a:txBody>
                  <a:tcPr/>
                </a:tc>
              </a:tr>
              <a:tr h="294105">
                <a:tc>
                  <a:txBody>
                    <a:bodyPr/>
                    <a:lstStyle/>
                    <a:p>
                      <a:r>
                        <a:rPr lang="en-US" dirty="0" smtClean="0"/>
                        <a:t>XML Message Size</a:t>
                      </a:r>
                      <a:r>
                        <a:rPr lang="en-US" baseline="0" dirty="0" smtClean="0"/>
                        <a:t> in Bytes (Approximate)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371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(5x) 371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1870710"/>
            <a:ext cx="4723448" cy="414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219200"/>
          </a:xfrm>
        </p:spPr>
        <p:txBody>
          <a:bodyPr>
            <a:normAutofit/>
          </a:bodyPr>
          <a:lstStyle/>
          <a:p>
            <a:r>
              <a:rPr lang="en-US" dirty="0" smtClean="0"/>
              <a:t>Hub Coordinator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95800" y="1371600"/>
            <a:ext cx="4495800" cy="5334000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en-US" dirty="0" smtClean="0"/>
              <a:t>Functionality</a:t>
            </a:r>
          </a:p>
          <a:p>
            <a:pPr lvl="1"/>
            <a:r>
              <a:rPr lang="en-US" dirty="0" smtClean="0"/>
              <a:t>Master Clock (GPS)</a:t>
            </a:r>
          </a:p>
          <a:p>
            <a:pPr lvl="1"/>
            <a:r>
              <a:rPr lang="en-US" dirty="0" smtClean="0"/>
              <a:t>Primary Hub/Iridium Transmitter paired with MET</a:t>
            </a:r>
          </a:p>
          <a:p>
            <a:pPr lvl="1"/>
            <a:r>
              <a:rPr lang="en-US" dirty="0" smtClean="0"/>
              <a:t>Secondary Hub/Iridium Transmitter paired with CAMERA/AIS</a:t>
            </a:r>
          </a:p>
          <a:p>
            <a:pPr lvl="1"/>
            <a:r>
              <a:rPr lang="en-US" dirty="0" smtClean="0"/>
              <a:t>Communicates wirelessly with other modules and user interfaces</a:t>
            </a:r>
          </a:p>
          <a:p>
            <a:pPr lvl="1"/>
            <a:r>
              <a:rPr lang="en-US" dirty="0" smtClean="0"/>
              <a:t>Registers System Configuration Devices</a:t>
            </a:r>
          </a:p>
          <a:p>
            <a:pPr lvl="1"/>
            <a:r>
              <a:rPr lang="en-US" dirty="0" smtClean="0"/>
              <a:t>Monitors System Health</a:t>
            </a:r>
          </a:p>
          <a:p>
            <a:pPr lvl="1"/>
            <a:r>
              <a:rPr lang="en-US" dirty="0" smtClean="0"/>
              <a:t>Stores XML Messages</a:t>
            </a:r>
          </a:p>
          <a:p>
            <a:pPr lvl="1"/>
            <a:r>
              <a:rPr lang="en-US" dirty="0" smtClean="0"/>
              <a:t>Packet Builder for MET, WAVE, OCEAN, Housekeeping , and Health data messages</a:t>
            </a:r>
          </a:p>
          <a:p>
            <a:pPr lvl="1"/>
            <a:r>
              <a:rPr lang="en-US" dirty="0" smtClean="0"/>
              <a:t>Provides Back Channel Access via the Iridium Transmitter</a:t>
            </a:r>
          </a:p>
          <a:p>
            <a:pPr lvl="1"/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 smtClean="0"/>
              <a:t>Payload Communications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935480"/>
            <a:ext cx="8839200" cy="438912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Iridium</a:t>
            </a:r>
          </a:p>
          <a:p>
            <a:pPr lvl="1"/>
            <a:r>
              <a:rPr lang="en-US" dirty="0" smtClean="0"/>
              <a:t>Iridium SBD is used for MET and AIS data</a:t>
            </a:r>
          </a:p>
          <a:p>
            <a:pPr lvl="1"/>
            <a:r>
              <a:rPr lang="en-US" dirty="0" smtClean="0"/>
              <a:t>RUDICS used for image data</a:t>
            </a:r>
          </a:p>
          <a:p>
            <a:pPr lvl="1"/>
            <a:r>
              <a:rPr lang="en-US" dirty="0" smtClean="0"/>
              <a:t>Iridium security can be implemented for back channel access restrictions</a:t>
            </a:r>
          </a:p>
          <a:p>
            <a:r>
              <a:rPr lang="en-US" dirty="0" smtClean="0"/>
              <a:t>Short Range Wireless</a:t>
            </a:r>
          </a:p>
          <a:p>
            <a:pPr lvl="1"/>
            <a:r>
              <a:rPr lang="en-US" dirty="0" smtClean="0"/>
              <a:t>Payloads will use 802.15.4 wireless for  all communications</a:t>
            </a:r>
          </a:p>
          <a:p>
            <a:pPr lvl="1"/>
            <a:r>
              <a:rPr lang="en-US" dirty="0" smtClean="0"/>
              <a:t>All SM will transmit periodic “beacon” that contains status info</a:t>
            </a:r>
          </a:p>
          <a:p>
            <a:pPr lvl="1"/>
            <a:r>
              <a:rPr lang="en-US" dirty="0" smtClean="0"/>
              <a:t>Wireless packets will be encrypted with AES-128</a:t>
            </a:r>
          </a:p>
          <a:p>
            <a:pPr lvl="1"/>
            <a:r>
              <a:rPr lang="en-US" dirty="0" smtClean="0"/>
              <a:t>Wireless Audits provide network awareness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229600" cy="7620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Waves Overview</a:t>
            </a:r>
            <a:endParaRPr lang="en-US" dirty="0"/>
          </a:p>
        </p:txBody>
      </p:sp>
      <p:grpSp>
        <p:nvGrpSpPr>
          <p:cNvPr id="3" name="Group 3"/>
          <p:cNvGrpSpPr>
            <a:grpSpLocks/>
          </p:cNvGrpSpPr>
          <p:nvPr/>
        </p:nvGrpSpPr>
        <p:grpSpPr bwMode="auto">
          <a:xfrm>
            <a:off x="304800" y="1447800"/>
            <a:ext cx="4533900" cy="1403350"/>
            <a:chOff x="5916" y="1104"/>
            <a:chExt cx="8127" cy="2936"/>
          </a:xfrm>
        </p:grpSpPr>
        <p:cxnSp>
          <p:nvCxnSpPr>
            <p:cNvPr id="1028" name="AutoShape 4"/>
            <p:cNvCxnSpPr>
              <a:cxnSpLocks noChangeShapeType="1"/>
            </p:cNvCxnSpPr>
            <p:nvPr/>
          </p:nvCxnSpPr>
          <p:spPr bwMode="auto">
            <a:xfrm>
              <a:off x="7671" y="3076"/>
              <a:ext cx="1287" cy="0"/>
            </a:xfrm>
            <a:prstGeom prst="straightConnector1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sp>
          <p:nvSpPr>
            <p:cNvPr id="1029" name="AutoShape 5"/>
            <p:cNvSpPr>
              <a:spLocks/>
            </p:cNvSpPr>
            <p:nvPr/>
          </p:nvSpPr>
          <p:spPr bwMode="auto">
            <a:xfrm>
              <a:off x="12062" y="1104"/>
              <a:ext cx="1981" cy="1275"/>
            </a:xfrm>
            <a:prstGeom prst="accentBorderCallout2">
              <a:avLst>
                <a:gd name="adj1" fmla="val 19542"/>
                <a:gd name="adj2" fmla="val -6056"/>
                <a:gd name="adj3" fmla="val 19542"/>
                <a:gd name="adj4" fmla="val -19940"/>
                <a:gd name="adj5" fmla="val 147231"/>
                <a:gd name="adj6" fmla="val -34023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200"/>
                </a:spcAft>
                <a:buClrTx/>
                <a:buSzTx/>
                <a:buFontTx/>
                <a:buNone/>
                <a:tabLst/>
              </a:pPr>
              <a:r>
                <a:rPr kumimoji="0" lang="en-US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Power &amp; Data</a:t>
              </a:r>
              <a:endPara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30" name="Oval 6"/>
            <p:cNvSpPr>
              <a:spLocks noChangeArrowheads="1"/>
            </p:cNvSpPr>
            <p:nvPr/>
          </p:nvSpPr>
          <p:spPr bwMode="auto">
            <a:xfrm>
              <a:off x="11301" y="2400"/>
              <a:ext cx="222" cy="1275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prstDash val="dash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31" name="AutoShape 7"/>
            <p:cNvSpPr>
              <a:spLocks noChangeArrowheads="1"/>
            </p:cNvSpPr>
            <p:nvPr/>
          </p:nvSpPr>
          <p:spPr bwMode="auto">
            <a:xfrm>
              <a:off x="11868" y="2635"/>
              <a:ext cx="1623" cy="695"/>
            </a:xfrm>
            <a:prstGeom prst="roundRect">
              <a:avLst>
                <a:gd name="adj" fmla="val 16667"/>
              </a:avLst>
            </a:prstGeom>
            <a:solidFill>
              <a:srgbClr val="BFBFBF"/>
            </a:solidFill>
            <a:ln w="38100">
              <a:solidFill>
                <a:srgbClr val="F2F2F2"/>
              </a:solidFill>
              <a:round/>
              <a:headEnd/>
              <a:tailEnd/>
            </a:ln>
            <a:effectLst>
              <a:outerShdw dist="28398" dir="3806097" algn="ctr" rotWithShape="0">
                <a:srgbClr val="4E6128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en-US" sz="14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Payload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grpSp>
          <p:nvGrpSpPr>
            <p:cNvPr id="4" name="Group 8"/>
            <p:cNvGrpSpPr>
              <a:grpSpLocks/>
            </p:cNvGrpSpPr>
            <p:nvPr/>
          </p:nvGrpSpPr>
          <p:grpSpPr bwMode="auto">
            <a:xfrm>
              <a:off x="5916" y="1423"/>
              <a:ext cx="4875" cy="2617"/>
              <a:chOff x="4065" y="1423"/>
              <a:chExt cx="4875" cy="2617"/>
            </a:xfrm>
          </p:grpSpPr>
          <p:sp>
            <p:nvSpPr>
              <p:cNvPr id="1033" name="AutoShape 9"/>
              <p:cNvSpPr>
                <a:spLocks noChangeArrowheads="1"/>
              </p:cNvSpPr>
              <p:nvPr/>
            </p:nvSpPr>
            <p:spPr bwMode="auto">
              <a:xfrm>
                <a:off x="4065" y="1423"/>
                <a:ext cx="4875" cy="2617"/>
              </a:xfrm>
              <a:prstGeom prst="roundRect">
                <a:avLst>
                  <a:gd name="adj" fmla="val 16667"/>
                </a:avLst>
              </a:prstGeom>
              <a:noFill/>
              <a:ln w="38100">
                <a:solidFill>
                  <a:srgbClr val="F2F2F2"/>
                </a:solidFill>
                <a:round/>
                <a:headEnd/>
                <a:tailEnd/>
              </a:ln>
              <a:effectLst>
                <a:outerShdw dist="28398" dir="3806097" algn="ctr" rotWithShape="0">
                  <a:srgbClr val="205867">
                    <a:alpha val="50000"/>
                  </a:srgbClr>
                </a:outerShdw>
              </a:effec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latin typeface="Calibri" pitchFamily="34" charset="0"/>
                    <a:cs typeface="Arial" pitchFamily="34" charset="0"/>
                  </a:rPr>
                  <a:t>DDWM (Today)</a:t>
                </a:r>
                <a:endParaRPr kumimoji="0" lang="en-US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034" name="AutoShape 10"/>
              <p:cNvSpPr>
                <a:spLocks noChangeArrowheads="1"/>
              </p:cNvSpPr>
              <p:nvPr/>
            </p:nvSpPr>
            <p:spPr bwMode="auto">
              <a:xfrm>
                <a:off x="4197" y="2250"/>
                <a:ext cx="1623" cy="1550"/>
              </a:xfrm>
              <a:prstGeom prst="roundRect">
                <a:avLst>
                  <a:gd name="adj" fmla="val 16667"/>
                </a:avLst>
              </a:prstGeom>
              <a:solidFill>
                <a:srgbClr val="4BACC6"/>
              </a:solidFill>
              <a:ln w="38100">
                <a:solidFill>
                  <a:srgbClr val="F2F2F2"/>
                </a:solidFill>
                <a:round/>
                <a:headEnd/>
                <a:tailEnd/>
              </a:ln>
              <a:effectLst>
                <a:outerShdw dist="28398" dir="3806097" algn="ctr" rotWithShape="0">
                  <a:srgbClr val="205867">
                    <a:alpha val="50000"/>
                  </a:srgbClr>
                </a:outerShdw>
              </a:effec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4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  <a:cs typeface="Arial" pitchFamily="34" charset="0"/>
                  </a:rPr>
                  <a:t>GX1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035" name="AutoShape 11"/>
              <p:cNvSpPr>
                <a:spLocks noChangeArrowheads="1"/>
              </p:cNvSpPr>
              <p:nvPr/>
            </p:nvSpPr>
            <p:spPr bwMode="auto">
              <a:xfrm>
                <a:off x="7107" y="2250"/>
                <a:ext cx="1623" cy="1550"/>
              </a:xfrm>
              <a:prstGeom prst="roundRect">
                <a:avLst>
                  <a:gd name="adj" fmla="val 16667"/>
                </a:avLst>
              </a:prstGeom>
              <a:solidFill>
                <a:srgbClr val="4BACC6"/>
              </a:solidFill>
              <a:ln w="38100">
                <a:solidFill>
                  <a:srgbClr val="F2F2F2"/>
                </a:solidFill>
                <a:round/>
                <a:headEnd/>
                <a:tailEnd/>
              </a:ln>
              <a:effectLst>
                <a:outerShdw dist="28398" dir="3806097" algn="ctr" rotWithShape="0">
                  <a:srgbClr val="205867">
                    <a:alpha val="50000"/>
                  </a:srgbClr>
                </a:outerShdw>
              </a:effec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sz="1400" b="1" i="0" u="none" strike="noStrike" cap="none" normalizeH="0" baseline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  <a:cs typeface="Arial" pitchFamily="34" charset="0"/>
                  </a:rPr>
                  <a:t>CF2</a:t>
                </a:r>
                <a:endParaRPr kumimoji="0" 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cs typeface="Arial" pitchFamily="34" charset="0"/>
                </a:endParaRPr>
              </a:p>
            </p:txBody>
          </p:sp>
        </p:grpSp>
        <p:cxnSp>
          <p:nvCxnSpPr>
            <p:cNvPr id="1036" name="AutoShape 12"/>
            <p:cNvCxnSpPr>
              <a:cxnSpLocks noChangeShapeType="1"/>
            </p:cNvCxnSpPr>
            <p:nvPr/>
          </p:nvCxnSpPr>
          <p:spPr bwMode="auto">
            <a:xfrm>
              <a:off x="10581" y="2985"/>
              <a:ext cx="1287" cy="0"/>
            </a:xfrm>
            <a:prstGeom prst="straightConnector1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1037" name="AutoShape 13"/>
            <p:cNvCxnSpPr>
              <a:cxnSpLocks noChangeShapeType="1"/>
            </p:cNvCxnSpPr>
            <p:nvPr/>
          </p:nvCxnSpPr>
          <p:spPr bwMode="auto">
            <a:xfrm flipH="1">
              <a:off x="10611" y="3209"/>
              <a:ext cx="1185" cy="1"/>
            </a:xfrm>
            <a:prstGeom prst="straightConnector1">
              <a:avLst/>
            </a:prstGeom>
            <a:noFill/>
            <a:ln w="22225">
              <a:solidFill>
                <a:srgbClr val="FF0000"/>
              </a:solidFill>
              <a:round/>
              <a:headEnd/>
              <a:tailEnd type="triangle" w="med" len="med"/>
            </a:ln>
          </p:spPr>
        </p:cxnSp>
        <p:cxnSp>
          <p:nvCxnSpPr>
            <p:cNvPr id="1038" name="AutoShape 14"/>
            <p:cNvCxnSpPr>
              <a:cxnSpLocks noChangeShapeType="1"/>
            </p:cNvCxnSpPr>
            <p:nvPr/>
          </p:nvCxnSpPr>
          <p:spPr bwMode="auto">
            <a:xfrm flipH="1" flipV="1">
              <a:off x="7671" y="3209"/>
              <a:ext cx="1317" cy="1"/>
            </a:xfrm>
            <a:prstGeom prst="straightConnector1">
              <a:avLst/>
            </a:prstGeom>
            <a:noFill/>
            <a:ln w="22225">
              <a:solidFill>
                <a:srgbClr val="FF0000"/>
              </a:solidFill>
              <a:round/>
              <a:headEnd/>
              <a:tailEnd type="triangle" w="med" len="med"/>
            </a:ln>
          </p:spPr>
        </p:cxnSp>
      </p:grpSp>
      <p:grpSp>
        <p:nvGrpSpPr>
          <p:cNvPr id="5" name="Group 15"/>
          <p:cNvGrpSpPr>
            <a:grpSpLocks noGrp="1"/>
          </p:cNvGrpSpPr>
          <p:nvPr>
            <p:ph idx="1"/>
          </p:nvPr>
        </p:nvGrpSpPr>
        <p:grpSpPr bwMode="auto">
          <a:xfrm>
            <a:off x="4191000" y="3124200"/>
            <a:ext cx="4724400" cy="1066800"/>
            <a:chOff x="8081" y="4143"/>
            <a:chExt cx="7026" cy="2075"/>
          </a:xfrm>
        </p:grpSpPr>
        <p:sp>
          <p:nvSpPr>
            <p:cNvPr id="1040" name="AutoShape 16"/>
            <p:cNvSpPr>
              <a:spLocks noChangeArrowheads="1"/>
            </p:cNvSpPr>
            <p:nvPr/>
          </p:nvSpPr>
          <p:spPr bwMode="auto">
            <a:xfrm>
              <a:off x="8081" y="4143"/>
              <a:ext cx="7026" cy="2075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rgbClr val="C2D69B"/>
                </a:gs>
                <a:gs pos="50000">
                  <a:srgbClr val="EAF1DD"/>
                </a:gs>
                <a:gs pos="100000">
                  <a:srgbClr val="C2D69B"/>
                </a:gs>
              </a:gsLst>
              <a:lin ang="18900000" scaled="1"/>
            </a:gradFill>
            <a:ln w="12700">
              <a:solidFill>
                <a:srgbClr val="C2D69B"/>
              </a:solidFill>
              <a:round/>
              <a:headEnd/>
              <a:tailEnd/>
            </a:ln>
            <a:effectLst>
              <a:outerShdw dist="28398" dir="3806097" algn="ctr" rotWithShape="0">
                <a:srgbClr val="4E6128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41" name="AutoShape 17"/>
            <p:cNvSpPr>
              <a:spLocks noChangeArrowheads="1"/>
            </p:cNvSpPr>
            <p:nvPr/>
          </p:nvSpPr>
          <p:spPr bwMode="auto">
            <a:xfrm>
              <a:off x="13206" y="4978"/>
              <a:ext cx="1468" cy="592"/>
            </a:xfrm>
            <a:prstGeom prst="roundRect">
              <a:avLst>
                <a:gd name="adj" fmla="val 16667"/>
              </a:avLst>
            </a:prstGeom>
            <a:solidFill>
              <a:srgbClr val="9BBB59"/>
            </a:solidFill>
            <a:ln w="38100">
              <a:solidFill>
                <a:srgbClr val="F2F2F2"/>
              </a:solidFill>
              <a:round/>
              <a:headEnd/>
              <a:tailEnd/>
            </a:ln>
            <a:effectLst>
              <a:outerShdw dist="28398" dir="3806097" algn="ctr" rotWithShape="0">
                <a:srgbClr val="4E6128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4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SM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1042" name="AutoShape 18"/>
            <p:cNvCxnSpPr>
              <a:cxnSpLocks noChangeShapeType="1"/>
            </p:cNvCxnSpPr>
            <p:nvPr/>
          </p:nvCxnSpPr>
          <p:spPr bwMode="auto">
            <a:xfrm>
              <a:off x="12300" y="5259"/>
              <a:ext cx="977" cy="1"/>
            </a:xfrm>
            <a:prstGeom prst="straightConnector1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1043" name="AutoShape 19"/>
            <p:cNvCxnSpPr>
              <a:cxnSpLocks noChangeShapeType="1"/>
            </p:cNvCxnSpPr>
            <p:nvPr/>
          </p:nvCxnSpPr>
          <p:spPr bwMode="auto">
            <a:xfrm>
              <a:off x="9668" y="5349"/>
              <a:ext cx="1164" cy="0"/>
            </a:xfrm>
            <a:prstGeom prst="straightConnector1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sp>
          <p:nvSpPr>
            <p:cNvPr id="1044" name="AutoShape 20"/>
            <p:cNvSpPr>
              <a:spLocks noChangeArrowheads="1"/>
            </p:cNvSpPr>
            <p:nvPr/>
          </p:nvSpPr>
          <p:spPr bwMode="auto">
            <a:xfrm>
              <a:off x="8200" y="4693"/>
              <a:ext cx="1468" cy="1320"/>
            </a:xfrm>
            <a:prstGeom prst="roundRect">
              <a:avLst>
                <a:gd name="adj" fmla="val 16667"/>
              </a:avLst>
            </a:prstGeom>
            <a:solidFill>
              <a:srgbClr val="4BACC6"/>
            </a:solidFill>
            <a:ln w="38100">
              <a:solidFill>
                <a:srgbClr val="F2F2F2"/>
              </a:solidFill>
              <a:round/>
              <a:headEnd/>
              <a:tailEnd/>
            </a:ln>
            <a:effectLst>
              <a:outerShdw dist="28398" dir="3806097" algn="ctr" rotWithShape="0">
                <a:srgbClr val="205867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4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GX1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45" name="AutoShape 21"/>
            <p:cNvSpPr>
              <a:spLocks noChangeArrowheads="1"/>
            </p:cNvSpPr>
            <p:nvPr/>
          </p:nvSpPr>
          <p:spPr bwMode="auto">
            <a:xfrm>
              <a:off x="10832" y="4693"/>
              <a:ext cx="1468" cy="1320"/>
            </a:xfrm>
            <a:prstGeom prst="roundRect">
              <a:avLst>
                <a:gd name="adj" fmla="val 16667"/>
              </a:avLst>
            </a:prstGeom>
            <a:solidFill>
              <a:srgbClr val="4BACC6"/>
            </a:solidFill>
            <a:ln w="38100">
              <a:solidFill>
                <a:srgbClr val="F2F2F2"/>
              </a:solidFill>
              <a:round/>
              <a:headEnd/>
              <a:tailEnd/>
            </a:ln>
            <a:effectLst>
              <a:outerShdw dist="28398" dir="3806097" algn="ctr" rotWithShape="0">
                <a:srgbClr val="205867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4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CF2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46" name="AutoShape 22"/>
            <p:cNvSpPr>
              <a:spLocks noChangeArrowheads="1"/>
            </p:cNvSpPr>
            <p:nvPr/>
          </p:nvSpPr>
          <p:spPr bwMode="auto">
            <a:xfrm>
              <a:off x="13206" y="5626"/>
              <a:ext cx="1468" cy="592"/>
            </a:xfrm>
            <a:prstGeom prst="roundRect">
              <a:avLst>
                <a:gd name="adj" fmla="val 16667"/>
              </a:avLst>
            </a:prstGeom>
            <a:solidFill>
              <a:srgbClr val="C0504D"/>
            </a:solidFill>
            <a:ln w="38100">
              <a:solidFill>
                <a:srgbClr val="F2F2F2"/>
              </a:solidFill>
              <a:round/>
              <a:headEnd/>
              <a:tailEnd/>
            </a:ln>
            <a:effectLst>
              <a:outerShdw dist="28398" dir="3806097" algn="ctr" rotWithShape="0">
                <a:srgbClr val="622423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4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Power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1047" name="AutoShape 23"/>
            <p:cNvCxnSpPr>
              <a:cxnSpLocks noChangeShapeType="1"/>
            </p:cNvCxnSpPr>
            <p:nvPr/>
          </p:nvCxnSpPr>
          <p:spPr bwMode="auto">
            <a:xfrm flipH="1">
              <a:off x="9733" y="5501"/>
              <a:ext cx="1072" cy="1"/>
            </a:xfrm>
            <a:prstGeom prst="straightConnector1">
              <a:avLst/>
            </a:prstGeom>
            <a:noFill/>
            <a:ln w="22225">
              <a:solidFill>
                <a:srgbClr val="FF0000"/>
              </a:solidFill>
              <a:round/>
              <a:headEnd/>
              <a:tailEnd type="triangle" w="med" len="med"/>
            </a:ln>
          </p:spPr>
        </p:cxnSp>
        <p:cxnSp>
          <p:nvCxnSpPr>
            <p:cNvPr id="1048" name="AutoShape 24"/>
            <p:cNvCxnSpPr>
              <a:cxnSpLocks noChangeShapeType="1"/>
            </p:cNvCxnSpPr>
            <p:nvPr/>
          </p:nvCxnSpPr>
          <p:spPr bwMode="auto">
            <a:xfrm flipH="1">
              <a:off x="12300" y="5425"/>
              <a:ext cx="906" cy="0"/>
            </a:xfrm>
            <a:prstGeom prst="straightConnector1">
              <a:avLst/>
            </a:prstGeom>
            <a:noFill/>
            <a:ln w="22225">
              <a:solidFill>
                <a:srgbClr val="FF0000"/>
              </a:solidFill>
              <a:round/>
              <a:headEnd/>
              <a:tailEnd type="triangle" w="med" len="med"/>
            </a:ln>
          </p:spPr>
        </p:cxnSp>
      </p:grpSp>
      <p:pic>
        <p:nvPicPr>
          <p:cNvPr id="27" name="Picture 26" descr="wifiiii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281859">
            <a:off x="8518175" y="3338154"/>
            <a:ext cx="302895" cy="299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6" name="Group 25"/>
          <p:cNvGrpSpPr>
            <a:grpSpLocks/>
          </p:cNvGrpSpPr>
          <p:nvPr/>
        </p:nvGrpSpPr>
        <p:grpSpPr bwMode="auto">
          <a:xfrm>
            <a:off x="1219200" y="4953000"/>
            <a:ext cx="4952884" cy="1371600"/>
            <a:chOff x="8177" y="7803"/>
            <a:chExt cx="7356" cy="1775"/>
          </a:xfrm>
        </p:grpSpPr>
        <p:sp>
          <p:nvSpPr>
            <p:cNvPr id="1050" name="AutoShape 26"/>
            <p:cNvSpPr>
              <a:spLocks noChangeArrowheads="1"/>
            </p:cNvSpPr>
            <p:nvPr/>
          </p:nvSpPr>
          <p:spPr bwMode="auto">
            <a:xfrm>
              <a:off x="8177" y="7803"/>
              <a:ext cx="7356" cy="1775"/>
            </a:xfrm>
            <a:prstGeom prst="roundRect">
              <a:avLst>
                <a:gd name="adj" fmla="val 16667"/>
              </a:avLst>
            </a:prstGeom>
            <a:solidFill>
              <a:schemeClr val="accent2">
                <a:lumMod val="60000"/>
                <a:lumOff val="40000"/>
              </a:schemeClr>
            </a:solidFill>
            <a:ln w="38100">
              <a:noFill/>
              <a:round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51" name="AutoShape 27"/>
            <p:cNvSpPr>
              <a:spLocks noChangeArrowheads="1"/>
            </p:cNvSpPr>
            <p:nvPr/>
          </p:nvSpPr>
          <p:spPr bwMode="auto">
            <a:xfrm>
              <a:off x="13609" y="8296"/>
              <a:ext cx="1811" cy="951"/>
            </a:xfrm>
            <a:prstGeom prst="roundRect">
              <a:avLst>
                <a:gd name="adj" fmla="val 16667"/>
              </a:avLst>
            </a:prstGeom>
            <a:solidFill>
              <a:srgbClr val="000000"/>
            </a:solidFill>
            <a:ln w="38100">
              <a:solidFill>
                <a:srgbClr val="F2F2F2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b="1" i="0" u="none" strike="noStrike" cap="none" normalizeH="0" baseline="0" dirty="0" err="1" smtClean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Gumstix</a:t>
              </a:r>
              <a:endParaRPr kumimoji="0" lang="en-US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Calibri" pitchFamily="34" charset="0"/>
                <a:cs typeface="Arial" pitchFamily="34" charset="0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lang="en-US" b="1" dirty="0" smtClean="0">
                  <a:solidFill>
                    <a:schemeClr val="bg1"/>
                  </a:solidFill>
                  <a:latin typeface="Calibri" pitchFamily="34" charset="0"/>
                  <a:cs typeface="Arial" pitchFamily="34" charset="0"/>
                </a:rPr>
                <a:t>Processor</a:t>
              </a:r>
              <a:endParaRPr kumimoji="0" lang="en-US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52" name="AutoShape 28"/>
            <p:cNvSpPr>
              <a:spLocks noChangeArrowheads="1"/>
            </p:cNvSpPr>
            <p:nvPr/>
          </p:nvSpPr>
          <p:spPr bwMode="auto">
            <a:xfrm>
              <a:off x="11243" y="8517"/>
              <a:ext cx="1514" cy="507"/>
            </a:xfrm>
            <a:prstGeom prst="roundRect">
              <a:avLst>
                <a:gd name="adj" fmla="val 16667"/>
              </a:avLst>
            </a:prstGeom>
            <a:solidFill>
              <a:srgbClr val="9BBB59"/>
            </a:solidFill>
            <a:ln w="38100">
              <a:solidFill>
                <a:srgbClr val="F2F2F2"/>
              </a:solidFill>
              <a:round/>
              <a:headEnd/>
              <a:tailEnd/>
            </a:ln>
            <a:effectLst>
              <a:outerShdw dist="28398" dir="3806097" algn="ctr" rotWithShape="0">
                <a:srgbClr val="4E6128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SM</a:t>
              </a:r>
              <a:endPara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1053" name="AutoShape 29"/>
            <p:cNvCxnSpPr>
              <a:cxnSpLocks noChangeShapeType="1"/>
            </p:cNvCxnSpPr>
            <p:nvPr/>
          </p:nvCxnSpPr>
          <p:spPr bwMode="auto">
            <a:xfrm>
              <a:off x="12673" y="8758"/>
              <a:ext cx="1050" cy="0"/>
            </a:xfrm>
            <a:prstGeom prst="straightConnector1">
              <a:avLst/>
            </a:prstGeom>
            <a:noFill/>
            <a:ln w="22225">
              <a:solidFill>
                <a:srgbClr val="000000"/>
              </a:solidFill>
              <a:round/>
              <a:headEnd type="triangle" w="med" len="med"/>
              <a:tailEnd type="triangle" w="med" len="med"/>
            </a:ln>
          </p:spPr>
        </p:cxnSp>
        <p:cxnSp>
          <p:nvCxnSpPr>
            <p:cNvPr id="1054" name="AutoShape 30"/>
            <p:cNvCxnSpPr>
              <a:cxnSpLocks noChangeShapeType="1"/>
            </p:cNvCxnSpPr>
            <p:nvPr/>
          </p:nvCxnSpPr>
          <p:spPr bwMode="auto">
            <a:xfrm>
              <a:off x="10164" y="8689"/>
              <a:ext cx="1200" cy="1"/>
            </a:xfrm>
            <a:prstGeom prst="straightConnector1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sp>
          <p:nvSpPr>
            <p:cNvPr id="1055" name="AutoShape 31"/>
            <p:cNvSpPr>
              <a:spLocks noChangeArrowheads="1"/>
            </p:cNvSpPr>
            <p:nvPr/>
          </p:nvSpPr>
          <p:spPr bwMode="auto">
            <a:xfrm>
              <a:off x="8517" y="8099"/>
              <a:ext cx="1743" cy="1304"/>
            </a:xfrm>
            <a:prstGeom prst="roundRect">
              <a:avLst>
                <a:gd name="adj" fmla="val 16667"/>
              </a:avLst>
            </a:prstGeom>
            <a:solidFill>
              <a:srgbClr val="000000"/>
            </a:solidFill>
            <a:ln w="38100">
              <a:solidFill>
                <a:srgbClr val="F2F2F2"/>
              </a:solidFill>
              <a:round/>
              <a:headEnd/>
              <a:tailEnd/>
            </a:ln>
            <a:effectLst>
              <a:outerShdw dist="28398" dir="3806097" algn="ctr" rotWithShape="0">
                <a:srgbClr val="7F7F7F">
                  <a:alpha val="50000"/>
                </a:srgbClr>
              </a:outerShdw>
            </a:effectLst>
          </p:spPr>
          <p:txBody>
            <a:bodyPr vert="horz" wrap="square" lIns="45720" tIns="45720" rIns="4572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b="1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MPU-9150</a:t>
              </a:r>
              <a:endPara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cs typeface="Arial" pitchFamily="34" charset="0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b="1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Calibri" pitchFamily="34" charset="0"/>
                  <a:cs typeface="Arial" pitchFamily="34" charset="0"/>
                </a:rPr>
                <a:t>(new Chip)</a:t>
              </a:r>
              <a:endPara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56" name="AutoShape 32"/>
            <p:cNvSpPr>
              <a:spLocks noChangeArrowheads="1"/>
            </p:cNvSpPr>
            <p:nvPr/>
          </p:nvSpPr>
          <p:spPr bwMode="auto">
            <a:xfrm>
              <a:off x="11243" y="9072"/>
              <a:ext cx="1514" cy="506"/>
            </a:xfrm>
            <a:prstGeom prst="roundRect">
              <a:avLst>
                <a:gd name="adj" fmla="val 16667"/>
              </a:avLst>
            </a:prstGeom>
            <a:solidFill>
              <a:srgbClr val="C0504D"/>
            </a:solidFill>
            <a:ln w="38100">
              <a:solidFill>
                <a:srgbClr val="F2F2F2"/>
              </a:solidFill>
              <a:round/>
              <a:headEnd/>
              <a:tailEnd/>
            </a:ln>
            <a:effectLst>
              <a:outerShdw dist="28398" dir="3806097" algn="ctr" rotWithShape="0">
                <a:srgbClr val="622423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6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Power</a:t>
              </a:r>
              <a:endPara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1057" name="AutoShape 33"/>
            <p:cNvCxnSpPr>
              <a:cxnSpLocks noChangeShapeType="1"/>
            </p:cNvCxnSpPr>
            <p:nvPr/>
          </p:nvCxnSpPr>
          <p:spPr bwMode="auto">
            <a:xfrm flipH="1">
              <a:off x="10164" y="8831"/>
              <a:ext cx="1200" cy="1"/>
            </a:xfrm>
            <a:prstGeom prst="straightConnector1">
              <a:avLst/>
            </a:prstGeom>
            <a:noFill/>
            <a:ln w="22225">
              <a:solidFill>
                <a:srgbClr val="FF0000"/>
              </a:solidFill>
              <a:round/>
              <a:headEnd/>
              <a:tailEnd type="triangle" w="med" len="med"/>
            </a:ln>
          </p:spPr>
        </p:cxnSp>
        <p:cxnSp>
          <p:nvCxnSpPr>
            <p:cNvPr id="1058" name="AutoShape 34"/>
            <p:cNvCxnSpPr>
              <a:cxnSpLocks noChangeShapeType="1"/>
            </p:cNvCxnSpPr>
            <p:nvPr/>
          </p:nvCxnSpPr>
          <p:spPr bwMode="auto">
            <a:xfrm>
              <a:off x="12718" y="8899"/>
              <a:ext cx="1005" cy="1"/>
            </a:xfrm>
            <a:prstGeom prst="straightConnector1">
              <a:avLst/>
            </a:prstGeom>
            <a:noFill/>
            <a:ln w="22225">
              <a:solidFill>
                <a:srgbClr val="FF0000"/>
              </a:solidFill>
              <a:round/>
              <a:headEnd/>
              <a:tailEnd type="triangle" w="med" len="med"/>
            </a:ln>
          </p:spPr>
        </p:cxnSp>
      </p:grpSp>
      <p:pic>
        <p:nvPicPr>
          <p:cNvPr id="38" name="Picture 37" descr="wifiiii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281859">
            <a:off x="4174775" y="5243154"/>
            <a:ext cx="302895" cy="299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Down Arrow 38"/>
          <p:cNvSpPr/>
          <p:nvPr/>
        </p:nvSpPr>
        <p:spPr>
          <a:xfrm rot="17537119">
            <a:off x="2563867" y="2549815"/>
            <a:ext cx="1075881" cy="1981200"/>
          </a:xfrm>
          <a:prstGeom prst="downArrow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vert" rtlCol="0" anchor="ctr"/>
          <a:lstStyle/>
          <a:p>
            <a:pPr algn="ctr"/>
            <a:r>
              <a:rPr lang="en-US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Repackage</a:t>
            </a:r>
            <a:endParaRPr lang="en-US" b="1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0" name="Down Arrow 39"/>
          <p:cNvSpPr/>
          <p:nvPr/>
        </p:nvSpPr>
        <p:spPr>
          <a:xfrm rot="18765230">
            <a:off x="1088016" y="2896266"/>
            <a:ext cx="1075881" cy="1981200"/>
          </a:xfrm>
          <a:prstGeom prst="downArrow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vert="vert" rtlCol="0" anchor="ctr"/>
          <a:lstStyle/>
          <a:p>
            <a:pPr algn="ctr"/>
            <a:r>
              <a:rPr lang="en-US" b="1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New Sensor Lower Power</a:t>
            </a:r>
            <a:endParaRPr lang="en-US" b="1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1" name="TextBox 40"/>
          <p:cNvSpPr txBox="1"/>
          <p:nvPr/>
        </p:nvSpPr>
        <p:spPr>
          <a:xfrm rot="2698172">
            <a:off x="-110243" y="3945553"/>
            <a:ext cx="2286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 dirty="0" smtClean="0">
                <a:solidFill>
                  <a:schemeClr val="tx2">
                    <a:lumMod val="75000"/>
                  </a:schemeClr>
                </a:solidFill>
              </a:rPr>
              <a:t>Parallel Effort</a:t>
            </a:r>
            <a:endParaRPr lang="en-US" sz="2400" b="1" i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6477000" y="4419600"/>
            <a:ext cx="2514600" cy="20108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37160" indent="-137160">
              <a:spcAft>
                <a:spcPts val="1000"/>
              </a:spcAft>
              <a:buFont typeface="Wingdings" pitchFamily="2" charset="2"/>
              <a:buChar char="ü"/>
            </a:pPr>
            <a:r>
              <a:rPr lang="en-US" i="1" dirty="0" smtClean="0">
                <a:solidFill>
                  <a:schemeClr val="accent5">
                    <a:lumMod val="50000"/>
                  </a:schemeClr>
                </a:solidFill>
              </a:rPr>
              <a:t>Repackage reduces risk on data quality. </a:t>
            </a:r>
          </a:p>
          <a:p>
            <a:pPr marL="137160" indent="-137160">
              <a:spcAft>
                <a:spcPts val="1000"/>
              </a:spcAft>
              <a:buFont typeface="Wingdings" pitchFamily="2" charset="2"/>
              <a:buChar char="ü"/>
            </a:pPr>
            <a:r>
              <a:rPr lang="en-US" i="1" dirty="0" smtClean="0">
                <a:solidFill>
                  <a:schemeClr val="accent5">
                    <a:lumMod val="50000"/>
                  </a:schemeClr>
                </a:solidFill>
              </a:rPr>
              <a:t>New design by CY2015 to lower power impact</a:t>
            </a:r>
          </a:p>
          <a:p>
            <a:pPr marL="137160" indent="-137160">
              <a:spcAft>
                <a:spcPts val="1000"/>
              </a:spcAft>
              <a:buFont typeface="Wingdings" pitchFamily="2" charset="2"/>
              <a:buChar char="ü"/>
            </a:pPr>
            <a:r>
              <a:rPr lang="en-US" i="1" dirty="0" smtClean="0">
                <a:solidFill>
                  <a:schemeClr val="accent5">
                    <a:lumMod val="50000"/>
                  </a:schemeClr>
                </a:solidFill>
              </a:rPr>
              <a:t>Iterative field test needed for new sys.</a:t>
            </a:r>
            <a:endParaRPr lang="en-US" i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0" grpId="0" animBg="1"/>
      <p:bldP spid="4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229600" cy="932688"/>
          </a:xfrm>
        </p:spPr>
        <p:txBody>
          <a:bodyPr/>
          <a:lstStyle/>
          <a:p>
            <a:pPr algn="ctr"/>
            <a:r>
              <a:rPr lang="en-US" dirty="0" smtClean="0"/>
              <a:t>Waves Processing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81600"/>
          </a:xfrm>
        </p:spPr>
        <p:txBody>
          <a:bodyPr/>
          <a:lstStyle/>
          <a:p>
            <a:pPr>
              <a:buClr>
                <a:schemeClr val="accent1"/>
              </a:buClr>
            </a:pPr>
            <a:r>
              <a:rPr lang="en-US" dirty="0" smtClean="0"/>
              <a:t>DDWM core processing does not change</a:t>
            </a:r>
          </a:p>
          <a:p>
            <a:r>
              <a:rPr lang="en-US" dirty="0" smtClean="0"/>
              <a:t>Add a few new health stats &amp; fix minor bugs</a:t>
            </a:r>
          </a:p>
          <a:p>
            <a:r>
              <a:rPr lang="en-US" dirty="0" smtClean="0"/>
              <a:t>Use XML format</a:t>
            </a:r>
          </a:p>
          <a:p>
            <a:endParaRPr lang="en-US" dirty="0"/>
          </a:p>
        </p:txBody>
      </p:sp>
      <p:grpSp>
        <p:nvGrpSpPr>
          <p:cNvPr id="12" name="Group 21"/>
          <p:cNvGrpSpPr/>
          <p:nvPr/>
        </p:nvGrpSpPr>
        <p:grpSpPr>
          <a:xfrm>
            <a:off x="1676400" y="2590800"/>
            <a:ext cx="6934200" cy="1600200"/>
            <a:chOff x="457200" y="2590800"/>
            <a:chExt cx="6934200" cy="1600200"/>
          </a:xfrm>
        </p:grpSpPr>
        <p:sp>
          <p:nvSpPr>
            <p:cNvPr id="4" name="Flowchart: Process 3"/>
            <p:cNvSpPr/>
            <p:nvPr/>
          </p:nvSpPr>
          <p:spPr>
            <a:xfrm>
              <a:off x="457200" y="2590800"/>
              <a:ext cx="914400" cy="914400"/>
            </a:xfrm>
            <a:prstGeom prst="flowChartProcess">
              <a:avLst/>
            </a:prstGeom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latin typeface="+mj-lt"/>
                </a:rPr>
                <a:t>GX1</a:t>
              </a:r>
            </a:p>
            <a:p>
              <a:pPr algn="ctr"/>
              <a:r>
                <a:rPr lang="en-US" dirty="0" smtClean="0">
                  <a:latin typeface="+mj-lt"/>
                </a:rPr>
                <a:t>Sensor</a:t>
              </a:r>
              <a:endParaRPr lang="en-US" dirty="0">
                <a:latin typeface="+mj-lt"/>
              </a:endParaRPr>
            </a:p>
          </p:txBody>
        </p:sp>
        <p:sp>
          <p:nvSpPr>
            <p:cNvPr id="5" name="Right Arrow 4"/>
            <p:cNvSpPr/>
            <p:nvPr/>
          </p:nvSpPr>
          <p:spPr>
            <a:xfrm>
              <a:off x="533400" y="3581400"/>
              <a:ext cx="1524000" cy="60960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 smtClean="0">
                  <a:latin typeface="+mj-lt"/>
                </a:rPr>
                <a:t>Sensor Data</a:t>
              </a:r>
              <a:endParaRPr lang="en-US" sz="1600" dirty="0">
                <a:latin typeface="+mj-lt"/>
              </a:endParaRPr>
            </a:p>
          </p:txBody>
        </p:sp>
        <p:sp>
          <p:nvSpPr>
            <p:cNvPr id="6" name="Flowchart: Process 5"/>
            <p:cNvSpPr/>
            <p:nvPr/>
          </p:nvSpPr>
          <p:spPr>
            <a:xfrm>
              <a:off x="2286000" y="2590800"/>
              <a:ext cx="914400" cy="914400"/>
            </a:xfrm>
            <a:prstGeom prst="flowChartProcess">
              <a:avLst/>
            </a:prstGeom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err="1" smtClean="0">
                  <a:latin typeface="+mj-lt"/>
                </a:rPr>
                <a:t>Spline</a:t>
              </a:r>
              <a:endParaRPr lang="en-US" dirty="0">
                <a:latin typeface="+mj-lt"/>
              </a:endParaRPr>
            </a:p>
          </p:txBody>
        </p:sp>
        <p:sp>
          <p:nvSpPr>
            <p:cNvPr id="7" name="Right Arrow 6"/>
            <p:cNvSpPr/>
            <p:nvPr/>
          </p:nvSpPr>
          <p:spPr>
            <a:xfrm>
              <a:off x="2286000" y="3581400"/>
              <a:ext cx="1524000" cy="60960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 smtClean="0">
                  <a:latin typeface="+mj-lt"/>
                </a:rPr>
                <a:t>2K Samples</a:t>
              </a:r>
              <a:endParaRPr lang="en-US" sz="1600" dirty="0">
                <a:latin typeface="+mj-lt"/>
              </a:endParaRPr>
            </a:p>
          </p:txBody>
        </p:sp>
        <p:sp>
          <p:nvSpPr>
            <p:cNvPr id="8" name="Flowchart: Process 7"/>
            <p:cNvSpPr/>
            <p:nvPr/>
          </p:nvSpPr>
          <p:spPr>
            <a:xfrm>
              <a:off x="4038600" y="2590800"/>
              <a:ext cx="1066800" cy="914400"/>
            </a:xfrm>
            <a:prstGeom prst="flowChartProcess">
              <a:avLst/>
            </a:prstGeom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latin typeface="+mj-lt"/>
                </a:rPr>
                <a:t>Process</a:t>
              </a:r>
              <a:endParaRPr lang="en-US" dirty="0">
                <a:latin typeface="+mj-lt"/>
              </a:endParaRPr>
            </a:p>
          </p:txBody>
        </p:sp>
        <p:sp>
          <p:nvSpPr>
            <p:cNvPr id="9" name="Right Arrow 8"/>
            <p:cNvSpPr/>
            <p:nvPr/>
          </p:nvSpPr>
          <p:spPr>
            <a:xfrm>
              <a:off x="4114800" y="3581400"/>
              <a:ext cx="1524000" cy="60960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 smtClean="0">
                  <a:latin typeface="+mj-lt"/>
                </a:rPr>
                <a:t>Wave Data</a:t>
              </a:r>
              <a:endParaRPr lang="en-US" sz="1600" dirty="0">
                <a:latin typeface="+mj-lt"/>
              </a:endParaRPr>
            </a:p>
          </p:txBody>
        </p:sp>
        <p:sp>
          <p:nvSpPr>
            <p:cNvPr id="10" name="Flowchart: Process 9"/>
            <p:cNvSpPr/>
            <p:nvPr/>
          </p:nvSpPr>
          <p:spPr>
            <a:xfrm>
              <a:off x="5638800" y="2590800"/>
              <a:ext cx="914400" cy="914400"/>
            </a:xfrm>
            <a:prstGeom prst="flowChartProcess">
              <a:avLst/>
            </a:prstGeom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latin typeface="+mj-lt"/>
                </a:rPr>
                <a:t>GOES Format</a:t>
              </a:r>
              <a:endParaRPr lang="en-US" dirty="0">
                <a:latin typeface="+mj-lt"/>
              </a:endParaRPr>
            </a:p>
          </p:txBody>
        </p:sp>
        <p:sp>
          <p:nvSpPr>
            <p:cNvPr id="11" name="Right Arrow 10"/>
            <p:cNvSpPr/>
            <p:nvPr/>
          </p:nvSpPr>
          <p:spPr>
            <a:xfrm>
              <a:off x="5715000" y="3581400"/>
              <a:ext cx="1676400" cy="60960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 smtClean="0">
                  <a:latin typeface="+mj-lt"/>
                </a:rPr>
                <a:t>WP9 message</a:t>
              </a:r>
              <a:endParaRPr lang="en-US" sz="1600" dirty="0">
                <a:latin typeface="+mj-lt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152400" y="3048000"/>
            <a:ext cx="114300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n-US" sz="2800" b="1" cap="all" dirty="0" smtClean="0">
                <a:ln w="0"/>
                <a:solidFill>
                  <a:srgbClr val="00B0F0"/>
                </a:solidFill>
                <a:effectLst>
                  <a:reflection blurRad="12700" stA="50000" endPos="50000" dist="5000" dir="5400000" sy="-100000" rotWithShape="0"/>
                </a:effectLst>
              </a:rPr>
              <a:t>NOW</a:t>
            </a:r>
            <a:endParaRPr lang="en-US" sz="2800" b="1" cap="all" dirty="0">
              <a:ln w="0"/>
              <a:solidFill>
                <a:srgbClr val="00B0F0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grpSp>
        <p:nvGrpSpPr>
          <p:cNvPr id="22" name="Group 29"/>
          <p:cNvGrpSpPr/>
          <p:nvPr/>
        </p:nvGrpSpPr>
        <p:grpSpPr>
          <a:xfrm>
            <a:off x="228600" y="4648200"/>
            <a:ext cx="6172200" cy="1600200"/>
            <a:chOff x="228600" y="4648200"/>
            <a:chExt cx="6172200" cy="1600200"/>
          </a:xfrm>
        </p:grpSpPr>
        <p:sp>
          <p:nvSpPr>
            <p:cNvPr id="25" name="TextBox 24"/>
            <p:cNvSpPr txBox="1"/>
            <p:nvPr/>
          </p:nvSpPr>
          <p:spPr>
            <a:xfrm>
              <a:off x="228600" y="4800600"/>
              <a:ext cx="15240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en-US" sz="2800" b="1" cap="all" dirty="0" smtClean="0">
                  <a:ln w="0"/>
                  <a:solidFill>
                    <a:srgbClr val="92D050"/>
                  </a:solidFill>
                  <a:effectLst>
                    <a:reflection blurRad="12700" stA="50000" endPos="50000" dist="5000" dir="5400000" sy="-100000" rotWithShape="0"/>
                  </a:effectLst>
                </a:rPr>
                <a:t>SCOOP</a:t>
              </a:r>
              <a:endParaRPr lang="en-US" sz="2800" b="1" cap="all" dirty="0">
                <a:ln w="0"/>
                <a:solidFill>
                  <a:srgbClr val="92D050"/>
                </a:solidFill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grpSp>
          <p:nvGrpSpPr>
            <p:cNvPr id="23" name="Group 27"/>
            <p:cNvGrpSpPr/>
            <p:nvPr/>
          </p:nvGrpSpPr>
          <p:grpSpPr>
            <a:xfrm>
              <a:off x="1752600" y="4648200"/>
              <a:ext cx="4648200" cy="1600200"/>
              <a:chOff x="1752600" y="4648200"/>
              <a:chExt cx="4648200" cy="1600200"/>
            </a:xfrm>
          </p:grpSpPr>
          <p:sp>
            <p:nvSpPr>
              <p:cNvPr id="14" name="Right Arrow 13"/>
              <p:cNvSpPr/>
              <p:nvPr/>
            </p:nvSpPr>
            <p:spPr>
              <a:xfrm>
                <a:off x="1828800" y="5638800"/>
                <a:ext cx="1524000" cy="609600"/>
              </a:xfrm>
              <a:prstGeom prst="right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600" dirty="0" smtClean="0">
                    <a:latin typeface="+mj-lt"/>
                  </a:rPr>
                  <a:t>Sensor Data</a:t>
                </a:r>
                <a:endParaRPr lang="en-US" sz="1600" dirty="0">
                  <a:latin typeface="+mj-lt"/>
                </a:endParaRPr>
              </a:p>
            </p:txBody>
          </p:sp>
          <p:sp>
            <p:nvSpPr>
              <p:cNvPr id="13" name="Flowchart: Process 12"/>
              <p:cNvSpPr/>
              <p:nvPr/>
            </p:nvSpPr>
            <p:spPr>
              <a:xfrm>
                <a:off x="1752600" y="4648200"/>
                <a:ext cx="914400" cy="914400"/>
              </a:xfrm>
              <a:prstGeom prst="flowChartProcess">
                <a:avLst/>
              </a:prstGeom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 smtClean="0">
                    <a:latin typeface="+mj-lt"/>
                  </a:rPr>
                  <a:t>GX1</a:t>
                </a:r>
              </a:p>
              <a:p>
                <a:pPr algn="ctr"/>
                <a:r>
                  <a:rPr lang="en-US" dirty="0" smtClean="0">
                    <a:latin typeface="+mj-lt"/>
                  </a:rPr>
                  <a:t>Sensor</a:t>
                </a:r>
                <a:endParaRPr lang="en-US" dirty="0">
                  <a:latin typeface="+mj-lt"/>
                </a:endParaRPr>
              </a:p>
            </p:txBody>
          </p:sp>
          <p:sp>
            <p:nvSpPr>
              <p:cNvPr id="15" name="Flowchart: Process 14"/>
              <p:cNvSpPr/>
              <p:nvPr/>
            </p:nvSpPr>
            <p:spPr>
              <a:xfrm>
                <a:off x="3581400" y="4648200"/>
                <a:ext cx="914400" cy="914400"/>
              </a:xfrm>
              <a:prstGeom prst="flowChartProcess">
                <a:avLst/>
              </a:prstGeom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 err="1" smtClean="0">
                    <a:latin typeface="+mj-lt"/>
                  </a:rPr>
                  <a:t>Spline</a:t>
                </a:r>
                <a:endParaRPr lang="en-US" dirty="0">
                  <a:latin typeface="+mj-lt"/>
                </a:endParaRPr>
              </a:p>
            </p:txBody>
          </p:sp>
          <p:sp>
            <p:nvSpPr>
              <p:cNvPr id="16" name="Right Arrow 15"/>
              <p:cNvSpPr/>
              <p:nvPr/>
            </p:nvSpPr>
            <p:spPr>
              <a:xfrm>
                <a:off x="3581400" y="5638800"/>
                <a:ext cx="1524000" cy="609600"/>
              </a:xfrm>
              <a:prstGeom prst="right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600" dirty="0" smtClean="0">
                    <a:latin typeface="+mj-lt"/>
                  </a:rPr>
                  <a:t>2K Samples</a:t>
                </a:r>
                <a:endParaRPr lang="en-US" sz="1600" dirty="0">
                  <a:latin typeface="+mj-lt"/>
                </a:endParaRPr>
              </a:p>
            </p:txBody>
          </p:sp>
          <p:sp>
            <p:nvSpPr>
              <p:cNvPr id="17" name="Flowchart: Process 16"/>
              <p:cNvSpPr/>
              <p:nvPr/>
            </p:nvSpPr>
            <p:spPr>
              <a:xfrm>
                <a:off x="5334000" y="4648200"/>
                <a:ext cx="1066800" cy="914400"/>
              </a:xfrm>
              <a:prstGeom prst="flowChartProcess">
                <a:avLst/>
              </a:prstGeom>
            </p:spPr>
            <p:style>
              <a:lnRef idx="3">
                <a:schemeClr val="lt1"/>
              </a:lnRef>
              <a:fillRef idx="1">
                <a:schemeClr val="accent1"/>
              </a:fillRef>
              <a:effectRef idx="1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dirty="0" smtClean="0">
                    <a:latin typeface="+mj-lt"/>
                  </a:rPr>
                  <a:t>Process</a:t>
                </a:r>
                <a:endParaRPr lang="en-US" dirty="0">
                  <a:latin typeface="+mj-lt"/>
                </a:endParaRPr>
              </a:p>
            </p:txBody>
          </p:sp>
        </p:grpSp>
      </p:grpSp>
      <p:grpSp>
        <p:nvGrpSpPr>
          <p:cNvPr id="26" name="Group 28"/>
          <p:cNvGrpSpPr/>
          <p:nvPr/>
        </p:nvGrpSpPr>
        <p:grpSpPr>
          <a:xfrm>
            <a:off x="5257800" y="4648200"/>
            <a:ext cx="3581400" cy="1981200"/>
            <a:chOff x="5257800" y="4648200"/>
            <a:chExt cx="3581400" cy="1981200"/>
          </a:xfrm>
        </p:grpSpPr>
        <p:sp>
          <p:nvSpPr>
            <p:cNvPr id="20" name="Right Arrow 19"/>
            <p:cNvSpPr/>
            <p:nvPr/>
          </p:nvSpPr>
          <p:spPr>
            <a:xfrm>
              <a:off x="7010400" y="5638800"/>
              <a:ext cx="1828800" cy="609600"/>
            </a:xfrm>
            <a:prstGeom prst="rightArrow">
              <a:avLst/>
            </a:prstGeom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 smtClean="0">
                  <a:latin typeface="+mj-lt"/>
                </a:rPr>
                <a:t>Wave Data </a:t>
              </a:r>
              <a:r>
                <a:rPr lang="en-US" sz="1600" dirty="0" err="1" smtClean="0">
                  <a:latin typeface="+mj-lt"/>
                </a:rPr>
                <a:t>Msg</a:t>
              </a:r>
              <a:endParaRPr lang="en-US" sz="1600" dirty="0">
                <a:latin typeface="+mj-lt"/>
              </a:endParaRPr>
            </a:p>
          </p:txBody>
        </p:sp>
        <p:sp>
          <p:nvSpPr>
            <p:cNvPr id="18" name="Right Arrow 17"/>
            <p:cNvSpPr/>
            <p:nvPr/>
          </p:nvSpPr>
          <p:spPr>
            <a:xfrm>
              <a:off x="5257800" y="5638800"/>
              <a:ext cx="1752600" cy="990600"/>
            </a:xfrm>
            <a:prstGeom prst="rightArrow">
              <a:avLst/>
            </a:prstGeom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600" dirty="0" smtClean="0">
                  <a:latin typeface="+mj-lt"/>
                </a:rPr>
                <a:t>Wave Data + new stats</a:t>
              </a:r>
              <a:endParaRPr lang="en-US" sz="1600" dirty="0">
                <a:latin typeface="+mj-lt"/>
              </a:endParaRPr>
            </a:p>
          </p:txBody>
        </p:sp>
        <p:sp>
          <p:nvSpPr>
            <p:cNvPr id="19" name="Flowchart: Process 18"/>
            <p:cNvSpPr/>
            <p:nvPr/>
          </p:nvSpPr>
          <p:spPr>
            <a:xfrm>
              <a:off x="6934200" y="4648200"/>
              <a:ext cx="914400" cy="914400"/>
            </a:xfrm>
            <a:prstGeom prst="flowChartProcess">
              <a:avLst/>
            </a:prstGeom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>
                  <a:latin typeface="+mj-lt"/>
                </a:rPr>
                <a:t>XML</a:t>
              </a:r>
            </a:p>
            <a:p>
              <a:pPr algn="ctr"/>
              <a:r>
                <a:rPr lang="en-US" dirty="0" smtClean="0">
                  <a:latin typeface="+mj-lt"/>
                </a:rPr>
                <a:t>Format</a:t>
              </a:r>
              <a:endParaRPr lang="en-US" dirty="0">
                <a:latin typeface="+mj-lt"/>
              </a:endParaRPr>
            </a:p>
          </p:txBody>
        </p:sp>
        <p:sp>
          <p:nvSpPr>
            <p:cNvPr id="21" name="Flowchart: Process 20"/>
            <p:cNvSpPr/>
            <p:nvPr/>
          </p:nvSpPr>
          <p:spPr>
            <a:xfrm>
              <a:off x="6324600" y="4648200"/>
              <a:ext cx="228600" cy="914400"/>
            </a:xfrm>
            <a:prstGeom prst="flowChartProcess">
              <a:avLst/>
            </a:prstGeom>
            <a:ln>
              <a:noFill/>
            </a:ln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en-US" dirty="0">
                <a:latin typeface="+mj-lt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1143000"/>
          </a:xfrm>
        </p:spPr>
        <p:txBody>
          <a:bodyPr/>
          <a:lstStyle/>
          <a:p>
            <a:pPr algn="ctr"/>
            <a:r>
              <a:rPr lang="en-US" dirty="0" smtClean="0"/>
              <a:t>Ocean System Overview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828800"/>
            <a:ext cx="8686800" cy="4876800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Measures:</a:t>
            </a:r>
          </a:p>
          <a:p>
            <a:pPr lvl="1"/>
            <a:r>
              <a:rPr lang="en-US" dirty="0" smtClean="0"/>
              <a:t>Sea surface temperature (conductivity optional)</a:t>
            </a:r>
          </a:p>
          <a:p>
            <a:pPr lvl="1"/>
            <a:r>
              <a:rPr lang="en-US" dirty="0" smtClean="0"/>
              <a:t>Ocean temperature profile (conductivity &amp; depth optional)</a:t>
            </a:r>
          </a:p>
          <a:p>
            <a:endParaRPr lang="en-US" dirty="0" smtClean="0"/>
          </a:p>
          <a:p>
            <a:r>
              <a:rPr lang="en-US" dirty="0" smtClean="0"/>
              <a:t>Sensors</a:t>
            </a:r>
          </a:p>
          <a:p>
            <a:pPr lvl="1"/>
            <a:r>
              <a:rPr lang="en-US" dirty="0" smtClean="0"/>
              <a:t>Sea Surface Temperature:  Seabird serial sensor (CT or T) – like TAO</a:t>
            </a:r>
          </a:p>
          <a:p>
            <a:pPr lvl="1"/>
            <a:r>
              <a:rPr lang="en-US" dirty="0" smtClean="0"/>
              <a:t>Ocean temperature profile: up to 9 positions with 4 possible configurations</a:t>
            </a:r>
          </a:p>
          <a:p>
            <a:pPr lvl="2"/>
            <a:r>
              <a:rPr lang="en-US" dirty="0" smtClean="0"/>
              <a:t>Seabird IM with up to 9 CTD sensors</a:t>
            </a:r>
          </a:p>
          <a:p>
            <a:pPr lvl="2"/>
            <a:r>
              <a:rPr lang="en-US" dirty="0" smtClean="0"/>
              <a:t>Seabird IM with up to 9 T sensors</a:t>
            </a:r>
          </a:p>
          <a:p>
            <a:pPr lvl="2"/>
            <a:r>
              <a:rPr lang="en-US" dirty="0" smtClean="0"/>
              <a:t>Seabird IM with up to 9 sensors; combination of either CT, T, or CTD</a:t>
            </a:r>
          </a:p>
          <a:p>
            <a:pPr lvl="2"/>
            <a:r>
              <a:rPr lang="en-US" dirty="0" smtClean="0"/>
              <a:t>Thermistor string with up to 9 temperature measurement positions</a:t>
            </a:r>
          </a:p>
          <a:p>
            <a:pPr lvl="1"/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81000"/>
            <a:ext cx="8229600" cy="7620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Ocean Sensor Pros &amp; Cons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28600" y="1219200"/>
          <a:ext cx="8763001" cy="5505483"/>
        </p:xfrm>
        <a:graphic>
          <a:graphicData uri="http://schemas.openxmlformats.org/drawingml/2006/table">
            <a:tbl>
              <a:tblPr/>
              <a:tblGrid>
                <a:gridCol w="1295400"/>
                <a:gridCol w="3946753"/>
                <a:gridCol w="3520848"/>
              </a:tblGrid>
              <a:tr h="15008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Device</a:t>
                      </a:r>
                    </a:p>
                  </a:txBody>
                  <a:tcPr marL="48100" marR="4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PROs</a:t>
                      </a:r>
                    </a:p>
                  </a:txBody>
                  <a:tcPr marL="48100" marR="4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1143000" marR="0" indent="-68580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400" b="1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CONs</a:t>
                      </a:r>
                    </a:p>
                  </a:txBody>
                  <a:tcPr marL="48100" marR="4810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</a:tr>
              <a:tr h="16954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200" b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IM (CTD)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(</a:t>
                      </a:r>
                      <a:r>
                        <a:rPr lang="en-US" sz="1200" b="0" dirty="0" err="1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Jamestec</a:t>
                      </a:r>
                      <a:r>
                        <a:rPr lang="en-US" sz="1200" b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)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endParaRPr lang="en-US" sz="1200" b="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100" marR="481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37160" marR="0" lvl="0" indent="-137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Symbol"/>
                        <a:buChar char=""/>
                      </a:pPr>
                      <a:r>
                        <a:rPr lang="en-US" sz="12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Proven mechanically good system from TAO experience.</a:t>
                      </a:r>
                    </a:p>
                    <a:p>
                      <a:pPr marL="137160" marR="0" lvl="0" indent="-137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Symbol"/>
                        <a:buChar char=""/>
                      </a:pPr>
                      <a:r>
                        <a:rPr lang="en-US" sz="12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Provides best measurement for “Science and researchers”.</a:t>
                      </a:r>
                    </a:p>
                    <a:p>
                      <a:pPr marL="137160" marR="0" lvl="0" indent="-137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Symbol"/>
                        <a:buChar char=""/>
                      </a:pPr>
                      <a:r>
                        <a:rPr lang="en-US" sz="12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If a sensor fails during integration and test, or early in deployment, it can be replaced.</a:t>
                      </a:r>
                    </a:p>
                    <a:p>
                      <a:pPr marL="137160" marR="0" lvl="0" indent="-137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Symbol"/>
                        <a:buChar char=""/>
                      </a:pPr>
                      <a:r>
                        <a:rPr lang="en-US" sz="12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Known good performance.</a:t>
                      </a:r>
                    </a:p>
                    <a:p>
                      <a:pPr marL="137160" marR="0" lvl="0" indent="-137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Font typeface="Symbol"/>
                        <a:buChar char=""/>
                      </a:pPr>
                      <a:r>
                        <a:rPr lang="en-US" sz="12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Technicians familiar with system and sensors.</a:t>
                      </a:r>
                    </a:p>
                  </a:txBody>
                  <a:tcPr marL="48100" marR="481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37160" marR="0" lvl="0" indent="-137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  <a:buFont typeface="Symbol"/>
                        <a:buChar char=""/>
                      </a:pPr>
                      <a:r>
                        <a:rPr lang="en-US" sz="12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Very expensive</a:t>
                      </a:r>
                    </a:p>
                    <a:p>
                      <a:pPr marL="137160" marR="0" lvl="0" indent="-137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500"/>
                        </a:spcAft>
                        <a:buFont typeface="Symbol"/>
                        <a:buChar char=""/>
                      </a:pPr>
                      <a:r>
                        <a:rPr lang="en-US" sz="12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Requires installing lithium batteries in the field (does not meet project requirement)</a:t>
                      </a:r>
                    </a:p>
                  </a:txBody>
                  <a:tcPr marL="48100" marR="481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72738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200" b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IM (T)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(TAO)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endParaRPr lang="en-US" sz="1200" b="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100" marR="481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37160" marR="0" lvl="0" indent="-137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2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Proven mechanically </a:t>
                      </a:r>
                      <a:r>
                        <a:rPr lang="en-US" sz="1200" b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from </a:t>
                      </a:r>
                      <a:r>
                        <a:rPr lang="en-US" sz="12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TAO experience.</a:t>
                      </a:r>
                    </a:p>
                    <a:p>
                      <a:pPr marL="137160" marR="0" lvl="0" indent="-137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2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Provides </a:t>
                      </a:r>
                      <a:r>
                        <a:rPr lang="en-US" sz="1200" b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good </a:t>
                      </a:r>
                      <a:r>
                        <a:rPr lang="en-US" sz="12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temperature measurement for </a:t>
                      </a:r>
                      <a:r>
                        <a:rPr lang="en-US" sz="1200" b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modelers</a:t>
                      </a:r>
                      <a:endParaRPr lang="en-US" sz="1200" b="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marL="137160" marR="0" lvl="0" indent="-137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200" b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Deploy </a:t>
                      </a:r>
                      <a:r>
                        <a:rPr lang="en-US" sz="12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longer than CTDs </a:t>
                      </a:r>
                      <a:r>
                        <a:rPr lang="en-US" sz="1200" b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;reduced </a:t>
                      </a:r>
                      <a:r>
                        <a:rPr lang="en-US" sz="12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effect </a:t>
                      </a:r>
                      <a:r>
                        <a:rPr lang="en-US" sz="1200" b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from </a:t>
                      </a:r>
                      <a:r>
                        <a:rPr lang="en-US" sz="1200" b="0" dirty="0" err="1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biofouling</a:t>
                      </a:r>
                      <a:endParaRPr lang="en-US" sz="1200" b="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  <a:p>
                      <a:pPr marL="137160" marR="0" lvl="0" indent="-137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200" b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Batteries </a:t>
                      </a:r>
                      <a:r>
                        <a:rPr lang="en-US" sz="12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do not have to be removed for shipment.</a:t>
                      </a:r>
                    </a:p>
                    <a:p>
                      <a:pPr marL="137160" marR="0" lvl="0" indent="-137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200" b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One sensor can be replaced relatively easy </a:t>
                      </a:r>
                    </a:p>
                    <a:p>
                      <a:pPr marL="137160" marR="0" lvl="0" indent="-137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200" b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Known </a:t>
                      </a:r>
                      <a:r>
                        <a:rPr lang="en-US" sz="12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good </a:t>
                      </a:r>
                      <a:r>
                        <a:rPr lang="en-US" sz="1200" b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data performance</a:t>
                      </a:r>
                      <a:r>
                        <a:rPr lang="en-US" sz="12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.</a:t>
                      </a:r>
                    </a:p>
                    <a:p>
                      <a:pPr marL="137160" marR="0" lvl="0" indent="-137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2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Technicians familiar with system and sensors.</a:t>
                      </a:r>
                    </a:p>
                  </a:txBody>
                  <a:tcPr marL="48100" marR="481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37160" marR="0" lvl="0" indent="-137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2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Less expensive than CTDs, but still more than </a:t>
                      </a:r>
                      <a:r>
                        <a:rPr lang="en-US" sz="1200" b="0" dirty="0" err="1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ThermArray</a:t>
                      </a:r>
                      <a:endParaRPr lang="en-US" sz="1200" b="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100" marR="481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3733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200" b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Thermistor Array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300"/>
                        </a:spcAft>
                      </a:pPr>
                      <a:r>
                        <a:rPr lang="en-US" sz="1200" b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(New Approach)</a:t>
                      </a:r>
                      <a:endParaRPr lang="en-US" sz="1200" b="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100" marR="481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37160" marR="0" lvl="0" indent="-137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2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Provides a good enough temperature measurement (0.07°C) for “Modelers”</a:t>
                      </a:r>
                    </a:p>
                    <a:p>
                      <a:pPr marL="137160" marR="0" lvl="0" indent="-137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2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Much less expensive than IM temperature sensors (≈ $15K less)</a:t>
                      </a:r>
                    </a:p>
                    <a:p>
                      <a:pPr marL="137160" marR="0" lvl="0" indent="-137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2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No batteries to install in the line.</a:t>
                      </a:r>
                    </a:p>
                  </a:txBody>
                  <a:tcPr marL="48100" marR="481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37160" marR="0" lvl="0" indent="-137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2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Deployment and survivability are unknown. </a:t>
                      </a:r>
                      <a:r>
                        <a:rPr lang="en-US" sz="1200" b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May </a:t>
                      </a:r>
                      <a:r>
                        <a:rPr lang="en-US" sz="12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require more test and development cycles to perfect (like our experience with TAO IM system)</a:t>
                      </a:r>
                    </a:p>
                    <a:p>
                      <a:pPr marL="137160" marR="0" lvl="0" indent="-137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2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Not viewed as a good solution from “Science an researcher” point of view due to reduced accuracy, no conductivity and no depth measurements.</a:t>
                      </a:r>
                    </a:p>
                    <a:p>
                      <a:pPr marL="137160" marR="0" lvl="0" indent="-137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200" b="0" dirty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If a sensor fails, it cannot be replaced. Must replace the entire array</a:t>
                      </a:r>
                      <a:r>
                        <a:rPr lang="en-US" sz="1200" b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.</a:t>
                      </a:r>
                    </a:p>
                    <a:p>
                      <a:pPr marL="137160" marR="0" lvl="0" indent="-13716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1200" b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If cut, entire</a:t>
                      </a:r>
                      <a:r>
                        <a:rPr lang="en-US" sz="1200" b="0" baseline="0" dirty="0" smtClean="0"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line could be lost</a:t>
                      </a:r>
                      <a:endParaRPr lang="en-US" sz="1200" b="0" dirty="0"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8100" marR="4810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229600" cy="819912"/>
          </a:xfrm>
        </p:spPr>
        <p:txBody>
          <a:bodyPr/>
          <a:lstStyle/>
          <a:p>
            <a:pPr algn="ctr"/>
            <a:r>
              <a:rPr lang="en-US" dirty="0" smtClean="0"/>
              <a:t>Ocean Processing</a:t>
            </a:r>
            <a:endParaRPr lang="en-US" dirty="0"/>
          </a:p>
        </p:txBody>
      </p:sp>
      <p:graphicFrame>
        <p:nvGraphicFramePr>
          <p:cNvPr id="5" name="Content Placeholder 3"/>
          <p:cNvGraphicFramePr>
            <a:graphicFrameLocks/>
          </p:cNvGraphicFramePr>
          <p:nvPr/>
        </p:nvGraphicFramePr>
        <p:xfrm>
          <a:off x="304800" y="1447801"/>
          <a:ext cx="8610600" cy="466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90800"/>
                <a:gridCol w="1447800"/>
                <a:gridCol w="1219200"/>
                <a:gridCol w="1905000"/>
                <a:gridCol w="1447800"/>
              </a:tblGrid>
              <a:tr h="51468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Measurement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Serial T/CT</a:t>
                      </a:r>
                    </a:p>
                    <a:p>
                      <a:pPr algn="ctr"/>
                      <a:r>
                        <a:rPr lang="en-US" dirty="0" smtClean="0"/>
                        <a:t>MET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Serial T/CT Depth 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Inductive T/CT/TD/CTD</a:t>
                      </a:r>
                    </a:p>
                    <a:p>
                      <a:pPr algn="ctr"/>
                      <a:r>
                        <a:rPr lang="en-US" dirty="0" smtClean="0"/>
                        <a:t>Depths </a:t>
                      </a:r>
                    </a:p>
                    <a:p>
                      <a:pPr algn="ctr"/>
                      <a:r>
                        <a:rPr lang="en-US" dirty="0" smtClean="0"/>
                        <a:t>(2</a:t>
                      </a:r>
                      <a:r>
                        <a:rPr lang="en-US" baseline="0" dirty="0" smtClean="0"/>
                        <a:t> – 10)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Thermistor String</a:t>
                      </a:r>
                    </a:p>
                    <a:p>
                      <a:pPr algn="ctr"/>
                      <a:r>
                        <a:rPr lang="en-US" dirty="0" smtClean="0"/>
                        <a:t>Depths</a:t>
                      </a:r>
                    </a:p>
                    <a:p>
                      <a:pPr algn="ctr"/>
                      <a:r>
                        <a:rPr lang="en-US" dirty="0" smtClean="0"/>
                        <a:t>(2</a:t>
                      </a:r>
                      <a:r>
                        <a:rPr lang="en-US" baseline="0" dirty="0" smtClean="0"/>
                        <a:t> – 10)</a:t>
                      </a:r>
                      <a:endParaRPr lang="en-US" dirty="0"/>
                    </a:p>
                  </a:txBody>
                  <a:tcPr/>
                </a:tc>
              </a:tr>
              <a:tr h="294105">
                <a:tc>
                  <a:txBody>
                    <a:bodyPr/>
                    <a:lstStyle/>
                    <a:p>
                      <a:r>
                        <a:rPr lang="en-US" dirty="0" smtClean="0"/>
                        <a:t>Temperature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/>
                        <a:t>1 Sample </a:t>
                      </a:r>
                    </a:p>
                    <a:p>
                      <a:pPr algn="l"/>
                      <a:r>
                        <a:rPr lang="en-US" dirty="0" smtClean="0"/>
                        <a:t>/ 10</a:t>
                      </a:r>
                      <a:r>
                        <a:rPr lang="en-US" baseline="0" dirty="0" smtClean="0"/>
                        <a:t> Minutes</a:t>
                      </a: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/>
                        <a:t>6 Samples</a:t>
                      </a:r>
                    </a:p>
                    <a:p>
                      <a:pPr algn="l"/>
                      <a:r>
                        <a:rPr lang="en-US" dirty="0" smtClean="0"/>
                        <a:t>/ Hour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6 Samples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/ Hour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6 Samples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/ Hour</a:t>
                      </a:r>
                    </a:p>
                  </a:txBody>
                  <a:tcPr/>
                </a:tc>
              </a:tr>
              <a:tr h="294105">
                <a:tc>
                  <a:txBody>
                    <a:bodyPr/>
                    <a:lstStyle/>
                    <a:p>
                      <a:r>
                        <a:rPr lang="en-US" dirty="0" smtClean="0"/>
                        <a:t>Conductivity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/>
                        <a:t>1 Sample </a:t>
                      </a:r>
                    </a:p>
                    <a:p>
                      <a:pPr algn="l"/>
                      <a:r>
                        <a:rPr lang="en-US" dirty="0" smtClean="0"/>
                        <a:t>/ 10</a:t>
                      </a:r>
                      <a:r>
                        <a:rPr lang="en-US" baseline="0" dirty="0" smtClean="0"/>
                        <a:t> Minutes</a:t>
                      </a: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/>
                        <a:t>6 Samples / Hour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6 Samples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/ Hour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N/A</a:t>
                      </a:r>
                    </a:p>
                  </a:txBody>
                  <a:tcPr/>
                </a:tc>
              </a:tr>
              <a:tr h="294105">
                <a:tc>
                  <a:txBody>
                    <a:bodyPr/>
                    <a:lstStyle/>
                    <a:p>
                      <a:r>
                        <a:rPr lang="en-US" dirty="0" smtClean="0"/>
                        <a:t>Depth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/>
                        <a:t>N/A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/>
                        <a:t>N/A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6 Samples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/ Hour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N/A</a:t>
                      </a:r>
                    </a:p>
                  </a:txBody>
                  <a:tcPr/>
                </a:tc>
              </a:tr>
              <a:tr h="294105">
                <a:tc>
                  <a:txBody>
                    <a:bodyPr/>
                    <a:lstStyle/>
                    <a:p>
                      <a:r>
                        <a:rPr lang="en-US" dirty="0" smtClean="0"/>
                        <a:t>XML</a:t>
                      </a:r>
                      <a:r>
                        <a:rPr lang="en-US" baseline="0" dirty="0" smtClean="0"/>
                        <a:t> MET Message Size in Bytes (Approximate)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/>
                        <a:t>159</a:t>
                      </a:r>
                      <a:r>
                        <a:rPr lang="en-US" baseline="0" dirty="0" smtClean="0"/>
                        <a:t> to </a:t>
                      </a:r>
                      <a:r>
                        <a:rPr lang="en-US" dirty="0" smtClean="0"/>
                        <a:t>181</a:t>
                      </a:r>
                    </a:p>
                    <a:p>
                      <a:pPr algn="l"/>
                      <a:r>
                        <a:rPr lang="en-US" dirty="0" smtClean="0"/>
                        <a:t>/ 10 Minutes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/>
                        <a:t>N/A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N/A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N/A</a:t>
                      </a:r>
                    </a:p>
                  </a:txBody>
                  <a:tcPr/>
                </a:tc>
              </a:tr>
              <a:tr h="294105">
                <a:tc>
                  <a:txBody>
                    <a:bodyPr/>
                    <a:lstStyle/>
                    <a:p>
                      <a:r>
                        <a:rPr lang="en-US" dirty="0" smtClean="0"/>
                        <a:t>XML Ocean Message Size</a:t>
                      </a:r>
                      <a:r>
                        <a:rPr lang="en-US" baseline="0" dirty="0" smtClean="0"/>
                        <a:t> in Bytes (Approximate)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/>
                        <a:t>N/A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dirty="0" smtClean="0"/>
                        <a:t>Included</a:t>
                      </a:r>
                      <a:r>
                        <a:rPr lang="en-US" baseline="0" dirty="0" smtClean="0"/>
                        <a:t> in Depths (2-10)</a:t>
                      </a:r>
                      <a:endParaRPr lang="en-US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857 to 2097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/ Hour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857 to 919</a:t>
                      </a:r>
                      <a:r>
                        <a:rPr lang="en-US" baseline="0" dirty="0" smtClean="0"/>
                        <a:t>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aseline="0" dirty="0" smtClean="0"/>
                        <a:t>/ Hour</a:t>
                      </a:r>
                      <a:endParaRPr lang="en-US" dirty="0" smtClean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114300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Power System Overview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828800"/>
            <a:ext cx="8686800" cy="4876800"/>
          </a:xfrm>
        </p:spPr>
        <p:txBody>
          <a:bodyPr>
            <a:normAutofit/>
          </a:bodyPr>
          <a:lstStyle/>
          <a:p>
            <a:r>
              <a:rPr lang="en-US" dirty="0" smtClean="0"/>
              <a:t>Supplies all power for Camera/AIS/MET, Waves/Ocean, and Auxiliary Payloads</a:t>
            </a:r>
          </a:p>
          <a:p>
            <a:r>
              <a:rPr lang="en-US" dirty="0" smtClean="0"/>
              <a:t>Measures</a:t>
            </a:r>
          </a:p>
          <a:p>
            <a:pPr lvl="1"/>
            <a:r>
              <a:rPr lang="en-US" dirty="0" smtClean="0"/>
              <a:t>Health of Power System monitored by Smart Battery Chargers</a:t>
            </a:r>
          </a:p>
          <a:p>
            <a:pPr lvl="1"/>
            <a:r>
              <a:rPr lang="en-US" dirty="0" smtClean="0"/>
              <a:t>Passes Health Data to Hub Coordinator</a:t>
            </a:r>
          </a:p>
          <a:p>
            <a:r>
              <a:rPr lang="en-US" dirty="0" smtClean="0"/>
              <a:t>Components</a:t>
            </a:r>
          </a:p>
          <a:p>
            <a:pPr lvl="1"/>
            <a:r>
              <a:rPr lang="en-US" dirty="0" smtClean="0"/>
              <a:t>4 Solar Panels</a:t>
            </a:r>
          </a:p>
          <a:p>
            <a:pPr lvl="1"/>
            <a:r>
              <a:rPr lang="en-US" dirty="0" smtClean="0"/>
              <a:t>12 </a:t>
            </a:r>
            <a:r>
              <a:rPr lang="en-US" dirty="0" err="1" smtClean="0"/>
              <a:t>SMBus</a:t>
            </a:r>
            <a:r>
              <a:rPr lang="en-US" dirty="0" smtClean="0"/>
              <a:t> Smart batteries</a:t>
            </a:r>
          </a:p>
          <a:p>
            <a:pPr lvl="1"/>
            <a:r>
              <a:rPr lang="en-US" dirty="0" smtClean="0"/>
              <a:t>2 </a:t>
            </a:r>
            <a:r>
              <a:rPr lang="en-US" dirty="0" err="1" smtClean="0"/>
              <a:t>SMBus</a:t>
            </a:r>
            <a:r>
              <a:rPr lang="en-US" dirty="0" smtClean="0"/>
              <a:t> Charge Controllers</a:t>
            </a:r>
          </a:p>
          <a:p>
            <a:pPr lvl="1"/>
            <a:r>
              <a:rPr lang="en-US" dirty="0" smtClean="0"/>
              <a:t>1 Smart Module</a:t>
            </a:r>
          </a:p>
          <a:p>
            <a:pPr lvl="1">
              <a:buNone/>
            </a:pP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685800"/>
            <a:ext cx="8229600" cy="704088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solidFill>
                  <a:schemeClr val="tx2">
                    <a:lumMod val="75000"/>
                  </a:schemeClr>
                </a:solidFill>
              </a:rPr>
              <a:t>System Power Requirements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1905000" y="1752600"/>
          <a:ext cx="4876799" cy="418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2065"/>
                <a:gridCol w="1287367"/>
                <a:gridCol w="1287367"/>
              </a:tblGrid>
              <a:tr h="27940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latin typeface="Arial" pitchFamily="34" charset="0"/>
                          <a:cs typeface="Arial" pitchFamily="34" charset="0"/>
                        </a:rPr>
                        <a:t>Functional Module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Arial" pitchFamily="34" charset="0"/>
                          <a:cs typeface="Arial" pitchFamily="34" charset="0"/>
                        </a:rPr>
                        <a:t>SCOOP</a:t>
                      </a:r>
                      <a:endParaRPr lang="en-US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 smtClean="0">
                          <a:latin typeface="Arial" pitchFamily="34" charset="0"/>
                          <a:cs typeface="Arial" pitchFamily="34" charset="0"/>
                        </a:rPr>
                        <a:t>3M</a:t>
                      </a:r>
                      <a:endParaRPr lang="en-US" sz="1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279400"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itchFamily="34" charset="0"/>
                          <a:cs typeface="Arial" pitchFamily="34" charset="0"/>
                        </a:rPr>
                        <a:t>Basic Met</a:t>
                      </a:r>
                      <a:endParaRPr lang="en-U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Arial" pitchFamily="34" charset="0"/>
                          <a:cs typeface="Arial" pitchFamily="34" charset="0"/>
                        </a:rPr>
                        <a:t>0.552</a:t>
                      </a:r>
                      <a:endParaRPr lang="en-U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Arial" pitchFamily="34" charset="0"/>
                          <a:cs typeface="Arial" pitchFamily="34" charset="0"/>
                        </a:rPr>
                        <a:t>n/a</a:t>
                      </a:r>
                      <a:endParaRPr lang="en-U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279400"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itchFamily="34" charset="0"/>
                          <a:cs typeface="Arial" pitchFamily="34" charset="0"/>
                        </a:rPr>
                        <a:t>Extended Met</a:t>
                      </a:r>
                      <a:endParaRPr lang="en-U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Arial" pitchFamily="34" charset="0"/>
                          <a:cs typeface="Arial" pitchFamily="34" charset="0"/>
                        </a:rPr>
                        <a:t>0.166</a:t>
                      </a:r>
                      <a:endParaRPr lang="en-U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Arial" pitchFamily="34" charset="0"/>
                          <a:cs typeface="Arial" pitchFamily="34" charset="0"/>
                        </a:rPr>
                        <a:t>2.98</a:t>
                      </a:r>
                      <a:endParaRPr lang="en-U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279400"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itchFamily="34" charset="0"/>
                          <a:cs typeface="Arial" pitchFamily="34" charset="0"/>
                        </a:rPr>
                        <a:t>Hub Controller</a:t>
                      </a:r>
                      <a:endParaRPr lang="en-U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Arial" pitchFamily="34" charset="0"/>
                          <a:cs typeface="Arial" pitchFamily="34" charset="0"/>
                        </a:rPr>
                        <a:t>0.414</a:t>
                      </a:r>
                      <a:endParaRPr lang="en-U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Arial" pitchFamily="34" charset="0"/>
                          <a:cs typeface="Arial" pitchFamily="34" charset="0"/>
                        </a:rPr>
                        <a:t>n/a</a:t>
                      </a:r>
                      <a:endParaRPr lang="en-U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279400">
                <a:tc>
                  <a:txBody>
                    <a:bodyPr/>
                    <a:lstStyle/>
                    <a:p>
                      <a:r>
                        <a:rPr lang="en-US" sz="1400" b="1" dirty="0" smtClean="0">
                          <a:latin typeface="Arial" pitchFamily="34" charset="0"/>
                          <a:cs typeface="Arial" pitchFamily="34" charset="0"/>
                        </a:rPr>
                        <a:t>Meteorological</a:t>
                      </a:r>
                      <a:r>
                        <a:rPr lang="en-US" sz="1400" b="1" baseline="0" dirty="0" smtClean="0">
                          <a:latin typeface="Arial" pitchFamily="34" charset="0"/>
                          <a:cs typeface="Arial" pitchFamily="34" charset="0"/>
                        </a:rPr>
                        <a:t> Total:</a:t>
                      </a:r>
                      <a:endParaRPr lang="en-US" sz="14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latin typeface="Arial" pitchFamily="34" charset="0"/>
                          <a:cs typeface="Arial" pitchFamily="34" charset="0"/>
                        </a:rPr>
                        <a:t>1.2</a:t>
                      </a:r>
                      <a:endParaRPr lang="en-US" sz="14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latin typeface="Arial" pitchFamily="34" charset="0"/>
                          <a:cs typeface="Arial" pitchFamily="34" charset="0"/>
                        </a:rPr>
                        <a:t>2.98</a:t>
                      </a:r>
                      <a:endParaRPr lang="en-US" sz="14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279400"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itchFamily="34" charset="0"/>
                          <a:cs typeface="Arial" pitchFamily="34" charset="0"/>
                        </a:rPr>
                        <a:t>Waves</a:t>
                      </a:r>
                      <a:endParaRPr lang="en-U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Arial" pitchFamily="34" charset="0"/>
                          <a:cs typeface="Arial" pitchFamily="34" charset="0"/>
                        </a:rPr>
                        <a:t>1.32</a:t>
                      </a:r>
                      <a:endParaRPr lang="en-U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Arial" pitchFamily="34" charset="0"/>
                          <a:cs typeface="Arial" pitchFamily="34" charset="0"/>
                        </a:rPr>
                        <a:t>1.32</a:t>
                      </a:r>
                      <a:endParaRPr lang="en-U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279400"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itchFamily="34" charset="0"/>
                          <a:cs typeface="Arial" pitchFamily="34" charset="0"/>
                        </a:rPr>
                        <a:t>Ocean</a:t>
                      </a:r>
                      <a:endParaRPr lang="en-U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Arial" pitchFamily="34" charset="0"/>
                          <a:cs typeface="Arial" pitchFamily="34" charset="0"/>
                        </a:rPr>
                        <a:t>0.03</a:t>
                      </a:r>
                      <a:endParaRPr lang="en-U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Arial" pitchFamily="34" charset="0"/>
                          <a:cs typeface="Arial" pitchFamily="34" charset="0"/>
                        </a:rPr>
                        <a:t>n/a</a:t>
                      </a:r>
                      <a:endParaRPr lang="en-U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279400">
                <a:tc>
                  <a:txBody>
                    <a:bodyPr/>
                    <a:lstStyle/>
                    <a:p>
                      <a:r>
                        <a:rPr lang="en-US" sz="1400" b="1" dirty="0" smtClean="0">
                          <a:latin typeface="Arial" pitchFamily="34" charset="0"/>
                          <a:cs typeface="Arial" pitchFamily="34" charset="0"/>
                        </a:rPr>
                        <a:t>Oceanographic Total:</a:t>
                      </a:r>
                      <a:endParaRPr lang="en-US" sz="14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latin typeface="Arial" pitchFamily="34" charset="0"/>
                          <a:cs typeface="Arial" pitchFamily="34" charset="0"/>
                        </a:rPr>
                        <a:t>1.35</a:t>
                      </a:r>
                      <a:endParaRPr lang="en-US" sz="14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latin typeface="Arial" pitchFamily="34" charset="0"/>
                          <a:cs typeface="Arial" pitchFamily="34" charset="0"/>
                        </a:rPr>
                        <a:t>1.32</a:t>
                      </a:r>
                      <a:endParaRPr lang="en-US" sz="14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182880">
                <a:tc>
                  <a:txBody>
                    <a:bodyPr/>
                    <a:lstStyle/>
                    <a:p>
                      <a:endParaRPr lang="en-US" sz="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279400"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itchFamily="34" charset="0"/>
                          <a:cs typeface="Arial" pitchFamily="34" charset="0"/>
                        </a:rPr>
                        <a:t>Camera</a:t>
                      </a:r>
                      <a:endParaRPr lang="en-U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Arial" pitchFamily="34" charset="0"/>
                          <a:cs typeface="Arial" pitchFamily="34" charset="0"/>
                        </a:rPr>
                        <a:t>1.97</a:t>
                      </a:r>
                      <a:endParaRPr lang="en-U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Arial" pitchFamily="34" charset="0"/>
                          <a:cs typeface="Arial" pitchFamily="34" charset="0"/>
                        </a:rPr>
                        <a:t>n/a</a:t>
                      </a:r>
                      <a:endParaRPr lang="en-U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279400"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itchFamily="34" charset="0"/>
                          <a:cs typeface="Arial" pitchFamily="34" charset="0"/>
                        </a:rPr>
                        <a:t>AIS</a:t>
                      </a:r>
                      <a:endParaRPr lang="en-U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Arial" pitchFamily="34" charset="0"/>
                          <a:cs typeface="Arial" pitchFamily="34" charset="0"/>
                        </a:rPr>
                        <a:t>0.003</a:t>
                      </a:r>
                      <a:endParaRPr lang="en-U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latin typeface="Arial" pitchFamily="34" charset="0"/>
                          <a:cs typeface="Arial" pitchFamily="34" charset="0"/>
                        </a:rPr>
                        <a:t>n/a</a:t>
                      </a:r>
                      <a:endParaRPr lang="en-US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279400">
                <a:tc>
                  <a:txBody>
                    <a:bodyPr/>
                    <a:lstStyle/>
                    <a:p>
                      <a:r>
                        <a:rPr lang="en-US" sz="1400" b="1" dirty="0" smtClean="0">
                          <a:latin typeface="Arial" pitchFamily="34" charset="0"/>
                          <a:cs typeface="Arial" pitchFamily="34" charset="0"/>
                        </a:rPr>
                        <a:t>Camera\AIS </a:t>
                      </a:r>
                      <a:r>
                        <a:rPr lang="en-US" sz="1400" b="1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400" b="1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1400" b="1" baseline="0" dirty="0" smtClean="0">
                          <a:latin typeface="Arial" pitchFamily="34" charset="0"/>
                          <a:cs typeface="Arial" pitchFamily="34" charset="0"/>
                        </a:rPr>
                        <a:t>Total:</a:t>
                      </a:r>
                      <a:endParaRPr lang="en-US" sz="14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latin typeface="Arial" pitchFamily="34" charset="0"/>
                          <a:cs typeface="Arial" pitchFamily="34" charset="0"/>
                        </a:rPr>
                        <a:t>1.973</a:t>
                      </a:r>
                      <a:endParaRPr lang="en-US" sz="14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latin typeface="Arial" pitchFamily="34" charset="0"/>
                          <a:cs typeface="Arial" pitchFamily="34" charset="0"/>
                        </a:rPr>
                        <a:t>n/a</a:t>
                      </a:r>
                      <a:endParaRPr lang="en-US" sz="14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182880">
                <a:tc>
                  <a:txBody>
                    <a:bodyPr/>
                    <a:lstStyle/>
                    <a:p>
                      <a:endParaRPr lang="en-US" sz="8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8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</a:tr>
              <a:tr h="279400">
                <a:tc>
                  <a:txBody>
                    <a:bodyPr/>
                    <a:lstStyle/>
                    <a:p>
                      <a:pPr algn="ctr"/>
                      <a:r>
                        <a:rPr lang="en-US" sz="1400" b="1" baseline="0" dirty="0" smtClean="0">
                          <a:latin typeface="Arial" pitchFamily="34" charset="0"/>
                          <a:cs typeface="Arial" pitchFamily="34" charset="0"/>
                        </a:rPr>
                        <a:t>TOTALS</a:t>
                      </a:r>
                      <a:endParaRPr lang="en-US" sz="14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Arial" pitchFamily="34" charset="0"/>
                          <a:cs typeface="Arial" pitchFamily="34" charset="0"/>
                        </a:rPr>
                        <a:t>4.6</a:t>
                      </a:r>
                      <a:endParaRPr lang="en-US" sz="18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>
                          <a:latin typeface="Arial" pitchFamily="34" charset="0"/>
                          <a:cs typeface="Arial" pitchFamily="34" charset="0"/>
                        </a:rPr>
                        <a:t>4.3</a:t>
                      </a:r>
                      <a:endParaRPr lang="en-US" sz="18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685800"/>
            <a:ext cx="8229600" cy="704088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Road to Solar Power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153400" cy="4389120"/>
          </a:xfrm>
        </p:spPr>
        <p:txBody>
          <a:bodyPr>
            <a:normAutofit fontScale="70000" lnSpcReduction="20000"/>
          </a:bodyPr>
          <a:lstStyle/>
          <a:p>
            <a:pPr indent="0">
              <a:spcBef>
                <a:spcPts val="0"/>
              </a:spcBef>
              <a:buNone/>
            </a:pPr>
            <a:endParaRPr lang="en-US" dirty="0" smtClean="0"/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Initially, power team set out to design a primary only power system</a:t>
            </a:r>
          </a:p>
          <a:p>
            <a:pPr lvl="1"/>
            <a:r>
              <a:rPr lang="en-US" dirty="0" smtClean="0">
                <a:latin typeface="Arial" pitchFamily="34" charset="0"/>
                <a:cs typeface="Arial" pitchFamily="34" charset="0"/>
              </a:rPr>
              <a:t>Using the same battery pack for each payload (logistics &amp; operations)</a:t>
            </a:r>
          </a:p>
          <a:p>
            <a:pPr lvl="1"/>
            <a:r>
              <a:rPr lang="en-US" dirty="0" smtClean="0">
                <a:latin typeface="Arial" pitchFamily="34" charset="0"/>
                <a:cs typeface="Arial" pitchFamily="34" charset="0"/>
              </a:rPr>
              <a:t>Same mounting plates and method for each payload</a:t>
            </a:r>
          </a:p>
          <a:p>
            <a:pPr lvl="1"/>
            <a:r>
              <a:rPr lang="en-US" dirty="0" smtClean="0">
                <a:latin typeface="Arial" pitchFamily="34" charset="0"/>
                <a:cs typeface="Arial" pitchFamily="34" charset="0"/>
              </a:rPr>
              <a:t>Lithium or Alkaline battery technologies to achieve a deployment span of 18 months(12 months of service, 6 operational flexibility)</a:t>
            </a:r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Requires a large number of batteries:</a:t>
            </a:r>
          </a:p>
          <a:p>
            <a:pPr lvl="1"/>
            <a:r>
              <a:rPr lang="en-US" dirty="0" smtClean="0">
                <a:latin typeface="Arial" pitchFamily="34" charset="0"/>
                <a:cs typeface="Arial" pitchFamily="34" charset="0"/>
              </a:rPr>
              <a:t>7 Lithium battery packs per buoy, total 280 lbs of batteries, or</a:t>
            </a:r>
          </a:p>
          <a:p>
            <a:pPr lvl="1"/>
            <a:r>
              <a:rPr lang="en-US" dirty="0" smtClean="0">
                <a:latin typeface="Arial" pitchFamily="34" charset="0"/>
                <a:cs typeface="Arial" pitchFamily="34" charset="0"/>
              </a:rPr>
              <a:t>17 Alkaline battery packs per buoy, total 680 lbs of batteries.</a:t>
            </a:r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The most viable option is primary Lithium-ion batteries</a:t>
            </a:r>
          </a:p>
          <a:p>
            <a:pPr lvl="1"/>
            <a:r>
              <a:rPr lang="en-US" dirty="0" smtClean="0">
                <a:latin typeface="Arial" pitchFamily="34" charset="0"/>
                <a:cs typeface="Arial" pitchFamily="34" charset="0"/>
              </a:rPr>
              <a:t>280 lbs of lithium per buoy would face shipping restrictions.</a:t>
            </a:r>
          </a:p>
          <a:p>
            <a:pPr lvl="1"/>
            <a:r>
              <a:rPr lang="en-US" dirty="0" smtClean="0">
                <a:latin typeface="Arial" pitchFamily="34" charset="0"/>
                <a:cs typeface="Arial" pitchFamily="34" charset="0"/>
              </a:rPr>
              <a:t>Generates 280 lbs of Lithium battery waste per year per buoy.</a:t>
            </a:r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Batteries would occupy valuable buoy real-estate, requiring the future buoy design to be larger.</a:t>
            </a:r>
          </a:p>
          <a:p>
            <a:r>
              <a:rPr lang="en-US" dirty="0" smtClean="0">
                <a:latin typeface="Arial" pitchFamily="34" charset="0"/>
                <a:cs typeface="Arial" pitchFamily="34" charset="0"/>
              </a:rPr>
              <a:t>For the reasons above, we decided to take a serious look at the solar option.</a:t>
            </a:r>
          </a:p>
          <a:p>
            <a:pPr lvl="1">
              <a:buNone/>
            </a:pPr>
            <a:endParaRPr lang="en-US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667512"/>
          </a:xfrm>
        </p:spPr>
        <p:txBody>
          <a:bodyPr>
            <a:noAutofit/>
          </a:bodyPr>
          <a:lstStyle/>
          <a:p>
            <a:pPr algn="ctr"/>
            <a:r>
              <a:rPr lang="en-US" sz="3600" dirty="0" smtClean="0"/>
              <a:t>Low Latitude vs. High Latitude Solar Array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143000"/>
            <a:ext cx="8229600" cy="1676400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/>
              <a:t>Recommend having 2 different power systems</a:t>
            </a:r>
          </a:p>
          <a:p>
            <a:pPr lvl="1"/>
            <a:r>
              <a:rPr lang="en-US" dirty="0" smtClean="0"/>
              <a:t>Low Latitude Solar Power System for use everywhere but Pacific Northwest and Alaska</a:t>
            </a:r>
          </a:p>
          <a:p>
            <a:pPr lvl="1"/>
            <a:r>
              <a:rPr lang="en-US" dirty="0" smtClean="0"/>
              <a:t>High Latitude Solar Power System where needed to be designed at a later date.  Possible solutions could involve a combination of a primary reserve, or larger panels, or more secondary batteries.</a:t>
            </a:r>
          </a:p>
          <a:p>
            <a:r>
              <a:rPr lang="en-US" dirty="0" smtClean="0"/>
              <a:t>Prevents having to oversize solar charge system to support region(s) with special needs</a:t>
            </a:r>
          </a:p>
          <a:p>
            <a:r>
              <a:rPr lang="en-US" dirty="0" smtClean="0"/>
              <a:t>Less Batteries needed for Low Latitude Solar Power System</a:t>
            </a:r>
          </a:p>
          <a:p>
            <a:r>
              <a:rPr lang="en-US" dirty="0" smtClean="0"/>
              <a:t>Higher Battery reliability due to less deep cycling of batteries</a:t>
            </a:r>
          </a:p>
          <a:p>
            <a:r>
              <a:rPr lang="en-US" dirty="0" smtClean="0"/>
              <a:t>Smaller Solar Panels needed</a:t>
            </a:r>
          </a:p>
          <a:p>
            <a:pPr>
              <a:buNone/>
            </a:pPr>
            <a:endParaRPr lang="en-US" dirty="0" smtClean="0"/>
          </a:p>
          <a:p>
            <a:endParaRPr lang="en-US" dirty="0" smtClean="0"/>
          </a:p>
        </p:txBody>
      </p:sp>
      <p:graphicFrame>
        <p:nvGraphicFramePr>
          <p:cNvPr id="4" name="Chart 3"/>
          <p:cNvGraphicFramePr>
            <a:graphicFrameLocks noGrp="1"/>
          </p:cNvGraphicFramePr>
          <p:nvPr/>
        </p:nvGraphicFramePr>
        <p:xfrm>
          <a:off x="0" y="2819400"/>
          <a:ext cx="9372600" cy="4038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457200" y="685800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Auxiliary Payload Overview</a:t>
            </a:r>
            <a:endParaRPr kumimoji="0" lang="en-US" sz="50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57200" y="1917192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Functional purpose is to support new sensors and external customers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Provides data without interfering with operational system software</a:t>
            </a: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Sensor access via Smart Module RS-232 serial and/or analog port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95000"/>
              <a:buFont typeface="Wingdings 2"/>
              <a:buChar char=""/>
              <a:tabLst/>
              <a:defRPr/>
            </a:pP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Provides 12 volts/ 2 amperage power to sensor</a:t>
            </a:r>
            <a:r>
              <a:rPr kumimoji="0" lang="en-US" sz="26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if needed</a:t>
            </a:r>
            <a:endParaRPr kumimoji="0" lang="en-US" sz="2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627888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dirty="0" smtClean="0"/>
              <a:t>SANDY / SCOOP Cost Estimate</a:t>
            </a:r>
            <a:endParaRPr lang="en-US" sz="4000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457200" y="1134708"/>
          <a:ext cx="8001002" cy="426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00188"/>
                <a:gridCol w="2500313"/>
                <a:gridCol w="1104899"/>
                <a:gridCol w="2895602"/>
              </a:tblGrid>
              <a:tr h="337345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Payload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Major Equipment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Cost Estimate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Notes</a:t>
                      </a:r>
                      <a:endParaRPr lang="en-US" sz="1600" dirty="0"/>
                    </a:p>
                  </a:txBody>
                  <a:tcPr/>
                </a:tc>
              </a:tr>
              <a:tr h="626498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Camera/AIS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SM</a:t>
                      </a:r>
                      <a:r>
                        <a:rPr lang="en-US" sz="1600" baseline="0" dirty="0" smtClean="0"/>
                        <a:t> (2), 9522B Iridium Modem, Antenna, </a:t>
                      </a:r>
                      <a:r>
                        <a:rPr lang="en-US" sz="1600" baseline="0" dirty="0" err="1" smtClean="0"/>
                        <a:t>Gumstix</a:t>
                      </a:r>
                      <a:r>
                        <a:rPr lang="en-US" sz="1600" baseline="0" dirty="0" smtClean="0"/>
                        <a:t>, camera (6), AIS receiver, AIS antenna. 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$5610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Price does not include secondary transmitter and battery</a:t>
                      </a:r>
                      <a:r>
                        <a:rPr lang="en-US" sz="1600" baseline="0" dirty="0" smtClean="0"/>
                        <a:t> pack used in Gen-I camera systems</a:t>
                      </a:r>
                      <a:endParaRPr lang="en-US" sz="1600" dirty="0"/>
                    </a:p>
                  </a:txBody>
                  <a:tcPr/>
                </a:tc>
              </a:tr>
              <a:tr h="771075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MET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SM (3), All-In-One</a:t>
                      </a:r>
                      <a:r>
                        <a:rPr lang="en-US" sz="1600" baseline="0" dirty="0" smtClean="0"/>
                        <a:t> Sensor, RM Young Anemometer, Barometer, Iridium Modem, Compass(2)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$8534*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* Highest cost </a:t>
                      </a:r>
                      <a:r>
                        <a:rPr lang="en-US" sz="1600" baseline="0" dirty="0" smtClean="0"/>
                        <a:t>case based on sensor selection</a:t>
                      </a:r>
                      <a:endParaRPr lang="en-US" sz="1600" dirty="0"/>
                    </a:p>
                  </a:txBody>
                  <a:tcPr/>
                </a:tc>
              </a:tr>
              <a:tr h="1060228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Power Module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Solar Lithium System</a:t>
                      </a:r>
                    </a:p>
                    <a:p>
                      <a:r>
                        <a:rPr lang="en-US" sz="1600" dirty="0" smtClean="0"/>
                        <a:t>Lithium Primary</a:t>
                      </a:r>
                    </a:p>
                    <a:p>
                      <a:r>
                        <a:rPr lang="en-US" sz="1600" dirty="0" smtClean="0"/>
                        <a:t>3M Power System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$3,350*</a:t>
                      </a:r>
                    </a:p>
                    <a:p>
                      <a:r>
                        <a:rPr lang="en-US" sz="1600" dirty="0" smtClean="0"/>
                        <a:t>$24,913</a:t>
                      </a:r>
                    </a:p>
                    <a:p>
                      <a:r>
                        <a:rPr lang="en-US" sz="1600" dirty="0" smtClean="0"/>
                        <a:t>$8,050</a:t>
                      </a:r>
                    </a:p>
                    <a:p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**One time $18,000 engineering development fee.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**Price estimate included the cost</a:t>
                      </a:r>
                      <a:r>
                        <a:rPr kumimoji="0" lang="en-US" sz="16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of :</a:t>
                      </a:r>
                      <a:r>
                        <a:rPr kumimoji="0" lang="en-US" sz="16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Solar Panels, Batteries, Cables, Power Control Unit, Assembly, and Testing</a:t>
                      </a: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627888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dirty="0" smtClean="0"/>
              <a:t>SANDY / SCOOP Cost Estimate</a:t>
            </a:r>
            <a:endParaRPr lang="en-US" sz="4000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/>
        </p:nvGraphicFramePr>
        <p:xfrm>
          <a:off x="457200" y="1143000"/>
          <a:ext cx="7924800" cy="533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85900"/>
                <a:gridCol w="2476500"/>
                <a:gridCol w="1094376"/>
                <a:gridCol w="2868024"/>
              </a:tblGrid>
              <a:tr h="447115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Payload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Major Equipment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Cost Estimate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/>
                        <a:t>Notes</a:t>
                      </a:r>
                      <a:endParaRPr lang="en-US" sz="1600" dirty="0"/>
                    </a:p>
                  </a:txBody>
                  <a:tcPr/>
                </a:tc>
              </a:tr>
              <a:tr h="1021976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Waves / Ocean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CF2 Boards, GX1 sensor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SM (2), IM</a:t>
                      </a:r>
                      <a:r>
                        <a:rPr lang="en-US" sz="1600" baseline="0" dirty="0" smtClean="0"/>
                        <a:t>M Board, </a:t>
                      </a:r>
                      <a:r>
                        <a:rPr lang="en-US" sz="1600" dirty="0" smtClean="0"/>
                        <a:t>Thermistor</a:t>
                      </a:r>
                      <a:r>
                        <a:rPr lang="en-US" sz="1600" baseline="0" dirty="0" smtClean="0"/>
                        <a:t> Array Board, </a:t>
                      </a:r>
                      <a:r>
                        <a:rPr lang="en-US" sz="1600" dirty="0" smtClean="0"/>
                        <a:t>Enclosure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$5,450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Cost includes</a:t>
                      </a:r>
                      <a:r>
                        <a:rPr lang="en-US" sz="1600" baseline="0" dirty="0" smtClean="0"/>
                        <a:t> both </a:t>
                      </a:r>
                      <a:r>
                        <a:rPr lang="en-US" sz="1600" dirty="0" smtClean="0"/>
                        <a:t>IMM and Thermistor controller installed</a:t>
                      </a:r>
                      <a:endParaRPr lang="en-US" sz="1600" dirty="0"/>
                    </a:p>
                  </a:txBody>
                  <a:tcPr/>
                </a:tc>
              </a:tr>
              <a:tr h="1021976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Temperature Profile String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Seabird</a:t>
                      </a:r>
                      <a:r>
                        <a:rPr lang="en-US" sz="1600" baseline="0" dirty="0" smtClean="0"/>
                        <a:t> Serial CT</a:t>
                      </a:r>
                      <a:endParaRPr lang="en-US" sz="1600" dirty="0" smtClean="0"/>
                    </a:p>
                    <a:p>
                      <a:pPr algn="l"/>
                      <a:r>
                        <a:rPr lang="en-US" sz="1600" dirty="0" smtClean="0"/>
                        <a:t>Thermistor String</a:t>
                      </a:r>
                    </a:p>
                    <a:p>
                      <a:pPr algn="l"/>
                      <a:r>
                        <a:rPr lang="en-US" sz="1600" dirty="0" smtClean="0"/>
                        <a:t>Seabird IM CTD</a:t>
                      </a:r>
                    </a:p>
                    <a:p>
                      <a:pPr algn="l"/>
                      <a:r>
                        <a:rPr lang="en-US" sz="1600" dirty="0" smtClean="0"/>
                        <a:t>Seabird IM T sensor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$3,500</a:t>
                      </a:r>
                    </a:p>
                    <a:p>
                      <a:r>
                        <a:rPr lang="en-US" sz="1600" dirty="0" smtClean="0"/>
                        <a:t>$3,525</a:t>
                      </a:r>
                    </a:p>
                    <a:p>
                      <a:r>
                        <a:rPr lang="en-US" sz="1600" dirty="0" smtClean="0"/>
                        <a:t>$61,813*</a:t>
                      </a:r>
                    </a:p>
                    <a:p>
                      <a:r>
                        <a:rPr lang="en-US" sz="1600" dirty="0" smtClean="0"/>
                        <a:t>$20,125*</a:t>
                      </a:r>
                      <a:endParaRPr lang="en-US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/>
                        <a:t>1 Serial CT Sensor</a:t>
                      </a:r>
                    </a:p>
                    <a:p>
                      <a:r>
                        <a:rPr lang="en-US" sz="1600" dirty="0" smtClean="0"/>
                        <a:t>9 T</a:t>
                      </a:r>
                      <a:r>
                        <a:rPr lang="en-US" sz="1600" baseline="0" dirty="0" smtClean="0"/>
                        <a:t> Measurements</a:t>
                      </a:r>
                      <a:endParaRPr lang="en-US" sz="1600" dirty="0" smtClean="0"/>
                    </a:p>
                    <a:p>
                      <a:r>
                        <a:rPr lang="en-US" sz="1600" dirty="0" smtClean="0"/>
                        <a:t>9 IM CTD sensors</a:t>
                      </a:r>
                    </a:p>
                    <a:p>
                      <a:r>
                        <a:rPr lang="en-US" sz="1600" dirty="0" smtClean="0"/>
                        <a:t>9 IM T sensors</a:t>
                      </a:r>
                    </a:p>
                    <a:p>
                      <a:r>
                        <a:rPr lang="en-US" sz="1600" dirty="0" smtClean="0"/>
                        <a:t>*Reoccurring cost for sensor cleaning</a:t>
                      </a:r>
                      <a:r>
                        <a:rPr lang="en-US" sz="1600" baseline="0" dirty="0" smtClean="0"/>
                        <a:t> and re-calibration</a:t>
                      </a:r>
                      <a:endParaRPr lang="en-US" sz="1600" dirty="0"/>
                    </a:p>
                  </a:txBody>
                  <a:tcPr/>
                </a:tc>
              </a:tr>
              <a:tr h="1021976"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Total Cost</a:t>
                      </a:r>
                    </a:p>
                    <a:p>
                      <a:r>
                        <a:rPr lang="en-US" sz="16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per Station</a:t>
                      </a:r>
                      <a:endParaRPr lang="en-US" sz="16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6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Camera/AIS, MET,</a:t>
                      </a:r>
                      <a:r>
                        <a:rPr lang="en-US" sz="1600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Waves</a:t>
                      </a:r>
                      <a:endParaRPr lang="en-US" sz="1600" dirty="0" smtClean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  <a:p>
                      <a:pPr algn="l"/>
                      <a:r>
                        <a:rPr lang="en-US" sz="16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Solar/ Lithium ,</a:t>
                      </a:r>
                    </a:p>
                    <a:p>
                      <a:pPr algn="l"/>
                      <a:r>
                        <a:rPr lang="en-US" sz="16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Ocean</a:t>
                      </a:r>
                      <a:r>
                        <a:rPr lang="en-US" sz="1600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- </a:t>
                      </a:r>
                      <a:r>
                        <a:rPr lang="en-US" sz="16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Thermistor String (9) and</a:t>
                      </a:r>
                      <a:r>
                        <a:rPr lang="en-US" sz="1600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</a:t>
                      </a:r>
                      <a:r>
                        <a:rPr lang="en-US" sz="16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Serial CT(1)</a:t>
                      </a:r>
                      <a:endParaRPr lang="en-US" sz="16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$29,969</a:t>
                      </a:r>
                      <a:endParaRPr lang="en-US" sz="16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Lowest Cost</a:t>
                      </a:r>
                    </a:p>
                    <a:p>
                      <a:r>
                        <a:rPr lang="en-US" sz="16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Labor not included</a:t>
                      </a:r>
                    </a:p>
                    <a:p>
                      <a:r>
                        <a:rPr lang="en-US" sz="16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Does not include hull cost </a:t>
                      </a:r>
                      <a:endParaRPr lang="en-US" sz="16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830356"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Total Cost</a:t>
                      </a:r>
                    </a:p>
                    <a:p>
                      <a:r>
                        <a:rPr lang="en-US" sz="16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per Station</a:t>
                      </a:r>
                      <a:endParaRPr lang="en-US" sz="16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6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Camera/AIS, MET, Waves</a:t>
                      </a:r>
                    </a:p>
                    <a:p>
                      <a:pPr algn="l"/>
                      <a:r>
                        <a:rPr lang="en-US" sz="16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Primary/Lithium </a:t>
                      </a:r>
                    </a:p>
                    <a:p>
                      <a:pPr algn="l"/>
                      <a:r>
                        <a:rPr lang="en-US" sz="16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Ocean - CTD (9) IM Line</a:t>
                      </a:r>
                      <a:r>
                        <a:rPr lang="en-US" sz="1600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a</a:t>
                      </a:r>
                      <a:r>
                        <a:rPr lang="en-US" sz="16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nd Serial</a:t>
                      </a:r>
                      <a:r>
                        <a:rPr lang="en-US" sz="1600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 CT(1)</a:t>
                      </a:r>
                      <a:endParaRPr lang="en-US" sz="1600" dirty="0" smtClean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$109,820</a:t>
                      </a:r>
                      <a:endParaRPr lang="en-US" sz="16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Highest Cost</a:t>
                      </a:r>
                    </a:p>
                    <a:p>
                      <a:r>
                        <a:rPr lang="en-US" sz="16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Labor not included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Does not include hull cost </a:t>
                      </a:r>
                    </a:p>
                    <a:p>
                      <a:endParaRPr lang="en-US" sz="1600" dirty="0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972312"/>
          </a:xfrm>
        </p:spPr>
        <p:txBody>
          <a:bodyPr/>
          <a:lstStyle/>
          <a:p>
            <a:pPr algn="ctr"/>
            <a:r>
              <a:rPr lang="en-US" dirty="0" smtClean="0"/>
              <a:t>SANDY/SCOOP Testing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47800"/>
            <a:ext cx="8458200" cy="5181600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All Testing will follow a documented test plan for the project with</a:t>
            </a:r>
          </a:p>
          <a:p>
            <a:pPr lvl="1"/>
            <a:r>
              <a:rPr lang="en-US" dirty="0" smtClean="0"/>
              <a:t>Individual tests captured in ETPs.</a:t>
            </a:r>
          </a:p>
          <a:p>
            <a:pPr lvl="1"/>
            <a:r>
              <a:rPr lang="en-US" dirty="0" smtClean="0"/>
              <a:t>Production and Integration testing captured with NDBC procedures</a:t>
            </a:r>
          </a:p>
          <a:p>
            <a:r>
              <a:rPr lang="en-US" dirty="0" smtClean="0"/>
              <a:t>Unit Level Testing  will be conducted on all equipment</a:t>
            </a:r>
          </a:p>
          <a:p>
            <a:pPr lvl="1"/>
            <a:r>
              <a:rPr lang="en-US" dirty="0" smtClean="0"/>
              <a:t>Sensors		Power System</a:t>
            </a:r>
          </a:p>
          <a:p>
            <a:pPr lvl="1"/>
            <a:r>
              <a:rPr lang="en-US" dirty="0" smtClean="0"/>
              <a:t>Payloads		Communications</a:t>
            </a:r>
          </a:p>
          <a:p>
            <a:pPr lvl="1"/>
            <a:r>
              <a:rPr lang="en-US" dirty="0" smtClean="0"/>
              <a:t>Shoreside interface	IM interface verified </a:t>
            </a:r>
          </a:p>
          <a:p>
            <a:pPr lvl="1"/>
            <a:r>
              <a:rPr lang="en-US" dirty="0" smtClean="0"/>
              <a:t>Magnetic 		Transmission strength, </a:t>
            </a:r>
          </a:p>
          <a:p>
            <a:pPr lvl="1"/>
            <a:r>
              <a:rPr lang="en-US" dirty="0" smtClean="0"/>
              <a:t>Water intrusion</a:t>
            </a:r>
          </a:p>
          <a:p>
            <a:r>
              <a:rPr lang="en-US" dirty="0" smtClean="0"/>
              <a:t>Integration Testing</a:t>
            </a:r>
          </a:p>
          <a:p>
            <a:pPr lvl="1"/>
            <a:r>
              <a:rPr lang="en-US" dirty="0" smtClean="0"/>
              <a:t>End-to-end with other systems</a:t>
            </a:r>
          </a:p>
          <a:p>
            <a:pPr lvl="1"/>
            <a:r>
              <a:rPr lang="en-US" dirty="0" smtClean="0"/>
              <a:t>Swap-out verified</a:t>
            </a:r>
          </a:p>
          <a:p>
            <a:pPr lvl="1"/>
            <a:r>
              <a:rPr lang="en-US" dirty="0" smtClean="0"/>
              <a:t>Back channel commands verified</a:t>
            </a:r>
          </a:p>
          <a:p>
            <a:pPr lvl="1"/>
            <a:r>
              <a:rPr lang="en-US" dirty="0" smtClean="0"/>
              <a:t>Heading verification performed on several hulls for repeatability</a:t>
            </a:r>
          </a:p>
          <a:p>
            <a:r>
              <a:rPr lang="en-US" dirty="0" smtClean="0"/>
              <a:t>Field Test</a:t>
            </a:r>
          </a:p>
          <a:p>
            <a:pPr lvl="1"/>
            <a:r>
              <a:rPr lang="en-US" dirty="0" smtClean="0"/>
              <a:t>Measurements compared to a reference station</a:t>
            </a:r>
          </a:p>
          <a:p>
            <a:pPr lvl="1"/>
            <a:r>
              <a:rPr lang="en-US" dirty="0" smtClean="0"/>
              <a:t>Robustness of the system and survivability</a:t>
            </a:r>
          </a:p>
          <a:p>
            <a:pPr lvl="1"/>
            <a:r>
              <a:rPr lang="en-US" dirty="0" smtClean="0"/>
              <a:t>Endurance testing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762000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/>
              <a:t>Engineering Lab Testing</a:t>
            </a:r>
            <a:endParaRPr lang="en-US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1246633"/>
            <a:ext cx="8942546" cy="55111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838200"/>
          </a:xfrm>
        </p:spPr>
        <p:txBody>
          <a:bodyPr>
            <a:normAutofit/>
          </a:bodyPr>
          <a:lstStyle/>
          <a:p>
            <a:r>
              <a:rPr lang="en-US" dirty="0" smtClean="0"/>
              <a:t>SCOOP Documentation Tree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ChangeAspect="1"/>
          </p:cNvGraphicFramePr>
          <p:nvPr>
            <p:ph idx="1"/>
          </p:nvPr>
        </p:nvGraphicFramePr>
        <p:xfrm>
          <a:off x="332919" y="1295400"/>
          <a:ext cx="8158619" cy="5451475"/>
        </p:xfrm>
        <a:graphic>
          <a:graphicData uri="http://schemas.openxmlformats.org/presentationml/2006/ole">
            <p:oleObj spid="_x0000_s1026" name="Visio" r:id="rId3" imgW="6124322" imgH="4092729" progId="Visio.Drawing.11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 &amp; A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625609"/>
          </a:xfrm>
        </p:spPr>
        <p:txBody>
          <a:bodyPr/>
          <a:lstStyle/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609600" y="19275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/>
          <a:p>
            <a:pPr marL="438912" marR="0" lvl="0" indent="-32004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"/>
              <a:tabLst/>
              <a:defRPr/>
            </a:pP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731520" marR="0" lvl="1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Pct val="90000"/>
              <a:buFont typeface="Wingdings"/>
              <a:buChar char=""/>
              <a:tabLst/>
              <a:defRPr/>
            </a:pP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731520" marR="0" lvl="1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Pct val="90000"/>
              <a:buFont typeface="Wingdings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731520" marR="0" lvl="1" indent="-27432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Pct val="90000"/>
              <a:buFont typeface="Wingdings"/>
              <a:buChar char=""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194" name="Picture 2" descr="http://inside-real-estate.com/tamiesling/files/2010/11/bigstock_Question_Mark_39930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09800" y="1524000"/>
            <a:ext cx="5257800" cy="5257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item1.xml><?xml version="1.0" encoding="utf-8"?>
<?mso-contentType ?>
<spe:Receivers xmlns:spe="http://schemas.microsoft.com/sharepoint/events"/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DA9CA1C8270B34C95F3CF0C4CF9912D" ma:contentTypeVersion="1" ma:contentTypeDescription="Create a new document." ma:contentTypeScope="" ma:versionID="876afc690d888158f3a01b31f7275d15">
  <xsd:schema xmlns:xsd="http://www.w3.org/2001/XMLSchema" xmlns:xs="http://www.w3.org/2001/XMLSchema" xmlns:p="http://schemas.microsoft.com/office/2006/metadata/properties" xmlns:ns2="8a59afe3-1395-43ee-bac6-21f999292ded" xmlns:ns3="f9814bc7-8152-4b4e-9787-12ea20b30877" targetNamespace="http://schemas.microsoft.com/office/2006/metadata/properties" ma:root="true" ma:fieldsID="d857cfaa38f3afedb528ec5db67f8154" ns2:_="" ns3:_="">
    <xsd:import namespace="8a59afe3-1395-43ee-bac6-21f999292ded"/>
    <xsd:import namespace="f9814bc7-8152-4b4e-9787-12ea20b30877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c96229a20b97475682545c0ae1a35a19" minOccurs="0"/>
                <xsd:element ref="ns2:TaxCatchAll" minOccurs="0"/>
                <xsd:element ref="ns2:TaxCatchAllLabel" minOccurs="0"/>
                <xsd:element ref="ns2:laf096900d044aca8a7c62b0ef83df35" minOccurs="0"/>
                <xsd:element ref="ns2:Meeting_x0020_Date" minOccurs="0"/>
                <xsd:element ref="ns3:Wiki_x0020_Subject_x0020_Area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a59afe3-1395-43ee-bac6-21f999292ded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c96229a20b97475682545c0ae1a35a19" ma:index="11" nillable="true" ma:taxonomy="true" ma:internalName="c96229a20b97475682545c0ae1a35a19" ma:taxonomyFieldName="Authoring_x0020_Branch_x002F_Department" ma:displayName="Authoring Branch/Department" ma:indexed="true" ma:readOnly="false" ma:default="" ma:fieldId="{c96229a2-0b97-4756-8254-5c0ae1a35a19}" ma:sspId="08bac421-2cc4-4121-894c-935f78f00730" ma:termSetId="b1b8fcb7-ce82-49e2-945f-6f7e0e93f46a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2" nillable="true" ma:displayName="Taxonomy Catch All Column" ma:hidden="true" ma:list="{ffedd3e6-6298-4ab4-9018-c996acc1f09c}" ma:internalName="TaxCatchAll" ma:showField="CatchAllData" ma:web="8a59afe3-1395-43ee-bac6-21f999292de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3" nillable="true" ma:displayName="Taxonomy Catch All Column1" ma:hidden="true" ma:list="{ffedd3e6-6298-4ab4-9018-c996acc1f09c}" ma:internalName="TaxCatchAllLabel" ma:readOnly="true" ma:showField="CatchAllDataLabel" ma:web="8a59afe3-1395-43ee-bac6-21f999292de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f096900d044aca8a7c62b0ef83df35" ma:index="15" nillable="true" ma:taxonomy="true" ma:internalName="laf096900d044aca8a7c62b0ef83df35" ma:taxonomyFieldName="Document_x0020_Classification" ma:displayName="Document Classification" ma:default="" ma:fieldId="{5af09690-0d04-4aca-8a7c-62b0ef83df35}" ma:sspId="08bac421-2cc4-4121-894c-935f78f00730" ma:termSetId="7548c710-45c6-4d06-8647-3edd78312bfa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eeting_x0020_Date" ma:index="17" nillable="true" ma:displayName="Meeting Date" ma:format="DateOnly" ma:internalName="Meeting_x0020_Dat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9814bc7-8152-4b4e-9787-12ea20b30877" elementFormDefault="qualified">
    <xsd:import namespace="http://schemas.microsoft.com/office/2006/documentManagement/types"/>
    <xsd:import namespace="http://schemas.microsoft.com/office/infopath/2007/PartnerControls"/>
    <xsd:element name="Wiki_x0020_Subject_x0020_Area" ma:index="18" ma:displayName="Wiki Subject Area" ma:default="Documentation" ma:description="Subject Area List" ma:format="Dropdown" ma:internalName="Wiki_x0020_Subject_x0020_Area">
      <xsd:simpleType>
        <xsd:union memberTypes="dms:Text">
          <xsd:simpleType>
            <xsd:restriction base="dms:Choice">
              <xsd:enumeration value="Main Wiki Page"/>
              <xsd:enumeration value="Trade Studies Blog"/>
              <xsd:enumeration value="Meeting Minutes"/>
              <xsd:enumeration value="Reviews"/>
              <xsd:enumeration value="Documentation"/>
              <xsd:enumeration value="Payload"/>
              <xsd:enumeration value="Hardware"/>
              <xsd:enumeration value="Firmware"/>
              <xsd:enumeration value="Configuration"/>
              <xsd:enumeration value="Sensors"/>
              <xsd:enumeration value="Communications"/>
              <xsd:enumeration value="Waves"/>
              <xsd:enumeration value="Power"/>
              <xsd:enumeration value="Testing"/>
              <xsd:enumeration value="Buoy Hull"/>
              <xsd:enumeration value="Mooring"/>
              <xsd:enumeration value="Message Format"/>
              <xsd:enumeration value="Shoreside Processing"/>
              <xsd:enumeration value="QC"/>
              <xsd:enumeration value="MCC"/>
            </xsd:restriction>
          </xsd:simpleType>
        </xsd:un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customXsn xmlns="http://schemas.microsoft.com/office/2006/metadata/customXsn">
  <xsnLocation/>
  <cached>True</cached>
  <openByDefault>True</openByDefault>
  <xsnScope/>
</customXsn>
</file>

<file path=customXml/item5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eting_x0020_Date xmlns="8a59afe3-1395-43ee-bac6-21f999292ded" xsi:nil="true"/>
    <TaxCatchAll xmlns="8a59afe3-1395-43ee-bac6-21f999292ded"/>
    <Wiki_x0020_Subject_x0020_Area xmlns="f9814bc7-8152-4b4e-9787-12ea20b30877">Reviews</Wiki_x0020_Subject_x0020_Area>
    <laf096900d044aca8a7c62b0ef83df35 xmlns="8a59afe3-1395-43ee-bac6-21f999292ded">
      <Terms xmlns="http://schemas.microsoft.com/office/infopath/2007/PartnerControls"/>
    </laf096900d044aca8a7c62b0ef83df35>
    <c96229a20b97475682545c0ae1a35a19 xmlns="8a59afe3-1395-43ee-bac6-21f999292ded">
      <Terms xmlns="http://schemas.microsoft.com/office/infopath/2007/PartnerControls"/>
    </c96229a20b97475682545c0ae1a35a19>
  </documentManagement>
</p:properties>
</file>

<file path=customXml/itemProps1.xml><?xml version="1.0" encoding="utf-8"?>
<ds:datastoreItem xmlns:ds="http://schemas.openxmlformats.org/officeDocument/2006/customXml" ds:itemID="{2CBB4C4E-7622-482B-982B-CEBB48B56295}">
  <ds:schemaRefs>
    <ds:schemaRef ds:uri="http://schemas.microsoft.com/sharepoint/events"/>
  </ds:schemaRefs>
</ds:datastoreItem>
</file>

<file path=customXml/itemProps2.xml><?xml version="1.0" encoding="utf-8"?>
<ds:datastoreItem xmlns:ds="http://schemas.openxmlformats.org/officeDocument/2006/customXml" ds:itemID="{D4085971-CC6C-4202-A9EF-5EB6CDB234D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7AB106E-F1CD-4D26-B5C5-82B4D1B74F4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a59afe3-1395-43ee-bac6-21f999292ded"/>
    <ds:schemaRef ds:uri="f9814bc7-8152-4b4e-9787-12ea20b3087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DA0BC9E7-2C4E-4309-89F6-9FC03D9D9EE3}">
  <ds:schemaRefs>
    <ds:schemaRef ds:uri="http://schemas.microsoft.com/office/2006/metadata/customXsn"/>
  </ds:schemaRefs>
</ds:datastoreItem>
</file>

<file path=customXml/itemProps5.xml><?xml version="1.0" encoding="utf-8"?>
<ds:datastoreItem xmlns:ds="http://schemas.openxmlformats.org/officeDocument/2006/customXml" ds:itemID="{7768C368-B47C-4C0B-BA35-97A32A5C7BE4}">
  <ds:schemaRefs>
    <ds:schemaRef ds:uri="http://schemas.microsoft.com/office/2006/documentManagement/types"/>
    <ds:schemaRef ds:uri="http://purl.org/dc/elements/1.1/"/>
    <ds:schemaRef ds:uri="http://purl.org/dc/terms/"/>
    <ds:schemaRef ds:uri="http://purl.org/dc/dcmitype/"/>
    <ds:schemaRef ds:uri="http://www.w3.org/XML/1998/namespace"/>
    <ds:schemaRef ds:uri="http://schemas.microsoft.com/office/2006/metadata/properties"/>
    <ds:schemaRef ds:uri="8a59afe3-1395-43ee-bac6-21f999292ded"/>
    <ds:schemaRef ds:uri="f9814bc7-8152-4b4e-9787-12ea20b30877"/>
    <ds:schemaRef ds:uri="http://schemas.openxmlformats.org/package/2006/metadata/core-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32292</TotalTime>
  <Words>2951</Words>
  <Application>Microsoft Office PowerPoint</Application>
  <PresentationFormat>On-screen Show (4:3)</PresentationFormat>
  <Paragraphs>655</Paragraphs>
  <Slides>38</Slides>
  <Notes>1</Notes>
  <HiddenSlides>2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40" baseType="lpstr">
      <vt:lpstr>Flow</vt:lpstr>
      <vt:lpstr>Visio</vt:lpstr>
      <vt:lpstr> Preliminary Design Review System Overview</vt:lpstr>
      <vt:lpstr>Agenda</vt:lpstr>
      <vt:lpstr>Scope Review</vt:lpstr>
      <vt:lpstr>Requirements Review</vt:lpstr>
      <vt:lpstr>Requirements Review page 2 (PDR)</vt:lpstr>
      <vt:lpstr>New Features SANDY/SCOOP  </vt:lpstr>
      <vt:lpstr>CONCEPT of OPERATIONS</vt:lpstr>
      <vt:lpstr>3m Installation</vt:lpstr>
      <vt:lpstr>Hurricane Sandy Assembly</vt:lpstr>
      <vt:lpstr>Camera/AIS/MET Payload</vt:lpstr>
      <vt:lpstr>Camera/AIS/MET Payload</vt:lpstr>
      <vt:lpstr>Power Payload</vt:lpstr>
      <vt:lpstr>Waves/Ocean Payload</vt:lpstr>
      <vt:lpstr>Auxiliary Payload</vt:lpstr>
      <vt:lpstr>Camera / AIS System Overview</vt:lpstr>
      <vt:lpstr>MET System Overview</vt:lpstr>
      <vt:lpstr>MET Sensor Pros &amp; Cons</vt:lpstr>
      <vt:lpstr>Extended MET Sensor Pros &amp; Cons</vt:lpstr>
      <vt:lpstr>MET Processing</vt:lpstr>
      <vt:lpstr>Extended MET Processing</vt:lpstr>
      <vt:lpstr>Hub Coordinator</vt:lpstr>
      <vt:lpstr>Payload Communications</vt:lpstr>
      <vt:lpstr>Waves Overview</vt:lpstr>
      <vt:lpstr>Waves Processing</vt:lpstr>
      <vt:lpstr>Ocean System Overview</vt:lpstr>
      <vt:lpstr>Ocean Sensor Pros &amp; Cons</vt:lpstr>
      <vt:lpstr>Ocean Processing</vt:lpstr>
      <vt:lpstr>Power System Overview</vt:lpstr>
      <vt:lpstr>System Power Requirements</vt:lpstr>
      <vt:lpstr>Road to Solar Power</vt:lpstr>
      <vt:lpstr>Low Latitude vs. High Latitude Solar Array </vt:lpstr>
      <vt:lpstr>Slide 32</vt:lpstr>
      <vt:lpstr>SANDY / SCOOP Cost Estimate</vt:lpstr>
      <vt:lpstr>SANDY / SCOOP Cost Estimate</vt:lpstr>
      <vt:lpstr>SANDY/SCOOP Testing</vt:lpstr>
      <vt:lpstr>Engineering Lab Testing</vt:lpstr>
      <vt:lpstr>SCOOP Documentation Tree</vt:lpstr>
      <vt:lpstr>Q &amp; 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Rodney Riley</dc:creator>
  <cp:lastModifiedBy>Lexl</cp:lastModifiedBy>
  <cp:revision>3031</cp:revision>
  <dcterms:created xsi:type="dcterms:W3CDTF">2006-08-16T00:00:00Z</dcterms:created>
  <dcterms:modified xsi:type="dcterms:W3CDTF">2013-12-03T21:22:17Z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0x010100ADA9CA1C8270B34C95F3CF0C4CF9912D</vt:lpwstr>
  </property>
  <property fmtid="{D5CDD505-2E9C-101B-9397-08002B2CF9AE}" pid="3" name="Document_x0020_Classification">
    <vt:lpwstr/>
  </property>
  <property fmtid="{D5CDD505-2E9C-101B-9397-08002B2CF9AE}" pid="4" name="Authoring_x0020_Branch_x002F_Department">
    <vt:lpwstr/>
  </property>
</Properties>
</file>