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pict" ContentType="image/pict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vml" ContentType="application/vnd.openxmlformats-officedocument.vmlDrawing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9" r:id="rId5"/>
    <p:sldId id="274" r:id="rId6"/>
    <p:sldId id="275" r:id="rId7"/>
    <p:sldId id="261" r:id="rId8"/>
    <p:sldId id="262" r:id="rId9"/>
    <p:sldId id="263" r:id="rId10"/>
    <p:sldId id="264" r:id="rId11"/>
    <p:sldId id="265" r:id="rId12"/>
    <p:sldId id="271" r:id="rId13"/>
    <p:sldId id="272" r:id="rId14"/>
    <p:sldId id="273" r:id="rId15"/>
    <p:sldId id="270" r:id="rId16"/>
    <p:sldId id="257" r:id="rId17"/>
    <p:sldId id="278" r:id="rId18"/>
    <p:sldId id="276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17" d="100"/>
          <a:sy n="117" d="100"/>
        </p:scale>
        <p:origin x="-6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14" Type="http://schemas.openxmlformats.org/officeDocument/2006/relationships/slide" Target="slides/slide13.xml"/><Relationship Id="rId23" Type="http://schemas.openxmlformats.org/officeDocument/2006/relationships/presProps" Target="presProps.xml"/><Relationship Id="rId4" Type="http://schemas.openxmlformats.org/officeDocument/2006/relationships/slide" Target="slides/slide3.xml"/><Relationship Id="rId26" Type="http://schemas.openxmlformats.org/officeDocument/2006/relationships/tableStyles" Target="tableStyles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printerSettings" Target="printerSettings/printerSettings1.bin"/><Relationship Id="rId21" Type="http://schemas.openxmlformats.org/officeDocument/2006/relationships/notesMaster" Target="notesMasters/notesMaster1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16F4F-EE2F-2D46-B41F-91588DEABDC4}" type="datetimeFigureOut">
              <a:rPr lang="en-US" smtClean="0"/>
              <a:t>2/2/10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6136A-F1CB-134B-B5EB-6C03999FB26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F6E795-8C89-DB4E-BDFF-3C5E0A1EE3D6}" type="slidenum">
              <a:rPr lang="en-US"/>
              <a:pPr/>
              <a:t>4</a:t>
            </a:fld>
            <a:endParaRPr lang="en-US"/>
          </a:p>
        </p:txBody>
      </p:sp>
      <p:sp>
        <p:nvSpPr>
          <p:cNvPr id="245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F6E795-8C89-DB4E-BDFF-3C5E0A1EE3D6}" type="slidenum">
              <a:rPr lang="en-US"/>
              <a:pPr/>
              <a:t>5</a:t>
            </a:fld>
            <a:endParaRPr lang="en-US"/>
          </a:p>
        </p:txBody>
      </p:sp>
      <p:sp>
        <p:nvSpPr>
          <p:cNvPr id="245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F6E795-8C89-DB4E-BDFF-3C5E0A1EE3D6}" type="slidenum">
              <a:rPr lang="en-US"/>
              <a:pPr/>
              <a:t>6</a:t>
            </a:fld>
            <a:endParaRPr lang="en-US"/>
          </a:p>
        </p:txBody>
      </p:sp>
      <p:sp>
        <p:nvSpPr>
          <p:cNvPr id="245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9E54-287E-AA4A-AEBD-8897AC57CF97}" type="datetimeFigureOut">
              <a:rPr lang="en-US" smtClean="0"/>
              <a:pPr/>
              <a:t>2/1/10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F664-84A1-764F-BDA0-0CA99A05CE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9E54-287E-AA4A-AEBD-8897AC57CF97}" type="datetimeFigureOut">
              <a:rPr lang="en-US" smtClean="0"/>
              <a:pPr/>
              <a:t>2/1/10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F664-84A1-764F-BDA0-0CA99A05CE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9E54-287E-AA4A-AEBD-8897AC57CF97}" type="datetimeFigureOut">
              <a:rPr lang="en-US" smtClean="0"/>
              <a:pPr/>
              <a:t>2/1/10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F664-84A1-764F-BDA0-0CA99A05CE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9E54-287E-AA4A-AEBD-8897AC57CF97}" type="datetimeFigureOut">
              <a:rPr lang="en-US" smtClean="0"/>
              <a:pPr/>
              <a:t>2/1/10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F664-84A1-764F-BDA0-0CA99A05CE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9E54-287E-AA4A-AEBD-8897AC57CF97}" type="datetimeFigureOut">
              <a:rPr lang="en-US" smtClean="0"/>
              <a:pPr/>
              <a:t>2/1/10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F664-84A1-764F-BDA0-0CA99A05CE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9E54-287E-AA4A-AEBD-8897AC57CF97}" type="datetimeFigureOut">
              <a:rPr lang="en-US" smtClean="0"/>
              <a:pPr/>
              <a:t>2/1/10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F664-84A1-764F-BDA0-0CA99A05CE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9E54-287E-AA4A-AEBD-8897AC57CF97}" type="datetimeFigureOut">
              <a:rPr lang="en-US" smtClean="0"/>
              <a:pPr/>
              <a:t>2/1/10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F664-84A1-764F-BDA0-0CA99A05CE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9E54-287E-AA4A-AEBD-8897AC57CF97}" type="datetimeFigureOut">
              <a:rPr lang="en-US" smtClean="0"/>
              <a:pPr/>
              <a:t>2/1/10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F664-84A1-764F-BDA0-0CA99A05CE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9E54-287E-AA4A-AEBD-8897AC57CF97}" type="datetimeFigureOut">
              <a:rPr lang="en-US" smtClean="0"/>
              <a:pPr/>
              <a:t>2/1/10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F664-84A1-764F-BDA0-0CA99A05CE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9E54-287E-AA4A-AEBD-8897AC57CF97}" type="datetimeFigureOut">
              <a:rPr lang="en-US" smtClean="0"/>
              <a:pPr/>
              <a:t>2/1/10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F664-84A1-764F-BDA0-0CA99A05CE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9E54-287E-AA4A-AEBD-8897AC57CF97}" type="datetimeFigureOut">
              <a:rPr lang="en-US" smtClean="0"/>
              <a:pPr/>
              <a:t>2/1/10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F664-84A1-764F-BDA0-0CA99A05CE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79E54-287E-AA4A-AEBD-8897AC57CF97}" type="datetimeFigureOut">
              <a:rPr lang="en-US" smtClean="0"/>
              <a:pPr/>
              <a:t>2/1/10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0F664-84A1-764F-BDA0-0CA99A05CED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hyperlink" Target="https://oceana.mbari.org/confluence/display/OneStopShoppin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oceana.mbari.org/confluence/display/UpperWaterColumnDataVis" TargetMode="External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oleObject" Target="medusa:Users:mccann:Downloads:901005_Upper_Water_Column_Data_Visualization_Proposal_2010_phase2response-1.doc!OLE_LINK1" TargetMode="Externa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Relationship Id="rId5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Relationship Id="rId5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eg"/><Relationship Id="rId5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954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Application Development Environments for working with Upper Water Column Data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Mike McCann	</a:t>
            </a:r>
          </a:p>
          <a:p>
            <a:r>
              <a:rPr lang="en-US" dirty="0" smtClean="0"/>
              <a:t>3 February 2010</a:t>
            </a:r>
          </a:p>
          <a:p>
            <a:r>
              <a:rPr lang="en-US" dirty="0" smtClean="0"/>
              <a:t>CANON DSS meeting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OPeNDAP</a:t>
            </a:r>
            <a:r>
              <a:rPr lang="en-US" dirty="0" smtClean="0"/>
              <a:t> Data Structures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8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Sequence</a:t>
            </a: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(example: DRDS for </a:t>
            </a:r>
            <a:r>
              <a:rPr kumimoji="0" lang="en-US" sz="8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BOG’s</a:t>
            </a: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BTCD table)</a:t>
            </a:r>
            <a:b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Dataset {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Sequence {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Int32 CTD_BOTTLE_ID;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String CRUISE;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Int32 EXPD;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Int32 SEQ;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Int32 DEPTH;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Int32 BOTTLE;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String PROJECT;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String CTRB_ID;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String PLATFORM;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</a:t>
            </a:r>
            <a:r>
              <a:rPr lang="en-US" sz="3200" dirty="0" smtClean="0">
                <a:latin typeface="Courier New"/>
              </a:rPr>
              <a:t> ...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</a:t>
            </a:r>
            <a:r>
              <a:rPr lang="en-US" sz="3200" dirty="0" err="1" smtClean="0">
                <a:latin typeface="Courier New"/>
              </a:rPr>
              <a:t>pot_tmp</a:t>
            </a:r>
            <a:r>
              <a:rPr lang="en-US" sz="3200" dirty="0" smtClean="0">
                <a:latin typeface="Courier New"/>
              </a:rPr>
              <a:t>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</a:t>
            </a:r>
            <a:r>
              <a:rPr lang="en-US" sz="3200" dirty="0" err="1" smtClean="0">
                <a:latin typeface="Courier New"/>
              </a:rPr>
              <a:t>OxyT</a:t>
            </a:r>
            <a:r>
              <a:rPr lang="en-US" sz="3200" dirty="0" smtClean="0">
                <a:latin typeface="Courier New"/>
              </a:rPr>
              <a:t>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</a:t>
            </a:r>
            <a:r>
              <a:rPr lang="en-US" sz="3200" dirty="0" err="1" smtClean="0">
                <a:latin typeface="Courier New"/>
              </a:rPr>
              <a:t>OxyC</a:t>
            </a:r>
            <a:r>
              <a:rPr lang="en-US" sz="3200" dirty="0" smtClean="0">
                <a:latin typeface="Courier New"/>
              </a:rPr>
              <a:t>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</a:t>
            </a:r>
            <a:r>
              <a:rPr lang="en-US" sz="3200" dirty="0" err="1" smtClean="0">
                <a:latin typeface="Courier New"/>
              </a:rPr>
              <a:t>TransV</a:t>
            </a:r>
            <a:r>
              <a:rPr lang="en-US" sz="3200" dirty="0" smtClean="0">
                <a:latin typeface="Courier New"/>
              </a:rPr>
              <a:t>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</a:t>
            </a:r>
            <a:r>
              <a:rPr lang="en-US" sz="3200" dirty="0" err="1" smtClean="0">
                <a:latin typeface="Courier New"/>
              </a:rPr>
              <a:t>TransBeam</a:t>
            </a:r>
            <a:r>
              <a:rPr lang="en-US" sz="3200" dirty="0" smtClean="0">
                <a:latin typeface="Courier New"/>
              </a:rPr>
              <a:t>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POT_TMP2;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</a:t>
            </a:r>
            <a:r>
              <a:rPr lang="en-US" sz="3200" dirty="0" err="1" smtClean="0">
                <a:latin typeface="Courier New"/>
              </a:rPr>
              <a:t>OxyV</a:t>
            </a:r>
            <a:r>
              <a:rPr lang="en-US" sz="3200" dirty="0" smtClean="0">
                <a:latin typeface="Courier New"/>
              </a:rPr>
              <a:t>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    Float64 ISUS_NO3;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    } BCTD;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latin typeface="Courier New"/>
              </a:rPr>
              <a:t>} test;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OPeNDAP</a:t>
            </a:r>
            <a:r>
              <a:rPr lang="en-US" dirty="0" smtClean="0"/>
              <a:t> Data Structures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8000" u="sng" dirty="0" smtClean="0"/>
              <a:t>Sequence &amp; Structure</a:t>
            </a:r>
            <a:r>
              <a:rPr lang="en-US" sz="8000" dirty="0" smtClean="0"/>
              <a:t> together (</a:t>
            </a:r>
            <a:r>
              <a:rPr lang="en-US" sz="8000" dirty="0" smtClean="0"/>
              <a:t>e</a:t>
            </a:r>
            <a:r>
              <a:rPr lang="en-US" sz="8000" dirty="0" smtClean="0"/>
              <a:t>xample: dapper)</a:t>
            </a:r>
            <a:br>
              <a:rPr lang="en-US" sz="8000" dirty="0" smtClean="0"/>
            </a:br>
            <a:endParaRPr lang="en-US" sz="8000" b="1" dirty="0" smtClean="0"/>
          </a:p>
          <a:p>
            <a:pPr>
              <a:buNone/>
            </a:pPr>
            <a:r>
              <a:rPr lang="en-US" b="1" dirty="0" smtClean="0">
                <a:latin typeface="Courier New"/>
              </a:rPr>
              <a:t>Dataset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Sequence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Float32 LATITUDE;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Float64 JULD;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Float32 LONGITUDE;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Int32 _id;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Sequence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Float32 TEMP_DOXY_ADJUSTED;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Float32 CNDC_ADJUSTED_ERROR;</a:t>
            </a:r>
            <a:endParaRPr lang="en-US" b="1" dirty="0" smtClean="0">
              <a:latin typeface="Courier New"/>
            </a:endParaRP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...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Float32 </a:t>
            </a:r>
            <a:r>
              <a:rPr lang="en-US" b="1" dirty="0" smtClean="0">
                <a:latin typeface="Courier New"/>
              </a:rPr>
              <a:t>BPHASE_DOXY;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Float32 PRES_DOXY_ADJUSTED_QC;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} profile;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Structure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String PLATFORM_NUMBER;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String PROJECT_NAME;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String PI_NAME;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</a:t>
            </a:r>
            <a:r>
              <a:rPr lang="en-US" b="1" dirty="0" smtClean="0">
                <a:latin typeface="Courier New"/>
              </a:rPr>
              <a:t> ...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} attributes;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Structure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Structure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    Float32 valid_range[2];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    } PRES;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} </a:t>
            </a:r>
            <a:r>
              <a:rPr lang="en-US" b="1" dirty="0" err="1" smtClean="0">
                <a:latin typeface="Courier New"/>
              </a:rPr>
              <a:t>variable_attributes</a:t>
            </a:r>
            <a:r>
              <a:rPr lang="en-US" b="1" dirty="0" smtClean="0">
                <a:latin typeface="Courier New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} location;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Structure {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Float32 lon_range[2];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Float32 lat_range[2];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Float32 depth_range[2];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    Float64 time_range[2];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    } </a:t>
            </a:r>
            <a:r>
              <a:rPr lang="en-US" b="1" dirty="0" err="1" smtClean="0">
                <a:latin typeface="Courier New"/>
              </a:rPr>
              <a:t>constrained_ranges</a:t>
            </a:r>
            <a:r>
              <a:rPr lang="en-US" b="1" dirty="0" smtClean="0">
                <a:latin typeface="Courier New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/>
              </a:rPr>
              <a:t>} </a:t>
            </a:r>
            <a:r>
              <a:rPr lang="en-US" b="1" dirty="0" err="1" smtClean="0">
                <a:latin typeface="Courier New"/>
              </a:rPr>
              <a:t>argo_all</a:t>
            </a:r>
            <a:r>
              <a:rPr lang="en-US" b="1" dirty="0" smtClean="0">
                <a:latin typeface="Courier New"/>
              </a:rPr>
              <a:t>;</a:t>
            </a:r>
          </a:p>
          <a:p>
            <a:pPr>
              <a:buNone/>
            </a:pPr>
            <a:endParaRPr lang="en-US" dirty="0">
              <a:latin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OPeNDAP</a:t>
            </a:r>
            <a:r>
              <a:rPr lang="en-US" dirty="0" smtClean="0"/>
              <a:t> Conundrum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</a:t>
            </a:r>
            <a:r>
              <a:rPr lang="en-US" dirty="0" smtClean="0"/>
              <a:t>lient tools</a:t>
            </a:r>
          </a:p>
          <a:p>
            <a:pPr lvl="1"/>
            <a:r>
              <a:rPr lang="en-US" dirty="0" smtClean="0"/>
              <a:t>Plenty of good tools for working with Grid data structures, mainly because it looks a lot like </a:t>
            </a:r>
            <a:r>
              <a:rPr lang="en-US" dirty="0" err="1" smtClean="0"/>
              <a:t>NetCDF</a:t>
            </a:r>
            <a:r>
              <a:rPr lang="en-US" dirty="0" smtClean="0"/>
              <a:t> and those tools have been around a while.</a:t>
            </a:r>
          </a:p>
          <a:p>
            <a:pPr lvl="1"/>
            <a:r>
              <a:rPr lang="en-US" dirty="0" smtClean="0"/>
              <a:t>Tools for effectively dealing with Sequence/Structure are now becoming available, e.g. </a:t>
            </a:r>
            <a:r>
              <a:rPr lang="en-US" dirty="0" err="1" smtClean="0"/>
              <a:t>pydap</a:t>
            </a:r>
            <a:r>
              <a:rPr lang="en-US" dirty="0" smtClean="0"/>
              <a:t>, dapper, maybe IDV (?)</a:t>
            </a:r>
          </a:p>
          <a:p>
            <a:pPr lvl="1"/>
            <a:r>
              <a:rPr lang="en-US" dirty="0" smtClean="0"/>
              <a:t>In the case of dapper, decisions must be made up-front  that in the end restrict query functionality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does RDBMS/SQL fit?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Powerful geospatial enhanced database systems now exist, e.g. </a:t>
            </a:r>
            <a:r>
              <a:rPr lang="en-US" dirty="0" err="1" smtClean="0"/>
              <a:t>PostgreSQL</a:t>
            </a:r>
            <a:r>
              <a:rPr lang="en-US" dirty="0" smtClean="0"/>
              <a:t>, MS SQL Server 2008, </a:t>
            </a:r>
            <a:r>
              <a:rPr lang="en-US" dirty="0" err="1" smtClean="0"/>
              <a:t>MySQL</a:t>
            </a:r>
            <a:r>
              <a:rPr lang="en-US" dirty="0" smtClean="0"/>
              <a:t>, etc.</a:t>
            </a:r>
          </a:p>
          <a:p>
            <a:r>
              <a:rPr lang="en-US" dirty="0" smtClean="0"/>
              <a:t>Web servers: </a:t>
            </a:r>
            <a:r>
              <a:rPr lang="en-US" dirty="0" err="1" smtClean="0"/>
              <a:t>mapserver</a:t>
            </a:r>
            <a:r>
              <a:rPr lang="en-US" dirty="0" smtClean="0"/>
              <a:t>, </a:t>
            </a:r>
            <a:r>
              <a:rPr lang="en-US" dirty="0" err="1" smtClean="0"/>
              <a:t>geoserver</a:t>
            </a:r>
            <a:r>
              <a:rPr lang="en-US" dirty="0" smtClean="0"/>
              <a:t>, etc.</a:t>
            </a:r>
          </a:p>
          <a:p>
            <a:r>
              <a:rPr lang="en-US" dirty="0" smtClean="0"/>
              <a:t>Google Earth can be used to display data from databases</a:t>
            </a:r>
          </a:p>
          <a:p>
            <a:r>
              <a:rPr lang="en-US" dirty="0" smtClean="0"/>
              <a:t>Development environments:</a:t>
            </a:r>
          </a:p>
          <a:p>
            <a:pPr lvl="1"/>
            <a:r>
              <a:rPr lang="en-US" dirty="0" smtClean="0"/>
              <a:t>In the beginning we had Sybase’s Data Work Bench, now we have Enterprise Manager, or SQL “wizards” built into desktop products like ESRI </a:t>
            </a:r>
            <a:r>
              <a:rPr lang="en-US" dirty="0" err="1" smtClean="0"/>
              <a:t>ArcGIS</a:t>
            </a:r>
            <a:endParaRPr lang="en-US" dirty="0" smtClean="0"/>
          </a:p>
          <a:p>
            <a:pPr lvl="1"/>
            <a:r>
              <a:rPr lang="en-US" dirty="0" smtClean="0"/>
              <a:t>They are “Software Engineer” level tools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does</a:t>
            </a:r>
            <a:r>
              <a:rPr lang="en-US" dirty="0" smtClean="0"/>
              <a:t> RDBMS</a:t>
            </a:r>
            <a:r>
              <a:rPr lang="en-US" dirty="0" smtClean="0"/>
              <a:t>/SQL fit</a:t>
            </a:r>
            <a:r>
              <a:rPr lang="en-US" dirty="0" smtClean="0"/>
              <a:t>?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Development environments (cont.)</a:t>
            </a:r>
          </a:p>
          <a:p>
            <a:pPr lvl="1"/>
            <a:r>
              <a:rPr lang="en-US" dirty="0" smtClean="0"/>
              <a:t>Would like to have a “</a:t>
            </a:r>
            <a:r>
              <a:rPr lang="en-US" dirty="0" err="1" smtClean="0"/>
              <a:t>Matlab</a:t>
            </a:r>
            <a:r>
              <a:rPr lang="en-US" dirty="0" smtClean="0"/>
              <a:t>-like” environment for working with RDBMS/SQL data</a:t>
            </a:r>
          </a:p>
          <a:p>
            <a:r>
              <a:rPr lang="en-US" dirty="0" smtClean="0"/>
              <a:t>Benefits</a:t>
            </a:r>
          </a:p>
          <a:p>
            <a:pPr lvl="1"/>
            <a:r>
              <a:rPr lang="en-US" dirty="0" smtClean="0"/>
              <a:t>More complex data structures than can be served via </a:t>
            </a:r>
            <a:r>
              <a:rPr lang="en-US" dirty="0" err="1" smtClean="0"/>
              <a:t>OPeNDAP</a:t>
            </a:r>
            <a:endParaRPr lang="en-US" dirty="0" smtClean="0"/>
          </a:p>
          <a:p>
            <a:pPr lvl="1"/>
            <a:r>
              <a:rPr lang="en-US" dirty="0" smtClean="0"/>
              <a:t>Query on data values and spatial parameters</a:t>
            </a:r>
          </a:p>
          <a:p>
            <a:pPr lvl="1"/>
            <a:r>
              <a:rPr lang="en-US" dirty="0" smtClean="0"/>
              <a:t>Can index any column providing high-performance search</a:t>
            </a:r>
          </a:p>
          <a:p>
            <a:pPr lvl="1"/>
            <a:r>
              <a:rPr lang="en-US" dirty="0" smtClean="0"/>
              <a:t>Provide foundation for spatial analysis (with geospatial extensions)</a:t>
            </a:r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Upper Water Column Data Visualization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Follow-on to 2009 One-Stop Shopping project</a:t>
            </a:r>
          </a:p>
          <a:p>
            <a:r>
              <a:rPr lang="en-US" dirty="0" smtClean="0"/>
              <a:t>Continue to work on developing infrastructure for providing uniform access to RDBMS/SQL and </a:t>
            </a:r>
            <a:r>
              <a:rPr lang="en-US" dirty="0" err="1" smtClean="0"/>
              <a:t>OPeNDAP</a:t>
            </a:r>
            <a:r>
              <a:rPr lang="en-US" dirty="0" smtClean="0"/>
              <a:t> Data</a:t>
            </a:r>
          </a:p>
          <a:p>
            <a:r>
              <a:rPr lang="en-US" dirty="0" smtClean="0"/>
              <a:t>Build a geospatial-enabled database for MBARI Upper Water Column Data</a:t>
            </a:r>
          </a:p>
          <a:p>
            <a:r>
              <a:rPr lang="en-US" dirty="0" smtClean="0"/>
              <a:t>Develop example query tools that deliver products through Google Earth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Conceptual Data Flow Diagram</a:t>
            </a:r>
            <a:endParaRPr lang="en-US" dirty="0"/>
          </a:p>
        </p:txBody>
      </p:sp>
      <p:pic>
        <p:nvPicPr>
          <p:cNvPr id="6" name="Content Placeholder 5" descr="Picture 3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2040" r="-12040"/>
          <a:stretch>
            <a:fillRect/>
          </a:stretch>
        </p:blipFill>
        <p:spPr>
          <a:xfrm>
            <a:off x="-490206" y="1214249"/>
            <a:ext cx="10181062" cy="55991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Conceptual Data Flow Diagram</a:t>
            </a:r>
            <a:endParaRPr lang="en-US" dirty="0"/>
          </a:p>
        </p:txBody>
      </p:sp>
      <p:pic>
        <p:nvPicPr>
          <p:cNvPr id="6" name="Content Placeholder 5" descr="Picture 3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2040" r="-12040"/>
          <a:stretch>
            <a:fillRect/>
          </a:stretch>
        </p:blipFill>
        <p:spPr>
          <a:xfrm>
            <a:off x="-490206" y="1203393"/>
            <a:ext cx="10181062" cy="5599192"/>
          </a:xfrm>
        </p:spPr>
      </p:pic>
      <p:sp>
        <p:nvSpPr>
          <p:cNvPr id="4" name="Oval 3"/>
          <p:cNvSpPr/>
          <p:nvPr/>
        </p:nvSpPr>
        <p:spPr>
          <a:xfrm>
            <a:off x="685155" y="1417638"/>
            <a:ext cx="5513063" cy="3814742"/>
          </a:xfrm>
          <a:prstGeom prst="ellipse">
            <a:avLst/>
          </a:prstGeom>
          <a:solidFill>
            <a:schemeClr val="tx2">
              <a:lumMod val="60000"/>
              <a:lumOff val="40000"/>
              <a:alpha val="41000"/>
            </a:schemeClr>
          </a:solidFill>
          <a:ln>
            <a:solidFill>
              <a:srgbClr val="FFFF00">
                <a:alpha val="48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Scope of Upper Water Column Data Visualization project work in 2010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Confluence Spaces</a:t>
            </a:r>
            <a:endParaRPr lang="en-US" dirty="0"/>
          </a:p>
        </p:txBody>
      </p:sp>
      <p:pic>
        <p:nvPicPr>
          <p:cNvPr id="4" name="Picture 3" descr="Picture 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89314"/>
            <a:ext cx="9144000" cy="40027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565" y="3701746"/>
            <a:ext cx="6892940" cy="13352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2565" y="1476235"/>
            <a:ext cx="7319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/>
              </a:rPr>
              <a:t>One-Stop Shopping for MBARI Upper Water Column Data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Confluence Spaces (cont.)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565" y="1476235"/>
            <a:ext cx="5134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2"/>
              </a:rPr>
              <a:t>Upper Water Column Data Visualization</a:t>
            </a:r>
            <a:endParaRPr lang="en-US" sz="2400" dirty="0"/>
          </a:p>
        </p:txBody>
      </p:sp>
      <p:pic>
        <p:nvPicPr>
          <p:cNvPr id="6" name="Picture 5" descr="Picture 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29617"/>
            <a:ext cx="9144000" cy="43173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93725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Quick </a:t>
            </a:r>
            <a:r>
              <a:rPr lang="en-US" dirty="0" smtClean="0"/>
              <a:t>overview</a:t>
            </a:r>
          </a:p>
          <a:p>
            <a:pPr lvl="1"/>
            <a:r>
              <a:rPr lang="en-US" dirty="0" err="1" smtClean="0"/>
              <a:t>NetCDF</a:t>
            </a:r>
            <a:r>
              <a:rPr lang="en-US" dirty="0" smtClean="0"/>
              <a:t> (Network Common Data Format)</a:t>
            </a:r>
          </a:p>
          <a:p>
            <a:pPr lvl="2"/>
            <a:r>
              <a:rPr lang="en-US" dirty="0" smtClean="0"/>
              <a:t>Large user base in scientific community – lots of tools</a:t>
            </a:r>
          </a:p>
          <a:p>
            <a:pPr lvl="2"/>
            <a:r>
              <a:rPr lang="en-US" dirty="0" smtClean="0"/>
              <a:t>Mini-</a:t>
            </a:r>
            <a:r>
              <a:rPr lang="en-US" dirty="0" smtClean="0"/>
              <a:t>database-in-a-file</a:t>
            </a:r>
            <a:endParaRPr lang="en-US" dirty="0" smtClean="0"/>
          </a:p>
          <a:p>
            <a:pPr lvl="1"/>
            <a:r>
              <a:rPr lang="en-US" dirty="0" err="1" smtClean="0"/>
              <a:t>OPeNDAP</a:t>
            </a:r>
            <a:r>
              <a:rPr lang="en-US" dirty="0" smtClean="0"/>
              <a:t> (</a:t>
            </a:r>
            <a:r>
              <a:rPr lang="en-US" dirty="0" smtClean="0"/>
              <a:t>Open-source Project for a Network Data Access </a:t>
            </a:r>
            <a:r>
              <a:rPr lang="en-US" dirty="0" smtClean="0"/>
              <a:t>Protocol) </a:t>
            </a:r>
            <a:r>
              <a:rPr lang="en-US" dirty="0" smtClean="0"/>
              <a:t>(</a:t>
            </a:r>
            <a:r>
              <a:rPr lang="en-US" dirty="0" smtClean="0"/>
              <a:t>aka </a:t>
            </a:r>
            <a:r>
              <a:rPr lang="en-US" dirty="0" smtClean="0"/>
              <a:t>DODS - </a:t>
            </a:r>
            <a:r>
              <a:rPr lang="en-US" dirty="0" smtClean="0"/>
              <a:t>Distributed </a:t>
            </a:r>
            <a:r>
              <a:rPr lang="en-US" i="1" dirty="0" smtClean="0"/>
              <a:t>Oceanographic</a:t>
            </a:r>
            <a:r>
              <a:rPr lang="en-US" dirty="0" smtClean="0"/>
              <a:t> Data System</a:t>
            </a:r>
            <a:r>
              <a:rPr lang="en-US" dirty="0" smtClean="0"/>
              <a:t>)</a:t>
            </a:r>
            <a:endParaRPr lang="en-US" dirty="0" smtClean="0"/>
          </a:p>
          <a:p>
            <a:pPr lvl="2"/>
            <a:r>
              <a:rPr lang="en-US" dirty="0" smtClean="0"/>
              <a:t>Grid, e.g. 4-D </a:t>
            </a:r>
            <a:r>
              <a:rPr lang="en-US" dirty="0" smtClean="0"/>
              <a:t>model output, </a:t>
            </a:r>
            <a:r>
              <a:rPr lang="en-US" dirty="0" smtClean="0"/>
              <a:t>station time </a:t>
            </a:r>
            <a:r>
              <a:rPr lang="en-US" dirty="0" smtClean="0"/>
              <a:t>series</a:t>
            </a:r>
          </a:p>
          <a:p>
            <a:pPr lvl="2"/>
            <a:r>
              <a:rPr lang="en-US" dirty="0" smtClean="0"/>
              <a:t>Sequence &amp; structure, </a:t>
            </a:r>
            <a:r>
              <a:rPr lang="en-US" dirty="0" smtClean="0"/>
              <a:t>e.g. CTD profile, bottle data</a:t>
            </a:r>
          </a:p>
          <a:p>
            <a:pPr lvl="1"/>
            <a:r>
              <a:rPr lang="en-US" dirty="0" smtClean="0"/>
              <a:t>THREDDS (</a:t>
            </a:r>
            <a:r>
              <a:rPr lang="en-US" dirty="0" smtClean="0"/>
              <a:t>Thematic </a:t>
            </a:r>
            <a:r>
              <a:rPr lang="en-US" dirty="0" err="1" smtClean="0"/>
              <a:t>Realtime</a:t>
            </a:r>
            <a:r>
              <a:rPr lang="en-US" dirty="0" smtClean="0"/>
              <a:t> Environmental Distributed Data </a:t>
            </a:r>
            <a:r>
              <a:rPr lang="en-US" dirty="0" smtClean="0"/>
              <a:t>Services)</a:t>
            </a:r>
            <a:endParaRPr lang="en-US" dirty="0" smtClean="0"/>
          </a:p>
          <a:p>
            <a:pPr lvl="2"/>
            <a:r>
              <a:rPr lang="en-US" dirty="0" smtClean="0"/>
              <a:t>Both client and server of </a:t>
            </a:r>
            <a:r>
              <a:rPr lang="en-US" dirty="0" err="1" smtClean="0"/>
              <a:t>OPeNDAP</a:t>
            </a:r>
            <a:endParaRPr lang="en-US" dirty="0" smtClean="0"/>
          </a:p>
          <a:p>
            <a:pPr lvl="2"/>
            <a:r>
              <a:rPr lang="en-US" dirty="0" smtClean="0"/>
              <a:t>Used to aggregate and enhance metadata for </a:t>
            </a:r>
            <a:r>
              <a:rPr lang="en-US" dirty="0" err="1" smtClean="0"/>
              <a:t>OPeNDAP</a:t>
            </a:r>
            <a:r>
              <a:rPr lang="en-US" dirty="0" smtClean="0"/>
              <a:t> (and other) data</a:t>
            </a:r>
          </a:p>
          <a:p>
            <a:pPr lvl="2"/>
            <a:r>
              <a:rPr lang="en-US" dirty="0" smtClean="0"/>
              <a:t>Has catalog features – but depends on developing good catalogs</a:t>
            </a:r>
            <a:endParaRPr lang="en-US" dirty="0" smtClean="0"/>
          </a:p>
          <a:p>
            <a:pPr lvl="1"/>
            <a:r>
              <a:rPr lang="en-US" dirty="0" smtClean="0"/>
              <a:t>RDBMS &amp; </a:t>
            </a:r>
            <a:r>
              <a:rPr lang="en-US" dirty="0" smtClean="0"/>
              <a:t>SQL (Relational Database Management Systems &amp; Structured Query Language)</a:t>
            </a:r>
          </a:p>
          <a:p>
            <a:pPr lvl="2"/>
            <a:r>
              <a:rPr lang="en-US" dirty="0" smtClean="0"/>
              <a:t>Used at MBARI for data that don’t ‘fit into </a:t>
            </a:r>
            <a:r>
              <a:rPr lang="en-US" dirty="0" err="1" smtClean="0"/>
              <a:t>NetCDF</a:t>
            </a:r>
            <a:r>
              <a:rPr lang="en-US" dirty="0" smtClean="0"/>
              <a:t>’</a:t>
            </a:r>
          </a:p>
          <a:p>
            <a:pPr lvl="2"/>
            <a:r>
              <a:rPr lang="en-US" dirty="0" smtClean="0"/>
              <a:t>Provides complex information modeling capabilities</a:t>
            </a:r>
          </a:p>
          <a:p>
            <a:pPr lvl="2"/>
            <a:r>
              <a:rPr lang="en-US" dirty="0" smtClean="0"/>
              <a:t>Provides general purpose query capabilities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1260818" y="1346095"/>
          <a:ext cx="7146175" cy="5902711"/>
        </p:xfrm>
        <a:graphic>
          <a:graphicData uri="http://schemas.openxmlformats.org/presentationml/2006/ole">
            <p:oleObj spid="_x0000_s16386" name="Document" r:id="rId3" imgW="6057900" imgH="5003800" progId="Word.Document.12">
              <p:link updateAutomatic="1"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66" y="274637"/>
            <a:ext cx="8229600" cy="1592519"/>
          </a:xfrm>
        </p:spPr>
        <p:txBody>
          <a:bodyPr>
            <a:normAutofit/>
          </a:bodyPr>
          <a:lstStyle/>
          <a:p>
            <a:r>
              <a:rPr lang="en-US" dirty="0" smtClean="0"/>
              <a:t>Data Flow</a:t>
            </a:r>
            <a:r>
              <a:rPr lang="en-US" dirty="0" smtClean="0"/>
              <a:t> for MBARI Upper Water Column Data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09600"/>
            <a:ext cx="6705600" cy="1143000"/>
          </a:xfrm>
        </p:spPr>
        <p:txBody>
          <a:bodyPr/>
          <a:lstStyle/>
          <a:p>
            <a:pPr eaLnBrk="1" hangingPunct="1"/>
            <a:r>
              <a:rPr lang="en-US" smtClean="0"/>
              <a:t>Data System Architecture</a:t>
            </a:r>
          </a:p>
        </p:txBody>
      </p:sp>
      <p:grpSp>
        <p:nvGrpSpPr>
          <p:cNvPr id="2" name="Group 106"/>
          <p:cNvGrpSpPr>
            <a:grpSpLocks/>
          </p:cNvGrpSpPr>
          <p:nvPr/>
        </p:nvGrpSpPr>
        <p:grpSpPr bwMode="auto">
          <a:xfrm>
            <a:off x="0" y="2667000"/>
            <a:ext cx="9118600" cy="3352800"/>
            <a:chOff x="0" y="1680"/>
            <a:chExt cx="5744" cy="2112"/>
          </a:xfrm>
        </p:grpSpPr>
        <p:grpSp>
          <p:nvGrpSpPr>
            <p:cNvPr id="3" name="Group 70"/>
            <p:cNvGrpSpPr>
              <a:grpSpLocks/>
            </p:cNvGrpSpPr>
            <p:nvPr/>
          </p:nvGrpSpPr>
          <p:grpSpPr bwMode="auto">
            <a:xfrm>
              <a:off x="240" y="2784"/>
              <a:ext cx="1200" cy="384"/>
              <a:chOff x="336" y="1440"/>
              <a:chExt cx="1152" cy="384"/>
            </a:xfrm>
          </p:grpSpPr>
          <p:sp>
            <p:nvSpPr>
              <p:cNvPr id="23628" name="AutoShape 71" descr="Recycled paper"/>
              <p:cNvSpPr>
                <a:spLocks noChangeArrowheads="1"/>
              </p:cNvSpPr>
              <p:nvPr/>
            </p:nvSpPr>
            <p:spPr bwMode="auto">
              <a:xfrm>
                <a:off x="336" y="1440"/>
                <a:ext cx="1152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3">
                  <a:alphaModFix amt="50000"/>
                </a:blip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9" name="Text Box 72" descr="Recycled paper"/>
              <p:cNvSpPr txBox="1">
                <a:spLocks noChangeArrowheads="1"/>
              </p:cNvSpPr>
              <p:nvPr/>
            </p:nvSpPr>
            <p:spPr bwMode="auto">
              <a:xfrm>
                <a:off x="336" y="1536"/>
                <a:ext cx="1007" cy="233"/>
              </a:xfrm>
              <a:prstGeom prst="rect">
                <a:avLst/>
              </a:prstGeom>
              <a:blipFill dpi="0" rotWithShape="0">
                <a:blip r:embed="rId3">
                  <a:alphaModFix amt="5000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AUVCTD</a:t>
                </a:r>
              </a:p>
            </p:txBody>
          </p:sp>
        </p:grpSp>
        <p:grpSp>
          <p:nvGrpSpPr>
            <p:cNvPr id="4" name="Group 67"/>
            <p:cNvGrpSpPr>
              <a:grpSpLocks/>
            </p:cNvGrpSpPr>
            <p:nvPr/>
          </p:nvGrpSpPr>
          <p:grpSpPr bwMode="auto">
            <a:xfrm>
              <a:off x="0" y="2496"/>
              <a:ext cx="1104" cy="384"/>
              <a:chOff x="336" y="1440"/>
              <a:chExt cx="1152" cy="384"/>
            </a:xfrm>
          </p:grpSpPr>
          <p:sp>
            <p:nvSpPr>
              <p:cNvPr id="23626" name="AutoShape 68" descr="Pink tissue paper"/>
              <p:cNvSpPr>
                <a:spLocks noChangeArrowheads="1"/>
              </p:cNvSpPr>
              <p:nvPr/>
            </p:nvSpPr>
            <p:spPr bwMode="auto">
              <a:xfrm>
                <a:off x="336" y="1440"/>
                <a:ext cx="1152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7" name="Text Box 69" descr="Pink tissue paper"/>
              <p:cNvSpPr txBox="1">
                <a:spLocks noChangeArrowheads="1"/>
              </p:cNvSpPr>
              <p:nvPr/>
            </p:nvSpPr>
            <p:spPr bwMode="auto">
              <a:xfrm>
                <a:off x="336" y="1536"/>
                <a:ext cx="1007" cy="233"/>
              </a:xfrm>
              <a:prstGeom prst="rect">
                <a:avLst/>
              </a:prstGeom>
              <a:blipFill dpi="0" rotWithShape="0">
                <a:blip r:embed="rId4">
                  <a:alphaModFix amt="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ROVCTD</a:t>
                </a:r>
              </a:p>
            </p:txBody>
          </p:sp>
        </p:grpSp>
        <p:grpSp>
          <p:nvGrpSpPr>
            <p:cNvPr id="5" name="Group 39"/>
            <p:cNvGrpSpPr>
              <a:grpSpLocks/>
            </p:cNvGrpSpPr>
            <p:nvPr/>
          </p:nvGrpSpPr>
          <p:grpSpPr bwMode="auto">
            <a:xfrm>
              <a:off x="4656" y="2025"/>
              <a:ext cx="1088" cy="279"/>
              <a:chOff x="4750" y="2547"/>
              <a:chExt cx="1088" cy="279"/>
            </a:xfrm>
          </p:grpSpPr>
          <p:sp>
            <p:nvSpPr>
              <p:cNvPr id="23624" name="AutoShape 40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5" name="Text Box 41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90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Interoperation</a:t>
                </a:r>
                <a:endParaRPr lang="en-US"/>
              </a:p>
            </p:txBody>
          </p:sp>
        </p:grpSp>
        <p:grpSp>
          <p:nvGrpSpPr>
            <p:cNvPr id="6" name="Group 83"/>
            <p:cNvGrpSpPr>
              <a:grpSpLocks/>
            </p:cNvGrpSpPr>
            <p:nvPr/>
          </p:nvGrpSpPr>
          <p:grpSpPr bwMode="auto">
            <a:xfrm>
              <a:off x="960" y="2496"/>
              <a:ext cx="720" cy="384"/>
              <a:chOff x="288" y="1920"/>
              <a:chExt cx="988" cy="384"/>
            </a:xfrm>
          </p:grpSpPr>
          <p:sp>
            <p:nvSpPr>
              <p:cNvPr id="23622" name="AutoShape 84" descr="Blue tissue paper"/>
              <p:cNvSpPr>
                <a:spLocks noChangeArrowheads="1"/>
              </p:cNvSpPr>
              <p:nvPr/>
            </p:nvSpPr>
            <p:spPr bwMode="auto">
              <a:xfrm>
                <a:off x="288" y="1920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3" name="Text Box 85" descr="Blue tissue paper"/>
              <p:cNvSpPr txBox="1">
                <a:spLocks noChangeArrowheads="1"/>
              </p:cNvSpPr>
              <p:nvPr/>
            </p:nvSpPr>
            <p:spPr bwMode="auto">
              <a:xfrm>
                <a:off x="337" y="2016"/>
                <a:ext cx="788" cy="233"/>
              </a:xfrm>
              <a:prstGeom prst="rect">
                <a:avLst/>
              </a:prstGeom>
              <a:blipFill dpi="0" rotWithShape="0">
                <a:blip r:embed="rId5">
                  <a:alphaModFix amt="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BOG</a:t>
                </a:r>
              </a:p>
            </p:txBody>
          </p:sp>
        </p:grpSp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720" y="3408"/>
              <a:ext cx="2160" cy="384"/>
              <a:chOff x="768" y="2976"/>
              <a:chExt cx="988" cy="384"/>
            </a:xfrm>
          </p:grpSpPr>
          <p:sp>
            <p:nvSpPr>
              <p:cNvPr id="23620" name="AutoShape 4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1" name="Text Box 5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OASIS</a:t>
                </a:r>
              </a:p>
            </p:txBody>
          </p:sp>
        </p:grp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784" y="3408"/>
              <a:ext cx="1776" cy="384"/>
              <a:chOff x="768" y="2976"/>
              <a:chExt cx="988" cy="384"/>
            </a:xfrm>
          </p:grpSpPr>
          <p:sp>
            <p:nvSpPr>
              <p:cNvPr id="23618" name="AutoShape 7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9" name="Text Box 8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SIAM</a:t>
                </a:r>
              </a:p>
            </p:txBody>
          </p:sp>
        </p:grp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584" y="3120"/>
              <a:ext cx="912" cy="384"/>
              <a:chOff x="768" y="2976"/>
              <a:chExt cx="988" cy="384"/>
            </a:xfrm>
          </p:grpSpPr>
          <p:sp>
            <p:nvSpPr>
              <p:cNvPr id="23616" name="AutoShape 13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7" name="Text Box 14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QC</a:t>
                </a:r>
              </a:p>
            </p:txBody>
          </p:sp>
        </p:grpSp>
        <p:grpSp>
          <p:nvGrpSpPr>
            <p:cNvPr id="10" name="Group 15"/>
            <p:cNvGrpSpPr>
              <a:grpSpLocks/>
            </p:cNvGrpSpPr>
            <p:nvPr/>
          </p:nvGrpSpPr>
          <p:grpSpPr bwMode="auto">
            <a:xfrm>
              <a:off x="2400" y="3120"/>
              <a:ext cx="2160" cy="384"/>
              <a:chOff x="1488" y="2976"/>
              <a:chExt cx="1824" cy="384"/>
            </a:xfrm>
          </p:grpSpPr>
          <p:sp>
            <p:nvSpPr>
              <p:cNvPr id="23614" name="AutoShape 16" descr="Newsprint"/>
              <p:cNvSpPr>
                <a:spLocks noChangeArrowheads="1"/>
              </p:cNvSpPr>
              <p:nvPr/>
            </p:nvSpPr>
            <p:spPr bwMode="auto">
              <a:xfrm>
                <a:off x="1488" y="2976"/>
                <a:ext cx="1824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5" name="Text Box 17"/>
              <p:cNvSpPr txBox="1">
                <a:spLocks noChangeArrowheads="1"/>
              </p:cNvSpPr>
              <p:nvPr/>
            </p:nvSpPr>
            <p:spPr bwMode="auto">
              <a:xfrm>
                <a:off x="1993" y="3072"/>
                <a:ext cx="81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/>
                  <a:t>SSDS</a:t>
                </a:r>
              </a:p>
            </p:txBody>
          </p:sp>
        </p:grpSp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1584" y="2832"/>
              <a:ext cx="2976" cy="384"/>
              <a:chOff x="768" y="2976"/>
              <a:chExt cx="988" cy="384"/>
            </a:xfrm>
          </p:grpSpPr>
          <p:sp>
            <p:nvSpPr>
              <p:cNvPr id="23612" name="AutoShape 19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3" name="Text Box 20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/>
                  <a:t>NetCDF</a:t>
                </a:r>
                <a:endParaRPr lang="en-US" dirty="0"/>
              </a:p>
            </p:txBody>
          </p:sp>
        </p:grpSp>
        <p:grpSp>
          <p:nvGrpSpPr>
            <p:cNvPr id="12" name="Group 21"/>
            <p:cNvGrpSpPr>
              <a:grpSpLocks/>
            </p:cNvGrpSpPr>
            <p:nvPr/>
          </p:nvGrpSpPr>
          <p:grpSpPr bwMode="auto">
            <a:xfrm>
              <a:off x="4656" y="2880"/>
              <a:ext cx="945" cy="279"/>
              <a:chOff x="4750" y="2547"/>
              <a:chExt cx="945" cy="279"/>
            </a:xfrm>
          </p:grpSpPr>
          <p:sp>
            <p:nvSpPr>
              <p:cNvPr id="23610" name="AutoShape 22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1" name="Text Box 23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76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File Format</a:t>
                </a:r>
                <a:endParaRPr lang="en-US"/>
              </a:p>
            </p:txBody>
          </p:sp>
        </p:grpSp>
        <p:grpSp>
          <p:nvGrpSpPr>
            <p:cNvPr id="13" name="Group 24"/>
            <p:cNvGrpSpPr>
              <a:grpSpLocks/>
            </p:cNvGrpSpPr>
            <p:nvPr/>
          </p:nvGrpSpPr>
          <p:grpSpPr bwMode="auto">
            <a:xfrm>
              <a:off x="1632" y="2544"/>
              <a:ext cx="1440" cy="384"/>
              <a:chOff x="768" y="2976"/>
              <a:chExt cx="988" cy="384"/>
            </a:xfrm>
          </p:grpSpPr>
          <p:sp>
            <p:nvSpPr>
              <p:cNvPr id="23608" name="AutoShape 25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9" name="Text Box 26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CF-1.1</a:t>
                </a:r>
              </a:p>
            </p:txBody>
          </p:sp>
        </p:grpSp>
        <p:grpSp>
          <p:nvGrpSpPr>
            <p:cNvPr id="14" name="Group 27"/>
            <p:cNvGrpSpPr>
              <a:grpSpLocks/>
            </p:cNvGrpSpPr>
            <p:nvPr/>
          </p:nvGrpSpPr>
          <p:grpSpPr bwMode="auto">
            <a:xfrm>
              <a:off x="4656" y="3168"/>
              <a:ext cx="938" cy="279"/>
              <a:chOff x="4750" y="2547"/>
              <a:chExt cx="938" cy="279"/>
            </a:xfrm>
          </p:grpSpPr>
          <p:sp>
            <p:nvSpPr>
              <p:cNvPr id="23606" name="AutoShape 28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7" name="Text Box 29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75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Meta Mgmt</a:t>
                </a:r>
                <a:endParaRPr lang="en-US"/>
              </a:p>
            </p:txBody>
          </p:sp>
        </p:grpSp>
        <p:grpSp>
          <p:nvGrpSpPr>
            <p:cNvPr id="15" name="Group 30"/>
            <p:cNvGrpSpPr>
              <a:grpSpLocks/>
            </p:cNvGrpSpPr>
            <p:nvPr/>
          </p:nvGrpSpPr>
          <p:grpSpPr bwMode="auto">
            <a:xfrm>
              <a:off x="4656" y="3456"/>
              <a:ext cx="867" cy="279"/>
              <a:chOff x="4750" y="2547"/>
              <a:chExt cx="867" cy="279"/>
            </a:xfrm>
          </p:grpSpPr>
          <p:sp>
            <p:nvSpPr>
              <p:cNvPr id="23604" name="AutoShape 31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5" name="Text Box 32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68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Telemetry</a:t>
                </a:r>
                <a:endParaRPr lang="en-US"/>
              </a:p>
            </p:txBody>
          </p:sp>
        </p:grpSp>
        <p:grpSp>
          <p:nvGrpSpPr>
            <p:cNvPr id="16" name="Group 33"/>
            <p:cNvGrpSpPr>
              <a:grpSpLocks/>
            </p:cNvGrpSpPr>
            <p:nvPr/>
          </p:nvGrpSpPr>
          <p:grpSpPr bwMode="auto">
            <a:xfrm>
              <a:off x="4656" y="2592"/>
              <a:ext cx="1010" cy="279"/>
              <a:chOff x="4750" y="2547"/>
              <a:chExt cx="1010" cy="279"/>
            </a:xfrm>
          </p:grpSpPr>
          <p:sp>
            <p:nvSpPr>
              <p:cNvPr id="23602" name="AutoShape 34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3" name="Text Box 35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82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Conventions</a:t>
                </a:r>
                <a:endParaRPr lang="en-US"/>
              </a:p>
            </p:txBody>
          </p:sp>
        </p:grpSp>
        <p:grpSp>
          <p:nvGrpSpPr>
            <p:cNvPr id="17" name="Group 36"/>
            <p:cNvGrpSpPr>
              <a:grpSpLocks/>
            </p:cNvGrpSpPr>
            <p:nvPr/>
          </p:nvGrpSpPr>
          <p:grpSpPr bwMode="auto">
            <a:xfrm>
              <a:off x="4656" y="2304"/>
              <a:ext cx="711" cy="279"/>
              <a:chOff x="4750" y="2547"/>
              <a:chExt cx="711" cy="279"/>
            </a:xfrm>
          </p:grpSpPr>
          <p:sp>
            <p:nvSpPr>
              <p:cNvPr id="23600" name="AutoShape 37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1" name="Text Box 38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52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Access</a:t>
                </a:r>
                <a:endParaRPr lang="en-US"/>
              </a:p>
            </p:txBody>
          </p:sp>
        </p:grpSp>
        <p:grpSp>
          <p:nvGrpSpPr>
            <p:cNvPr id="18" name="Group 42"/>
            <p:cNvGrpSpPr>
              <a:grpSpLocks/>
            </p:cNvGrpSpPr>
            <p:nvPr/>
          </p:nvGrpSpPr>
          <p:grpSpPr bwMode="auto">
            <a:xfrm>
              <a:off x="2928" y="2544"/>
              <a:ext cx="1632" cy="384"/>
              <a:chOff x="768" y="2976"/>
              <a:chExt cx="988" cy="384"/>
            </a:xfrm>
          </p:grpSpPr>
          <p:sp>
            <p:nvSpPr>
              <p:cNvPr id="23598" name="AutoShape 43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3599" name="Text Box 44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/>
                  <a:t>OceanSITES</a:t>
                </a:r>
                <a:endParaRPr lang="en-US" dirty="0"/>
              </a:p>
            </p:txBody>
          </p:sp>
        </p:grpSp>
        <p:grpSp>
          <p:nvGrpSpPr>
            <p:cNvPr id="19" name="Group 45"/>
            <p:cNvGrpSpPr>
              <a:grpSpLocks/>
            </p:cNvGrpSpPr>
            <p:nvPr/>
          </p:nvGrpSpPr>
          <p:grpSpPr bwMode="auto">
            <a:xfrm>
              <a:off x="1632" y="2256"/>
              <a:ext cx="2928" cy="384"/>
              <a:chOff x="768" y="2976"/>
              <a:chExt cx="988" cy="384"/>
            </a:xfrm>
          </p:grpSpPr>
          <p:sp>
            <p:nvSpPr>
              <p:cNvPr id="23596" name="AutoShape 46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7" name="Text Box 47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 smtClean="0"/>
                  <a:t>OPeNDAP</a:t>
                </a:r>
                <a:endParaRPr lang="en-US" dirty="0"/>
              </a:p>
            </p:txBody>
          </p:sp>
        </p:grpSp>
        <p:grpSp>
          <p:nvGrpSpPr>
            <p:cNvPr id="20" name="Group 73"/>
            <p:cNvGrpSpPr>
              <a:grpSpLocks/>
            </p:cNvGrpSpPr>
            <p:nvPr/>
          </p:nvGrpSpPr>
          <p:grpSpPr bwMode="auto">
            <a:xfrm>
              <a:off x="96" y="1968"/>
              <a:ext cx="5503" cy="384"/>
              <a:chOff x="768" y="2976"/>
              <a:chExt cx="1218" cy="384"/>
            </a:xfrm>
          </p:grpSpPr>
          <p:sp>
            <p:nvSpPr>
              <p:cNvPr id="23594" name="AutoShape 74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5" name="Text Box 75"/>
              <p:cNvSpPr txBox="1">
                <a:spLocks noChangeArrowheads="1"/>
              </p:cNvSpPr>
              <p:nvPr/>
            </p:nvSpPr>
            <p:spPr bwMode="auto">
              <a:xfrm>
                <a:off x="1121" y="3067"/>
                <a:ext cx="8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dirty="0" smtClean="0"/>
                  <a:t>THREDDS/</a:t>
                </a:r>
                <a:r>
                  <a:rPr lang="en-US" dirty="0" err="1" smtClean="0"/>
                  <a:t>OPeNDAP</a:t>
                </a:r>
                <a:endParaRPr lang="en-US" dirty="0"/>
              </a:p>
            </p:txBody>
          </p:sp>
        </p:grpSp>
        <p:sp>
          <p:nvSpPr>
            <p:cNvPr id="23578" name="AutoShape 77" descr="Newsprint"/>
            <p:cNvSpPr>
              <a:spLocks noChangeArrowheads="1"/>
            </p:cNvSpPr>
            <p:nvPr/>
          </p:nvSpPr>
          <p:spPr bwMode="auto">
            <a:xfrm>
              <a:off x="96" y="1680"/>
              <a:ext cx="912" cy="384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9" name="Text Box 78"/>
            <p:cNvSpPr txBox="1">
              <a:spLocks noChangeArrowheads="1"/>
            </p:cNvSpPr>
            <p:nvPr/>
          </p:nvSpPr>
          <p:spPr bwMode="auto">
            <a:xfrm>
              <a:off x="96" y="1776"/>
              <a:ext cx="79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 dirty="0"/>
                <a:t>3</a:t>
              </a:r>
              <a:r>
                <a:rPr lang="en-US" sz="2000" baseline="30000" dirty="0"/>
                <a:t>rd</a:t>
              </a:r>
              <a:r>
                <a:rPr lang="en-US" sz="2000" dirty="0"/>
                <a:t> party</a:t>
              </a:r>
            </a:p>
          </p:txBody>
        </p:sp>
        <p:sp>
          <p:nvSpPr>
            <p:cNvPr id="23580" name="AutoShape 93" descr="Newsprint"/>
            <p:cNvSpPr>
              <a:spLocks noChangeArrowheads="1"/>
            </p:cNvSpPr>
            <p:nvPr/>
          </p:nvSpPr>
          <p:spPr bwMode="auto">
            <a:xfrm>
              <a:off x="912" y="1680"/>
              <a:ext cx="1008" cy="384"/>
            </a:xfrm>
            <a:prstGeom prst="cube">
              <a:avLst>
                <a:gd name="adj" fmla="val 25000"/>
              </a:avLst>
            </a:prstGeom>
            <a:blipFill dpi="0" rotWithShape="0">
              <a:blip r:embed="rId6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1" name="Text Box 94"/>
            <p:cNvSpPr txBox="1">
              <a:spLocks noChangeArrowheads="1"/>
            </p:cNvSpPr>
            <p:nvPr/>
          </p:nvSpPr>
          <p:spPr bwMode="auto">
            <a:xfrm>
              <a:off x="912" y="1776"/>
              <a:ext cx="88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 err="1"/>
                <a:t>MOQuA</a:t>
              </a:r>
              <a:endParaRPr lang="en-US" dirty="0"/>
            </a:p>
          </p:txBody>
        </p:sp>
        <p:grpSp>
          <p:nvGrpSpPr>
            <p:cNvPr id="21" name="Group 48"/>
            <p:cNvGrpSpPr>
              <a:grpSpLocks/>
            </p:cNvGrpSpPr>
            <p:nvPr/>
          </p:nvGrpSpPr>
          <p:grpSpPr bwMode="auto">
            <a:xfrm>
              <a:off x="1824" y="1680"/>
              <a:ext cx="624" cy="384"/>
              <a:chOff x="768" y="2976"/>
              <a:chExt cx="988" cy="384"/>
            </a:xfrm>
          </p:grpSpPr>
          <p:sp>
            <p:nvSpPr>
              <p:cNvPr id="23592" name="AutoShape 49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3" name="Text Box 50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LAS</a:t>
                </a:r>
              </a:p>
            </p:txBody>
          </p:sp>
        </p:grpSp>
        <p:grpSp>
          <p:nvGrpSpPr>
            <p:cNvPr id="22" name="Group 51"/>
            <p:cNvGrpSpPr>
              <a:grpSpLocks/>
            </p:cNvGrpSpPr>
            <p:nvPr/>
          </p:nvGrpSpPr>
          <p:grpSpPr bwMode="auto">
            <a:xfrm>
              <a:off x="2352" y="1680"/>
              <a:ext cx="1440" cy="384"/>
              <a:chOff x="768" y="2976"/>
              <a:chExt cx="988" cy="384"/>
            </a:xfrm>
          </p:grpSpPr>
          <p:sp>
            <p:nvSpPr>
              <p:cNvPr id="23590" name="AutoShape 52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1" name="Text Box 53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Data Archive</a:t>
                </a:r>
              </a:p>
            </p:txBody>
          </p:sp>
        </p:grpSp>
        <p:grpSp>
          <p:nvGrpSpPr>
            <p:cNvPr id="23" name="Group 95"/>
            <p:cNvGrpSpPr>
              <a:grpSpLocks/>
            </p:cNvGrpSpPr>
            <p:nvPr/>
          </p:nvGrpSpPr>
          <p:grpSpPr bwMode="auto">
            <a:xfrm>
              <a:off x="4656" y="1728"/>
              <a:ext cx="1017" cy="279"/>
              <a:chOff x="4750" y="2547"/>
              <a:chExt cx="1017" cy="279"/>
            </a:xfrm>
          </p:grpSpPr>
          <p:sp>
            <p:nvSpPr>
              <p:cNvPr id="23588" name="AutoShape 96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9" name="Text Box 97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83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Presentation</a:t>
                </a:r>
                <a:endParaRPr lang="en-US"/>
              </a:p>
            </p:txBody>
          </p:sp>
        </p:grpSp>
        <p:grpSp>
          <p:nvGrpSpPr>
            <p:cNvPr id="24" name="Group 101"/>
            <p:cNvGrpSpPr>
              <a:grpSpLocks/>
            </p:cNvGrpSpPr>
            <p:nvPr/>
          </p:nvGrpSpPr>
          <p:grpSpPr bwMode="auto">
            <a:xfrm>
              <a:off x="3696" y="1680"/>
              <a:ext cx="864" cy="384"/>
              <a:chOff x="768" y="2976"/>
              <a:chExt cx="988" cy="384"/>
            </a:xfrm>
          </p:grpSpPr>
          <p:sp>
            <p:nvSpPr>
              <p:cNvPr id="23586" name="AutoShape 102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7" name="Text Box 103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5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000" dirty="0"/>
                  <a:t>Custom</a:t>
                </a:r>
              </a:p>
            </p:txBody>
          </p:sp>
        </p:grpSp>
      </p:grpSp>
      <p:grpSp>
        <p:nvGrpSpPr>
          <p:cNvPr id="25" name="Group 75"/>
          <p:cNvGrpSpPr>
            <a:grpSpLocks/>
          </p:cNvGrpSpPr>
          <p:nvPr/>
        </p:nvGrpSpPr>
        <p:grpSpPr bwMode="auto">
          <a:xfrm>
            <a:off x="1752600" y="1752600"/>
            <a:ext cx="4913313" cy="609600"/>
            <a:chOff x="914400" y="1752600"/>
            <a:chExt cx="4913416" cy="609600"/>
          </a:xfrm>
        </p:grpSpPr>
        <p:sp>
          <p:nvSpPr>
            <p:cNvPr id="23558" name="AutoShape 102" descr="Newsprint"/>
            <p:cNvSpPr>
              <a:spLocks noChangeArrowheads="1"/>
            </p:cNvSpPr>
            <p:nvPr/>
          </p:nvSpPr>
          <p:spPr bwMode="auto">
            <a:xfrm>
              <a:off x="914400" y="1752600"/>
              <a:ext cx="1371600" cy="609600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9" name="TextBox 74"/>
            <p:cNvSpPr txBox="1">
              <a:spLocks noChangeArrowheads="1"/>
            </p:cNvSpPr>
            <p:nvPr/>
          </p:nvSpPr>
          <p:spPr bwMode="auto">
            <a:xfrm>
              <a:off x="2265148" y="1824335"/>
              <a:ext cx="356266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/>
                <a:t>Work proposed for 2010</a:t>
              </a:r>
            </a:p>
          </p:txBody>
        </p:sp>
      </p:grpSp>
      <p:sp>
        <p:nvSpPr>
          <p:cNvPr id="23557" name="Rectangle 77"/>
          <p:cNvSpPr>
            <a:spLocks noChangeArrowheads="1"/>
          </p:cNvSpPr>
          <p:nvPr/>
        </p:nvSpPr>
        <p:spPr bwMode="auto">
          <a:xfrm>
            <a:off x="152400" y="3276600"/>
            <a:ext cx="1447800" cy="457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/>
              <a:t>SQL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09600"/>
            <a:ext cx="6705600" cy="1143000"/>
          </a:xfrm>
        </p:spPr>
        <p:txBody>
          <a:bodyPr/>
          <a:lstStyle/>
          <a:p>
            <a:pPr eaLnBrk="1" hangingPunct="1"/>
            <a:r>
              <a:rPr lang="en-US" smtClean="0"/>
              <a:t>Data System Architecture</a:t>
            </a:r>
          </a:p>
        </p:txBody>
      </p:sp>
      <p:grpSp>
        <p:nvGrpSpPr>
          <p:cNvPr id="2" name="Group 106"/>
          <p:cNvGrpSpPr>
            <a:grpSpLocks/>
          </p:cNvGrpSpPr>
          <p:nvPr/>
        </p:nvGrpSpPr>
        <p:grpSpPr bwMode="auto">
          <a:xfrm>
            <a:off x="0" y="2667000"/>
            <a:ext cx="9118600" cy="3352800"/>
            <a:chOff x="0" y="1680"/>
            <a:chExt cx="5744" cy="2112"/>
          </a:xfrm>
        </p:grpSpPr>
        <p:grpSp>
          <p:nvGrpSpPr>
            <p:cNvPr id="3" name="Group 70"/>
            <p:cNvGrpSpPr>
              <a:grpSpLocks/>
            </p:cNvGrpSpPr>
            <p:nvPr/>
          </p:nvGrpSpPr>
          <p:grpSpPr bwMode="auto">
            <a:xfrm>
              <a:off x="240" y="2784"/>
              <a:ext cx="1200" cy="384"/>
              <a:chOff x="336" y="1440"/>
              <a:chExt cx="1152" cy="384"/>
            </a:xfrm>
          </p:grpSpPr>
          <p:sp>
            <p:nvSpPr>
              <p:cNvPr id="23628" name="AutoShape 71" descr="Recycled paper"/>
              <p:cNvSpPr>
                <a:spLocks noChangeArrowheads="1"/>
              </p:cNvSpPr>
              <p:nvPr/>
            </p:nvSpPr>
            <p:spPr bwMode="auto">
              <a:xfrm>
                <a:off x="336" y="1440"/>
                <a:ext cx="1152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3">
                  <a:alphaModFix amt="50000"/>
                </a:blip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9" name="Text Box 72" descr="Recycled paper"/>
              <p:cNvSpPr txBox="1">
                <a:spLocks noChangeArrowheads="1"/>
              </p:cNvSpPr>
              <p:nvPr/>
            </p:nvSpPr>
            <p:spPr bwMode="auto">
              <a:xfrm>
                <a:off x="336" y="1536"/>
                <a:ext cx="1007" cy="233"/>
              </a:xfrm>
              <a:prstGeom prst="rect">
                <a:avLst/>
              </a:prstGeom>
              <a:blipFill dpi="0" rotWithShape="0">
                <a:blip r:embed="rId3">
                  <a:alphaModFix amt="5000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AUVCTD</a:t>
                </a:r>
              </a:p>
            </p:txBody>
          </p:sp>
        </p:grpSp>
        <p:grpSp>
          <p:nvGrpSpPr>
            <p:cNvPr id="4" name="Group 67"/>
            <p:cNvGrpSpPr>
              <a:grpSpLocks/>
            </p:cNvGrpSpPr>
            <p:nvPr/>
          </p:nvGrpSpPr>
          <p:grpSpPr bwMode="auto">
            <a:xfrm>
              <a:off x="0" y="2496"/>
              <a:ext cx="1104" cy="384"/>
              <a:chOff x="336" y="1440"/>
              <a:chExt cx="1152" cy="384"/>
            </a:xfrm>
          </p:grpSpPr>
          <p:sp>
            <p:nvSpPr>
              <p:cNvPr id="23626" name="AutoShape 68" descr="Pink tissue paper"/>
              <p:cNvSpPr>
                <a:spLocks noChangeArrowheads="1"/>
              </p:cNvSpPr>
              <p:nvPr/>
            </p:nvSpPr>
            <p:spPr bwMode="auto">
              <a:xfrm>
                <a:off x="336" y="1440"/>
                <a:ext cx="1152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7" name="Text Box 69" descr="Pink tissue paper"/>
              <p:cNvSpPr txBox="1">
                <a:spLocks noChangeArrowheads="1"/>
              </p:cNvSpPr>
              <p:nvPr/>
            </p:nvSpPr>
            <p:spPr bwMode="auto">
              <a:xfrm>
                <a:off x="336" y="1536"/>
                <a:ext cx="1007" cy="233"/>
              </a:xfrm>
              <a:prstGeom prst="rect">
                <a:avLst/>
              </a:prstGeom>
              <a:blipFill dpi="0" rotWithShape="0">
                <a:blip r:embed="rId4">
                  <a:alphaModFix amt="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ROVCTD</a:t>
                </a:r>
              </a:p>
            </p:txBody>
          </p:sp>
        </p:grpSp>
        <p:grpSp>
          <p:nvGrpSpPr>
            <p:cNvPr id="5" name="Group 39"/>
            <p:cNvGrpSpPr>
              <a:grpSpLocks/>
            </p:cNvGrpSpPr>
            <p:nvPr/>
          </p:nvGrpSpPr>
          <p:grpSpPr bwMode="auto">
            <a:xfrm>
              <a:off x="4656" y="2025"/>
              <a:ext cx="1088" cy="279"/>
              <a:chOff x="4750" y="2547"/>
              <a:chExt cx="1088" cy="279"/>
            </a:xfrm>
          </p:grpSpPr>
          <p:sp>
            <p:nvSpPr>
              <p:cNvPr id="23624" name="AutoShape 40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5" name="Text Box 41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90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Interoperation</a:t>
                </a:r>
                <a:endParaRPr lang="en-US"/>
              </a:p>
            </p:txBody>
          </p:sp>
        </p:grpSp>
        <p:grpSp>
          <p:nvGrpSpPr>
            <p:cNvPr id="6" name="Group 83"/>
            <p:cNvGrpSpPr>
              <a:grpSpLocks/>
            </p:cNvGrpSpPr>
            <p:nvPr/>
          </p:nvGrpSpPr>
          <p:grpSpPr bwMode="auto">
            <a:xfrm>
              <a:off x="960" y="2496"/>
              <a:ext cx="720" cy="384"/>
              <a:chOff x="288" y="1920"/>
              <a:chExt cx="988" cy="384"/>
            </a:xfrm>
          </p:grpSpPr>
          <p:sp>
            <p:nvSpPr>
              <p:cNvPr id="23622" name="AutoShape 84" descr="Blue tissue paper"/>
              <p:cNvSpPr>
                <a:spLocks noChangeArrowheads="1"/>
              </p:cNvSpPr>
              <p:nvPr/>
            </p:nvSpPr>
            <p:spPr bwMode="auto">
              <a:xfrm>
                <a:off x="288" y="1920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3" name="Text Box 85" descr="Blue tissue paper"/>
              <p:cNvSpPr txBox="1">
                <a:spLocks noChangeArrowheads="1"/>
              </p:cNvSpPr>
              <p:nvPr/>
            </p:nvSpPr>
            <p:spPr bwMode="auto">
              <a:xfrm>
                <a:off x="337" y="2016"/>
                <a:ext cx="788" cy="233"/>
              </a:xfrm>
              <a:prstGeom prst="rect">
                <a:avLst/>
              </a:prstGeom>
              <a:blipFill dpi="0" rotWithShape="0">
                <a:blip r:embed="rId5">
                  <a:alphaModFix amt="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BOG</a:t>
                </a:r>
              </a:p>
            </p:txBody>
          </p:sp>
        </p:grpSp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720" y="3408"/>
              <a:ext cx="2160" cy="384"/>
              <a:chOff x="768" y="2976"/>
              <a:chExt cx="988" cy="384"/>
            </a:xfrm>
          </p:grpSpPr>
          <p:sp>
            <p:nvSpPr>
              <p:cNvPr id="23620" name="AutoShape 4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1" name="Text Box 5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OASIS</a:t>
                </a:r>
              </a:p>
            </p:txBody>
          </p:sp>
        </p:grp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784" y="3408"/>
              <a:ext cx="1776" cy="384"/>
              <a:chOff x="768" y="2976"/>
              <a:chExt cx="988" cy="384"/>
            </a:xfrm>
          </p:grpSpPr>
          <p:sp>
            <p:nvSpPr>
              <p:cNvPr id="23618" name="AutoShape 7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9" name="Text Box 8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SIAM</a:t>
                </a:r>
              </a:p>
            </p:txBody>
          </p:sp>
        </p:grp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584" y="3120"/>
              <a:ext cx="912" cy="384"/>
              <a:chOff x="768" y="2976"/>
              <a:chExt cx="988" cy="384"/>
            </a:xfrm>
          </p:grpSpPr>
          <p:sp>
            <p:nvSpPr>
              <p:cNvPr id="23616" name="AutoShape 13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7" name="Text Box 14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QC</a:t>
                </a:r>
              </a:p>
            </p:txBody>
          </p:sp>
        </p:grpSp>
        <p:grpSp>
          <p:nvGrpSpPr>
            <p:cNvPr id="10" name="Group 15"/>
            <p:cNvGrpSpPr>
              <a:grpSpLocks/>
            </p:cNvGrpSpPr>
            <p:nvPr/>
          </p:nvGrpSpPr>
          <p:grpSpPr bwMode="auto">
            <a:xfrm>
              <a:off x="2400" y="3120"/>
              <a:ext cx="2160" cy="384"/>
              <a:chOff x="1488" y="2976"/>
              <a:chExt cx="1824" cy="384"/>
            </a:xfrm>
          </p:grpSpPr>
          <p:sp>
            <p:nvSpPr>
              <p:cNvPr id="23614" name="AutoShape 16" descr="Newsprint"/>
              <p:cNvSpPr>
                <a:spLocks noChangeArrowheads="1"/>
              </p:cNvSpPr>
              <p:nvPr/>
            </p:nvSpPr>
            <p:spPr bwMode="auto">
              <a:xfrm>
                <a:off x="1488" y="2976"/>
                <a:ext cx="1824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5" name="Text Box 17"/>
              <p:cNvSpPr txBox="1">
                <a:spLocks noChangeArrowheads="1"/>
              </p:cNvSpPr>
              <p:nvPr/>
            </p:nvSpPr>
            <p:spPr bwMode="auto">
              <a:xfrm>
                <a:off x="1993" y="3072"/>
                <a:ext cx="81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/>
                  <a:t>SSDS</a:t>
                </a:r>
              </a:p>
            </p:txBody>
          </p:sp>
        </p:grpSp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1584" y="2832"/>
              <a:ext cx="2976" cy="384"/>
              <a:chOff x="768" y="2976"/>
              <a:chExt cx="988" cy="384"/>
            </a:xfrm>
          </p:grpSpPr>
          <p:sp>
            <p:nvSpPr>
              <p:cNvPr id="23612" name="AutoShape 19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3" name="Text Box 20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/>
                  <a:t>NetCDF</a:t>
                </a:r>
                <a:endParaRPr lang="en-US" dirty="0"/>
              </a:p>
            </p:txBody>
          </p:sp>
        </p:grpSp>
        <p:grpSp>
          <p:nvGrpSpPr>
            <p:cNvPr id="12" name="Group 21"/>
            <p:cNvGrpSpPr>
              <a:grpSpLocks/>
            </p:cNvGrpSpPr>
            <p:nvPr/>
          </p:nvGrpSpPr>
          <p:grpSpPr bwMode="auto">
            <a:xfrm>
              <a:off x="4656" y="2880"/>
              <a:ext cx="945" cy="279"/>
              <a:chOff x="4750" y="2547"/>
              <a:chExt cx="945" cy="279"/>
            </a:xfrm>
          </p:grpSpPr>
          <p:sp>
            <p:nvSpPr>
              <p:cNvPr id="23610" name="AutoShape 22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1" name="Text Box 23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76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File Format</a:t>
                </a:r>
                <a:endParaRPr lang="en-US"/>
              </a:p>
            </p:txBody>
          </p:sp>
        </p:grpSp>
        <p:grpSp>
          <p:nvGrpSpPr>
            <p:cNvPr id="13" name="Group 24"/>
            <p:cNvGrpSpPr>
              <a:grpSpLocks/>
            </p:cNvGrpSpPr>
            <p:nvPr/>
          </p:nvGrpSpPr>
          <p:grpSpPr bwMode="auto">
            <a:xfrm>
              <a:off x="1632" y="2544"/>
              <a:ext cx="1440" cy="384"/>
              <a:chOff x="768" y="2976"/>
              <a:chExt cx="988" cy="384"/>
            </a:xfrm>
          </p:grpSpPr>
          <p:sp>
            <p:nvSpPr>
              <p:cNvPr id="23608" name="AutoShape 25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9" name="Text Box 26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CF-1.1</a:t>
                </a:r>
              </a:p>
            </p:txBody>
          </p:sp>
        </p:grpSp>
        <p:grpSp>
          <p:nvGrpSpPr>
            <p:cNvPr id="14" name="Group 27"/>
            <p:cNvGrpSpPr>
              <a:grpSpLocks/>
            </p:cNvGrpSpPr>
            <p:nvPr/>
          </p:nvGrpSpPr>
          <p:grpSpPr bwMode="auto">
            <a:xfrm>
              <a:off x="4656" y="3168"/>
              <a:ext cx="938" cy="279"/>
              <a:chOff x="4750" y="2547"/>
              <a:chExt cx="938" cy="279"/>
            </a:xfrm>
          </p:grpSpPr>
          <p:sp>
            <p:nvSpPr>
              <p:cNvPr id="23606" name="AutoShape 28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7" name="Text Box 29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75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Meta Mgmt</a:t>
                </a:r>
                <a:endParaRPr lang="en-US"/>
              </a:p>
            </p:txBody>
          </p:sp>
        </p:grpSp>
        <p:grpSp>
          <p:nvGrpSpPr>
            <p:cNvPr id="15" name="Group 30"/>
            <p:cNvGrpSpPr>
              <a:grpSpLocks/>
            </p:cNvGrpSpPr>
            <p:nvPr/>
          </p:nvGrpSpPr>
          <p:grpSpPr bwMode="auto">
            <a:xfrm>
              <a:off x="4656" y="3456"/>
              <a:ext cx="867" cy="279"/>
              <a:chOff x="4750" y="2547"/>
              <a:chExt cx="867" cy="279"/>
            </a:xfrm>
          </p:grpSpPr>
          <p:sp>
            <p:nvSpPr>
              <p:cNvPr id="23604" name="AutoShape 31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5" name="Text Box 32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68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Telemetry</a:t>
                </a:r>
                <a:endParaRPr lang="en-US"/>
              </a:p>
            </p:txBody>
          </p:sp>
        </p:grpSp>
        <p:grpSp>
          <p:nvGrpSpPr>
            <p:cNvPr id="16" name="Group 33"/>
            <p:cNvGrpSpPr>
              <a:grpSpLocks/>
            </p:cNvGrpSpPr>
            <p:nvPr/>
          </p:nvGrpSpPr>
          <p:grpSpPr bwMode="auto">
            <a:xfrm>
              <a:off x="4656" y="2592"/>
              <a:ext cx="1010" cy="279"/>
              <a:chOff x="4750" y="2547"/>
              <a:chExt cx="1010" cy="279"/>
            </a:xfrm>
          </p:grpSpPr>
          <p:sp>
            <p:nvSpPr>
              <p:cNvPr id="23602" name="AutoShape 34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3" name="Text Box 35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82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Conventions</a:t>
                </a:r>
                <a:endParaRPr lang="en-US"/>
              </a:p>
            </p:txBody>
          </p:sp>
        </p:grpSp>
        <p:grpSp>
          <p:nvGrpSpPr>
            <p:cNvPr id="17" name="Group 36"/>
            <p:cNvGrpSpPr>
              <a:grpSpLocks/>
            </p:cNvGrpSpPr>
            <p:nvPr/>
          </p:nvGrpSpPr>
          <p:grpSpPr bwMode="auto">
            <a:xfrm>
              <a:off x="4656" y="2304"/>
              <a:ext cx="711" cy="279"/>
              <a:chOff x="4750" y="2547"/>
              <a:chExt cx="711" cy="279"/>
            </a:xfrm>
          </p:grpSpPr>
          <p:sp>
            <p:nvSpPr>
              <p:cNvPr id="23600" name="AutoShape 37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1" name="Text Box 38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52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Access</a:t>
                </a:r>
                <a:endParaRPr lang="en-US"/>
              </a:p>
            </p:txBody>
          </p:sp>
        </p:grpSp>
        <p:grpSp>
          <p:nvGrpSpPr>
            <p:cNvPr id="18" name="Group 42"/>
            <p:cNvGrpSpPr>
              <a:grpSpLocks/>
            </p:cNvGrpSpPr>
            <p:nvPr/>
          </p:nvGrpSpPr>
          <p:grpSpPr bwMode="auto">
            <a:xfrm>
              <a:off x="2928" y="2544"/>
              <a:ext cx="1632" cy="384"/>
              <a:chOff x="768" y="2976"/>
              <a:chExt cx="988" cy="384"/>
            </a:xfrm>
          </p:grpSpPr>
          <p:sp>
            <p:nvSpPr>
              <p:cNvPr id="23598" name="AutoShape 43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3599" name="Text Box 44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/>
                  <a:t>OceanSITES</a:t>
                </a:r>
                <a:endParaRPr lang="en-US" dirty="0"/>
              </a:p>
            </p:txBody>
          </p:sp>
        </p:grpSp>
        <p:grpSp>
          <p:nvGrpSpPr>
            <p:cNvPr id="19" name="Group 45"/>
            <p:cNvGrpSpPr>
              <a:grpSpLocks/>
            </p:cNvGrpSpPr>
            <p:nvPr/>
          </p:nvGrpSpPr>
          <p:grpSpPr bwMode="auto">
            <a:xfrm>
              <a:off x="1632" y="2256"/>
              <a:ext cx="2928" cy="384"/>
              <a:chOff x="768" y="2976"/>
              <a:chExt cx="988" cy="384"/>
            </a:xfrm>
          </p:grpSpPr>
          <p:sp>
            <p:nvSpPr>
              <p:cNvPr id="23596" name="AutoShape 46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7" name="Text Box 47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 smtClean="0"/>
                  <a:t>OPeNDAP</a:t>
                </a:r>
                <a:endParaRPr lang="en-US" dirty="0"/>
              </a:p>
            </p:txBody>
          </p:sp>
        </p:grpSp>
        <p:grpSp>
          <p:nvGrpSpPr>
            <p:cNvPr id="20" name="Group 73"/>
            <p:cNvGrpSpPr>
              <a:grpSpLocks/>
            </p:cNvGrpSpPr>
            <p:nvPr/>
          </p:nvGrpSpPr>
          <p:grpSpPr bwMode="auto">
            <a:xfrm>
              <a:off x="96" y="1968"/>
              <a:ext cx="5503" cy="384"/>
              <a:chOff x="768" y="2976"/>
              <a:chExt cx="1218" cy="384"/>
            </a:xfrm>
          </p:grpSpPr>
          <p:sp>
            <p:nvSpPr>
              <p:cNvPr id="23594" name="AutoShape 74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5" name="Text Box 75"/>
              <p:cNvSpPr txBox="1">
                <a:spLocks noChangeArrowheads="1"/>
              </p:cNvSpPr>
              <p:nvPr/>
            </p:nvSpPr>
            <p:spPr bwMode="auto">
              <a:xfrm>
                <a:off x="1121" y="3067"/>
                <a:ext cx="8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dirty="0" smtClean="0"/>
                  <a:t>THREDDS/</a:t>
                </a:r>
                <a:r>
                  <a:rPr lang="en-US" dirty="0" err="1" smtClean="0"/>
                  <a:t>OPeNDAP</a:t>
                </a:r>
                <a:endParaRPr lang="en-US" dirty="0"/>
              </a:p>
            </p:txBody>
          </p:sp>
        </p:grpSp>
        <p:sp>
          <p:nvSpPr>
            <p:cNvPr id="23578" name="AutoShape 77" descr="Newsprint"/>
            <p:cNvSpPr>
              <a:spLocks noChangeArrowheads="1"/>
            </p:cNvSpPr>
            <p:nvPr/>
          </p:nvSpPr>
          <p:spPr bwMode="auto">
            <a:xfrm>
              <a:off x="96" y="1680"/>
              <a:ext cx="912" cy="384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9" name="Text Box 78"/>
            <p:cNvSpPr txBox="1">
              <a:spLocks noChangeArrowheads="1"/>
            </p:cNvSpPr>
            <p:nvPr/>
          </p:nvSpPr>
          <p:spPr bwMode="auto">
            <a:xfrm>
              <a:off x="96" y="1776"/>
              <a:ext cx="79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 dirty="0"/>
                <a:t>3</a:t>
              </a:r>
              <a:r>
                <a:rPr lang="en-US" sz="2000" baseline="30000" dirty="0"/>
                <a:t>rd</a:t>
              </a:r>
              <a:r>
                <a:rPr lang="en-US" sz="2000" dirty="0"/>
                <a:t> party</a:t>
              </a:r>
            </a:p>
          </p:txBody>
        </p:sp>
        <p:sp>
          <p:nvSpPr>
            <p:cNvPr id="23580" name="AutoShape 93" descr="Newsprint"/>
            <p:cNvSpPr>
              <a:spLocks noChangeArrowheads="1"/>
            </p:cNvSpPr>
            <p:nvPr/>
          </p:nvSpPr>
          <p:spPr bwMode="auto">
            <a:xfrm>
              <a:off x="912" y="1680"/>
              <a:ext cx="1008" cy="384"/>
            </a:xfrm>
            <a:prstGeom prst="cube">
              <a:avLst>
                <a:gd name="adj" fmla="val 25000"/>
              </a:avLst>
            </a:prstGeom>
            <a:blipFill dpi="0" rotWithShape="0">
              <a:blip r:embed="rId6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1" name="Text Box 94"/>
            <p:cNvSpPr txBox="1">
              <a:spLocks noChangeArrowheads="1"/>
            </p:cNvSpPr>
            <p:nvPr/>
          </p:nvSpPr>
          <p:spPr bwMode="auto">
            <a:xfrm>
              <a:off x="912" y="1776"/>
              <a:ext cx="88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 err="1"/>
                <a:t>MOQuA</a:t>
              </a:r>
              <a:endParaRPr lang="en-US" dirty="0"/>
            </a:p>
          </p:txBody>
        </p:sp>
        <p:grpSp>
          <p:nvGrpSpPr>
            <p:cNvPr id="21" name="Group 48"/>
            <p:cNvGrpSpPr>
              <a:grpSpLocks/>
            </p:cNvGrpSpPr>
            <p:nvPr/>
          </p:nvGrpSpPr>
          <p:grpSpPr bwMode="auto">
            <a:xfrm>
              <a:off x="1824" y="1680"/>
              <a:ext cx="624" cy="384"/>
              <a:chOff x="768" y="2976"/>
              <a:chExt cx="988" cy="384"/>
            </a:xfrm>
          </p:grpSpPr>
          <p:sp>
            <p:nvSpPr>
              <p:cNvPr id="23592" name="AutoShape 49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3" name="Text Box 50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LAS</a:t>
                </a:r>
              </a:p>
            </p:txBody>
          </p:sp>
        </p:grpSp>
        <p:grpSp>
          <p:nvGrpSpPr>
            <p:cNvPr id="22" name="Group 51"/>
            <p:cNvGrpSpPr>
              <a:grpSpLocks/>
            </p:cNvGrpSpPr>
            <p:nvPr/>
          </p:nvGrpSpPr>
          <p:grpSpPr bwMode="auto">
            <a:xfrm>
              <a:off x="2352" y="1680"/>
              <a:ext cx="1440" cy="384"/>
              <a:chOff x="768" y="2976"/>
              <a:chExt cx="988" cy="384"/>
            </a:xfrm>
          </p:grpSpPr>
          <p:sp>
            <p:nvSpPr>
              <p:cNvPr id="23590" name="AutoShape 52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1" name="Text Box 53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Data Archive</a:t>
                </a:r>
              </a:p>
            </p:txBody>
          </p:sp>
        </p:grpSp>
        <p:grpSp>
          <p:nvGrpSpPr>
            <p:cNvPr id="23" name="Group 95"/>
            <p:cNvGrpSpPr>
              <a:grpSpLocks/>
            </p:cNvGrpSpPr>
            <p:nvPr/>
          </p:nvGrpSpPr>
          <p:grpSpPr bwMode="auto">
            <a:xfrm>
              <a:off x="4656" y="1728"/>
              <a:ext cx="1017" cy="279"/>
              <a:chOff x="4750" y="2547"/>
              <a:chExt cx="1017" cy="279"/>
            </a:xfrm>
          </p:grpSpPr>
          <p:sp>
            <p:nvSpPr>
              <p:cNvPr id="23588" name="AutoShape 96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9" name="Text Box 97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83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Presentation</a:t>
                </a:r>
                <a:endParaRPr lang="en-US"/>
              </a:p>
            </p:txBody>
          </p:sp>
        </p:grpSp>
        <p:grpSp>
          <p:nvGrpSpPr>
            <p:cNvPr id="24" name="Group 101"/>
            <p:cNvGrpSpPr>
              <a:grpSpLocks/>
            </p:cNvGrpSpPr>
            <p:nvPr/>
          </p:nvGrpSpPr>
          <p:grpSpPr bwMode="auto">
            <a:xfrm>
              <a:off x="3696" y="1680"/>
              <a:ext cx="864" cy="384"/>
              <a:chOff x="768" y="2976"/>
              <a:chExt cx="988" cy="384"/>
            </a:xfrm>
          </p:grpSpPr>
          <p:sp>
            <p:nvSpPr>
              <p:cNvPr id="23586" name="AutoShape 102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7" name="Text Box 103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5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000" dirty="0"/>
                  <a:t>Custom</a:t>
                </a:r>
              </a:p>
            </p:txBody>
          </p:sp>
        </p:grpSp>
      </p:grpSp>
      <p:grpSp>
        <p:nvGrpSpPr>
          <p:cNvPr id="25" name="Group 75"/>
          <p:cNvGrpSpPr>
            <a:grpSpLocks/>
          </p:cNvGrpSpPr>
          <p:nvPr/>
        </p:nvGrpSpPr>
        <p:grpSpPr bwMode="auto">
          <a:xfrm>
            <a:off x="1752600" y="1752600"/>
            <a:ext cx="4913313" cy="609600"/>
            <a:chOff x="914400" y="1752600"/>
            <a:chExt cx="4913416" cy="609600"/>
          </a:xfrm>
        </p:grpSpPr>
        <p:sp>
          <p:nvSpPr>
            <p:cNvPr id="23558" name="AutoShape 102" descr="Newsprint"/>
            <p:cNvSpPr>
              <a:spLocks noChangeArrowheads="1"/>
            </p:cNvSpPr>
            <p:nvPr/>
          </p:nvSpPr>
          <p:spPr bwMode="auto">
            <a:xfrm>
              <a:off x="914400" y="1752600"/>
              <a:ext cx="1371600" cy="609600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9" name="TextBox 74"/>
            <p:cNvSpPr txBox="1">
              <a:spLocks noChangeArrowheads="1"/>
            </p:cNvSpPr>
            <p:nvPr/>
          </p:nvSpPr>
          <p:spPr bwMode="auto">
            <a:xfrm>
              <a:off x="2265148" y="1824335"/>
              <a:ext cx="356266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/>
                <a:t>Work proposed for 2010</a:t>
              </a:r>
            </a:p>
          </p:txBody>
        </p:sp>
      </p:grpSp>
      <p:sp>
        <p:nvSpPr>
          <p:cNvPr id="23557" name="Rectangle 77"/>
          <p:cNvSpPr>
            <a:spLocks noChangeArrowheads="1"/>
          </p:cNvSpPr>
          <p:nvPr/>
        </p:nvSpPr>
        <p:spPr bwMode="auto">
          <a:xfrm>
            <a:off x="152400" y="3276600"/>
            <a:ext cx="1447800" cy="457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/>
              <a:t>SQL</a:t>
            </a:r>
          </a:p>
        </p:txBody>
      </p:sp>
      <p:sp>
        <p:nvSpPr>
          <p:cNvPr id="78" name="Up Arrow 77"/>
          <p:cNvSpPr/>
          <p:nvPr/>
        </p:nvSpPr>
        <p:spPr>
          <a:xfrm>
            <a:off x="3321637" y="3276600"/>
            <a:ext cx="2192715" cy="2743200"/>
          </a:xfrm>
          <a:prstGeom prst="upArrow">
            <a:avLst/>
          </a:prstGeom>
          <a:solidFill>
            <a:schemeClr val="accent3">
              <a:alpha val="25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9" name="TextBox 78"/>
          <p:cNvSpPr txBox="1"/>
          <p:nvPr/>
        </p:nvSpPr>
        <p:spPr>
          <a:xfrm rot="16200000">
            <a:off x="3474048" y="4542986"/>
            <a:ext cx="1666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Mooring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Data Processing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09600"/>
            <a:ext cx="6705600" cy="1143000"/>
          </a:xfrm>
        </p:spPr>
        <p:txBody>
          <a:bodyPr/>
          <a:lstStyle/>
          <a:p>
            <a:pPr eaLnBrk="1" hangingPunct="1"/>
            <a:r>
              <a:rPr lang="en-US" smtClean="0"/>
              <a:t>Data System Architecture</a:t>
            </a:r>
          </a:p>
        </p:txBody>
      </p:sp>
      <p:grpSp>
        <p:nvGrpSpPr>
          <p:cNvPr id="2" name="Group 106"/>
          <p:cNvGrpSpPr>
            <a:grpSpLocks/>
          </p:cNvGrpSpPr>
          <p:nvPr/>
        </p:nvGrpSpPr>
        <p:grpSpPr bwMode="auto">
          <a:xfrm>
            <a:off x="0" y="2667000"/>
            <a:ext cx="9118600" cy="3352800"/>
            <a:chOff x="0" y="1680"/>
            <a:chExt cx="5744" cy="2112"/>
          </a:xfrm>
        </p:grpSpPr>
        <p:grpSp>
          <p:nvGrpSpPr>
            <p:cNvPr id="3" name="Group 70"/>
            <p:cNvGrpSpPr>
              <a:grpSpLocks/>
            </p:cNvGrpSpPr>
            <p:nvPr/>
          </p:nvGrpSpPr>
          <p:grpSpPr bwMode="auto">
            <a:xfrm>
              <a:off x="240" y="2784"/>
              <a:ext cx="1200" cy="384"/>
              <a:chOff x="336" y="1440"/>
              <a:chExt cx="1152" cy="384"/>
            </a:xfrm>
          </p:grpSpPr>
          <p:sp>
            <p:nvSpPr>
              <p:cNvPr id="23628" name="AutoShape 71" descr="Recycled paper"/>
              <p:cNvSpPr>
                <a:spLocks noChangeArrowheads="1"/>
              </p:cNvSpPr>
              <p:nvPr/>
            </p:nvSpPr>
            <p:spPr bwMode="auto">
              <a:xfrm>
                <a:off x="336" y="1440"/>
                <a:ext cx="1152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3">
                  <a:alphaModFix amt="50000"/>
                </a:blip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9" name="Text Box 72" descr="Recycled paper"/>
              <p:cNvSpPr txBox="1">
                <a:spLocks noChangeArrowheads="1"/>
              </p:cNvSpPr>
              <p:nvPr/>
            </p:nvSpPr>
            <p:spPr bwMode="auto">
              <a:xfrm>
                <a:off x="336" y="1536"/>
                <a:ext cx="1007" cy="233"/>
              </a:xfrm>
              <a:prstGeom prst="rect">
                <a:avLst/>
              </a:prstGeom>
              <a:blipFill dpi="0" rotWithShape="0">
                <a:blip r:embed="rId3">
                  <a:alphaModFix amt="5000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AUVCTD</a:t>
                </a:r>
              </a:p>
            </p:txBody>
          </p:sp>
        </p:grpSp>
        <p:grpSp>
          <p:nvGrpSpPr>
            <p:cNvPr id="4" name="Group 67"/>
            <p:cNvGrpSpPr>
              <a:grpSpLocks/>
            </p:cNvGrpSpPr>
            <p:nvPr/>
          </p:nvGrpSpPr>
          <p:grpSpPr bwMode="auto">
            <a:xfrm>
              <a:off x="0" y="2496"/>
              <a:ext cx="1104" cy="384"/>
              <a:chOff x="336" y="1440"/>
              <a:chExt cx="1152" cy="384"/>
            </a:xfrm>
          </p:grpSpPr>
          <p:sp>
            <p:nvSpPr>
              <p:cNvPr id="23626" name="AutoShape 68" descr="Pink tissue paper"/>
              <p:cNvSpPr>
                <a:spLocks noChangeArrowheads="1"/>
              </p:cNvSpPr>
              <p:nvPr/>
            </p:nvSpPr>
            <p:spPr bwMode="auto">
              <a:xfrm>
                <a:off x="336" y="1440"/>
                <a:ext cx="1152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7" name="Text Box 69" descr="Pink tissue paper"/>
              <p:cNvSpPr txBox="1">
                <a:spLocks noChangeArrowheads="1"/>
              </p:cNvSpPr>
              <p:nvPr/>
            </p:nvSpPr>
            <p:spPr bwMode="auto">
              <a:xfrm>
                <a:off x="336" y="1536"/>
                <a:ext cx="1007" cy="233"/>
              </a:xfrm>
              <a:prstGeom prst="rect">
                <a:avLst/>
              </a:prstGeom>
              <a:blipFill dpi="0" rotWithShape="0">
                <a:blip r:embed="rId4">
                  <a:alphaModFix amt="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ROVCTD</a:t>
                </a:r>
              </a:p>
            </p:txBody>
          </p:sp>
        </p:grpSp>
        <p:grpSp>
          <p:nvGrpSpPr>
            <p:cNvPr id="5" name="Group 39"/>
            <p:cNvGrpSpPr>
              <a:grpSpLocks/>
            </p:cNvGrpSpPr>
            <p:nvPr/>
          </p:nvGrpSpPr>
          <p:grpSpPr bwMode="auto">
            <a:xfrm>
              <a:off x="4656" y="2025"/>
              <a:ext cx="1088" cy="279"/>
              <a:chOff x="4750" y="2547"/>
              <a:chExt cx="1088" cy="279"/>
            </a:xfrm>
          </p:grpSpPr>
          <p:sp>
            <p:nvSpPr>
              <p:cNvPr id="23624" name="AutoShape 40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5" name="Text Box 41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90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Interoperation</a:t>
                </a:r>
                <a:endParaRPr lang="en-US"/>
              </a:p>
            </p:txBody>
          </p:sp>
        </p:grpSp>
        <p:grpSp>
          <p:nvGrpSpPr>
            <p:cNvPr id="6" name="Group 83"/>
            <p:cNvGrpSpPr>
              <a:grpSpLocks/>
            </p:cNvGrpSpPr>
            <p:nvPr/>
          </p:nvGrpSpPr>
          <p:grpSpPr bwMode="auto">
            <a:xfrm>
              <a:off x="960" y="2496"/>
              <a:ext cx="720" cy="384"/>
              <a:chOff x="288" y="1920"/>
              <a:chExt cx="988" cy="384"/>
            </a:xfrm>
          </p:grpSpPr>
          <p:sp>
            <p:nvSpPr>
              <p:cNvPr id="23622" name="AutoShape 84" descr="Blue tissue paper"/>
              <p:cNvSpPr>
                <a:spLocks noChangeArrowheads="1"/>
              </p:cNvSpPr>
              <p:nvPr/>
            </p:nvSpPr>
            <p:spPr bwMode="auto">
              <a:xfrm>
                <a:off x="288" y="1920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3" name="Text Box 85" descr="Blue tissue paper"/>
              <p:cNvSpPr txBox="1">
                <a:spLocks noChangeArrowheads="1"/>
              </p:cNvSpPr>
              <p:nvPr/>
            </p:nvSpPr>
            <p:spPr bwMode="auto">
              <a:xfrm>
                <a:off x="337" y="2016"/>
                <a:ext cx="788" cy="233"/>
              </a:xfrm>
              <a:prstGeom prst="rect">
                <a:avLst/>
              </a:prstGeom>
              <a:blipFill dpi="0" rotWithShape="0">
                <a:blip r:embed="rId5">
                  <a:alphaModFix amt="0"/>
                </a:blip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BOG</a:t>
                </a:r>
              </a:p>
            </p:txBody>
          </p:sp>
        </p:grpSp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720" y="3408"/>
              <a:ext cx="2160" cy="384"/>
              <a:chOff x="768" y="2976"/>
              <a:chExt cx="988" cy="384"/>
            </a:xfrm>
          </p:grpSpPr>
          <p:sp>
            <p:nvSpPr>
              <p:cNvPr id="23620" name="AutoShape 4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1" name="Text Box 5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OASIS</a:t>
                </a:r>
              </a:p>
            </p:txBody>
          </p:sp>
        </p:grp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784" y="3408"/>
              <a:ext cx="1776" cy="384"/>
              <a:chOff x="768" y="2976"/>
              <a:chExt cx="988" cy="384"/>
            </a:xfrm>
          </p:grpSpPr>
          <p:sp>
            <p:nvSpPr>
              <p:cNvPr id="23618" name="AutoShape 7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9" name="Text Box 8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SIAM</a:t>
                </a:r>
              </a:p>
            </p:txBody>
          </p:sp>
        </p:grp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584" y="3120"/>
              <a:ext cx="912" cy="384"/>
              <a:chOff x="768" y="2976"/>
              <a:chExt cx="988" cy="384"/>
            </a:xfrm>
          </p:grpSpPr>
          <p:sp>
            <p:nvSpPr>
              <p:cNvPr id="23616" name="AutoShape 13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7" name="Text Box 14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QC</a:t>
                </a:r>
              </a:p>
            </p:txBody>
          </p:sp>
        </p:grpSp>
        <p:grpSp>
          <p:nvGrpSpPr>
            <p:cNvPr id="10" name="Group 15"/>
            <p:cNvGrpSpPr>
              <a:grpSpLocks/>
            </p:cNvGrpSpPr>
            <p:nvPr/>
          </p:nvGrpSpPr>
          <p:grpSpPr bwMode="auto">
            <a:xfrm>
              <a:off x="2400" y="3120"/>
              <a:ext cx="2160" cy="384"/>
              <a:chOff x="1488" y="2976"/>
              <a:chExt cx="1824" cy="384"/>
            </a:xfrm>
          </p:grpSpPr>
          <p:sp>
            <p:nvSpPr>
              <p:cNvPr id="23614" name="AutoShape 16" descr="Newsprint"/>
              <p:cNvSpPr>
                <a:spLocks noChangeArrowheads="1"/>
              </p:cNvSpPr>
              <p:nvPr/>
            </p:nvSpPr>
            <p:spPr bwMode="auto">
              <a:xfrm>
                <a:off x="1488" y="2976"/>
                <a:ext cx="1824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5" name="Text Box 17"/>
              <p:cNvSpPr txBox="1">
                <a:spLocks noChangeArrowheads="1"/>
              </p:cNvSpPr>
              <p:nvPr/>
            </p:nvSpPr>
            <p:spPr bwMode="auto">
              <a:xfrm>
                <a:off x="1993" y="3072"/>
                <a:ext cx="81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/>
                  <a:t>SSDS</a:t>
                </a:r>
              </a:p>
            </p:txBody>
          </p:sp>
        </p:grpSp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1584" y="2832"/>
              <a:ext cx="2976" cy="384"/>
              <a:chOff x="768" y="2976"/>
              <a:chExt cx="988" cy="384"/>
            </a:xfrm>
          </p:grpSpPr>
          <p:sp>
            <p:nvSpPr>
              <p:cNvPr id="23612" name="AutoShape 19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3" name="Text Box 20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/>
                  <a:t>NetCDF</a:t>
                </a:r>
                <a:endParaRPr lang="en-US" dirty="0"/>
              </a:p>
            </p:txBody>
          </p:sp>
        </p:grpSp>
        <p:grpSp>
          <p:nvGrpSpPr>
            <p:cNvPr id="12" name="Group 21"/>
            <p:cNvGrpSpPr>
              <a:grpSpLocks/>
            </p:cNvGrpSpPr>
            <p:nvPr/>
          </p:nvGrpSpPr>
          <p:grpSpPr bwMode="auto">
            <a:xfrm>
              <a:off x="4656" y="2880"/>
              <a:ext cx="945" cy="279"/>
              <a:chOff x="4750" y="2547"/>
              <a:chExt cx="945" cy="279"/>
            </a:xfrm>
          </p:grpSpPr>
          <p:sp>
            <p:nvSpPr>
              <p:cNvPr id="23610" name="AutoShape 22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1" name="Text Box 23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76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File Format</a:t>
                </a:r>
                <a:endParaRPr lang="en-US"/>
              </a:p>
            </p:txBody>
          </p:sp>
        </p:grpSp>
        <p:grpSp>
          <p:nvGrpSpPr>
            <p:cNvPr id="13" name="Group 24"/>
            <p:cNvGrpSpPr>
              <a:grpSpLocks/>
            </p:cNvGrpSpPr>
            <p:nvPr/>
          </p:nvGrpSpPr>
          <p:grpSpPr bwMode="auto">
            <a:xfrm>
              <a:off x="1632" y="2544"/>
              <a:ext cx="1440" cy="384"/>
              <a:chOff x="768" y="2976"/>
              <a:chExt cx="988" cy="384"/>
            </a:xfrm>
          </p:grpSpPr>
          <p:sp>
            <p:nvSpPr>
              <p:cNvPr id="23608" name="AutoShape 25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9" name="Text Box 26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CF-1.1</a:t>
                </a:r>
              </a:p>
            </p:txBody>
          </p:sp>
        </p:grpSp>
        <p:grpSp>
          <p:nvGrpSpPr>
            <p:cNvPr id="14" name="Group 27"/>
            <p:cNvGrpSpPr>
              <a:grpSpLocks/>
            </p:cNvGrpSpPr>
            <p:nvPr/>
          </p:nvGrpSpPr>
          <p:grpSpPr bwMode="auto">
            <a:xfrm>
              <a:off x="4656" y="3168"/>
              <a:ext cx="938" cy="279"/>
              <a:chOff x="4750" y="2547"/>
              <a:chExt cx="938" cy="279"/>
            </a:xfrm>
          </p:grpSpPr>
          <p:sp>
            <p:nvSpPr>
              <p:cNvPr id="23606" name="AutoShape 28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7" name="Text Box 29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75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Meta Mgmt</a:t>
                </a:r>
                <a:endParaRPr lang="en-US"/>
              </a:p>
            </p:txBody>
          </p:sp>
        </p:grpSp>
        <p:grpSp>
          <p:nvGrpSpPr>
            <p:cNvPr id="15" name="Group 30"/>
            <p:cNvGrpSpPr>
              <a:grpSpLocks/>
            </p:cNvGrpSpPr>
            <p:nvPr/>
          </p:nvGrpSpPr>
          <p:grpSpPr bwMode="auto">
            <a:xfrm>
              <a:off x="4656" y="3456"/>
              <a:ext cx="867" cy="279"/>
              <a:chOff x="4750" y="2547"/>
              <a:chExt cx="867" cy="279"/>
            </a:xfrm>
          </p:grpSpPr>
          <p:sp>
            <p:nvSpPr>
              <p:cNvPr id="23604" name="AutoShape 31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5" name="Text Box 32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68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Telemetry</a:t>
                </a:r>
                <a:endParaRPr lang="en-US"/>
              </a:p>
            </p:txBody>
          </p:sp>
        </p:grpSp>
        <p:grpSp>
          <p:nvGrpSpPr>
            <p:cNvPr id="16" name="Group 33"/>
            <p:cNvGrpSpPr>
              <a:grpSpLocks/>
            </p:cNvGrpSpPr>
            <p:nvPr/>
          </p:nvGrpSpPr>
          <p:grpSpPr bwMode="auto">
            <a:xfrm>
              <a:off x="4656" y="2592"/>
              <a:ext cx="1010" cy="279"/>
              <a:chOff x="4750" y="2547"/>
              <a:chExt cx="1010" cy="279"/>
            </a:xfrm>
          </p:grpSpPr>
          <p:sp>
            <p:nvSpPr>
              <p:cNvPr id="23602" name="AutoShape 34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3" name="Text Box 35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82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Conventions</a:t>
                </a:r>
                <a:endParaRPr lang="en-US"/>
              </a:p>
            </p:txBody>
          </p:sp>
        </p:grpSp>
        <p:grpSp>
          <p:nvGrpSpPr>
            <p:cNvPr id="17" name="Group 36"/>
            <p:cNvGrpSpPr>
              <a:grpSpLocks/>
            </p:cNvGrpSpPr>
            <p:nvPr/>
          </p:nvGrpSpPr>
          <p:grpSpPr bwMode="auto">
            <a:xfrm>
              <a:off x="4656" y="2304"/>
              <a:ext cx="711" cy="279"/>
              <a:chOff x="4750" y="2547"/>
              <a:chExt cx="711" cy="279"/>
            </a:xfrm>
          </p:grpSpPr>
          <p:sp>
            <p:nvSpPr>
              <p:cNvPr id="23600" name="AutoShape 37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1" name="Text Box 38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52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Access</a:t>
                </a:r>
                <a:endParaRPr lang="en-US"/>
              </a:p>
            </p:txBody>
          </p:sp>
        </p:grpSp>
        <p:grpSp>
          <p:nvGrpSpPr>
            <p:cNvPr id="18" name="Group 42"/>
            <p:cNvGrpSpPr>
              <a:grpSpLocks/>
            </p:cNvGrpSpPr>
            <p:nvPr/>
          </p:nvGrpSpPr>
          <p:grpSpPr bwMode="auto">
            <a:xfrm>
              <a:off x="2928" y="2544"/>
              <a:ext cx="1632" cy="384"/>
              <a:chOff x="768" y="2976"/>
              <a:chExt cx="988" cy="384"/>
            </a:xfrm>
          </p:grpSpPr>
          <p:sp>
            <p:nvSpPr>
              <p:cNvPr id="23598" name="AutoShape 43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3599" name="Text Box 44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/>
                  <a:t>OceanSITES</a:t>
                </a:r>
                <a:endParaRPr lang="en-US" dirty="0"/>
              </a:p>
            </p:txBody>
          </p:sp>
        </p:grpSp>
        <p:grpSp>
          <p:nvGrpSpPr>
            <p:cNvPr id="19" name="Group 45"/>
            <p:cNvGrpSpPr>
              <a:grpSpLocks/>
            </p:cNvGrpSpPr>
            <p:nvPr/>
          </p:nvGrpSpPr>
          <p:grpSpPr bwMode="auto">
            <a:xfrm>
              <a:off x="1632" y="2256"/>
              <a:ext cx="2928" cy="384"/>
              <a:chOff x="768" y="2976"/>
              <a:chExt cx="988" cy="384"/>
            </a:xfrm>
          </p:grpSpPr>
          <p:sp>
            <p:nvSpPr>
              <p:cNvPr id="23596" name="AutoShape 46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7" name="Text Box 47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 err="1" smtClean="0"/>
                  <a:t>OPeNDAP</a:t>
                </a:r>
                <a:endParaRPr lang="en-US" dirty="0"/>
              </a:p>
            </p:txBody>
          </p:sp>
        </p:grpSp>
        <p:grpSp>
          <p:nvGrpSpPr>
            <p:cNvPr id="20" name="Group 73"/>
            <p:cNvGrpSpPr>
              <a:grpSpLocks/>
            </p:cNvGrpSpPr>
            <p:nvPr/>
          </p:nvGrpSpPr>
          <p:grpSpPr bwMode="auto">
            <a:xfrm>
              <a:off x="96" y="1968"/>
              <a:ext cx="5503" cy="384"/>
              <a:chOff x="768" y="2976"/>
              <a:chExt cx="1218" cy="384"/>
            </a:xfrm>
          </p:grpSpPr>
          <p:sp>
            <p:nvSpPr>
              <p:cNvPr id="23594" name="AutoShape 74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5" name="Text Box 75"/>
              <p:cNvSpPr txBox="1">
                <a:spLocks noChangeArrowheads="1"/>
              </p:cNvSpPr>
              <p:nvPr/>
            </p:nvSpPr>
            <p:spPr bwMode="auto">
              <a:xfrm>
                <a:off x="1121" y="3067"/>
                <a:ext cx="8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dirty="0" smtClean="0"/>
                  <a:t>THREDDS/</a:t>
                </a:r>
                <a:r>
                  <a:rPr lang="en-US" dirty="0" err="1" smtClean="0"/>
                  <a:t>OPeNDAP</a:t>
                </a:r>
                <a:endParaRPr lang="en-US" dirty="0"/>
              </a:p>
            </p:txBody>
          </p:sp>
        </p:grpSp>
        <p:sp>
          <p:nvSpPr>
            <p:cNvPr id="23578" name="AutoShape 77" descr="Newsprint"/>
            <p:cNvSpPr>
              <a:spLocks noChangeArrowheads="1"/>
            </p:cNvSpPr>
            <p:nvPr/>
          </p:nvSpPr>
          <p:spPr bwMode="auto">
            <a:xfrm>
              <a:off x="96" y="1680"/>
              <a:ext cx="912" cy="384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9" name="Text Box 78"/>
            <p:cNvSpPr txBox="1">
              <a:spLocks noChangeArrowheads="1"/>
            </p:cNvSpPr>
            <p:nvPr/>
          </p:nvSpPr>
          <p:spPr bwMode="auto">
            <a:xfrm>
              <a:off x="96" y="1776"/>
              <a:ext cx="79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 dirty="0"/>
                <a:t>3</a:t>
              </a:r>
              <a:r>
                <a:rPr lang="en-US" sz="2000" baseline="30000" dirty="0"/>
                <a:t>rd</a:t>
              </a:r>
              <a:r>
                <a:rPr lang="en-US" sz="2000" dirty="0"/>
                <a:t> party</a:t>
              </a:r>
            </a:p>
          </p:txBody>
        </p:sp>
        <p:sp>
          <p:nvSpPr>
            <p:cNvPr id="23580" name="AutoShape 93" descr="Newsprint"/>
            <p:cNvSpPr>
              <a:spLocks noChangeArrowheads="1"/>
            </p:cNvSpPr>
            <p:nvPr/>
          </p:nvSpPr>
          <p:spPr bwMode="auto">
            <a:xfrm>
              <a:off x="912" y="1680"/>
              <a:ext cx="1008" cy="384"/>
            </a:xfrm>
            <a:prstGeom prst="cube">
              <a:avLst>
                <a:gd name="adj" fmla="val 25000"/>
              </a:avLst>
            </a:prstGeom>
            <a:blipFill dpi="0" rotWithShape="0">
              <a:blip r:embed="rId6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1" name="Text Box 94"/>
            <p:cNvSpPr txBox="1">
              <a:spLocks noChangeArrowheads="1"/>
            </p:cNvSpPr>
            <p:nvPr/>
          </p:nvSpPr>
          <p:spPr bwMode="auto">
            <a:xfrm>
              <a:off x="912" y="1776"/>
              <a:ext cx="88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 err="1"/>
                <a:t>MOQuA</a:t>
              </a:r>
              <a:endParaRPr lang="en-US" dirty="0"/>
            </a:p>
          </p:txBody>
        </p:sp>
        <p:grpSp>
          <p:nvGrpSpPr>
            <p:cNvPr id="21" name="Group 48"/>
            <p:cNvGrpSpPr>
              <a:grpSpLocks/>
            </p:cNvGrpSpPr>
            <p:nvPr/>
          </p:nvGrpSpPr>
          <p:grpSpPr bwMode="auto">
            <a:xfrm>
              <a:off x="1824" y="1680"/>
              <a:ext cx="624" cy="384"/>
              <a:chOff x="768" y="2976"/>
              <a:chExt cx="988" cy="384"/>
            </a:xfrm>
          </p:grpSpPr>
          <p:sp>
            <p:nvSpPr>
              <p:cNvPr id="23592" name="AutoShape 49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3" name="Text Box 50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LAS</a:t>
                </a:r>
              </a:p>
            </p:txBody>
          </p:sp>
        </p:grpSp>
        <p:grpSp>
          <p:nvGrpSpPr>
            <p:cNvPr id="22" name="Group 51"/>
            <p:cNvGrpSpPr>
              <a:grpSpLocks/>
            </p:cNvGrpSpPr>
            <p:nvPr/>
          </p:nvGrpSpPr>
          <p:grpSpPr bwMode="auto">
            <a:xfrm>
              <a:off x="2352" y="1680"/>
              <a:ext cx="1440" cy="384"/>
              <a:chOff x="768" y="2976"/>
              <a:chExt cx="988" cy="384"/>
            </a:xfrm>
          </p:grpSpPr>
          <p:sp>
            <p:nvSpPr>
              <p:cNvPr id="23590" name="AutoShape 52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1" name="Text Box 53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dirty="0"/>
                  <a:t>Data Archive</a:t>
                </a:r>
              </a:p>
            </p:txBody>
          </p:sp>
        </p:grpSp>
        <p:grpSp>
          <p:nvGrpSpPr>
            <p:cNvPr id="23" name="Group 95"/>
            <p:cNvGrpSpPr>
              <a:grpSpLocks/>
            </p:cNvGrpSpPr>
            <p:nvPr/>
          </p:nvGrpSpPr>
          <p:grpSpPr bwMode="auto">
            <a:xfrm>
              <a:off x="4656" y="1728"/>
              <a:ext cx="1017" cy="279"/>
              <a:chOff x="4750" y="2547"/>
              <a:chExt cx="1017" cy="279"/>
            </a:xfrm>
          </p:grpSpPr>
          <p:sp>
            <p:nvSpPr>
              <p:cNvPr id="23588" name="AutoShape 96"/>
              <p:cNvSpPr>
                <a:spLocks/>
              </p:cNvSpPr>
              <p:nvPr/>
            </p:nvSpPr>
            <p:spPr bwMode="auto">
              <a:xfrm>
                <a:off x="4750" y="2547"/>
                <a:ext cx="192" cy="279"/>
              </a:xfrm>
              <a:prstGeom prst="rightBrace">
                <a:avLst>
                  <a:gd name="adj1" fmla="val 1210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9" name="Text Box 97"/>
              <p:cNvSpPr txBox="1">
                <a:spLocks noChangeArrowheads="1"/>
              </p:cNvSpPr>
              <p:nvPr/>
            </p:nvSpPr>
            <p:spPr bwMode="auto">
              <a:xfrm>
                <a:off x="4932" y="2581"/>
                <a:ext cx="83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1600"/>
                  <a:t>Presentation</a:t>
                </a:r>
                <a:endParaRPr lang="en-US"/>
              </a:p>
            </p:txBody>
          </p:sp>
        </p:grpSp>
        <p:grpSp>
          <p:nvGrpSpPr>
            <p:cNvPr id="24" name="Group 101"/>
            <p:cNvGrpSpPr>
              <a:grpSpLocks/>
            </p:cNvGrpSpPr>
            <p:nvPr/>
          </p:nvGrpSpPr>
          <p:grpSpPr bwMode="auto">
            <a:xfrm>
              <a:off x="3696" y="1680"/>
              <a:ext cx="864" cy="384"/>
              <a:chOff x="768" y="2976"/>
              <a:chExt cx="988" cy="384"/>
            </a:xfrm>
          </p:grpSpPr>
          <p:sp>
            <p:nvSpPr>
              <p:cNvPr id="23586" name="AutoShape 102" descr="Newsprint"/>
              <p:cNvSpPr>
                <a:spLocks noChangeArrowheads="1"/>
              </p:cNvSpPr>
              <p:nvPr/>
            </p:nvSpPr>
            <p:spPr bwMode="auto">
              <a:xfrm>
                <a:off x="768" y="2976"/>
                <a:ext cx="988" cy="384"/>
              </a:xfrm>
              <a:prstGeom prst="cube">
                <a:avLst>
                  <a:gd name="adj" fmla="val 2500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7" name="Text Box 103"/>
              <p:cNvSpPr txBox="1">
                <a:spLocks noChangeArrowheads="1"/>
              </p:cNvSpPr>
              <p:nvPr/>
            </p:nvSpPr>
            <p:spPr bwMode="auto">
              <a:xfrm>
                <a:off x="768" y="3072"/>
                <a:ext cx="865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000" dirty="0"/>
                  <a:t>Custom</a:t>
                </a:r>
              </a:p>
            </p:txBody>
          </p:sp>
        </p:grpSp>
      </p:grpSp>
      <p:grpSp>
        <p:nvGrpSpPr>
          <p:cNvPr id="25" name="Group 75"/>
          <p:cNvGrpSpPr>
            <a:grpSpLocks/>
          </p:cNvGrpSpPr>
          <p:nvPr/>
        </p:nvGrpSpPr>
        <p:grpSpPr bwMode="auto">
          <a:xfrm>
            <a:off x="1752600" y="1752600"/>
            <a:ext cx="4913313" cy="609600"/>
            <a:chOff x="914400" y="1752600"/>
            <a:chExt cx="4913416" cy="609600"/>
          </a:xfrm>
        </p:grpSpPr>
        <p:sp>
          <p:nvSpPr>
            <p:cNvPr id="23558" name="AutoShape 102" descr="Newsprint"/>
            <p:cNvSpPr>
              <a:spLocks noChangeArrowheads="1"/>
            </p:cNvSpPr>
            <p:nvPr/>
          </p:nvSpPr>
          <p:spPr bwMode="auto">
            <a:xfrm>
              <a:off x="914400" y="1752600"/>
              <a:ext cx="1371600" cy="609600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9" name="TextBox 74"/>
            <p:cNvSpPr txBox="1">
              <a:spLocks noChangeArrowheads="1"/>
            </p:cNvSpPr>
            <p:nvPr/>
          </p:nvSpPr>
          <p:spPr bwMode="auto">
            <a:xfrm>
              <a:off x="2265148" y="1824335"/>
              <a:ext cx="356266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i="1"/>
                <a:t>Work proposed for 2010</a:t>
              </a:r>
            </a:p>
          </p:txBody>
        </p:sp>
      </p:grpSp>
      <p:sp>
        <p:nvSpPr>
          <p:cNvPr id="23557" name="Rectangle 77"/>
          <p:cNvSpPr>
            <a:spLocks noChangeArrowheads="1"/>
          </p:cNvSpPr>
          <p:nvPr/>
        </p:nvSpPr>
        <p:spPr bwMode="auto">
          <a:xfrm>
            <a:off x="152400" y="3276600"/>
            <a:ext cx="1447800" cy="457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/>
              <a:t>SQL</a:t>
            </a:r>
          </a:p>
        </p:txBody>
      </p:sp>
      <p:sp>
        <p:nvSpPr>
          <p:cNvPr id="78" name="Up Arrow 77"/>
          <p:cNvSpPr/>
          <p:nvPr/>
        </p:nvSpPr>
        <p:spPr>
          <a:xfrm>
            <a:off x="3321637" y="3276600"/>
            <a:ext cx="2192715" cy="2743200"/>
          </a:xfrm>
          <a:prstGeom prst="upArrow">
            <a:avLst/>
          </a:prstGeom>
          <a:solidFill>
            <a:schemeClr val="accent3">
              <a:alpha val="25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9" name="TextBox 78"/>
          <p:cNvSpPr txBox="1"/>
          <p:nvPr/>
        </p:nvSpPr>
        <p:spPr>
          <a:xfrm rot="16200000">
            <a:off x="3474048" y="4542986"/>
            <a:ext cx="1666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Mooring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Data Processing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0" name="Oval 79"/>
          <p:cNvSpPr/>
          <p:nvPr/>
        </p:nvSpPr>
        <p:spPr>
          <a:xfrm>
            <a:off x="3266932" y="3906839"/>
            <a:ext cx="2247420" cy="1055686"/>
          </a:xfrm>
          <a:prstGeom prst="ellipse">
            <a:avLst/>
          </a:prstGeom>
          <a:solidFill>
            <a:srgbClr val="660066">
              <a:alpha val="51000"/>
            </a:srgb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1">
            <a:normAutofit/>
          </a:bodyPr>
          <a:lstStyle/>
          <a:p>
            <a:r>
              <a:rPr lang="en-US" dirty="0" smtClean="0"/>
              <a:t>Station</a:t>
            </a:r>
            <a:endParaRPr lang="en-US" dirty="0"/>
          </a:p>
        </p:txBody>
      </p:sp>
      <p:sp>
        <p:nvSpPr>
          <p:cNvPr id="81" name="Oval 80"/>
          <p:cNvSpPr/>
          <p:nvPr/>
        </p:nvSpPr>
        <p:spPr>
          <a:xfrm>
            <a:off x="612015" y="3788032"/>
            <a:ext cx="1344199" cy="609600"/>
          </a:xfrm>
          <a:prstGeom prst="ellipse">
            <a:avLst/>
          </a:prstGeom>
          <a:solidFill>
            <a:srgbClr val="660066">
              <a:alpha val="51000"/>
            </a:srgb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1">
            <a:normAutofit/>
          </a:bodyPr>
          <a:lstStyle/>
          <a:p>
            <a:r>
              <a:rPr lang="en-US" dirty="0" smtClean="0"/>
              <a:t>Profile</a:t>
            </a:r>
            <a:endParaRPr lang="en-US" dirty="0"/>
          </a:p>
        </p:txBody>
      </p:sp>
      <p:sp>
        <p:nvSpPr>
          <p:cNvPr id="82" name="Oval 81"/>
          <p:cNvSpPr/>
          <p:nvPr/>
        </p:nvSpPr>
        <p:spPr>
          <a:xfrm>
            <a:off x="623300" y="4256504"/>
            <a:ext cx="1344199" cy="609600"/>
          </a:xfrm>
          <a:prstGeom prst="ellipse">
            <a:avLst/>
          </a:prstGeom>
          <a:solidFill>
            <a:srgbClr val="660066">
              <a:alpha val="51000"/>
            </a:srgb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1">
            <a:normAutofit fontScale="85000" lnSpcReduction="10000"/>
          </a:bodyPr>
          <a:lstStyle/>
          <a:p>
            <a:r>
              <a:rPr lang="en-US" dirty="0" smtClean="0"/>
              <a:t>Trajectory</a:t>
            </a:r>
            <a:endParaRPr lang="en-US" dirty="0"/>
          </a:p>
        </p:txBody>
      </p:sp>
      <p:sp>
        <p:nvSpPr>
          <p:cNvPr id="83" name="Oval 82"/>
          <p:cNvSpPr/>
          <p:nvPr/>
        </p:nvSpPr>
        <p:spPr>
          <a:xfrm>
            <a:off x="256001" y="6084936"/>
            <a:ext cx="1344199" cy="609600"/>
          </a:xfrm>
          <a:prstGeom prst="ellipse">
            <a:avLst/>
          </a:prstGeom>
          <a:solidFill>
            <a:srgbClr val="660066">
              <a:alpha val="51000"/>
            </a:srgb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1">
            <a:normAutofit/>
          </a:bodyPr>
          <a:lstStyle/>
          <a:p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1676255" y="6209259"/>
            <a:ext cx="4028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Common Data Model scientific data type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icture 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2792"/>
            <a:ext cx="9144000" cy="600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OPeNDAP</a:t>
            </a:r>
            <a:r>
              <a:rPr lang="en-US" dirty="0" smtClean="0"/>
              <a:t>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Client opens connection to URL, then…</a:t>
            </a:r>
          </a:p>
          <a:p>
            <a:pPr lvl="1"/>
            <a:r>
              <a:rPr lang="en-US" dirty="0" smtClean="0"/>
              <a:t>requests .</a:t>
            </a:r>
            <a:r>
              <a:rPr lang="en-US" dirty="0" err="1" smtClean="0"/>
              <a:t>dds</a:t>
            </a:r>
            <a:r>
              <a:rPr lang="en-US" dirty="0" smtClean="0"/>
              <a:t> (client builds data structures)</a:t>
            </a:r>
          </a:p>
          <a:p>
            <a:pPr lvl="1"/>
            <a:r>
              <a:rPr lang="en-US" dirty="0" smtClean="0"/>
              <a:t>requests .das (client assigns attributes)</a:t>
            </a:r>
          </a:p>
          <a:p>
            <a:pPr lvl="1"/>
            <a:r>
              <a:rPr lang="en-US" dirty="0" smtClean="0"/>
              <a:t>Client requests data as needed: the archive remains on the server, only what the client requests comes “across the wire”</a:t>
            </a:r>
          </a:p>
          <a:p>
            <a:r>
              <a:rPr lang="en-US" dirty="0" smtClean="0"/>
              <a:t>Bottom line: Web-accessible datasets behave just as if they were local datasets without the burden of transferring and making your own copies of them.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OPeNDAP</a:t>
            </a:r>
            <a:r>
              <a:rPr lang="en-US" dirty="0" smtClean="0"/>
              <a:t> Data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u="sng" dirty="0" smtClean="0"/>
              <a:t>Grid</a:t>
            </a:r>
          </a:p>
          <a:p>
            <a:pPr lvl="1"/>
            <a:r>
              <a:rPr lang="en-US" dirty="0" smtClean="0"/>
              <a:t>Examples: Mooring data (gridded in time and depth), Model output (gridded on </a:t>
            </a:r>
            <a:r>
              <a:rPr lang="en-US" dirty="0" err="1" smtClean="0"/>
              <a:t>x,y,z,t</a:t>
            </a:r>
            <a:r>
              <a:rPr lang="en-US" dirty="0" smtClean="0"/>
              <a:t> axes)</a:t>
            </a:r>
          </a:p>
          <a:p>
            <a:pPr lvl="1"/>
            <a:r>
              <a:rPr lang="en-US" dirty="0" smtClean="0"/>
              <a:t>Looks a lot like CF-</a:t>
            </a:r>
            <a:r>
              <a:rPr lang="en-US" dirty="0" err="1" smtClean="0"/>
              <a:t>NetCDF</a:t>
            </a:r>
            <a:endParaRPr lang="en-US" dirty="0" smtClean="0"/>
          </a:p>
          <a:p>
            <a:pPr lvl="1"/>
            <a:r>
              <a:rPr lang="en-US" dirty="0" smtClean="0"/>
              <a:t>DDS for Mooring CTD String TEMP variable: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Grid {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ARRAY: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   Float32 TEMP[TIME = 2523][DEPTH = 11][LATITUDE = 1][LONGITUDE = 1];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MAPS: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   Float64 TIME[TIME = 2523];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   Float64 DEPTH[DEPTH = 11];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   Float64 LATITUDE[LATITUDE = 1];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    Float64 LONGITUDE[LONGITUDE = 1];</a:t>
            </a:r>
          </a:p>
          <a:p>
            <a:pPr lvl="1">
              <a:buNone/>
            </a:pPr>
            <a:r>
              <a:rPr lang="en-US" dirty="0" smtClean="0">
                <a:latin typeface="Courier New"/>
              </a:rPr>
              <a:t>    } TEMP</a:t>
            </a:r>
            <a:r>
              <a:rPr lang="en-US" dirty="0" smtClean="0">
                <a:latin typeface="Courier New"/>
              </a:rPr>
              <a:t>;</a:t>
            </a:r>
            <a:endParaRPr lang="en-US" dirty="0" smtClean="0">
              <a:latin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2808</TotalTime>
  <Words>1101</Words>
  <Application>Microsoft Macintosh PowerPoint</Application>
  <PresentationFormat>On-screen Show (4:3)</PresentationFormat>
  <Paragraphs>223</Paragraphs>
  <Slides>19</Slides>
  <Notes>3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medusa:Users:mccann:Downloads:901005_Upper_Water_Column_Data_Visualization_Proposal_2010_phase2response-1.doc!OLE_LINK1</vt:lpstr>
      <vt:lpstr>Application Development Environments for working with Upper Water Column Data</vt:lpstr>
      <vt:lpstr>Outline</vt:lpstr>
      <vt:lpstr>Data Flow for MBARI Upper Water Column Data      </vt:lpstr>
      <vt:lpstr>Data System Architecture</vt:lpstr>
      <vt:lpstr>Data System Architecture</vt:lpstr>
      <vt:lpstr>Data System Architecture</vt:lpstr>
      <vt:lpstr>Slide 7</vt:lpstr>
      <vt:lpstr>OPeNDAP Protocol</vt:lpstr>
      <vt:lpstr>OPeNDAP Data Structures</vt:lpstr>
      <vt:lpstr>OPeNDAP Data Structures (cont.)</vt:lpstr>
      <vt:lpstr>OPeNDAP Data Structures (cont.)</vt:lpstr>
      <vt:lpstr>OPeNDAP Conundrum</vt:lpstr>
      <vt:lpstr>Where does RDBMS/SQL fit?</vt:lpstr>
      <vt:lpstr>Where does RDBMS/SQL fit? (cont.)</vt:lpstr>
      <vt:lpstr>Upper Water Column Data Visualization project</vt:lpstr>
      <vt:lpstr>Conceptual Data Flow Diagram</vt:lpstr>
      <vt:lpstr>Conceptual Data Flow Diagram</vt:lpstr>
      <vt:lpstr>Confluence Spaces</vt:lpstr>
      <vt:lpstr>Confluence Spaces (cont.)</vt:lpstr>
    </vt:vector>
  </TitlesOfParts>
  <Company>MBARI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Development Environments for working with Upper Water Column Data</dc:title>
  <dc:creator>Mike McCann</dc:creator>
  <cp:lastModifiedBy>Mike McCann</cp:lastModifiedBy>
  <cp:revision>28</cp:revision>
  <dcterms:created xsi:type="dcterms:W3CDTF">2010-02-01T23:33:25Z</dcterms:created>
  <dcterms:modified xsi:type="dcterms:W3CDTF">2010-02-03T20:41:36Z</dcterms:modified>
</cp:coreProperties>
</file>